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86" r:id="rId7"/>
    <p:sldId id="287" r:id="rId8"/>
    <p:sldId id="288" r:id="rId9"/>
    <p:sldId id="261" r:id="rId10"/>
    <p:sldId id="262" r:id="rId11"/>
    <p:sldId id="266" r:id="rId12"/>
    <p:sldId id="267" r:id="rId13"/>
    <p:sldId id="270" r:id="rId14"/>
    <p:sldId id="264" r:id="rId15"/>
    <p:sldId id="268" r:id="rId16"/>
    <p:sldId id="276" r:id="rId17"/>
    <p:sldId id="277" r:id="rId18"/>
    <p:sldId id="271" r:id="rId19"/>
    <p:sldId id="272" r:id="rId20"/>
    <p:sldId id="284" r:id="rId21"/>
    <p:sldId id="297" r:id="rId22"/>
    <p:sldId id="285" r:id="rId23"/>
    <p:sldId id="290" r:id="rId24"/>
    <p:sldId id="298" r:id="rId25"/>
    <p:sldId id="299" r:id="rId26"/>
    <p:sldId id="300" r:id="rId27"/>
    <p:sldId id="289" r:id="rId28"/>
    <p:sldId id="296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/>
          </a:bodyPr>
          <a:lstStyle/>
          <a:p>
            <a:r>
              <a:rPr lang="en-US" altLang="ko-KR" sz="4000" dirty="0" smtClean="0">
                <a:ea typeface="문체부 궁체 흘림체" pitchFamily="17" charset="-127"/>
              </a:rPr>
              <a:t>Trade Unions and Labor Relations in Germany</a:t>
            </a:r>
            <a:endParaRPr lang="ko-KR" altLang="en-US" sz="4000" dirty="0">
              <a:ea typeface="문체부 궁체 흘림체" pitchFamily="17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>
                <a:ea typeface="문체부 궁체 흘림체" pitchFamily="17" charset="-127"/>
              </a:rPr>
              <a:t>Yoon Hyowon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IndustriALL Global Union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industriallyoon@gmail.com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Overview on Germany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Population: 81,802,000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(in 16 states)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Coverage rate of CBA: 62%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Union density: 19%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Level of collective bargaining: industry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Workers representatives at workplace: Works Council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Workers representatives at company governance: Supervisory Board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Dual system of company governance: Board of Directors and Supervisory Board</a:t>
            </a:r>
            <a:endParaRPr lang="ko-KR" altLang="en-US" dirty="0">
              <a:ea typeface="문체부 궁체 흘림체" pitchFamily="17" charset="-127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Overview of trade unions in Germany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Unionized workers: 7.4 million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(including retirees)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Union density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(2011): 18%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German Confederation of Trade Unions (DGB)</a:t>
            </a:r>
            <a:r>
              <a:rPr lang="en-US" altLang="ko-KR" dirty="0" smtClean="0">
                <a:ea typeface="문체부 궁체 흘림체" pitchFamily="17" charset="-127"/>
              </a:rPr>
              <a:t>: 6.15 million members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(2012)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German Civil Servants Federation (DBB): 1.26 million members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(2013)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Craft unions: doctor union, pilot union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Christian Federation of Trade Unions(CGB): 280,000 members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(2011)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German Confederation of Trade Unions (DGB)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Established in 1949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6.15 million members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8 national unions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IG Metall  (metal): 2.24 million members</a:t>
            </a: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, 36.48%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Verdi (white-collar, public sector): 2.07 mil., 33.64%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IGBCE (chemical, mining, energy): 670,000, 10.92%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IGBAU (construction, agriculture:  300,000, 4.97%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GEW (education, science): 260,000, 4.27%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EVG (railway): 220,000, 3.59%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NGG (food, beverage, catering): 200,000, 3.34%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err="1" smtClean="0">
                <a:ea typeface="문체부 궁체 흘림체" pitchFamily="17" charset="-127"/>
              </a:rPr>
              <a:t>GdP</a:t>
            </a:r>
            <a:r>
              <a:rPr lang="en-US" altLang="ko-KR" dirty="0" smtClean="0">
                <a:ea typeface="문체부 궁체 흘림체" pitchFamily="17" charset="-127"/>
              </a:rPr>
              <a:t> (police): 170,000, 2.79%</a:t>
            </a:r>
          </a:p>
          <a:p>
            <a:pPr marL="514350" indent="-514350"/>
            <a:r>
              <a:rPr lang="en-US" altLang="ko-KR" dirty="0" smtClean="0">
                <a:ea typeface="문체부 궁체 흘림체" pitchFamily="17" charset="-127"/>
              </a:rPr>
              <a:t>Strong union power in manufacturing sector rather than public sector</a:t>
            </a:r>
          </a:p>
        </p:txBody>
      </p:sp>
      <p:sp>
        <p:nvSpPr>
          <p:cNvPr id="5122" name="AutoShape 2" descr="data:image/jpeg;base64,/9j/4AAQSkZJRgABAQAAAQABAAD/2wCEAAkGBxQHBhUIBxQVFhUXFR0bFxcYGRIeHxoaHBwcGh8dFxoZKC0gIB0lJxgdITMkJyosMi8xICszODQsNygvLisBCgoKDg0OGxAQGy0kICUsLjI3LSwtLCwsLy82Ly43MDcsNDQ3LCwtLDc0LDQrLCw0LCwwLC8sLCwsLC0sLCwsLP/AABEIALABHgMBEQACEQEDEQH/xAAcAAEAAgMBAQEAAAAAAAAAAAAABgcDBQgEAgH/xABGEAACAQICAwsJBgMHBQAAAAAAAQIDBAURBhIhBxUiMUFRYYGSk9EUFyNCUlNxkaETMnKCsbIWNXM2YnSiwcLwNDdDVOH/xAAbAQEAAQUBAAAAAAAAAAAAAAAABQIDBAYHAf/EADsRAQABAgIGBwcDAgYDAAAAAAABAgMEERIUITFRkQUGE0FScaEWMmGBsdHwIsHhNHIjM0JDU5IVNfH/2gAMAwEAAhEDEQA/ALxAAAAAAAAAAAAAAAAAAAAAAAAAAAAAAAAAAAAAAAAAAAAAAAAAAAAAAAAAAAAAAAAAAAAAAAAAAAAAAAAAAAAAAAAAAAAAAAAAAAAAAAAAAAAAAAAAAAAAAAAAAAAAAAAAAAAAAAAAAAAAw3l1GytJ3Vw8owi5SfQlmeVVRTGcrlq1Vdri3RvmclNV90u9nXlKjKEYtvVjqReSz2LPlIucXc7nQKOrWCimIqiZnjnLH5yb/wBuHdxGtXePor9m8B4Z5yecm/8Abh3cRrV3j6Hs3gPDPOTzk3/tw7uI1q7x9D2bwHhnnJ5yb/24d3Ea1d4+h7N4Dwzzk85N/wC3Du4jWrvH0PZvAeGecnnJv/bh3cRrV3j6Hs3gPDPOTzk3/tw7uI1q7x9D2bwHhnnJ5yb/ANuHdxGtXePoezeA8M85POTf+3Du4jWrvH0PZvAeGecnnJv/AG4d3Ea1d4+h7N4Dwzzk85N/7cO7iNau8fQ9m8B4Z5yecm/9uHdxGtXePoezeA8M85POTf8Atw7uI1q7x9D2bwHhnnJ5yb/24d3Ea1d4+h7N4DwzzlMNzvH73SK9nVv5R+xprblCK1pviWfMlm31c5kYa7cuTOe6ED07gMFgrdNNqJ06vjOyPzZzT8zWrAAAAAAAAAAAAAAAAAAAAAK53Xsc+xs4YLQe2fDqfhT4K62s/wAvSYOMubIohtvVfA6VycTVGynZHn3+n1VQR7eAAAAAAAAAAAAAAAD9hFzmoQTbbySXG3zIPJmIjOXQeiGCrAcBp2XrZa1R885bX1LiXQkTNm32dEQ5X0pjZxmJqu926PKN3385bkuo8AAAAAAAAAAAAAAAAAAADFd3MbO1lc3DyjCLlJ8ySzZ5MxEZyrtW6rlcUUxnMzk52x3FJYzi9TEK/HOWaXNHiiupJIha65rqmqXWMHhacLYps090evf6vAUMoAAAAAAAAAAAAAAAm25XgW+WOeX1l6OhtXTUf3V1bZfFLnMrC29KvOd0Nc6yY7sMN2VM/qr+nfz3c1zko56AAAAAAAAAAAAAAAAAAAAArvddxzyexjg1B8Kpwqn4E9i62v8AL0mDjLmUaEd7bOq+B07k4mqNlOyPPv5R9VTEe3kAAAAAAAAAAAAAAA/Yxc5KMFm3sSXK+gPJmIjOXQOh2CLAMAp2by18tao+eb4/lsj8ETNi32dEQ5Z0rjZxmJqud26PKPzP5t2XUcAAAAAAAAAAAAAAAAAAABiuriNpbSubh5RjFyk+ZJZs8mYiM5V27dVyuKKYzmZyc74/issaxipiFb15bFzRWyK6lkQtdc11TVLrGCwtOFsU2ae6Oc97XlDKAAAAAAAAAAAAAAAJpuWYFvnjvl1ZejoZS+M391dWTl1LnMrC29KvOd0Nd6x47sMN2VM/qr2fLv8AtzXSSjngAAAAAAAAAAAAAAAAAAAACvN13HfJrCOD0HwqnCn0QT2L8zX+V85hYy5lGhHe2vqvgdO7OJqjZTsjz/iPqqUjm9AAAAAAAAAAAAAAACK1pasdrfEg8mYjbLoHQzBN4cAhaSXDfCqP+/Lj+WyPUTFi32dEQ5b0tjdcxVVzu3R5R+Z/NvC8jQAAAAAAAAAAAAAAAAAAAMdzXja28riu8oxi5Sb5Elm2eTMRGcq7duq5VFFMZzM5Od9IcWljeM1MQq+tLgr2YrZFdS+pC3K5rqmqXV8DhKcLYps090c572uKGWAAAAAAAAAAAAAAATPcuwPfTHvLKy9HQyl8Z+qurJy6lzmThbelXnO6GvdY8dq+G7Omf1V7Pl3/AG+a6iVc7AAAAAAAAAAAAAAAAAAAAAV9uuY75Lh0cHoPhVeFPopp7F+Zr5JmFjLmUaEd7aurGB7S7OIqjZTsjz/iPrCoyOb2AAAAAAAAAAAAAAAEtZ5RDyZydAaFYJvDo/C1kuG+FU/G+NdWyPUTFi32dER3uXdLY7XMVVcj3Y2R5R997el5GAAAAAAAAAAAAAAAAAAAAY7itG2oSr12lGMXKTfIks22eTMRGcqqKKq6oopjOZ2OeNI8WljmM1MQq58KXBXsxWyK+X1zIW5XNdU1S6vgMJThMPTZjujb8Z72tKGYAAAAAAAAAAAAAAATHcwwLfXH1d1l6OhlJ9M/VX01urpMnC29OvOd0Nf6xY7V8N2dM/qr2fLv+3zXYSrnQAAAAAAAAAAAAAAAAAAAACv91vHfI8MjhFB8Ortn0U0/9zWXwTMPGXMqdCO/6Np6sYHtL04iqNlO7z/iPrCoiNb4AAAAAAAAAAAAAAAEs3kg8X9oRge8Oj8Laa9JLh1PxPk6lkuomLFvs6Mu9y/pfHa5iqq492NkeUffe35eRYAAAAAAAAAAAAAAAAAAAGOvWjb0JV6zSjFNyb4kks22eTOUZyqooqrqimmM5nYoPEcR/iXS5XFznq1K0Ypc1PWUUujZ9WyHqq7S5nPfPo6hYw+o4HQo300zOfxyz+votLzcWHu595U8SQ1S1w9Wle0mP8UcoPNvYe7n3k/Eapa/JPaTH+KOUPDiu5dbV6D3tlOlPkzetF/FPb8n8yivB0TH6ZyZOG60Ymir/FiKo5T8u70VVi+F1MHv5WV/HVnH5Ncji+VMj66JonKW74XFW8Tai7anOJ/Mp+LNo/gdXH79WdgtvHKT4ornkz23bqrnKlbxuOtYO12l2fKO+Z+C1cJ3M7S0pLy/WrT5W3KMc+iMXxfFskKMHRHvbWk4nrNi7lX+FlRHlnPOftDZVtA7CrHVdul0xlUX6MrnC2uDDo6ex9M59pziJ/ZCdLtzd2FtK+wOUpxjtlTlk5Jc8GuNLmyz6WYt7CaMZ0bWxdF9ZIvVxaxMREzuqjd8+Hnu8mu3NdH6GP3danicXJQjFxylJbW3zFGGtU3JnSZnT/SF/B0UTZnLOZ7s09829h7ufeT8TM1S1+S1f2kx/ijlD8e5vYNZKnPvJjVLX5L2OsmP8UcoRrSPcv8AJ7Z3GBTlPJZunPJt/gkstvQ11li5g8ozon5JfAdaNOuKMTTEZ/6o3fOP3z+StTBbg/QJfuZYFvtpArmsvR0Mpvpl6i+a1urpMnDW9OvPuhAdYcdq+Fmin3q9ny7/ALfNdxKucgAAAAAAAAAAAAAAAAAAAAIDutY55HhKwqg+HW2yy5Kaf+57PgmYeMuZU6Ed/wBGz9WMD2t+cRVGyjd5/wAR+yrcC/ndD+tT/eiPo96POG64z+nuf21fSXQGkU3T0fuJ0201QqNNNppqD2priZM3fcnyly3AxFWKtRMZxpU/WFBLHrpbVc1+9q+JD9pXxnnLqGoYX/ip/wCsfZYG5nphVvL/AHnxabnrRbpzl97OKzcW+XYm83t2cuezMwt+qatCpq3WDoe1at6xYjLKdsRu298cOH5t2O65hMbnAlicVw6Mkm+eEmo5fNp/PnK8ZRE0aXBidWMXVbxM2J3VR6xt+mfo2u55giwbRyDa9JVSnN8u1ZxXUsl8c+cuYa3oUfGWF05jZxOLq8NOyP3n5z+yvtOtNK2IYnOzw+pKFGEnHgNpza2NtrblzLiyMO/iKqqpiJ2Np6G6Fs2bNNy7TE1zGe3bl8I/dFbPFK1lW+2tKtSEs881KX15+sx4qqp2xKcu4Wzdp0a6ImPjELc0Y3QKF1hEZY1VjTrJ5SWUuFlxSWS5f1zJG1iqZp/XOUtE6R6v37d+Yw9M1UTtj4fB5dA1R/jG+nhElKlKMJRazy4W1pJ8zbRTh9HtatHcvdM9tqFiL8ZVRMxOfw3ej53Xr2pZW1u7OpOnnKeepKUc9kePIYyqYinKXvVexbu13IuUxVsjfETxVrHH7qMtaNzX72p4mD2lfinm3Cej8LOybVP/AFheWht7UxHRmjd3/wB+Udr58m0pdaSfWS1iqarcTLmvSti3Yxly3a92J5bN3y3KT0vjGGlFzG2+79tL557frmRV3LtKsuLo3Rc1zg7U179GP49Go4+Its9fmguB7w6PQoVF6SXDqfilyflWS6ukmMPb7OjLvcv6Zx2t4qquPdjZHlH33pCXkUAAAAAAAAAAAAAAAAAAAB8Vaio0nVqvKMU22+RLa2zyZy2qqaZqqimnfLnnSfF3juOVL+WeUnlBPkgtkV8tr6WyGuV6dU1OrdHYOMJhqbUb43+ff+cGDAv53Q/rU/3opo96POFzGf09z+2r6Sv7SX+zlz/h6n7JExd9yryly7o/+rtf30/WHOZCw60kGgTa0wtnD3n0yef0L1j/ADKUX01lqF3Ph+639PcnojXVXicUutyil9ciSxH+XLQuhc9et5cZ+ktvdP7DD5SperB5dS2FydkMC3GndiJ75j6uaSDjc7AmmhGhUNJsOndVasoONTVyUU8+Cnnt+Jk2MP2sTOeTXul+m68Bdpt00ROcZ7/jKReaan/7M+xHxL+ox4kT7WXP+KOcvXoLgq0f0qusPpzc0qVN6zSXHm+JFWHt9ncqp+ELHTONnGYKzemMs6qtiX4nh9C/UVidOnPLPV11F5Z8eWfUZNdFNXvQgcPiL9nPsapjPfk8MdH7CMs1b23YplHZWuEMmekMfP8AuV85bHE4VHhk4YU4xqajVNyWxPk4i5Xnozo72Jh5tdtTN7Oac9uW9zjcwlSuZU7nNTUmpZ8esntz6cyE3b3W7dVNVETRumNnl3JTuZ4HvvpEq9VZ06OU5dMvUXzWf5WX8Nb068+6EL1gx2rYWaafer2R5d8/t814Es5uAAAAAAAAAAAAAAAAAAAAAge6zjnkOELC6D4db73RTXH2ns+GZh4y5lTox3/Rs3VnA9rfm/VGyjd5/wAb+SniNb+9uBfzuh/Wp/vRVR70ecMbGf09z+2r6Sv7SX+zlz/h6n7JExd9yryly7o/+rtf30/WHOZCw60nm5Pgc7rGli1RNU6SeT9qbWrkufJNt9Rl4S3NVel3Q1nrLjqLeH1eJ/VVl8o3/nzSndcxFW2jasU+FWmll/dg1Jv5qK6y/jasqNHihOrGGm5i5u91Ees7Ppmk2j9/HGMBpXayanTWsunLKS6mmjIt1RXREofHWKsNia7fCdnl3eiidJsFngGLzsa6eSecJe1B8T/0fTmRNy3NurRl0zo/G0YyxTdp+ccJ7/zg+8G0musEt3QwurqRlLWa1ab25JZ8JPmQou10RlTKnFdGYXFVRXeozmIy3zH0mFubnl3dYhgzvscm5a8vR5xhHgJceUUtjf6dJJYaquqnSraH07ZwtnERaw0ZZRt2zO35zO5+4X/3BvP6NL9GKP8AOq8oMT/6uz/dUj27T/0tt+Kf6RLGO3UpXql793yj91VmBlDdl27lNSpU0Si7ltpVJKnn7Cy+iesiUwcz2e1znrLTbjHTob8oz8//AJkrzdOpRo6ZVfsuVQb+Lis/EwsVERdltfV6uqrAUZ92cfLNaWgeB7xaPQo1VlUnw6n4n6v5Vkvjnzkhh7ehRlO9pfTWO1vFVVR7sbI8uPz3pEX0SAAAAAAAAAAAAAAAAAAAB81aipU3UqPJJNtvkS2tiZye00zVMUxvlz1pVjLx7HKl/L7reUFzQWyK/wBX0tkLduadU1OrdG4OMJhqbUb+/wA+/wC3k1JbZz24G8sboN++h+5FVHvR5wxsZ/T3P7Z+kuiK06dei6NZwlGSakm45NPY01zE1OUxlLlFEXKKoqpiYmGrWj9gnmre27NMt9la4Qzf/IY//kr5yYtpHaaP2nppwWS4NKGq5PojFcXXkhXeotxtn5GG6NxeMr/TTO3fVOeXzn8lSulGP1NIsVd5cbFxQhyRjzdL5W//AIRd25NyrSl0To7AW8FZi3TtnvnjP5ubrc/0x/h6s7O/zdCbz2bXTlxayXKnyrozXM7uHv8AZzlO5HdN9D67T2lr349Y4efD1+Fr3tha6T2C8oUK1PjjJPi/DKO1f8zJGqmi7G3bDSLOIxWAuzozNFXfE/vEtVZ7n9hZVft3Sc8tvpJSaXxXE18cy1GFtRtyZt3rBj7tOjpZeUZT9+T0WOllC+0jeDWLUlGm5Oaa1dZOK1Y8+xt59BVTfpqr0IWb3RN+1hNZuRlnMRl35bds8Hmw2rGOn925NL0NLlXMymif8aryhfxFNU9GWco/1VN3iFpbYmksQjSqaueWvqvLPjyz+Beqpoq97KUbYvYmxn2U1U58M4eL+H8Pjt+wtuzTKOytcIZH/kOkJ/3K+csONaXWmAWerGcJSiso0qbi30Lg7Ir4/U8rv27cftC7hOiMZjLmc0zETvqq/nfKu9CrKelumUsTxDbGEvtJ82fqQXRs+UTCsUzdu6VXn9m19L3qOjsBFi1vmNGPLvn875XOSjnoAAAAAAAAAAAAAAAAAAAACC7q+O+QYOsNoPh1uPoprj+b2fDMw8Zd0adHj9Gy9WsD21/t6o2UfXu5b+SmyNzh0AGcAM4A82ANgDYB7nADOBntrypaS1rSpOD54ylH9BFWW6Vu5Zt3IyrpifOM2W5xWvdU/s7qtVmuaU5tfJs9muZ3z6qLeFsW5zoopifhEQ8ZTsXwbAGwBsAZwL60BwPeLR6FOqsqk+HU6G+KPUsl8c+cmMPb0KNu+XMem8dreKmqmf0xsj7/AD+ySF9EAAAAAAAAAAAAAAAAAAAAAMNW1hWlrVoRk+dxi/1PJpid65TdrpjKmqY+b43vpe6p9mPgeaNPBVrF3xTzk3vpe6p9mPgNGngaxd8U85N76XuqfZj4DRp4GsXfFPOTe+l7qn2Y+A0aeBrF3xTzk3vpe6p9mPgNGngaxd8U85N76XuqfZj4DRp4GsXfFPOTe+l7qn2Y+A0aeBrF3xTzk3vpe6p9mPgNGngaxd8U85N76XuqfZj4DRp4GsXfFPOTe+l7qn2Y+A0aeBrF3xTzk3vpe6p9mPgNGngaxd8U85N76XuqfZj4DRp4GsXfFPOTe+l7qn2Y+A0aeBrF3xTzk3vpe6p9mPgNGngaxd8U85PIKS/8VPsx8Bo08HmsXfFPOXpKloAAAAAAAAAAAAAAAAAAAAAAAAAAAAAAAAAAAAAAAAAAAAAAAAAAAAAAAAAAAAAAAAAAAAAAAAAAAAAAAAAAAAAAAAAAAAAAAAAAA//Z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AutoShape 4" descr="data:image/jpeg;base64,/9j/4AAQSkZJRgABAQAAAQABAAD/2wCEAAkGBxQHBhUIBxQVFhUXFR0bFxcYGRIeHxoaHBwcGh8dFxoZKC0gIB0lJxgdITMkJyosMi8xICszODQsNygvLisBCgoKDg0OGxAQGy0kICUsLjI3LSwtLCwsLy82Ly43MDcsNDQ3LCwtLDc0LDQrLCw0LCwwLC8sLCwsLC0sLCwsLP/AABEIALABHgMBEQACEQEDEQH/xAAcAAEAAgMBAQEAAAAAAAAAAAAABgcDBQgEAgH/xABGEAACAQICAwsJBgMHBQAAAAAAAQIDBAURBhIhBxUiMUFRYYGSk9EUFyNCUlNxkaETMnKCsbIWNXM2YnSiwcLwNDdDVOH/xAAbAQEAAQUBAAAAAAAAAAAAAAAABQIDBAYHAf/EADsRAQABAgIGBwcDAgYDAAAAAAABAgMEERIUITFRkQUGE0FScaEWMmGBsdHwIsHhNHIjM0JDU5IVNfH/2gAMAwEAAhEDEQA/ALxAAAAAAAAAAAAAAAAAAAAAAAAAAAAAAAAAAAAAAAAAAAAAAAAAAAAAAAAAAAAAAAAAAAAAAAAAAAAAAAAAAAAAAAAAAAAAAAAAAAAAAAAAAAAAAAAAAAAAAAAAAAAAAAAAAAAAAAAAAAAAw3l1GytJ3Vw8owi5SfQlmeVVRTGcrlq1Vdri3RvmclNV90u9nXlKjKEYtvVjqReSz2LPlIucXc7nQKOrWCimIqiZnjnLH5yb/wBuHdxGtXePor9m8B4Z5yecm/8Abh3cRrV3j6Hs3gPDPOTzk3/tw7uI1q7x9D2bwHhnnJ5yb/24d3Ea1d4+h7N4Dwzzk85N/wC3Du4jWrvH0PZvAeGecnnJv/bh3cRrV3j6Hs3gPDPOTzk3/tw7uI1q7x9D2bwHhnnJ5yb/ANuHdxGtXePoezeA8M85POTf+3Du4jWrvH0PZvAeGecnnJv/AG4d3Ea1d4+h7N4Dwzzk85N/7cO7iNau8fQ9m8B4Z5yecm/9uHdxGtXePoezeA8M85POTf8Atw7uI1q7x9D2bwHhnnJ5yb/24d3Ea1d4+h7N4DwzzlMNzvH73SK9nVv5R+xprblCK1pviWfMlm31c5kYa7cuTOe6ED07gMFgrdNNqJ06vjOyPzZzT8zWrAAAAAAAAAAAAAAAAAAAAAK53Xsc+xs4YLQe2fDqfhT4K62s/wAvSYOMubIohtvVfA6VycTVGynZHn3+n1VQR7eAAAAAAAAAAAAAAAD9hFzmoQTbbySXG3zIPJmIjOXQeiGCrAcBp2XrZa1R885bX1LiXQkTNm32dEQ5X0pjZxmJqu926PKN3385bkuo8AAAAAAAAAAAAAAAAAAADFd3MbO1lc3DyjCLlJ8ySzZ5MxEZyrtW6rlcUUxnMzk52x3FJYzi9TEK/HOWaXNHiiupJIha65rqmqXWMHhacLYps090evf6vAUMoAAAAAAAAAAAAAAAm25XgW+WOeX1l6OhtXTUf3V1bZfFLnMrC29KvOd0Nc6yY7sMN2VM/qr+nfz3c1zko56AAAAAAAAAAAAAAAAAAAAArvddxzyexjg1B8Kpwqn4E9i62v8AL0mDjLmUaEd7bOq+B07k4mqNlOyPPv5R9VTEe3kAAAAAAAAAAAAAAA/Yxc5KMFm3sSXK+gPJmIjOXQOh2CLAMAp2by18tao+eb4/lsj8ETNi32dEQ5Z0rjZxmJqud26PKPzP5t2XUcAAAAAAAAAAAAAAAAAAABiuriNpbSubh5RjFyk+ZJZs8mYiM5V27dVyuKKYzmZyc74/issaxipiFb15bFzRWyK6lkQtdc11TVLrGCwtOFsU2ae6Oc97XlDKAAAAAAAAAAAAAAAJpuWYFvnjvl1ZejoZS+M391dWTl1LnMrC29KvOd0Nd6x47sMN2VM/qr2fLv8AtzXSSjngAAAAAAAAAAAAAAAAAAAACvN13HfJrCOD0HwqnCn0QT2L8zX+V85hYy5lGhHe2vqvgdO7OJqjZTsjz/iPqqUjm9AAAAAAAAAAAAAAACK1pasdrfEg8mYjbLoHQzBN4cAhaSXDfCqP+/Lj+WyPUTFi32dEQ5b0tjdcxVVzu3R5R+Z/NvC8jQAAAAAAAAAAAAAAAAAAAMdzXja28riu8oxi5Sb5Elm2eTMRGcq7duq5VFFMZzM5Od9IcWljeM1MQq+tLgr2YrZFdS+pC3K5rqmqXV8DhKcLYps090c572uKGWAAAAAAAAAAAAAAATPcuwPfTHvLKy9HQyl8Z+qurJy6lzmThbelXnO6GvdY8dq+G7Omf1V7Pl3/AG+a6iVc7AAAAAAAAAAAAAAAAAAAAAV9uuY75Lh0cHoPhVeFPopp7F+Zr5JmFjLmUaEd7aurGB7S7OIqjZTsjz/iPrCoyOb2AAAAAAAAAAAAAAAEtZ5RDyZydAaFYJvDo/C1kuG+FU/G+NdWyPUTFi32dER3uXdLY7XMVVcj3Y2R5R997el5GAAAAAAAAAAAAAAAAAAAAY7itG2oSr12lGMXKTfIks22eTMRGcqqKKq6oopjOZ2OeNI8WljmM1MQq58KXBXsxWyK+X1zIW5XNdU1S6vgMJThMPTZjujb8Z72tKGYAAAAAAAAAAAAAAATHcwwLfXH1d1l6OhlJ9M/VX01urpMnC29OvOd0Nf6xY7V8N2dM/qr2fLv+3zXYSrnQAAAAAAAAAAAAAAAAAAAACv91vHfI8MjhFB8Ortn0U0/9zWXwTMPGXMqdCO/6Np6sYHtL04iqNlO7z/iPrCoiNb4AAAAAAAAAAAAAAAEs3kg8X9oRge8Oj8Laa9JLh1PxPk6lkuomLFvs6Mu9y/pfHa5iqq492NkeUffe35eRYAAAAAAAAAAAAAAAAAAAGOvWjb0JV6zSjFNyb4kks22eTOUZyqooqrqimmM5nYoPEcR/iXS5XFznq1K0Ypc1PWUUujZ9WyHqq7S5nPfPo6hYw+o4HQo300zOfxyz+votLzcWHu595U8SQ1S1w9Wle0mP8UcoPNvYe7n3k/Eapa/JPaTH+KOUPDiu5dbV6D3tlOlPkzetF/FPb8n8yivB0TH6ZyZOG60Ymir/FiKo5T8u70VVi+F1MHv5WV/HVnH5Ncji+VMj66JonKW74XFW8Tai7anOJ/Mp+LNo/gdXH79WdgtvHKT4ornkz23bqrnKlbxuOtYO12l2fKO+Z+C1cJ3M7S0pLy/WrT5W3KMc+iMXxfFskKMHRHvbWk4nrNi7lX+FlRHlnPOftDZVtA7CrHVdul0xlUX6MrnC2uDDo6ex9M59pziJ/ZCdLtzd2FtK+wOUpxjtlTlk5Jc8GuNLmyz6WYt7CaMZ0bWxdF9ZIvVxaxMREzuqjd8+Hnu8mu3NdH6GP3danicXJQjFxylJbW3zFGGtU3JnSZnT/SF/B0UTZnLOZ7s09829h7ufeT8TM1S1+S1f2kx/ijlD8e5vYNZKnPvJjVLX5L2OsmP8UcoRrSPcv8AJ7Z3GBTlPJZunPJt/gkstvQ11li5g8ozon5JfAdaNOuKMTTEZ/6o3fOP3z+StTBbg/QJfuZYFvtpArmsvR0Mpvpl6i+a1urpMnDW9OvPuhAdYcdq+Fmin3q9ny7/ALfNdxKucgAAAAAAAAAAAAAAAAAAAAIDutY55HhKwqg+HW2yy5Kaf+57PgmYeMuZU6Ed/wBGz9WMD2t+cRVGyjd5/wAR+yrcC/ndD+tT/eiPo96POG64z+nuf21fSXQGkU3T0fuJ0201QqNNNppqD2priZM3fcnyly3AxFWKtRMZxpU/WFBLHrpbVc1+9q+JD9pXxnnLqGoYX/ip/wCsfZYG5nphVvL/AHnxabnrRbpzl97OKzcW+XYm83t2cuezMwt+qatCpq3WDoe1at6xYjLKdsRu298cOH5t2O65hMbnAlicVw6Mkm+eEmo5fNp/PnK8ZRE0aXBidWMXVbxM2J3VR6xt+mfo2u55giwbRyDa9JVSnN8u1ZxXUsl8c+cuYa3oUfGWF05jZxOLq8NOyP3n5z+yvtOtNK2IYnOzw+pKFGEnHgNpza2NtrblzLiyMO/iKqqpiJ2Np6G6Fs2bNNy7TE1zGe3bl8I/dFbPFK1lW+2tKtSEs881KX15+sx4qqp2xKcu4Wzdp0a6ImPjELc0Y3QKF1hEZY1VjTrJ5SWUuFlxSWS5f1zJG1iqZp/XOUtE6R6v37d+Yw9M1UTtj4fB5dA1R/jG+nhElKlKMJRazy4W1pJ8zbRTh9HtatHcvdM9tqFiL8ZVRMxOfw3ej53Xr2pZW1u7OpOnnKeepKUc9kePIYyqYinKXvVexbu13IuUxVsjfETxVrHH7qMtaNzX72p4mD2lfinm3Cej8LOybVP/AFheWht7UxHRmjd3/wB+Udr58m0pdaSfWS1iqarcTLmvSti3Yxly3a92J5bN3y3KT0vjGGlFzG2+79tL557frmRV3LtKsuLo3Rc1zg7U179GP49Go4+Its9fmguB7w6PQoVF6SXDqfilyflWS6ukmMPb7OjLvcv6Zx2t4qquPdjZHlH33pCXkUAAAAAAAAAAAAAAAAAAAB8Vaio0nVqvKMU22+RLa2zyZy2qqaZqqimnfLnnSfF3juOVL+WeUnlBPkgtkV8tr6WyGuV6dU1OrdHYOMJhqbUb43+ff+cGDAv53Q/rU/3opo96POFzGf09z+2r6Sv7SX+zlz/h6n7JExd9yryly7o/+rtf30/WHOZCw60kGgTa0wtnD3n0yef0L1j/ADKUX01lqF3Ph+639PcnojXVXicUutyil9ciSxH+XLQuhc9et5cZ+ktvdP7DD5SperB5dS2FydkMC3GndiJ75j6uaSDjc7AmmhGhUNJsOndVasoONTVyUU8+Cnnt+Jk2MP2sTOeTXul+m68Bdpt00ROcZ7/jKReaan/7M+xHxL+ox4kT7WXP+KOcvXoLgq0f0qusPpzc0qVN6zSXHm+JFWHt9ncqp+ELHTONnGYKzemMs6qtiX4nh9C/UVidOnPLPV11F5Z8eWfUZNdFNXvQgcPiL9nPsapjPfk8MdH7CMs1b23YplHZWuEMmekMfP8AuV85bHE4VHhk4YU4xqajVNyWxPk4i5Xnozo72Jh5tdtTN7Oac9uW9zjcwlSuZU7nNTUmpZ8esntz6cyE3b3W7dVNVETRumNnl3JTuZ4HvvpEq9VZ06OU5dMvUXzWf5WX8Nb068+6EL1gx2rYWaafer2R5d8/t814Es5uAAAAAAAAAAAAAAAAAAAAAge6zjnkOELC6D4db73RTXH2ns+GZh4y5lTox3/Rs3VnA9rfm/VGyjd5/wAb+SniNb+9uBfzuh/Wp/vRVR70ecMbGf09z+2r6Sv7SX+zlz/h6n7JExd9yryly7o/+rtf30/WHOZCw60nm5Pgc7rGli1RNU6SeT9qbWrkufJNt9Rl4S3NVel3Q1nrLjqLeH1eJ/VVl8o3/nzSndcxFW2jasU+FWmll/dg1Jv5qK6y/jasqNHihOrGGm5i5u91Ees7Ppmk2j9/HGMBpXayanTWsunLKS6mmjIt1RXREofHWKsNia7fCdnl3eiidJsFngGLzsa6eSecJe1B8T/0fTmRNy3NurRl0zo/G0YyxTdp+ccJ7/zg+8G0musEt3QwurqRlLWa1ab25JZ8JPmQou10RlTKnFdGYXFVRXeozmIy3zH0mFubnl3dYhgzvscm5a8vR5xhHgJceUUtjf6dJJYaquqnSraH07ZwtnERaw0ZZRt2zO35zO5+4X/3BvP6NL9GKP8AOq8oMT/6uz/dUj27T/0tt+Kf6RLGO3UpXql793yj91VmBlDdl27lNSpU0Si7ltpVJKnn7Cy+iesiUwcz2e1znrLTbjHTob8oz8//AJkrzdOpRo6ZVfsuVQb+Lis/EwsVERdltfV6uqrAUZ92cfLNaWgeB7xaPQo1VlUnw6n4n6v5Vkvjnzkhh7ehRlO9pfTWO1vFVVR7sbI8uPz3pEX0SAAAAAAAAAAAAAAAAAAAB81aipU3UqPJJNtvkS2tiZye00zVMUxvlz1pVjLx7HKl/L7reUFzQWyK/wBX0tkLduadU1OrdG4OMJhqbUb+/wA+/wC3k1JbZz24G8sboN++h+5FVHvR5wxsZ/T3P7Z+kuiK06dei6NZwlGSakm45NPY01zE1OUxlLlFEXKKoqpiYmGrWj9gnmre27NMt9la4Qzf/IY//kr5yYtpHaaP2nppwWS4NKGq5PojFcXXkhXeotxtn5GG6NxeMr/TTO3fVOeXzn8lSulGP1NIsVd5cbFxQhyRjzdL5W//AIRd25NyrSl0To7AW8FZi3TtnvnjP5ubrc/0x/h6s7O/zdCbz2bXTlxayXKnyrozXM7uHv8AZzlO5HdN9D67T2lr349Y4efD1+Fr3tha6T2C8oUK1PjjJPi/DKO1f8zJGqmi7G3bDSLOIxWAuzozNFXfE/vEtVZ7n9hZVft3Sc8tvpJSaXxXE18cy1GFtRtyZt3rBj7tOjpZeUZT9+T0WOllC+0jeDWLUlGm5Oaa1dZOK1Y8+xt59BVTfpqr0IWb3RN+1hNZuRlnMRl35bds8Hmw2rGOn925NL0NLlXMymif8aryhfxFNU9GWco/1VN3iFpbYmksQjSqaueWvqvLPjyz+Beqpoq97KUbYvYmxn2U1U58M4eL+H8Pjt+wtuzTKOytcIZH/kOkJ/3K+csONaXWmAWerGcJSiso0qbi30Lg7Ir4/U8rv27cftC7hOiMZjLmc0zETvqq/nfKu9CrKelumUsTxDbGEvtJ82fqQXRs+UTCsUzdu6VXn9m19L3qOjsBFi1vmNGPLvn875XOSjnoAAAAAAAAAAAAAAAAAAAACC7q+O+QYOsNoPh1uPoprj+b2fDMw8Zd0adHj9Gy9WsD21/t6o2UfXu5b+SmyNzh0AGcAM4A82ANgDYB7nADOBntrypaS1rSpOD54ylH9BFWW6Vu5Zt3IyrpifOM2W5xWvdU/s7qtVmuaU5tfJs9muZ3z6qLeFsW5zoopifhEQ8ZTsXwbAGwBsAZwL60BwPeLR6FOqsqk+HU6G+KPUsl8c+cmMPb0KNu+XMem8dreKmqmf0xsj7/AD+ySF9EAAAAAAAAAAAAAAAAAAAAAMNW1hWlrVoRk+dxi/1PJpid65TdrpjKmqY+b43vpe6p9mPgeaNPBVrF3xTzk3vpe6p9mPgNGngaxd8U85N76XuqfZj4DRp4GsXfFPOTe+l7qn2Y+A0aeBrF3xTzk3vpe6p9mPgNGngaxd8U85N76XuqfZj4DRp4GsXfFPOTe+l7qn2Y+A0aeBrF3xTzk3vpe6p9mPgNGngaxd8U85N76XuqfZj4DRp4GsXfFPOTe+l7qn2Y+A0aeBrF3xTzk3vpe6p9mPgNGngaxd8U85N76XuqfZj4DRp4GsXfFPOTe+l7qn2Y+A0aeBrF3xTzk3vpe6p9mPgNGngaxd8U85PIKS/8VPsx8Bo08HmsXfFPOXpKloAAAAAAAAAAAAAAAAAAAAAAAAAAAAAAAAAAAAAAAAAAAAAAAAAAAAAAAAAAAAAAAAAAAAAAAAAAAAAAAAAAAAAAAAAAAAAAAAAAA//Z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126" name="Picture 6" descr="https://encrypted-tbn0.gstatic.com/images?q=tbn:ANd9GcQK1yvaXDce9yq7JcZr-gcSc84B6AYRBSAjvvI28-tcVvUr2CB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9850" y="980728"/>
            <a:ext cx="272415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2530" name="Picture 2" descr="https://encrypted-tbn2.gstatic.com/images?q=tbn:ANd9GcS4zWp7YvbKt3a49s_JSX52cFRrPwoIONnucRjvWB0TPV7CMdx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896544" cy="2463767"/>
          </a:xfrm>
          <a:prstGeom prst="rect">
            <a:avLst/>
          </a:prstGeom>
          <a:noFill/>
        </p:spPr>
      </p:pic>
      <p:pic>
        <p:nvPicPr>
          <p:cNvPr id="22532" name="Picture 4" descr="https://encrypted-tbn0.gstatic.com/images?q=tbn:ANd9GcQxOVCW64eeDJ4OY9aoZr4ATEeJA7Kyh_B5947uFUbuvwxLdKxRS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466593"/>
            <a:ext cx="3841198" cy="2626703"/>
          </a:xfrm>
          <a:prstGeom prst="rect">
            <a:avLst/>
          </a:prstGeom>
          <a:noFill/>
        </p:spPr>
      </p:pic>
      <p:pic>
        <p:nvPicPr>
          <p:cNvPr id="22534" name="Picture 6" descr="http://img.fotocommunity.com/photos/120681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84984"/>
            <a:ext cx="3803914" cy="2852936"/>
          </a:xfrm>
          <a:prstGeom prst="rect">
            <a:avLst/>
          </a:prstGeom>
          <a:noFill/>
        </p:spPr>
      </p:pic>
      <p:pic>
        <p:nvPicPr>
          <p:cNvPr id="7" name="Picture 6" descr="https://encrypted-tbn0.gstatic.com/images?q=tbn:ANd9GcQK1yvaXDce9yq7JcZr-gcSc84B6AYRBSAjvvI28-tcVvUr2CB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32656"/>
            <a:ext cx="3978442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908720"/>
            <a:ext cx="8994366" cy="4779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636912"/>
            <a:ext cx="2700808" cy="379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776" y="598909"/>
            <a:ext cx="58674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IGBCE (chemical, mining, energy)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3466728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675,000 members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44 regional offices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1,100 locals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27 departments: economic &amp; industrial policy, social issue and labor market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National Congress every 4 years with  400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delegates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3,000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CBAs</a:t>
            </a:r>
          </a:p>
          <a:p>
            <a:endParaRPr lang="ko-KR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345" y="1777355"/>
            <a:ext cx="4883127" cy="3667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타원 19"/>
          <p:cNvSpPr/>
          <p:nvPr/>
        </p:nvSpPr>
        <p:spPr>
          <a:xfrm>
            <a:off x="4355976" y="1196752"/>
            <a:ext cx="4788024" cy="453650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Collective Bargaining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39341"/>
            <a:ext cx="4042792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Industry-level: Negotiation between industrial unions (national unions) and employers association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Workplace-level: Works Council and individual employer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Registered CBAs: 68,000 CBAs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(506 CBAs with general binding power)</a:t>
            </a: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860032" y="4941168"/>
            <a:ext cx="1008112" cy="15841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6228184" y="5013176"/>
            <a:ext cx="100811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G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596336" y="3861048"/>
            <a:ext cx="1008112" cy="10801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6156176" y="6021288"/>
            <a:ext cx="1008112" cy="57606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7452320" y="5805264"/>
            <a:ext cx="1368152" cy="79208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6300192" y="3429000"/>
            <a:ext cx="1008112" cy="11521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4932040" y="3429000"/>
            <a:ext cx="100811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6300192" y="1772816"/>
            <a:ext cx="576064" cy="12241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4932040" y="1988840"/>
            <a:ext cx="1008112" cy="11521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7164288" y="1988840"/>
            <a:ext cx="1296144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Collective Bargaining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CBA coverage</a:t>
            </a:r>
          </a:p>
          <a:p>
            <a:pPr lvl="1">
              <a:buFont typeface="Wingdings" pitchFamily="2" charset="2"/>
              <a:buChar char="ü"/>
            </a:pPr>
            <a:r>
              <a:rPr lang="en-US" altLang="ko-KR" dirty="0" smtClean="0">
                <a:ea typeface="문체부 궁체 흘림체" pitchFamily="17" charset="-127"/>
              </a:rPr>
              <a:t>national: 59%</a:t>
            </a:r>
          </a:p>
          <a:p>
            <a:pPr lvl="1">
              <a:buFont typeface="Wingdings" pitchFamily="2" charset="2"/>
              <a:buChar char="ü"/>
            </a:pPr>
            <a:r>
              <a:rPr lang="en-US" altLang="ko-KR" dirty="0" smtClean="0">
                <a:ea typeface="문체부 궁체 흘림체" pitchFamily="17" charset="-127"/>
              </a:rPr>
              <a:t>Former West Germany: 61% (industry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54%, company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7%)</a:t>
            </a:r>
          </a:p>
          <a:p>
            <a:pPr lvl="1">
              <a:buFont typeface="Wingdings" pitchFamily="2" charset="2"/>
              <a:buChar char="ü"/>
            </a:pPr>
            <a:r>
              <a:rPr lang="en-US" altLang="ko-KR" dirty="0" smtClean="0">
                <a:ea typeface="문체부 궁체 흘림체" pitchFamily="17" charset="-127"/>
              </a:rPr>
              <a:t>Former East Germany: 49%(industry 37%, company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12%)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General Binding Power</a:t>
            </a: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32040" y="4869160"/>
            <a:ext cx="7200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10%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724128" y="4293096"/>
            <a:ext cx="720080" cy="12961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18%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6948264" y="4869160"/>
            <a:ext cx="7200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??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740352" y="1340768"/>
            <a:ext cx="720080" cy="42484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59%</a:t>
            </a:r>
            <a:endParaRPr lang="ko-KR" altLang="en-US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4644008" y="5589240"/>
            <a:ext cx="3960440" cy="0"/>
          </a:xfrm>
          <a:prstGeom prst="line">
            <a:avLst/>
          </a:prstGeom>
          <a:ln w="158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76056" y="572396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Union density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48264" y="572396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CBA coverage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72450"/>
            <a:ext cx="8158484" cy="54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39552" y="404664"/>
            <a:ext cx="5328592" cy="22322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 smtClean="0"/>
              <a:t>National union</a:t>
            </a:r>
            <a:endParaRPr lang="ko-KR" altLang="en-US" sz="6600" dirty="0"/>
          </a:p>
        </p:txBody>
      </p:sp>
      <p:sp>
        <p:nvSpPr>
          <p:cNvPr id="5" name="직사각형 4"/>
          <p:cNvSpPr/>
          <p:nvPr/>
        </p:nvSpPr>
        <p:spPr>
          <a:xfrm>
            <a:off x="3131840" y="4221088"/>
            <a:ext cx="561662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dirty="0" smtClean="0"/>
              <a:t>Works Council</a:t>
            </a:r>
            <a:endParaRPr lang="ko-KR" altLang="en-US" sz="6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216024" y="2060848"/>
            <a:ext cx="8748464" cy="26642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Works Council</a:t>
            </a:r>
            <a:b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</a:b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workers presentation at workplace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5069160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Statutory body by Work Constitution Act (1952)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Workplaces with 5 or more employees must establish  works council.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90% of workplaces with more than 500 employees have  works council.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10% of all the companies have works council.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40% of total workforce belongs to works council. </a:t>
            </a:r>
            <a:endParaRPr lang="en-US" altLang="ko-KR" dirty="0">
              <a:ea typeface="문체부 궁체 흘림체" pitchFamily="17" charset="-127"/>
            </a:endParaRPr>
          </a:p>
          <a:p>
            <a:r>
              <a:rPr lang="en-US" altLang="ko-KR" dirty="0" smtClean="0">
                <a:ea typeface="문체부 궁체 흘림체" pitchFamily="17" charset="-127"/>
              </a:rPr>
              <a:t>There is no legal relationship between works council and trade union.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77.3% of works council officials are DGB members.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Employers cover all the costs for works council.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Employers provide office and paid staff to works council.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Employers pay the costs for external experts and consultation fees.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Big-sized companies often pay the costs for full-time activists for works council, such as salary.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dirty="0" smtClean="0">
                <a:solidFill>
                  <a:srgbClr val="FF0000"/>
                </a:solidFill>
                <a:ea typeface="문체부 궁체 흘림체" pitchFamily="17" charset="-127"/>
              </a:rPr>
              <a:t>Works Council</a:t>
            </a:r>
            <a:r>
              <a:rPr lang="en-US" altLang="ko-KR" sz="3600" dirty="0" smtClean="0">
                <a:ea typeface="문체부 궁체 흘림체" pitchFamily="17" charset="-127"/>
              </a:rPr>
              <a:t/>
            </a:r>
            <a:br>
              <a:rPr lang="en-US" altLang="ko-KR" sz="3600" dirty="0" smtClean="0">
                <a:ea typeface="문체부 궁체 흘림체" pitchFamily="17" charset="-127"/>
              </a:rPr>
            </a:br>
            <a:r>
              <a:rPr lang="en-US" altLang="ko-KR" sz="3600" dirty="0" smtClean="0">
                <a:ea typeface="문체부 궁체 흘림체" pitchFamily="17" charset="-127"/>
              </a:rPr>
              <a:t>workers representation at workplace</a:t>
            </a:r>
            <a:endParaRPr lang="ko-KR" altLang="en-US" sz="3600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5069160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Works council officials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Votes by all the employees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4-year term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7000~9000 employees: 35 officials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Paid full-time officials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(time-off)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Below 200: no legal provision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200~500 employees: 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1 full-timer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501~900: 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2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full-timers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901~1,500: 3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full-timers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 1,501~2,000: 4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full-timers</a:t>
            </a:r>
          </a:p>
          <a:p>
            <a:pPr lvl="1"/>
            <a:endParaRPr lang="en-US" altLang="ko-KR" dirty="0" smtClean="0">
              <a:ea typeface="문체부 궁체 흘림체" pitchFamily="17" charset="-127"/>
            </a:endParaRPr>
          </a:p>
          <a:p>
            <a:endParaRPr lang="en-US" altLang="ko-KR" dirty="0" smtClean="0">
              <a:ea typeface="문체부 궁체 흘림체" pitchFamily="17" charset="-127"/>
            </a:endParaRP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556792"/>
            <a:ext cx="1872208" cy="4947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628800"/>
            <a:ext cx="200025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Works Council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2530624" cy="639762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Consultation &amp; information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2530624" cy="3951288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Employment issue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Merger &amp; Acquisition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Demand and supply of workforce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Job training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Personnel issue: recruitment, appointment, evaluation, transfer, dismissal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Gender equality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No racial discrimination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3"/>
          </p:nvPr>
        </p:nvSpPr>
        <p:spPr>
          <a:xfrm>
            <a:off x="3707905" y="1535113"/>
            <a:ext cx="4978896" cy="639762"/>
          </a:xfrm>
        </p:spPr>
        <p:txBody>
          <a:bodyPr/>
          <a:lstStyle/>
          <a:p>
            <a:r>
              <a:rPr lang="en-US" altLang="ko-KR" dirty="0" smtClean="0">
                <a:ea typeface="문체부 궁체 흘림체" pitchFamily="17" charset="-127"/>
              </a:rPr>
              <a:t>codetermination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0" name="내용 개체 틀 9"/>
          <p:cNvSpPr>
            <a:spLocks noGrp="1"/>
          </p:cNvSpPr>
          <p:nvPr>
            <p:ph sz="quarter" idx="4"/>
          </p:nvPr>
        </p:nvSpPr>
        <p:spPr>
          <a:xfrm>
            <a:off x="3347864" y="2174874"/>
            <a:ext cx="5338937" cy="4422477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Disciplinary issue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Start and end of working hour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Rest time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Temporary reduction or extension of work hours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Adjustment of holidays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Principle of wage payment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(based on performance or seniority)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Installation of camera for measuring workers’ jobs or checking workers’ behavior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Introduction and operation of work facilities such as canteen and fitness club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Introduction of work plan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and group work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Job training: trainees’ jobs, selection of trainees, veto to the selection of trainers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Making social plan in case of factory closure such as compensation 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Safety Health Committee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4114800" cy="5328592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Workplaces with 20 or more employees must set up safety health committee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Health safety staffs (unpaid)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21-50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employees: 1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51~100: 2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101~200: 3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201~350: 4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Every 200: plus 1 staff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Works council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Approval of appointment and dismissal of workplace doctors and safety specialist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Consultation on safety health worker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Information on health &amp; safety and accidents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Monthly meeting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148064" y="1628800"/>
            <a:ext cx="345638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/>
              <a:t>Safety health committee</a:t>
            </a:r>
          </a:p>
          <a:p>
            <a:pPr algn="ctr"/>
            <a:r>
              <a:rPr lang="en-US" altLang="ko-KR" sz="2400" b="1" dirty="0" smtClean="0"/>
              <a:t>(quarterly)</a:t>
            </a:r>
            <a:endParaRPr lang="ko-KR" altLang="en-US" sz="2400" b="1" dirty="0"/>
          </a:p>
        </p:txBody>
      </p:sp>
      <p:sp>
        <p:nvSpPr>
          <p:cNvPr id="5" name="직사각형 4"/>
          <p:cNvSpPr/>
          <p:nvPr/>
        </p:nvSpPr>
        <p:spPr>
          <a:xfrm>
            <a:off x="5148064" y="2852936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Employer representative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6948264" y="2852936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Works council representative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5148064" y="4437112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r>
              <a:rPr lang="en-US" altLang="ko-KR" dirty="0" smtClean="0"/>
              <a:t>Safety health specialist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6948264" y="4437112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Health safety staffs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Governance of German companies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916832"/>
            <a:ext cx="792088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Shareholders meeting</a:t>
            </a:r>
            <a:endParaRPr lang="ko-KR" altLang="en-US" sz="4000" dirty="0"/>
          </a:p>
        </p:txBody>
      </p:sp>
      <p:sp>
        <p:nvSpPr>
          <p:cNvPr id="5" name="직사각형 4"/>
          <p:cNvSpPr/>
          <p:nvPr/>
        </p:nvSpPr>
        <p:spPr>
          <a:xfrm>
            <a:off x="755576" y="3068960"/>
            <a:ext cx="3600400" cy="21602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/>
              <a:t>Supervisory Board</a:t>
            </a:r>
            <a:endParaRPr lang="ko-KR" altLang="en-US" sz="4400" dirty="0"/>
          </a:p>
        </p:txBody>
      </p:sp>
      <p:sp>
        <p:nvSpPr>
          <p:cNvPr id="6" name="직사각형 5"/>
          <p:cNvSpPr/>
          <p:nvPr/>
        </p:nvSpPr>
        <p:spPr>
          <a:xfrm>
            <a:off x="4932040" y="3068960"/>
            <a:ext cx="3600400" cy="21602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/>
              <a:t>Board of Directors</a:t>
            </a:r>
            <a:endParaRPr lang="ko-KR" altLang="en-US" sz="4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Employee representatives at supervisory board</a:t>
            </a:r>
            <a:endParaRPr lang="ko-KR" altLang="en-US" sz="3600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5069160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Supervisory Board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Companies with 500~2000 employees: 1/3 of supervisory board directors must be worker representatives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Companies with more than 2000 employees:  ½ of supervisory board directors must be worker representatives (including union official)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 smtClean="0">
                <a:ea typeface="문체부 궁체 흘림체" pitchFamily="17" charset="-127"/>
              </a:rPr>
              <a:t>Appointment and dismissal of members of the board of directors and evaluation on their performance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Approval on the decisions and activities of Board of Directors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Company strategy development and advice on financial situation</a:t>
            </a:r>
            <a:br>
              <a:rPr lang="en-US" altLang="ko-KR" dirty="0" smtClean="0">
                <a:ea typeface="문체부 궁체 흘림체" pitchFamily="17" charset="-127"/>
              </a:rPr>
            </a:br>
            <a:endParaRPr lang="en-US" altLang="ko-KR" dirty="0" smtClean="0">
              <a:ea typeface="문체부 궁체 흘림체" pitchFamily="17" charset="-127"/>
            </a:endParaRP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988840"/>
            <a:ext cx="2312151" cy="238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80112" y="4820959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Werner </a:t>
            </a:r>
            <a:r>
              <a:rPr lang="en-US" altLang="ko-KR" dirty="0" err="1" smtClean="0"/>
              <a:t>Wenning</a:t>
            </a:r>
            <a:endParaRPr lang="en-US" altLang="ko-KR" dirty="0" smtClean="0"/>
          </a:p>
          <a:p>
            <a:r>
              <a:rPr lang="en-US" altLang="ko-KR" dirty="0" smtClean="0"/>
              <a:t>Chairman of the Supervisory Board, Bayer Group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Bayer Group: Supervisory Board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852936"/>
            <a:ext cx="6912768" cy="326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800"/>
            <a:ext cx="6552728" cy="131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12968" cy="66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196752"/>
            <a:ext cx="47625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83768" y="46531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3" name="직사각형 2"/>
          <p:cNvSpPr/>
          <p:nvPr/>
        </p:nvSpPr>
        <p:spPr>
          <a:xfrm>
            <a:off x="1331640" y="908720"/>
            <a:ext cx="4824536" cy="15121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/>
              <a:t>Supervisory Board</a:t>
            </a:r>
            <a:endParaRPr lang="ko-KR" altLang="en-US" sz="4400" dirty="0"/>
          </a:p>
        </p:txBody>
      </p:sp>
      <p:sp>
        <p:nvSpPr>
          <p:cNvPr id="4" name="직사각형 3"/>
          <p:cNvSpPr/>
          <p:nvPr/>
        </p:nvSpPr>
        <p:spPr>
          <a:xfrm>
            <a:off x="2636168" y="48055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5" name="직사각형 4"/>
          <p:cNvSpPr/>
          <p:nvPr/>
        </p:nvSpPr>
        <p:spPr>
          <a:xfrm>
            <a:off x="2788568" y="49579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6" name="직사각형 5"/>
          <p:cNvSpPr/>
          <p:nvPr/>
        </p:nvSpPr>
        <p:spPr>
          <a:xfrm>
            <a:off x="2940968" y="51103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7" name="직사각형 6"/>
          <p:cNvSpPr/>
          <p:nvPr/>
        </p:nvSpPr>
        <p:spPr>
          <a:xfrm>
            <a:off x="3093368" y="52627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8" name="직사각형 7"/>
          <p:cNvSpPr/>
          <p:nvPr/>
        </p:nvSpPr>
        <p:spPr>
          <a:xfrm>
            <a:off x="3245768" y="54151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9" name="직사각형 8"/>
          <p:cNvSpPr/>
          <p:nvPr/>
        </p:nvSpPr>
        <p:spPr>
          <a:xfrm>
            <a:off x="3398168" y="55675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10" name="직사각형 9"/>
          <p:cNvSpPr/>
          <p:nvPr/>
        </p:nvSpPr>
        <p:spPr>
          <a:xfrm>
            <a:off x="3550568" y="57199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Works Council</a:t>
            </a:r>
            <a:endParaRPr lang="ko-KR" altLang="en-US" sz="2800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323528" y="3645024"/>
            <a:ext cx="82809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805264"/>
            <a:ext cx="1368152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Company union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Comparison between Germany and Asia: Trade Union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National / Industrial Union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805264"/>
            <a:ext cx="1368152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Company union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Comparison between Germany and Asia: Collective Bargaining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National / Industrial Union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Works Council</a:t>
            </a:r>
            <a:endParaRPr lang="ko-KR" altLang="en-US" sz="48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805264"/>
            <a:ext cx="1368152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Company union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Comparison between Germany and Asia: Workers Representation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Supervisory Board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Information</a:t>
            </a:r>
          </a:p>
          <a:p>
            <a:pPr algn="ctr"/>
            <a:r>
              <a:rPr lang="en-US" altLang="ko-KR" sz="4000" dirty="0" smtClean="0"/>
              <a:t>Consultation</a:t>
            </a:r>
            <a:endParaRPr lang="ko-KR" altLang="en-US" sz="40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805264"/>
            <a:ext cx="1368152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Company union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Comparison between Germany and Asia: Workers Participation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Codetermination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Implication for CBAs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/>
            </a:r>
            <a:br>
              <a:rPr lang="en-US" altLang="ko-KR" dirty="0" smtClean="0">
                <a:ea typeface="문체부 궁체 흘림체" pitchFamily="17" charset="-127"/>
              </a:rPr>
            </a:br>
            <a:r>
              <a:rPr lang="en-US" altLang="ko-KR" dirty="0" smtClean="0">
                <a:ea typeface="문체부 궁체 흘림체" pitchFamily="17" charset="-127"/>
              </a:rPr>
              <a:t>Workers Interests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>
                <a:ea typeface="문체부 궁체 흘림체" pitchFamily="17" charset="-127"/>
              </a:rPr>
              <a:t>wage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Working hours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allowances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Company welfare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Health &amp; safety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Profit sharing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Workers Rights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Freedom of trade unions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Right to organize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Right to collective bargaining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Right to collective action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Right to health and life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Workers participation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Information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consultation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codetermination</a:t>
            </a:r>
            <a:endParaRPr lang="ko-KR" altLang="en-US" dirty="0">
              <a:solidFill>
                <a:srgbClr val="FF0000"/>
              </a:solidFill>
              <a:ea typeface="문체부 궁체 흘림체" pitchFamily="17" charset="-127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338" name="Picture 2" descr="https://fbcdn-sphotos-a.akamaihd.net/hphotos-ak-ash4/392477_233797720058649_129370207168068_375167_455796365_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548680"/>
            <a:ext cx="8568952" cy="574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1042</Words>
  <Application>Microsoft Macintosh PowerPoint</Application>
  <PresentationFormat>On-screen Show (4:3)</PresentationFormat>
  <Paragraphs>190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테마</vt:lpstr>
      <vt:lpstr>Trade Unions and Labor Relations in Germany</vt:lpstr>
      <vt:lpstr>Overview on Germany</vt:lpstr>
      <vt:lpstr>Overview of trade unions in Germany</vt:lpstr>
      <vt:lpstr>German Confederation of Trade Unions (DGB)</vt:lpstr>
      <vt:lpstr>PowerPoint Presentation</vt:lpstr>
      <vt:lpstr>PowerPoint Presentation</vt:lpstr>
      <vt:lpstr>PowerPoint Presentation</vt:lpstr>
      <vt:lpstr>IGBCE (chemical, mining, energy)</vt:lpstr>
      <vt:lpstr>Collective Bargaining</vt:lpstr>
      <vt:lpstr>Collective Bargaining</vt:lpstr>
      <vt:lpstr>PowerPoint Presentation</vt:lpstr>
      <vt:lpstr>PowerPoint Presentation</vt:lpstr>
      <vt:lpstr>Works Council workers presentation at workplace</vt:lpstr>
      <vt:lpstr>Works Council workers representation at workplace</vt:lpstr>
      <vt:lpstr>Works Council</vt:lpstr>
      <vt:lpstr>Safety Health Committee</vt:lpstr>
      <vt:lpstr>Governance of German companies</vt:lpstr>
      <vt:lpstr>Employee representatives at supervisory board</vt:lpstr>
      <vt:lpstr>Bayer Group: Supervisory Board</vt:lpstr>
      <vt:lpstr>PowerPoint Presentation</vt:lpstr>
      <vt:lpstr>PowerPoint Presentation</vt:lpstr>
      <vt:lpstr>PowerPoint Presentation</vt:lpstr>
      <vt:lpstr>Comparison between Germany and Asia: Trade Union</vt:lpstr>
      <vt:lpstr>Comparison between Germany and Asia: Collective Bargaining</vt:lpstr>
      <vt:lpstr>Comparison between Germany and Asia: Workers Representation</vt:lpstr>
      <vt:lpstr>Comparison between Germany and Asia: Workers Participation</vt:lpstr>
      <vt:lpstr>Implication for CBAs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yoon hyowon</dc:creator>
  <cp:lastModifiedBy>Indah Saptorini</cp:lastModifiedBy>
  <cp:revision>125</cp:revision>
  <dcterms:created xsi:type="dcterms:W3CDTF">2013-07-11T11:20:16Z</dcterms:created>
  <dcterms:modified xsi:type="dcterms:W3CDTF">2014-04-30T11:34:26Z</dcterms:modified>
</cp:coreProperties>
</file>