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256" r:id="rId2"/>
    <p:sldId id="269" r:id="rId3"/>
    <p:sldId id="271" r:id="rId4"/>
    <p:sldId id="272" r:id="rId5"/>
    <p:sldId id="273" r:id="rId6"/>
    <p:sldId id="275" r:id="rId7"/>
    <p:sldId id="287" r:id="rId8"/>
    <p:sldId id="289" r:id="rId9"/>
    <p:sldId id="288" r:id="rId10"/>
    <p:sldId id="262" r:id="rId11"/>
    <p:sldId id="263" r:id="rId12"/>
    <p:sldId id="264" r:id="rId13"/>
    <p:sldId id="258" r:id="rId14"/>
    <p:sldId id="259" r:id="rId15"/>
    <p:sldId id="260" r:id="rId16"/>
    <p:sldId id="265" r:id="rId17"/>
    <p:sldId id="266" r:id="rId18"/>
    <p:sldId id="268" r:id="rId19"/>
    <p:sldId id="276" r:id="rId20"/>
    <p:sldId id="277" r:id="rId21"/>
    <p:sldId id="278" r:id="rId22"/>
    <p:sldId id="279" r:id="rId23"/>
    <p:sldId id="281" r:id="rId24"/>
    <p:sldId id="280" r:id="rId25"/>
    <p:sldId id="282" r:id="rId26"/>
    <p:sldId id="290" r:id="rId27"/>
    <p:sldId id="286" r:id="rId28"/>
    <p:sldId id="283" r:id="rId29"/>
    <p:sldId id="284" r:id="rId30"/>
    <p:sldId id="285"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3" d="100"/>
          <a:sy n="83" d="100"/>
        </p:scale>
        <p:origin x="-183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9344919-122E-0A4C-80CD-1DCC84EE79CE}" type="datetimeFigureOut">
              <a:t>8/25/14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EBF211-9C03-F14D-A0DE-7D9AE7FC4872}" type="slidenum">
              <a:t>‹#›</a:t>
            </a:fld>
            <a:endParaRPr lang="en-US"/>
          </a:p>
        </p:txBody>
      </p:sp>
    </p:spTree>
    <p:extLst>
      <p:ext uri="{BB962C8B-B14F-4D97-AF65-F5344CB8AC3E}">
        <p14:creationId xmlns:p14="http://schemas.microsoft.com/office/powerpoint/2010/main" val="2969475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CC066A-75BD-5941-8658-5D11ED691D8C}" type="datetimeFigureOut">
              <a:t>8/25/14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727B18-AA44-6845-87F2-EF399C920178}" type="slidenum">
              <a:t>‹#›</a:t>
            </a:fld>
            <a:endParaRPr lang="en-US"/>
          </a:p>
        </p:txBody>
      </p:sp>
    </p:spTree>
    <p:extLst>
      <p:ext uri="{BB962C8B-B14F-4D97-AF65-F5344CB8AC3E}">
        <p14:creationId xmlns:p14="http://schemas.microsoft.com/office/powerpoint/2010/main" val="21631251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0A22A2B-BB19-6945-8297-67B6B2ACA281}" type="slidenum">
              <a:rPr lang="en-US" sz="1200"/>
              <a:pPr/>
              <a:t>7</a:t>
            </a:fld>
            <a:endParaRPr lang="en-US" sz="1200"/>
          </a:p>
        </p:txBody>
      </p:sp>
      <p:sp>
        <p:nvSpPr>
          <p:cNvPr id="62467"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p:spPr>
        <p:txBody>
          <a:bodyPr/>
          <a:lstStyle/>
          <a:p>
            <a:pPr eaLnBrk="1" hangingPunct="1"/>
            <a:r>
              <a:rPr lang="en-GB">
                <a:ea typeface="ＭＳ Ｐゴシック" charset="0"/>
              </a:rPr>
              <a:t>Print one copy of this activity slide for each small group.</a:t>
            </a:r>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0DB3F99-2918-034F-8B43-106BC0DED40D}" type="slidenum">
              <a:rPr lang="en-US" sz="1200"/>
              <a:pPr/>
              <a:t>8</a:t>
            </a:fld>
            <a:endParaRPr lang="en-US" sz="1200"/>
          </a:p>
        </p:txBody>
      </p:sp>
      <p:sp>
        <p:nvSpPr>
          <p:cNvPr id="64515"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p:spPr>
        <p:txBody>
          <a:bodyPr/>
          <a:lstStyle/>
          <a:p>
            <a:pPr eaLnBrk="1" hangingPunct="1"/>
            <a:r>
              <a:rPr lang="en-US">
                <a:ea typeface="ＭＳ Ｐゴシック" charset="0"/>
              </a:rPr>
              <a:t>Discuss what is different about these answers from the participants</a:t>
            </a:r>
            <a:r>
              <a:rPr lang="ja-JP" altLang="en-US">
                <a:ea typeface="ＭＳ Ｐゴシック" charset="0"/>
              </a:rPr>
              <a:t>’</a:t>
            </a:r>
            <a:r>
              <a:rPr lang="en-US" altLang="ja-JP">
                <a:ea typeface="ＭＳ Ｐゴシック" charset="0"/>
              </a:rPr>
              <a:t> answers. There is more than one correct answer.</a:t>
            </a:r>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7329CB5-C3E7-2B42-8164-8CAEF3466983}" type="slidenum">
              <a:rPr lang="en-US" sz="1200"/>
              <a:pPr/>
              <a:t>9</a:t>
            </a:fld>
            <a:endParaRPr lang="en-US" sz="1200"/>
          </a:p>
        </p:txBody>
      </p:sp>
      <p:sp>
        <p:nvSpPr>
          <p:cNvPr id="63491"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p:spPr>
        <p:txBody>
          <a:bodyPr/>
          <a:lstStyle/>
          <a:p>
            <a:pPr eaLnBrk="1" hangingPunct="1"/>
            <a:r>
              <a:rPr lang="en-US">
                <a:ea typeface="ＭＳ Ｐゴシック" charset="0"/>
              </a:rPr>
              <a:t>Discuss what is different about these answers from the participants</a:t>
            </a:r>
            <a:r>
              <a:rPr lang="ja-JP" altLang="en-US">
                <a:ea typeface="ＭＳ Ｐゴシック" charset="0"/>
              </a:rPr>
              <a:t>’</a:t>
            </a:r>
            <a:r>
              <a:rPr lang="en-US" altLang="ja-JP">
                <a:ea typeface="ＭＳ Ｐゴシック" charset="0"/>
              </a:rPr>
              <a:t> answers. There is more than one correct answer.</a:t>
            </a:r>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EC7126-CA39-D84F-98D1-42210CC6290F}" type="datetimeFigureOut">
              <a:t>8/25/14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3578931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EC7126-CA39-D84F-98D1-42210CC6290F}" type="datetimeFigureOut">
              <a:t>8/25/14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4113547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EC7126-CA39-D84F-98D1-42210CC6290F}" type="datetimeFigureOut">
              <a:t>8/25/14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4060113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EC7126-CA39-D84F-98D1-42210CC6290F}" type="datetimeFigureOut">
              <a:t>8/25/14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29573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EC7126-CA39-D84F-98D1-42210CC6290F}" type="datetimeFigureOut">
              <a:t>8/25/14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860424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EC7126-CA39-D84F-98D1-42210CC6290F}" type="datetimeFigureOut">
              <a:t>8/25/14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540764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EC7126-CA39-D84F-98D1-42210CC6290F}" type="datetimeFigureOut">
              <a:t>8/25/14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423065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EC7126-CA39-D84F-98D1-42210CC6290F}" type="datetimeFigureOut">
              <a:t>8/25/14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24456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EC7126-CA39-D84F-98D1-42210CC6290F}" type="datetimeFigureOut">
              <a:t>8/25/14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1208221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EC7126-CA39-D84F-98D1-42210CC6290F}" type="datetimeFigureOut">
              <a:t>8/25/14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3851310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EC7126-CA39-D84F-98D1-42210CC6290F}" type="datetimeFigureOut">
              <a:t>8/25/14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4D623E-5E41-9045-8045-0376BDEFBCD5}" type="slidenum">
              <a:t>‹#›</a:t>
            </a:fld>
            <a:endParaRPr lang="en-US"/>
          </a:p>
        </p:txBody>
      </p:sp>
    </p:spTree>
    <p:extLst>
      <p:ext uri="{BB962C8B-B14F-4D97-AF65-F5344CB8AC3E}">
        <p14:creationId xmlns:p14="http://schemas.microsoft.com/office/powerpoint/2010/main" val="29600910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EC7126-CA39-D84F-98D1-42210CC6290F}" type="datetimeFigureOut">
              <a:t>8/25/14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D623E-5E41-9045-8045-0376BDEFBCD5}" type="slidenum">
              <a:t>‹#›</a:t>
            </a:fld>
            <a:endParaRPr lang="en-US"/>
          </a:p>
        </p:txBody>
      </p:sp>
    </p:spTree>
    <p:extLst>
      <p:ext uri="{BB962C8B-B14F-4D97-AF65-F5344CB8AC3E}">
        <p14:creationId xmlns:p14="http://schemas.microsoft.com/office/powerpoint/2010/main" val="3979741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798108"/>
          </a:xfrm>
        </p:spPr>
        <p:txBody>
          <a:bodyPr>
            <a:normAutofit/>
          </a:bodyPr>
          <a:lstStyle/>
          <a:p>
            <a:r>
              <a:rPr lang="en-US">
                <a:latin typeface="Avenir Black"/>
                <a:cs typeface="Avenir Black"/>
              </a:rPr>
              <a:t>Hak-hak Serikat Buruh Dalam Pengorganisasian</a:t>
            </a:r>
          </a:p>
        </p:txBody>
      </p:sp>
      <p:sp>
        <p:nvSpPr>
          <p:cNvPr id="3" name="Subtitle 2"/>
          <p:cNvSpPr>
            <a:spLocks noGrp="1"/>
          </p:cNvSpPr>
          <p:nvPr>
            <p:ph type="subTitle" idx="1"/>
          </p:nvPr>
        </p:nvSpPr>
        <p:spPr>
          <a:xfrm>
            <a:off x="1371600" y="4673600"/>
            <a:ext cx="6400800" cy="965200"/>
          </a:xfrm>
        </p:spPr>
        <p:txBody>
          <a:bodyPr>
            <a:normAutofit fontScale="92500" lnSpcReduction="20000"/>
          </a:bodyPr>
          <a:lstStyle/>
          <a:p>
            <a:r>
              <a:rPr lang="en-US"/>
              <a:t>Indah Saptorini </a:t>
            </a:r>
          </a:p>
          <a:p>
            <a:r>
              <a:rPr lang="en-US"/>
              <a:t>IndustriALL Project Coordinator</a:t>
            </a:r>
          </a:p>
        </p:txBody>
      </p:sp>
    </p:spTree>
    <p:extLst>
      <p:ext uri="{BB962C8B-B14F-4D97-AF65-F5344CB8AC3E}">
        <p14:creationId xmlns:p14="http://schemas.microsoft.com/office/powerpoint/2010/main" val="2582260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lack"/>
                <a:cs typeface="Avenir Black"/>
              </a:rPr>
              <a:t>Pengorganisasian</a:t>
            </a:r>
          </a:p>
        </p:txBody>
      </p:sp>
      <p:sp>
        <p:nvSpPr>
          <p:cNvPr id="3" name="Content Placeholder 2"/>
          <p:cNvSpPr>
            <a:spLocks noGrp="1"/>
          </p:cNvSpPr>
          <p:nvPr>
            <p:ph idx="1"/>
          </p:nvPr>
        </p:nvSpPr>
        <p:spPr/>
        <p:txBody>
          <a:bodyPr>
            <a:normAutofit fontScale="85000" lnSpcReduction="10000"/>
          </a:bodyPr>
          <a:lstStyle/>
          <a:p>
            <a:pPr>
              <a:buFontTx/>
              <a:buChar char="•"/>
            </a:pPr>
            <a:r>
              <a:rPr lang="en-US" sz="6000">
                <a:latin typeface="Avenir Book"/>
                <a:cs typeface="Avenir Book"/>
              </a:rPr>
              <a:t>Apa itu </a:t>
            </a:r>
            <a:r>
              <a:rPr lang="ja-JP" altLang="en-US" sz="6000">
                <a:latin typeface="Avenir Book"/>
                <a:cs typeface="Avenir Book"/>
              </a:rPr>
              <a:t>“</a:t>
            </a:r>
            <a:r>
              <a:rPr lang="en-US" altLang="ja-JP" sz="6000">
                <a:latin typeface="Avenir Book"/>
                <a:cs typeface="Avenir Book"/>
              </a:rPr>
              <a:t>Pengorganisasian</a:t>
            </a:r>
            <a:r>
              <a:rPr lang="ja-JP" altLang="en-US" sz="6000">
                <a:latin typeface="Avenir Book"/>
                <a:cs typeface="Avenir Book"/>
              </a:rPr>
              <a:t>”</a:t>
            </a:r>
            <a:r>
              <a:rPr lang="en-US" sz="6000">
                <a:latin typeface="Avenir Book"/>
                <a:cs typeface="Avenir Book"/>
              </a:rPr>
              <a:t>? </a:t>
            </a:r>
            <a:br>
              <a:rPr lang="en-US" sz="6000">
                <a:latin typeface="Avenir Book"/>
                <a:cs typeface="Avenir Book"/>
              </a:rPr>
            </a:br>
            <a:r>
              <a:rPr lang="en-US" sz="6000">
                <a:latin typeface="Avenir Book"/>
                <a:cs typeface="Avenir Book"/>
              </a:rPr>
              <a:t>Mengapa Mengorganisir?</a:t>
            </a:r>
          </a:p>
          <a:p>
            <a:pPr>
              <a:lnSpc>
                <a:spcPct val="90000"/>
              </a:lnSpc>
            </a:pPr>
            <a:endParaRPr lang="en-US" sz="6000">
              <a:latin typeface="Avenir Book"/>
              <a:cs typeface="Avenir Book"/>
            </a:endParaRPr>
          </a:p>
          <a:p>
            <a:pPr>
              <a:lnSpc>
                <a:spcPct val="120000"/>
              </a:lnSpc>
              <a:buFontTx/>
              <a:buChar char="•"/>
            </a:pPr>
            <a:r>
              <a:rPr lang="en-US" sz="6000">
                <a:latin typeface="Avenir Book"/>
                <a:cs typeface="Avenir Book"/>
              </a:rPr>
              <a:t> Strategi</a:t>
            </a:r>
          </a:p>
          <a:p>
            <a:endParaRPr lang="en-US"/>
          </a:p>
        </p:txBody>
      </p:sp>
    </p:spTree>
    <p:extLst>
      <p:ext uri="{BB962C8B-B14F-4D97-AF65-F5344CB8AC3E}">
        <p14:creationId xmlns:p14="http://schemas.microsoft.com/office/powerpoint/2010/main" val="1252130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lack"/>
                <a:cs typeface="Avenir Black"/>
              </a:rPr>
              <a:t>Pengorganisiran</a:t>
            </a:r>
            <a:endParaRPr lang="en-US"/>
          </a:p>
        </p:txBody>
      </p:sp>
      <p:sp>
        <p:nvSpPr>
          <p:cNvPr id="3" name="Content Placeholder 2"/>
          <p:cNvSpPr>
            <a:spLocks noGrp="1"/>
          </p:cNvSpPr>
          <p:nvPr>
            <p:ph idx="1"/>
          </p:nvPr>
        </p:nvSpPr>
        <p:spPr/>
        <p:txBody>
          <a:bodyPr/>
          <a:lstStyle/>
          <a:p>
            <a:r>
              <a:rPr lang="en-US" sz="6000">
                <a:latin typeface="Avenir Book"/>
                <a:cs typeface="Avenir Book"/>
              </a:rPr>
              <a:t>Apa itu </a:t>
            </a:r>
            <a:r>
              <a:rPr lang="ja-JP" altLang="en-US" sz="6000">
                <a:latin typeface="Avenir Book"/>
                <a:cs typeface="Avenir Book"/>
              </a:rPr>
              <a:t>“</a:t>
            </a:r>
            <a:r>
              <a:rPr lang="en-US" altLang="ja-JP" sz="6000">
                <a:latin typeface="Avenir Book"/>
                <a:cs typeface="Avenir Book"/>
              </a:rPr>
              <a:t>Pengorganisasian</a:t>
            </a:r>
            <a:r>
              <a:rPr lang="ja-JP" altLang="en-US" sz="6000">
                <a:latin typeface="Avenir Book"/>
                <a:cs typeface="Avenir Book"/>
              </a:rPr>
              <a:t>”</a:t>
            </a:r>
            <a:r>
              <a:rPr lang="en-US" sz="6000">
                <a:latin typeface="Avenir Book"/>
                <a:cs typeface="Avenir Book"/>
              </a:rPr>
              <a:t>?</a:t>
            </a:r>
          </a:p>
          <a:p>
            <a:endParaRPr lang="en-US" sz="1100">
              <a:latin typeface="Avenir Book"/>
              <a:cs typeface="Avenir Book"/>
            </a:endParaRPr>
          </a:p>
          <a:p>
            <a:pPr>
              <a:buFontTx/>
              <a:buChar char="•"/>
            </a:pPr>
            <a:r>
              <a:rPr lang="en-US">
                <a:latin typeface="Avenir Book"/>
                <a:cs typeface="Avenir Book"/>
              </a:rPr>
              <a:t> Meningkatkan partisipasi buruh dalam serikat buruh </a:t>
            </a:r>
          </a:p>
          <a:p>
            <a:endParaRPr lang="en-US" sz="1100">
              <a:latin typeface="Avenir Book"/>
              <a:cs typeface="Avenir Book"/>
            </a:endParaRPr>
          </a:p>
          <a:p>
            <a:pPr>
              <a:buFontTx/>
              <a:buChar char="•"/>
            </a:pPr>
            <a:r>
              <a:rPr lang="en-US">
                <a:latin typeface="Avenir Book"/>
                <a:cs typeface="Avenir Book"/>
              </a:rPr>
              <a:t> Tujuannya untuk meningkatkan kekuatan serikat buruh di tempat kerja</a:t>
            </a:r>
          </a:p>
          <a:p>
            <a:endParaRPr lang="en-US"/>
          </a:p>
        </p:txBody>
      </p:sp>
    </p:spTree>
    <p:extLst>
      <p:ext uri="{BB962C8B-B14F-4D97-AF65-F5344CB8AC3E}">
        <p14:creationId xmlns:p14="http://schemas.microsoft.com/office/powerpoint/2010/main" val="2126900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lack"/>
                <a:cs typeface="Avenir Black"/>
              </a:rPr>
              <a:t>Pengorganisiran</a:t>
            </a:r>
            <a:endParaRPr lang="en-US"/>
          </a:p>
        </p:txBody>
      </p:sp>
      <p:sp>
        <p:nvSpPr>
          <p:cNvPr id="3" name="Content Placeholder 2"/>
          <p:cNvSpPr>
            <a:spLocks noGrp="1"/>
          </p:cNvSpPr>
          <p:nvPr>
            <p:ph idx="1"/>
          </p:nvPr>
        </p:nvSpPr>
        <p:spPr>
          <a:xfrm>
            <a:off x="457200" y="1417638"/>
            <a:ext cx="8229600" cy="4708525"/>
          </a:xfrm>
        </p:spPr>
        <p:txBody>
          <a:bodyPr>
            <a:normAutofit/>
          </a:bodyPr>
          <a:lstStyle/>
          <a:p>
            <a:r>
              <a:rPr lang="en-US" sz="5400">
                <a:latin typeface="Avenir Book"/>
                <a:cs typeface="Avenir Book"/>
              </a:rPr>
              <a:t>Belajar dari pengalaman orang lain</a:t>
            </a:r>
          </a:p>
          <a:p>
            <a:endParaRPr lang="en-US" sz="1100">
              <a:latin typeface="Avenir Book"/>
              <a:cs typeface="Avenir Book"/>
            </a:endParaRPr>
          </a:p>
          <a:p>
            <a:pPr>
              <a:buFontTx/>
              <a:buChar char="•"/>
            </a:pPr>
            <a:r>
              <a:rPr lang="en-US">
                <a:latin typeface="Avenir Book"/>
                <a:cs typeface="Avenir Book"/>
              </a:rPr>
              <a:t> Situasi pengorganisasian melahirkan prinsip-prinsip yang sama walaupun kenyataan nya berbeda. </a:t>
            </a:r>
            <a:endParaRPr lang="en-US" sz="1100">
              <a:latin typeface="Avenir Book"/>
              <a:cs typeface="Avenir Book"/>
            </a:endParaRPr>
          </a:p>
          <a:p>
            <a:pPr>
              <a:buFontTx/>
              <a:buChar char="•"/>
            </a:pPr>
            <a:r>
              <a:rPr lang="en-US">
                <a:latin typeface="Avenir Book"/>
                <a:cs typeface="Avenir Book"/>
              </a:rPr>
              <a:t> Kita perlu melakukan penyesuaian dengan situasi terkini</a:t>
            </a:r>
          </a:p>
          <a:p>
            <a:endParaRPr lang="en-US"/>
          </a:p>
        </p:txBody>
      </p:sp>
    </p:spTree>
    <p:extLst>
      <p:ext uri="{BB962C8B-B14F-4D97-AF65-F5344CB8AC3E}">
        <p14:creationId xmlns:p14="http://schemas.microsoft.com/office/powerpoint/2010/main" val="2617628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a:latin typeface="Avenir Book"/>
                <a:cs typeface="Avenir Book"/>
              </a:rPr>
              <a:t>Bagaimana membedakan pengorganisasian   dengan perekrutan ?</a:t>
            </a:r>
            <a:br>
              <a:rPr lang="en-US" sz="3200">
                <a:latin typeface="Avenir Book"/>
                <a:cs typeface="Avenir Book"/>
              </a:rPr>
            </a:br>
            <a:endParaRPr lang="en-US" sz="3200"/>
          </a:p>
        </p:txBody>
      </p:sp>
      <p:sp>
        <p:nvSpPr>
          <p:cNvPr id="3" name="Content Placeholder 2"/>
          <p:cNvSpPr>
            <a:spLocks noGrp="1"/>
          </p:cNvSpPr>
          <p:nvPr>
            <p:ph idx="1"/>
          </p:nvPr>
        </p:nvSpPr>
        <p:spPr/>
        <p:txBody>
          <a:bodyPr/>
          <a:lstStyle/>
          <a:p>
            <a:pPr>
              <a:buFontTx/>
              <a:buChar char="•"/>
            </a:pPr>
            <a:r>
              <a:rPr lang="en-US">
                <a:latin typeface="Avenir Book"/>
                <a:cs typeface="Avenir Book"/>
              </a:rPr>
              <a:t>Merekrut anggota baru meningkatkan jumlah anggota dan pendapatan kita melalui pembayaran iuran.</a:t>
            </a:r>
            <a:endParaRPr lang="en-US" sz="1200">
              <a:latin typeface="Avenir Book"/>
              <a:cs typeface="Avenir Book"/>
            </a:endParaRPr>
          </a:p>
          <a:p>
            <a:pPr>
              <a:buFontTx/>
              <a:buChar char="•"/>
            </a:pPr>
            <a:r>
              <a:rPr lang="en-US">
                <a:latin typeface="Avenir Book"/>
                <a:cs typeface="Avenir Book"/>
              </a:rPr>
              <a:t> Perekrutan adalah bagian dari pengorganisasian, akan tetapi jika anggota-anggota baru tersebut tidak aktif dalam serikat buruh, itu artinya kita belum mengorganisir mereka.</a:t>
            </a:r>
          </a:p>
          <a:p>
            <a:endParaRPr lang="en-US"/>
          </a:p>
        </p:txBody>
      </p:sp>
    </p:spTree>
    <p:extLst>
      <p:ext uri="{BB962C8B-B14F-4D97-AF65-F5344CB8AC3E}">
        <p14:creationId xmlns:p14="http://schemas.microsoft.com/office/powerpoint/2010/main" val="323678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830999"/>
          </a:xfrm>
        </p:spPr>
        <p:txBody>
          <a:bodyPr>
            <a:noAutofit/>
          </a:bodyPr>
          <a:lstStyle/>
          <a:p>
            <a:r>
              <a:rPr lang="en-US" sz="2800">
                <a:latin typeface="Avenir Book"/>
                <a:cs typeface="Avenir Book"/>
              </a:rPr>
              <a:t>Apa yang menjadi kepentingan serikat buruh kita melakukan pengorganisiran atau meningkatkan partisipasi anggota?</a:t>
            </a:r>
            <a:br>
              <a:rPr lang="en-US" sz="2800">
                <a:latin typeface="Avenir Book"/>
                <a:cs typeface="Avenir Book"/>
              </a:rPr>
            </a:br>
            <a:endParaRPr lang="en-US" sz="2800"/>
          </a:p>
        </p:txBody>
      </p:sp>
      <p:sp>
        <p:nvSpPr>
          <p:cNvPr id="3" name="Content Placeholder 2"/>
          <p:cNvSpPr>
            <a:spLocks noGrp="1"/>
          </p:cNvSpPr>
          <p:nvPr>
            <p:ph sz="half" idx="1"/>
          </p:nvPr>
        </p:nvSpPr>
        <p:spPr/>
        <p:txBody>
          <a:bodyPr/>
          <a:lstStyle/>
          <a:p>
            <a:r>
              <a:rPr lang="en-GB">
                <a:latin typeface="Avenir Book"/>
                <a:cs typeface="Avenir Book"/>
              </a:rPr>
              <a:t>Kami sudah memiliki struktur serikat buruh, dan kami ingin anggota yang ada lebih aktif lagi dalam serikat</a:t>
            </a:r>
            <a:endParaRPr lang="en-US">
              <a:latin typeface="Avenir Book"/>
              <a:cs typeface="Avenir Book"/>
            </a:endParaRPr>
          </a:p>
          <a:p>
            <a:endParaRPr lang="en-US"/>
          </a:p>
        </p:txBody>
      </p:sp>
      <p:sp>
        <p:nvSpPr>
          <p:cNvPr id="4" name="Content Placeholder 3"/>
          <p:cNvSpPr>
            <a:spLocks noGrp="1"/>
          </p:cNvSpPr>
          <p:nvPr>
            <p:ph sz="half" idx="2"/>
          </p:nvPr>
        </p:nvSpPr>
        <p:spPr/>
        <p:txBody>
          <a:bodyPr/>
          <a:lstStyle/>
          <a:p>
            <a:r>
              <a:rPr lang="en-GB">
                <a:latin typeface="Avenir Book"/>
                <a:cs typeface="Avenir Book"/>
              </a:rPr>
              <a:t>Kami ingin mengorganisir non anggota serikat buruh dan  mendapatkan pengakuan dari seluruh buruh</a:t>
            </a:r>
          </a:p>
          <a:p>
            <a:endParaRPr lang="en-US"/>
          </a:p>
        </p:txBody>
      </p:sp>
    </p:spTree>
    <p:extLst>
      <p:ext uri="{BB962C8B-B14F-4D97-AF65-F5344CB8AC3E}">
        <p14:creationId xmlns:p14="http://schemas.microsoft.com/office/powerpoint/2010/main" val="134598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3"/>
          <p:cNvSpPr>
            <a:spLocks noGrp="1"/>
          </p:cNvSpPr>
          <p:nvPr>
            <p:ph type="sldNum" sz="quarter" idx="10"/>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61531E2-1E8A-B647-BDBA-C090D3A670BA}" type="slidenum">
              <a:rPr lang="en-US" sz="1400"/>
              <a:pPr/>
              <a:t>7</a:t>
            </a:fld>
            <a:endParaRPr lang="en-US" sz="1400"/>
          </a:p>
        </p:txBody>
      </p:sp>
      <p:sp>
        <p:nvSpPr>
          <p:cNvPr id="9219" name="Text Box 12"/>
          <p:cNvSpPr txBox="1">
            <a:spLocks noChangeArrowheads="1"/>
          </p:cNvSpPr>
          <p:nvPr/>
        </p:nvSpPr>
        <p:spPr bwMode="auto">
          <a:xfrm>
            <a:off x="4572000" y="762000"/>
            <a:ext cx="3897313" cy="4572000"/>
          </a:xfrm>
          <a:prstGeom prst="rect">
            <a:avLst/>
          </a:prstGeom>
          <a:solidFill>
            <a:schemeClr val="bg1"/>
          </a:solidFill>
          <a:ln w="9525">
            <a:solidFill>
              <a:schemeClr val="folHlink"/>
            </a:solidFill>
            <a:miter lim="800000"/>
            <a:headEnd/>
            <a:tailEnd/>
          </a:ln>
          <a:effectLst>
            <a:outerShdw blurRad="63500" dist="38099" dir="2700000" algn="ctr" rotWithShape="0">
              <a:srgbClr val="000000">
                <a:alpha val="74998"/>
              </a:srgbClr>
            </a:outerShdw>
          </a:effectLst>
        </p:spPr>
        <p:txBody>
          <a:bodyPr lIns="180000" tIns="108000" rIns="180000"/>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r>
              <a:rPr lang="en-GB" sz="3200" smtClean="0">
                <a:latin typeface="Avenir Book"/>
                <a:cs typeface="Avenir Book"/>
              </a:rPr>
              <a:t>Mengapa kita enggan mengorganisir?</a:t>
            </a:r>
            <a:endParaRPr lang="en-US" sz="3200" smtClean="0">
              <a:latin typeface="Avenir Book"/>
              <a:cs typeface="Avenir Book"/>
            </a:endParaRPr>
          </a:p>
        </p:txBody>
      </p:sp>
      <p:sp>
        <p:nvSpPr>
          <p:cNvPr id="9220" name="Text Box 13"/>
          <p:cNvSpPr txBox="1">
            <a:spLocks noChangeArrowheads="1"/>
          </p:cNvSpPr>
          <p:nvPr/>
        </p:nvSpPr>
        <p:spPr bwMode="auto">
          <a:xfrm>
            <a:off x="531813" y="762000"/>
            <a:ext cx="3886200" cy="4572000"/>
          </a:xfrm>
          <a:prstGeom prst="rect">
            <a:avLst/>
          </a:prstGeom>
          <a:solidFill>
            <a:schemeClr val="bg1"/>
          </a:solidFill>
          <a:ln w="9525">
            <a:solidFill>
              <a:schemeClr val="folHlink"/>
            </a:solidFill>
            <a:miter lim="800000"/>
            <a:headEnd/>
            <a:tailEnd/>
          </a:ln>
          <a:effectLst>
            <a:outerShdw blurRad="63500" dist="38099" dir="2700000" algn="ctr" rotWithShape="0">
              <a:srgbClr val="000000">
                <a:alpha val="74998"/>
              </a:srgbClr>
            </a:outerShdw>
          </a:effectLst>
        </p:spPr>
        <p:txBody>
          <a:bodyPr lIns="180000" tIns="108000" rIns="180000"/>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r>
              <a:rPr lang="en-GB" sz="3200" smtClean="0">
                <a:latin typeface="Avenir Book"/>
                <a:cs typeface="Avenir Book"/>
              </a:rPr>
              <a:t>Mengapa kita ingin mengorganisir?</a:t>
            </a:r>
            <a:endParaRPr lang="en-US" sz="3200" smtClean="0">
              <a:latin typeface="Avenir Book"/>
              <a:cs typeface="Avenir Book"/>
            </a:endParaRPr>
          </a:p>
        </p:txBody>
      </p:sp>
      <p:sp>
        <p:nvSpPr>
          <p:cNvPr id="29700" name="Text Box 16"/>
          <p:cNvSpPr txBox="1">
            <a:spLocks noChangeArrowheads="1"/>
          </p:cNvSpPr>
          <p:nvPr/>
        </p:nvSpPr>
        <p:spPr bwMode="auto">
          <a:xfrm>
            <a:off x="4953000" y="6172200"/>
            <a:ext cx="3276600" cy="3048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400">
                <a:latin typeface="Calibri Bold" charset="0"/>
              </a:rPr>
              <a:t>WHAT IS ORGANISING?</a:t>
            </a:r>
          </a:p>
        </p:txBody>
      </p:sp>
    </p:spTree>
    <p:extLst>
      <p:ext uri="{BB962C8B-B14F-4D97-AF65-F5344CB8AC3E}">
        <p14:creationId xmlns:p14="http://schemas.microsoft.com/office/powerpoint/2010/main" val="30530049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3"/>
          <p:cNvSpPr>
            <a:spLocks noGrp="1"/>
          </p:cNvSpPr>
          <p:nvPr>
            <p:ph type="sldNum" sz="quarter" idx="10"/>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673FF65-FBAA-2D48-BD68-43063FC5F735}" type="slidenum">
              <a:rPr lang="en-US" sz="1400"/>
              <a:pPr/>
              <a:t>8</a:t>
            </a:fld>
            <a:endParaRPr lang="en-US" sz="1400"/>
          </a:p>
        </p:txBody>
      </p:sp>
      <p:sp>
        <p:nvSpPr>
          <p:cNvPr id="33794" name="Rectangle 6"/>
          <p:cNvSpPr>
            <a:spLocks noChangeArrowheads="1"/>
          </p:cNvSpPr>
          <p:nvPr/>
        </p:nvSpPr>
        <p:spPr bwMode="auto">
          <a:xfrm>
            <a:off x="533400" y="549275"/>
            <a:ext cx="80772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en-US" sz="4400">
                <a:latin typeface="Avenir Book" charset="0"/>
                <a:cs typeface="Avenir Book" charset="0"/>
              </a:rPr>
              <a:t>Mengapa kita enggan mengorganisir?</a:t>
            </a:r>
          </a:p>
          <a:p>
            <a:pPr eaLnBrk="1" hangingPunct="1">
              <a:spcBef>
                <a:spcPct val="20000"/>
              </a:spcBef>
              <a:buFontTx/>
              <a:buChar char="•"/>
            </a:pPr>
            <a:r>
              <a:rPr lang="en-US" sz="3600">
                <a:latin typeface="Avenir Book" charset="0"/>
                <a:cs typeface="Avenir Book" charset="0"/>
              </a:rPr>
              <a:t> Terlalu sulit dan sulit untuk menang.</a:t>
            </a:r>
          </a:p>
          <a:p>
            <a:pPr eaLnBrk="1" hangingPunct="1">
              <a:spcBef>
                <a:spcPct val="20000"/>
              </a:spcBef>
              <a:buFontTx/>
              <a:buChar char="•"/>
            </a:pPr>
            <a:r>
              <a:rPr lang="en-US" sz="3600">
                <a:latin typeface="Avenir Book" charset="0"/>
                <a:cs typeface="Avenir Book" charset="0"/>
              </a:rPr>
              <a:t> Buruh akan ditekan.</a:t>
            </a:r>
          </a:p>
          <a:p>
            <a:pPr eaLnBrk="1" hangingPunct="1">
              <a:spcBef>
                <a:spcPct val="20000"/>
              </a:spcBef>
              <a:buFontTx/>
              <a:buChar char="•"/>
            </a:pPr>
            <a:r>
              <a:rPr lang="en-US" sz="3600">
                <a:latin typeface="Avenir Book" charset="0"/>
                <a:cs typeface="Avenir Book" charset="0"/>
              </a:rPr>
              <a:t> Para buruh bersikap apatis.</a:t>
            </a:r>
          </a:p>
          <a:p>
            <a:pPr eaLnBrk="1" hangingPunct="1">
              <a:spcBef>
                <a:spcPct val="20000"/>
              </a:spcBef>
              <a:buFontTx/>
              <a:buChar char="•"/>
            </a:pPr>
            <a:r>
              <a:rPr lang="en-US" sz="3600">
                <a:latin typeface="Avenir Book" charset="0"/>
                <a:cs typeface="Avenir Book" charset="0"/>
              </a:rPr>
              <a:t> Tidak ada waktu dan sumber daya.</a:t>
            </a:r>
          </a:p>
          <a:p>
            <a:pPr eaLnBrk="1" hangingPunct="1">
              <a:spcBef>
                <a:spcPct val="20000"/>
              </a:spcBef>
              <a:buFontTx/>
              <a:buChar char="•"/>
            </a:pPr>
            <a:r>
              <a:rPr lang="en-US" sz="3600">
                <a:latin typeface="Avenir Book" charset="0"/>
                <a:cs typeface="Avenir Book" charset="0"/>
              </a:rPr>
              <a:t> Terlalu banyak masalah untuk diselesaikan dengan anggota yang ada saat ini.</a:t>
            </a:r>
          </a:p>
        </p:txBody>
      </p:sp>
      <p:sp>
        <p:nvSpPr>
          <p:cNvPr id="33795" name="Text Box 10"/>
          <p:cNvSpPr txBox="1">
            <a:spLocks noChangeArrowheads="1"/>
          </p:cNvSpPr>
          <p:nvPr/>
        </p:nvSpPr>
        <p:spPr bwMode="auto">
          <a:xfrm>
            <a:off x="4953000" y="6172200"/>
            <a:ext cx="3276600" cy="3048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400">
                <a:latin typeface="Calibri Bold" charset="0"/>
              </a:rPr>
              <a:t>WHAT IS ORGANISING?</a:t>
            </a:r>
          </a:p>
        </p:txBody>
      </p:sp>
    </p:spTree>
    <p:extLst>
      <p:ext uri="{BB962C8B-B14F-4D97-AF65-F5344CB8AC3E}">
        <p14:creationId xmlns:p14="http://schemas.microsoft.com/office/powerpoint/2010/main" val="9219521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3"/>
          <p:cNvSpPr>
            <a:spLocks noGrp="1"/>
          </p:cNvSpPr>
          <p:nvPr>
            <p:ph type="sldNum" sz="quarter" idx="10"/>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0B56044-3FD1-5B4C-B8DB-55B7FE8F7F2B}" type="slidenum">
              <a:rPr lang="en-US" sz="1400"/>
              <a:pPr/>
              <a:t>9</a:t>
            </a:fld>
            <a:endParaRPr lang="en-US" sz="1400"/>
          </a:p>
        </p:txBody>
      </p:sp>
      <p:sp>
        <p:nvSpPr>
          <p:cNvPr id="31746" name="Rectangle 6"/>
          <p:cNvSpPr>
            <a:spLocks noChangeArrowheads="1"/>
          </p:cNvSpPr>
          <p:nvPr/>
        </p:nvSpPr>
        <p:spPr bwMode="auto">
          <a:xfrm>
            <a:off x="533400" y="333375"/>
            <a:ext cx="7916863"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600">
                <a:latin typeface="Avenir Book" charset="0"/>
                <a:cs typeface="Avenir Book" charset="0"/>
              </a:rPr>
              <a:t>Mengapa kita ingin mengorganisir?</a:t>
            </a:r>
          </a:p>
        </p:txBody>
      </p:sp>
      <p:sp>
        <p:nvSpPr>
          <p:cNvPr id="10244" name="12-Point Star 8"/>
          <p:cNvSpPr>
            <a:spLocks noChangeArrowheads="1"/>
          </p:cNvSpPr>
          <p:nvPr/>
        </p:nvSpPr>
        <p:spPr bwMode="auto">
          <a:xfrm>
            <a:off x="685800" y="1600200"/>
            <a:ext cx="2438400" cy="2090738"/>
          </a:xfrm>
          <a:prstGeom prst="ellipse">
            <a:avLst/>
          </a:prstGeom>
          <a:solidFill>
            <a:schemeClr val="bg1"/>
          </a:solidFill>
          <a:ln w="9525">
            <a:solidFill>
              <a:schemeClr val="hlink"/>
            </a:solidFill>
            <a:miter lim="800000"/>
            <a:headEnd/>
            <a:tailEnd/>
          </a:ln>
          <a:effectLst>
            <a:outerShdw blurRad="63500" dist="38058" dir="2700000" rotWithShape="0">
              <a:srgbClr val="000000">
                <a:alpha val="75000"/>
              </a:srgbClr>
            </a:outerShdw>
          </a:effectLst>
        </p:spPr>
        <p:txBody>
          <a:bodyPr anchor="ctr"/>
          <a:lstStyle/>
          <a:p>
            <a:pPr algn="ctr" eaLnBrk="1" hangingPunct="1">
              <a:lnSpc>
                <a:spcPct val="90000"/>
              </a:lnSpc>
              <a:defRPr/>
            </a:pPr>
            <a:r>
              <a:rPr lang="en-GB">
                <a:latin typeface="Avenir Book"/>
                <a:cs typeface="Avenir Book"/>
              </a:rPr>
              <a:t>Meningkatkan kondisi kerja</a:t>
            </a:r>
            <a:endParaRPr lang="en-US">
              <a:latin typeface="Avenir Book"/>
              <a:cs typeface="Avenir Book"/>
            </a:endParaRPr>
          </a:p>
        </p:txBody>
      </p:sp>
      <p:sp>
        <p:nvSpPr>
          <p:cNvPr id="10245" name="12-Point Star 8"/>
          <p:cNvSpPr>
            <a:spLocks noChangeArrowheads="1"/>
          </p:cNvSpPr>
          <p:nvPr/>
        </p:nvSpPr>
        <p:spPr bwMode="auto">
          <a:xfrm>
            <a:off x="3352800" y="1524000"/>
            <a:ext cx="2438400" cy="2133600"/>
          </a:xfrm>
          <a:prstGeom prst="ellipse">
            <a:avLst/>
          </a:prstGeom>
          <a:solidFill>
            <a:schemeClr val="bg1"/>
          </a:solidFill>
          <a:ln w="9525">
            <a:solidFill>
              <a:schemeClr val="accent1"/>
            </a:solidFill>
            <a:miter lim="800000"/>
            <a:headEnd/>
            <a:tailEnd/>
          </a:ln>
          <a:effectLst>
            <a:outerShdw blurRad="63500" dist="38058" dir="2700000" rotWithShape="0">
              <a:srgbClr val="000000">
                <a:alpha val="75000"/>
              </a:srgbClr>
            </a:outerShdw>
          </a:effectLst>
        </p:spPr>
        <p:txBody>
          <a:bodyPr anchor="ctr"/>
          <a:lstStyle/>
          <a:p>
            <a:pPr algn="ctr" eaLnBrk="1" hangingPunct="1">
              <a:lnSpc>
                <a:spcPct val="90000"/>
              </a:lnSpc>
              <a:defRPr/>
            </a:pPr>
            <a:r>
              <a:rPr lang="en-GB">
                <a:latin typeface="Avenir Book"/>
                <a:cs typeface="Avenir Book"/>
              </a:rPr>
              <a:t>Meningkatkan industri dan ekonomi</a:t>
            </a:r>
            <a:endParaRPr lang="en-US">
              <a:latin typeface="Avenir Book"/>
              <a:cs typeface="Avenir Book"/>
            </a:endParaRPr>
          </a:p>
        </p:txBody>
      </p:sp>
      <p:sp>
        <p:nvSpPr>
          <p:cNvPr id="10246" name="12-Point Star 8"/>
          <p:cNvSpPr>
            <a:spLocks noChangeArrowheads="1"/>
          </p:cNvSpPr>
          <p:nvPr/>
        </p:nvSpPr>
        <p:spPr bwMode="auto">
          <a:xfrm>
            <a:off x="6019800" y="1219200"/>
            <a:ext cx="1968500" cy="1816100"/>
          </a:xfrm>
          <a:prstGeom prst="ellipse">
            <a:avLst/>
          </a:prstGeom>
          <a:solidFill>
            <a:schemeClr val="bg1"/>
          </a:solidFill>
          <a:ln w="9525">
            <a:solidFill>
              <a:schemeClr val="accent1"/>
            </a:solidFill>
            <a:miter lim="800000"/>
            <a:headEnd/>
            <a:tailEnd/>
          </a:ln>
          <a:effectLst>
            <a:outerShdw blurRad="63500" dist="38058" dir="2700000" rotWithShape="0">
              <a:srgbClr val="000000">
                <a:alpha val="75000"/>
              </a:srgbClr>
            </a:outerShdw>
          </a:effectLst>
        </p:spPr>
        <p:txBody>
          <a:bodyPr anchor="ctr"/>
          <a:lstStyle/>
          <a:p>
            <a:pPr algn="ctr">
              <a:lnSpc>
                <a:spcPct val="90000"/>
              </a:lnSpc>
              <a:spcBef>
                <a:spcPct val="50000"/>
              </a:spcBef>
              <a:defRPr/>
            </a:pPr>
            <a:r>
              <a:rPr lang="en-GB">
                <a:latin typeface="Avenir Book"/>
                <a:cs typeface="Avenir Book"/>
              </a:rPr>
              <a:t>Untuk menolong rekan sekerja</a:t>
            </a:r>
            <a:endParaRPr lang="en-US">
              <a:latin typeface="Avenir Book"/>
              <a:cs typeface="Avenir Book"/>
            </a:endParaRPr>
          </a:p>
        </p:txBody>
      </p:sp>
      <p:sp>
        <p:nvSpPr>
          <p:cNvPr id="31750" name="12-Point Star 8"/>
          <p:cNvSpPr>
            <a:spLocks noChangeArrowheads="1"/>
          </p:cNvSpPr>
          <p:nvPr/>
        </p:nvSpPr>
        <p:spPr bwMode="auto">
          <a:xfrm>
            <a:off x="2209800" y="3733800"/>
            <a:ext cx="2362200" cy="1981200"/>
          </a:xfrm>
          <a:prstGeom prst="ellipse">
            <a:avLst/>
          </a:prstGeom>
          <a:solidFill>
            <a:schemeClr val="bg1"/>
          </a:solidFill>
          <a:ln w="25400">
            <a:solidFill>
              <a:schemeClr val="accent1"/>
            </a:solidFill>
            <a:round/>
            <a:headEnd/>
            <a:tailEnd/>
          </a:ln>
        </p:spPr>
        <p:txBody>
          <a:bodyPr anchor="ctr"/>
          <a:lstStyle/>
          <a:p>
            <a:pPr algn="ctr">
              <a:lnSpc>
                <a:spcPct val="90000"/>
              </a:lnSpc>
              <a:spcBef>
                <a:spcPct val="50000"/>
              </a:spcBef>
            </a:pPr>
            <a:r>
              <a:rPr lang="en-GB">
                <a:latin typeface="Avenir Book" charset="0"/>
                <a:cs typeface="Avenir Book" charset="0"/>
              </a:rPr>
              <a:t>Untuk membangun kekuatan kolektif buruh</a:t>
            </a:r>
            <a:endParaRPr lang="en-US" sz="2800">
              <a:latin typeface="Avenir Book" charset="0"/>
              <a:cs typeface="Avenir Book" charset="0"/>
            </a:endParaRPr>
          </a:p>
        </p:txBody>
      </p:sp>
      <p:sp>
        <p:nvSpPr>
          <p:cNvPr id="31751" name="Text Box 22"/>
          <p:cNvSpPr txBox="1">
            <a:spLocks noChangeArrowheads="1"/>
          </p:cNvSpPr>
          <p:nvPr/>
        </p:nvSpPr>
        <p:spPr bwMode="auto">
          <a:xfrm>
            <a:off x="4953000" y="6172200"/>
            <a:ext cx="3276600" cy="3048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400">
                <a:latin typeface="Calibri Bold" charset="0"/>
              </a:rPr>
              <a:t>WHAT IS ORGANISING?</a:t>
            </a:r>
          </a:p>
        </p:txBody>
      </p:sp>
    </p:spTree>
    <p:extLst>
      <p:ext uri="{BB962C8B-B14F-4D97-AF65-F5344CB8AC3E}">
        <p14:creationId xmlns:p14="http://schemas.microsoft.com/office/powerpoint/2010/main" val="20144342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Nilai-nilai dan prinsip serikat buruh</a:t>
            </a:r>
          </a:p>
        </p:txBody>
      </p:sp>
      <p:sp>
        <p:nvSpPr>
          <p:cNvPr id="3" name="Content Placeholder 2"/>
          <p:cNvSpPr>
            <a:spLocks noGrp="1"/>
          </p:cNvSpPr>
          <p:nvPr>
            <p:ph idx="1"/>
          </p:nvPr>
        </p:nvSpPr>
        <p:spPr/>
        <p:txBody>
          <a:bodyPr>
            <a:normAutofit fontScale="92500"/>
          </a:bodyPr>
          <a:lstStyle/>
          <a:p>
            <a:r>
              <a:rPr lang="en-US">
                <a:latin typeface="Avenir Book"/>
                <a:cs typeface="Avenir Book"/>
              </a:rPr>
              <a:t>Serikat buruh harus bebas dan mandiri (tidak bergantung pada pengusaha, pemerintah, partai politik). Serikat buruh hendaknya hidup dari dan dibiayai dari kontribusi iuran yang dibayarkan oleh para anggotanya.</a:t>
            </a:r>
          </a:p>
          <a:p>
            <a:r>
              <a:rPr lang="en-US">
                <a:latin typeface="Avenir Book"/>
                <a:cs typeface="Avenir Book"/>
              </a:rPr>
              <a:t>Serikat buruh menegakkan keadilan hukum dan moral (di tempat kerja)</a:t>
            </a:r>
          </a:p>
          <a:p>
            <a:r>
              <a:rPr lang="en-US">
                <a:latin typeface="Avenir Book"/>
                <a:cs typeface="Avenir Book"/>
              </a:rPr>
              <a:t>Serikat buruh mewakili kepentingan anggotanya.</a:t>
            </a:r>
          </a:p>
          <a:p>
            <a:endParaRPr lang="en-US"/>
          </a:p>
        </p:txBody>
      </p:sp>
    </p:spTree>
    <p:extLst>
      <p:ext uri="{BB962C8B-B14F-4D97-AF65-F5344CB8AC3E}">
        <p14:creationId xmlns:p14="http://schemas.microsoft.com/office/powerpoint/2010/main" val="4144590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Nilai-nilai dan prinsip serikat buruh</a:t>
            </a:r>
            <a:endParaRPr lang="en-US"/>
          </a:p>
        </p:txBody>
      </p:sp>
      <p:sp>
        <p:nvSpPr>
          <p:cNvPr id="3" name="Content Placeholder 2"/>
          <p:cNvSpPr>
            <a:spLocks noGrp="1"/>
          </p:cNvSpPr>
          <p:nvPr>
            <p:ph idx="1"/>
          </p:nvPr>
        </p:nvSpPr>
        <p:spPr/>
        <p:txBody>
          <a:bodyPr/>
          <a:lstStyle/>
          <a:p>
            <a:r>
              <a:rPr lang="en-US">
                <a:latin typeface="Avenir Book"/>
                <a:cs typeface="Avenir Book"/>
              </a:rPr>
              <a:t>Serikat buruh tidak memaksa pekerja menjadi anggotanya (keanggotaan serikat pekerja tidak boleh dipaksakan)</a:t>
            </a:r>
          </a:p>
          <a:p>
            <a:r>
              <a:rPr lang="en-US">
                <a:latin typeface="Avenir Book"/>
                <a:cs typeface="Avenir Book"/>
              </a:rPr>
              <a:t>Serikat buruh menentang diskriminasi (upah sama untuk pekerjaan sama)</a:t>
            </a:r>
          </a:p>
          <a:p>
            <a:r>
              <a:rPr lang="en-US">
                <a:latin typeface="Avenir Book"/>
                <a:cs typeface="Avenir Book"/>
              </a:rPr>
              <a:t>Serikat buruh mendorong demokrasi dan partisipasi (hak untuk memperoleh informasi dan konsultasi)</a:t>
            </a:r>
          </a:p>
        </p:txBody>
      </p:sp>
    </p:spTree>
    <p:extLst>
      <p:ext uri="{BB962C8B-B14F-4D97-AF65-F5344CB8AC3E}">
        <p14:creationId xmlns:p14="http://schemas.microsoft.com/office/powerpoint/2010/main" val="375033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Autofit/>
          </a:bodyPr>
          <a:lstStyle/>
          <a:p>
            <a:r>
              <a:rPr lang="en-US">
                <a:latin typeface="Avenir Book"/>
                <a:cs typeface="Avenir Book"/>
              </a:rPr>
              <a:t>Nilai-nilai dan </a:t>
            </a:r>
            <a:br>
              <a:rPr lang="en-US">
                <a:latin typeface="Avenir Book"/>
                <a:cs typeface="Avenir Book"/>
              </a:rPr>
            </a:br>
            <a:r>
              <a:rPr lang="en-US">
                <a:latin typeface="Avenir Book"/>
                <a:cs typeface="Avenir Book"/>
              </a:rPr>
              <a:t>prinsip serikat buruh</a:t>
            </a:r>
            <a:endParaRPr lang="en-US"/>
          </a:p>
        </p:txBody>
      </p:sp>
      <p:sp>
        <p:nvSpPr>
          <p:cNvPr id="3" name="Content Placeholder 2"/>
          <p:cNvSpPr>
            <a:spLocks noGrp="1"/>
          </p:cNvSpPr>
          <p:nvPr>
            <p:ph idx="1"/>
          </p:nvPr>
        </p:nvSpPr>
        <p:spPr/>
        <p:txBody>
          <a:bodyPr>
            <a:normAutofit/>
          </a:bodyPr>
          <a:lstStyle/>
          <a:p>
            <a:r>
              <a:rPr lang="en-US" sz="4000">
                <a:latin typeface="Avenir Book"/>
                <a:cs typeface="Avenir Book"/>
              </a:rPr>
              <a:t>Pertanggungjawaban dan keterbukaan pemimpin serikat buruh.</a:t>
            </a:r>
          </a:p>
          <a:p>
            <a:r>
              <a:rPr lang="en-US" sz="4000">
                <a:latin typeface="Avenir Book"/>
                <a:cs typeface="Avenir Book"/>
              </a:rPr>
              <a:t>Kesatuan dan kekuatan serikat buruh</a:t>
            </a:r>
          </a:p>
        </p:txBody>
      </p:sp>
    </p:spTree>
    <p:extLst>
      <p:ext uri="{BB962C8B-B14F-4D97-AF65-F5344CB8AC3E}">
        <p14:creationId xmlns:p14="http://schemas.microsoft.com/office/powerpoint/2010/main" val="2663603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Hak Anda untuk berbicara dan mengeluarkan pendapat</a:t>
            </a:r>
            <a:endParaRPr lang="en-US"/>
          </a:p>
        </p:txBody>
      </p:sp>
      <p:sp>
        <p:nvSpPr>
          <p:cNvPr id="3" name="Content Placeholder 2"/>
          <p:cNvSpPr>
            <a:spLocks noGrp="1"/>
          </p:cNvSpPr>
          <p:nvPr>
            <p:ph sz="half" idx="1"/>
          </p:nvPr>
        </p:nvSpPr>
        <p:spPr/>
        <p:txBody>
          <a:bodyPr>
            <a:normAutofit fontScale="92500" lnSpcReduction="10000"/>
          </a:bodyPr>
          <a:lstStyle/>
          <a:p>
            <a:r>
              <a:rPr lang="en-US">
                <a:latin typeface="Avenir Book"/>
                <a:cs typeface="Avenir Book"/>
              </a:rPr>
              <a:t>Salah satu hak fundamental dari hak asasi manusia adalah hak untuk berbicara dan mengeluarkan pendapat. Begitupun hak serikat buruh (dan anggota serikat buruh) untuk berdiskusi mengenai tema serikat buruh dan aksi bersama lainnya di tempat kerja.</a:t>
            </a:r>
          </a:p>
          <a:p>
            <a:endParaRPr lang="en-US"/>
          </a:p>
        </p:txBody>
      </p:sp>
      <p:pic>
        <p:nvPicPr>
          <p:cNvPr id="5" name="Content Placeholder 4" descr="a-freedomofspeech.jpg"/>
          <p:cNvPicPr>
            <a:picLocks noGrp="1" noChangeAspect="1"/>
          </p:cNvPicPr>
          <p:nvPr>
            <p:ph sz="half" idx="2"/>
          </p:nvPr>
        </p:nvPicPr>
        <p:blipFill>
          <a:blip r:embed="rId2">
            <a:extLst>
              <a:ext uri="{28A0092B-C50C-407E-A947-70E740481C1C}">
                <a14:useLocalDpi xmlns:a14="http://schemas.microsoft.com/office/drawing/2010/main" val="0"/>
              </a:ext>
            </a:extLst>
          </a:blip>
          <a:srcRect t="1998" b="1998"/>
          <a:stretch>
            <a:fillRect/>
          </a:stretch>
        </p:blipFill>
        <p:spPr/>
      </p:pic>
    </p:spTree>
    <p:extLst>
      <p:ext uri="{BB962C8B-B14F-4D97-AF65-F5344CB8AC3E}">
        <p14:creationId xmlns:p14="http://schemas.microsoft.com/office/powerpoint/2010/main" val="1839286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Hak untuk Distribusi Tulisan, Bulletin, Pamflet,   </a:t>
            </a:r>
          </a:p>
        </p:txBody>
      </p:sp>
      <p:sp>
        <p:nvSpPr>
          <p:cNvPr id="3" name="Content Placeholder 2"/>
          <p:cNvSpPr>
            <a:spLocks noGrp="1"/>
          </p:cNvSpPr>
          <p:nvPr>
            <p:ph sz="half" idx="1"/>
          </p:nvPr>
        </p:nvSpPr>
        <p:spPr/>
        <p:txBody>
          <a:bodyPr>
            <a:normAutofit lnSpcReduction="10000"/>
          </a:bodyPr>
          <a:lstStyle/>
          <a:p>
            <a:r>
              <a:rPr lang="en-US">
                <a:latin typeface="Avenir Book"/>
                <a:cs typeface="Avenir Book"/>
              </a:rPr>
              <a:t>Serikat buruh mempunyai hak untuk mengedarkan informasi baik itu tulisan, bulletin, pamflet,dsb</a:t>
            </a:r>
          </a:p>
          <a:p>
            <a:r>
              <a:rPr lang="en-US">
                <a:latin typeface="Avenir Book"/>
                <a:cs typeface="Avenir Book"/>
              </a:rPr>
              <a:t>Mempunyai papan pengumuman sendiri yang tidak boleh diawasi atau disensor oleh manajemen</a:t>
            </a:r>
          </a:p>
        </p:txBody>
      </p:sp>
      <p:pic>
        <p:nvPicPr>
          <p:cNvPr id="7" name="Content Placeholder 6" descr="adTC_eJ3120Skfw7yLStGR7opqTtr2S9xOs1jpuwjfI,GIDG-MGWzNMdSkElwP30w0RQEK4eQ28okJSo2nYY05c,2wzY5FEY1hVF3qyYVSmq-HzFDz3257vWFFRVMAlDGlI,33sm9jLr8Y91rM_IZfmeNlQ0nvFrUqc0bPhPf9p7PC0.jpeg"/>
          <p:cNvPicPr>
            <a:picLocks noGrp="1" noChangeAspect="1"/>
          </p:cNvPicPr>
          <p:nvPr>
            <p:ph sz="half" idx="2"/>
          </p:nvPr>
        </p:nvPicPr>
        <p:blipFill>
          <a:blip r:embed="rId2">
            <a:extLst>
              <a:ext uri="{28A0092B-C50C-407E-A947-70E740481C1C}">
                <a14:useLocalDpi xmlns:a14="http://schemas.microsoft.com/office/drawing/2010/main" val="0"/>
              </a:ext>
            </a:extLst>
          </a:blip>
          <a:srcRect l="-17486" r="-17486"/>
          <a:stretch>
            <a:fillRect/>
          </a:stretch>
        </p:blipFill>
        <p:spPr>
          <a:xfrm>
            <a:off x="4388882" y="1600200"/>
            <a:ext cx="4297918" cy="4525963"/>
          </a:xfrm>
        </p:spPr>
      </p:pic>
    </p:spTree>
    <p:extLst>
      <p:ext uri="{BB962C8B-B14F-4D97-AF65-F5344CB8AC3E}">
        <p14:creationId xmlns:p14="http://schemas.microsoft.com/office/powerpoint/2010/main" val="1655728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Penggunaan jam kerja dan ruangan </a:t>
            </a:r>
          </a:p>
        </p:txBody>
      </p:sp>
      <p:sp>
        <p:nvSpPr>
          <p:cNvPr id="3" name="Content Placeholder 2"/>
          <p:cNvSpPr>
            <a:spLocks noGrp="1"/>
          </p:cNvSpPr>
          <p:nvPr>
            <p:ph idx="1"/>
          </p:nvPr>
        </p:nvSpPr>
        <p:spPr/>
        <p:txBody>
          <a:bodyPr>
            <a:normAutofit fontScale="92500" lnSpcReduction="10000"/>
          </a:bodyPr>
          <a:lstStyle/>
          <a:p>
            <a:r>
              <a:rPr lang="en-US">
                <a:latin typeface="Avenir Book"/>
                <a:cs typeface="Avenir Book"/>
              </a:rPr>
              <a:t>Diperbolehkan menggunakan jam kerja untuk menghadiri pertemuan serikat buruh, kursus-kursus pelatihan, diskusi, dan kegiatan lain bagi kepentingan serikat buruh.</a:t>
            </a:r>
          </a:p>
          <a:p>
            <a:r>
              <a:rPr lang="en-US">
                <a:latin typeface="Avenir Book"/>
                <a:cs typeface="Avenir Book"/>
              </a:rPr>
              <a:t>Banyaknya jam kerja yang boleh digunakan untuk kegiatan serikat buruh dapat disepakati bersama dengan manajemen.</a:t>
            </a:r>
          </a:p>
          <a:p>
            <a:r>
              <a:rPr lang="en-US">
                <a:latin typeface="Avenir Book"/>
                <a:cs typeface="Avenir Book"/>
              </a:rPr>
              <a:t>Ruangan atau tempat yang tenang untuk melakukan pertemuan/diskusi dengan anggota serikat buruh.</a:t>
            </a:r>
          </a:p>
        </p:txBody>
      </p:sp>
    </p:spTree>
    <p:extLst>
      <p:ext uri="{BB962C8B-B14F-4D97-AF65-F5344CB8AC3E}">
        <p14:creationId xmlns:p14="http://schemas.microsoft.com/office/powerpoint/2010/main" val="348664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Prinsip-prinsip dasar pengorganisasian</a:t>
            </a:r>
          </a:p>
        </p:txBody>
      </p:sp>
      <p:sp>
        <p:nvSpPr>
          <p:cNvPr id="3" name="Content Placeholder 2"/>
          <p:cNvSpPr>
            <a:spLocks noGrp="1"/>
          </p:cNvSpPr>
          <p:nvPr>
            <p:ph idx="1"/>
          </p:nvPr>
        </p:nvSpPr>
        <p:spPr/>
        <p:txBody>
          <a:bodyPr>
            <a:normAutofit fontScale="92500"/>
          </a:bodyPr>
          <a:lstStyle/>
          <a:p>
            <a:r>
              <a:rPr lang="en-US">
                <a:latin typeface="Avenir Book"/>
                <a:cs typeface="Avenir Book"/>
              </a:rPr>
              <a:t>Menjadi pendengar yang baik (dengarkan apa yang dikatakan rekan sekerja dan fokus pada masalah yang akan diselesaikan</a:t>
            </a:r>
          </a:p>
          <a:p>
            <a:r>
              <a:rPr lang="en-US">
                <a:latin typeface="Avenir Book"/>
                <a:cs typeface="Avenir Book"/>
              </a:rPr>
              <a:t>Mendorong orang untuk percaya diri.</a:t>
            </a:r>
          </a:p>
          <a:p>
            <a:r>
              <a:rPr lang="en-US">
                <a:latin typeface="Avenir Book"/>
                <a:cs typeface="Avenir Book"/>
              </a:rPr>
              <a:t>Mengidentifikasi permasalahan yang sering terjadi (atau harapan apa yang diinginkan)</a:t>
            </a:r>
          </a:p>
          <a:p>
            <a:r>
              <a:rPr lang="en-US">
                <a:latin typeface="Avenir Book"/>
                <a:cs typeface="Avenir Book"/>
              </a:rPr>
              <a:t>Menentukan tujuan konkret</a:t>
            </a:r>
          </a:p>
          <a:p>
            <a:r>
              <a:rPr lang="en-US">
                <a:latin typeface="Avenir Book"/>
                <a:cs typeface="Avenir Book"/>
              </a:rPr>
              <a:t>Membuat rencana aksi yang realistis</a:t>
            </a:r>
          </a:p>
        </p:txBody>
      </p:sp>
    </p:spTree>
    <p:extLst>
      <p:ext uri="{BB962C8B-B14F-4D97-AF65-F5344CB8AC3E}">
        <p14:creationId xmlns:p14="http://schemas.microsoft.com/office/powerpoint/2010/main" val="2226079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Prinsip-prinsip dasar pengorganisiran</a:t>
            </a:r>
            <a:endParaRPr lang="en-US"/>
          </a:p>
        </p:txBody>
      </p:sp>
      <p:sp>
        <p:nvSpPr>
          <p:cNvPr id="3" name="Content Placeholder 2"/>
          <p:cNvSpPr>
            <a:spLocks noGrp="1"/>
          </p:cNvSpPr>
          <p:nvPr>
            <p:ph idx="1"/>
          </p:nvPr>
        </p:nvSpPr>
        <p:spPr/>
        <p:txBody>
          <a:bodyPr/>
          <a:lstStyle/>
          <a:p>
            <a:r>
              <a:rPr lang="en-US">
                <a:latin typeface="Avenir Book"/>
                <a:cs typeface="Avenir Book"/>
              </a:rPr>
              <a:t>Membangun identitas kelompok (merencanakan aktivitas bersama, membuat identitas kelompok)</a:t>
            </a:r>
          </a:p>
          <a:p>
            <a:r>
              <a:rPr lang="en-US">
                <a:latin typeface="Avenir Book"/>
                <a:cs typeface="Avenir Book"/>
              </a:rPr>
              <a:t>Mulai dari langkah kecil kemudian berhasil, dan kemudian mengambil langkah yang besar dengan resiko yang lebih besar lagi.</a:t>
            </a:r>
          </a:p>
          <a:p>
            <a:r>
              <a:rPr lang="en-US">
                <a:latin typeface="Avenir Book"/>
                <a:cs typeface="Avenir Book"/>
              </a:rPr>
              <a:t>Dorong kepemimpinan yang baik.</a:t>
            </a:r>
          </a:p>
        </p:txBody>
      </p:sp>
    </p:spTree>
    <p:extLst>
      <p:ext uri="{BB962C8B-B14F-4D97-AF65-F5344CB8AC3E}">
        <p14:creationId xmlns:p14="http://schemas.microsoft.com/office/powerpoint/2010/main" val="3467736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Organize, NOT just Unionize</a:t>
            </a:r>
            <a:endParaRPr lang="en-US"/>
          </a:p>
        </p:txBody>
      </p:sp>
      <p:sp>
        <p:nvSpPr>
          <p:cNvPr id="3" name="Content Placeholder 2"/>
          <p:cNvSpPr>
            <a:spLocks noGrp="1"/>
          </p:cNvSpPr>
          <p:nvPr>
            <p:ph sz="half" idx="1"/>
          </p:nvPr>
        </p:nvSpPr>
        <p:spPr>
          <a:xfrm>
            <a:off x="457200" y="1600200"/>
            <a:ext cx="3276138" cy="4525963"/>
          </a:xfrm>
        </p:spPr>
        <p:txBody>
          <a:bodyPr>
            <a:normAutofit fontScale="92500" lnSpcReduction="20000"/>
          </a:bodyPr>
          <a:lstStyle/>
          <a:p>
            <a:r>
              <a:rPr lang="en-US">
                <a:latin typeface="Avenir Book"/>
                <a:cs typeface="Avenir Book"/>
              </a:rPr>
              <a:t>Serikat buruh yang kuat di tempat kerja akan lebih sukses dalam pengorganisiran. Pengorganisiran berarti membuat anggota serikat buruh antusias terhadap semua kegiatan serikat buruh.</a:t>
            </a:r>
          </a:p>
          <a:p>
            <a:endParaRPr lang="en-US"/>
          </a:p>
        </p:txBody>
      </p:sp>
      <p:pic>
        <p:nvPicPr>
          <p:cNvPr id="5" name="Content Placeholder 4" descr="organise.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2042" b="-2042"/>
          <a:stretch/>
        </p:blipFill>
        <p:spPr>
          <a:xfrm>
            <a:off x="3549651" y="1417638"/>
            <a:ext cx="5594350" cy="4525963"/>
          </a:xfrm>
        </p:spPr>
      </p:pic>
    </p:spTree>
    <p:extLst>
      <p:ext uri="{BB962C8B-B14F-4D97-AF65-F5344CB8AC3E}">
        <p14:creationId xmlns:p14="http://schemas.microsoft.com/office/powerpoint/2010/main" val="273408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Tiga alasan utama mengapa rencana pengorganisasian gagal</a:t>
            </a:r>
          </a:p>
        </p:txBody>
      </p:sp>
      <p:sp>
        <p:nvSpPr>
          <p:cNvPr id="3" name="Content Placeholder 2"/>
          <p:cNvSpPr>
            <a:spLocks noGrp="1"/>
          </p:cNvSpPr>
          <p:nvPr>
            <p:ph idx="1"/>
          </p:nvPr>
        </p:nvSpPr>
        <p:spPr/>
        <p:txBody>
          <a:bodyPr/>
          <a:lstStyle/>
          <a:p>
            <a:r>
              <a:rPr lang="en-US">
                <a:latin typeface="Avenir Book"/>
                <a:cs typeface="Avenir Book"/>
              </a:rPr>
              <a:t>Buruh tidak mau atau tidak mampu mengambil resiko untuk terlibat.</a:t>
            </a:r>
          </a:p>
          <a:p>
            <a:r>
              <a:rPr lang="en-US">
                <a:latin typeface="Avenir Book"/>
                <a:cs typeface="Avenir Book"/>
              </a:rPr>
              <a:t>Tidak siap dengan rencana strategi dan minim dukungan.</a:t>
            </a:r>
          </a:p>
          <a:p>
            <a:r>
              <a:rPr lang="en-US">
                <a:latin typeface="Avenir Book"/>
                <a:cs typeface="Avenir Book"/>
              </a:rPr>
              <a:t>Tidak mempunyai visi yang jelas (tidak mengerti)  mengenai bentuk dukungan apa yang akan diberikan.</a:t>
            </a:r>
          </a:p>
          <a:p>
            <a:pPr marL="0" indent="0">
              <a:buNone/>
            </a:pPr>
            <a:endParaRPr lang="en-US"/>
          </a:p>
        </p:txBody>
      </p:sp>
    </p:spTree>
    <p:extLst>
      <p:ext uri="{BB962C8B-B14F-4D97-AF65-F5344CB8AC3E}">
        <p14:creationId xmlns:p14="http://schemas.microsoft.com/office/powerpoint/2010/main" val="3029175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STRATEGI PENGORGANISASIAN</a:t>
            </a:r>
          </a:p>
        </p:txBody>
      </p:sp>
      <p:sp>
        <p:nvSpPr>
          <p:cNvPr id="3" name="Content Placeholder 2"/>
          <p:cNvSpPr>
            <a:spLocks noGrp="1"/>
          </p:cNvSpPr>
          <p:nvPr>
            <p:ph idx="1"/>
          </p:nvPr>
        </p:nvSpPr>
        <p:spPr/>
        <p:txBody>
          <a:bodyPr>
            <a:normAutofit/>
          </a:bodyPr>
          <a:lstStyle/>
          <a:p>
            <a:pPr marL="0" indent="0">
              <a:buNone/>
            </a:pPr>
            <a:endParaRPr lang="en-US"/>
          </a:p>
          <a:p>
            <a:pPr marL="0" indent="0">
              <a:buNone/>
            </a:pPr>
            <a:r>
              <a:rPr lang="en-US" sz="4000">
                <a:latin typeface="Avenir Book"/>
                <a:cs typeface="Avenir Book"/>
              </a:rPr>
              <a:t>Strategi meliputi rencana kedepan tentang situasi –situasi yang mungkin terjadi dan menyesuaikan tindakan kita terhadap kemungkinan yang dapat terjadi</a:t>
            </a:r>
          </a:p>
        </p:txBody>
      </p:sp>
    </p:spTree>
    <p:extLst>
      <p:ext uri="{BB962C8B-B14F-4D97-AF65-F5344CB8AC3E}">
        <p14:creationId xmlns:p14="http://schemas.microsoft.com/office/powerpoint/2010/main" val="1128507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Merencanakan Strategi Pengorganisasian</a:t>
            </a:r>
          </a:p>
        </p:txBody>
      </p:sp>
      <p:sp>
        <p:nvSpPr>
          <p:cNvPr id="3" name="Content Placeholder 2"/>
          <p:cNvSpPr>
            <a:spLocks noGrp="1"/>
          </p:cNvSpPr>
          <p:nvPr>
            <p:ph idx="1"/>
          </p:nvPr>
        </p:nvSpPr>
        <p:spPr/>
        <p:txBody>
          <a:bodyPr/>
          <a:lstStyle/>
          <a:p>
            <a:r>
              <a:rPr lang="en-US" sz="3600">
                <a:latin typeface="Avenir Book"/>
                <a:cs typeface="Avenir Book"/>
              </a:rPr>
              <a:t>Sebuah rencana yang baik tidak akan menyembunyikan kesulitan atau kelemahan kita.</a:t>
            </a:r>
          </a:p>
          <a:p>
            <a:r>
              <a:rPr lang="en-US" sz="3600">
                <a:latin typeface="Avenir Book"/>
                <a:cs typeface="Avenir Book"/>
              </a:rPr>
              <a:t>Sebuah rencana yang baik tidak akan merendahkan kekuatan pengusaha atau penguasa.</a:t>
            </a:r>
          </a:p>
          <a:p>
            <a:pPr marL="0" indent="0">
              <a:buNone/>
            </a:pPr>
            <a:endParaRPr lang="en-US"/>
          </a:p>
        </p:txBody>
      </p:sp>
    </p:spTree>
    <p:extLst>
      <p:ext uri="{BB962C8B-B14F-4D97-AF65-F5344CB8AC3E}">
        <p14:creationId xmlns:p14="http://schemas.microsoft.com/office/powerpoint/2010/main" val="3972854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Merencanakan Strategi Pengorganisasian</a:t>
            </a:r>
          </a:p>
        </p:txBody>
      </p:sp>
      <p:sp>
        <p:nvSpPr>
          <p:cNvPr id="3" name="Content Placeholder 2"/>
          <p:cNvSpPr>
            <a:spLocks noGrp="1"/>
          </p:cNvSpPr>
          <p:nvPr>
            <p:ph sz="half" idx="1"/>
          </p:nvPr>
        </p:nvSpPr>
        <p:spPr/>
        <p:txBody>
          <a:bodyPr>
            <a:normAutofit lnSpcReduction="10000"/>
          </a:bodyPr>
          <a:lstStyle/>
          <a:p>
            <a:pPr marL="0" indent="0">
              <a:buNone/>
            </a:pPr>
            <a:r>
              <a:rPr lang="en-US">
                <a:latin typeface="Avenir Book"/>
                <a:cs typeface="Avenir Book"/>
              </a:rPr>
              <a:t>Ketika merencanakan strategi pengorganisasian, sertakan juga mereka;</a:t>
            </a:r>
          </a:p>
          <a:p>
            <a:r>
              <a:rPr lang="en-US">
                <a:latin typeface="Avenir Book"/>
                <a:cs typeface="Avenir Book"/>
              </a:rPr>
              <a:t>Perwakilan komisariat</a:t>
            </a:r>
          </a:p>
          <a:p>
            <a:r>
              <a:rPr lang="en-US">
                <a:latin typeface="Avenir Book"/>
                <a:cs typeface="Avenir Book"/>
              </a:rPr>
              <a:t>Pengurus serikat buruh</a:t>
            </a:r>
          </a:p>
          <a:p>
            <a:r>
              <a:rPr lang="en-US">
                <a:latin typeface="Avenir Book"/>
                <a:cs typeface="Avenir Book"/>
              </a:rPr>
              <a:t>Pengurus Federasi</a:t>
            </a:r>
          </a:p>
          <a:p>
            <a:r>
              <a:rPr lang="en-US">
                <a:latin typeface="Avenir Book"/>
                <a:cs typeface="Avenir Book"/>
              </a:rPr>
              <a:t>Non anggota serikat buruh</a:t>
            </a:r>
          </a:p>
          <a:p>
            <a:endParaRPr lang="en-US"/>
          </a:p>
        </p:txBody>
      </p:sp>
      <p:pic>
        <p:nvPicPr>
          <p:cNvPr id="5" name="Content Placeholder 4" descr="org_organize.gif"/>
          <p:cNvPicPr>
            <a:picLocks noGrp="1" noChangeAspect="1"/>
          </p:cNvPicPr>
          <p:nvPr>
            <p:ph sz="half" idx="2"/>
          </p:nvPr>
        </p:nvPicPr>
        <p:blipFill>
          <a:blip r:embed="rId2">
            <a:extLst>
              <a:ext uri="{28A0092B-C50C-407E-A947-70E740481C1C}">
                <a14:useLocalDpi xmlns:a14="http://schemas.microsoft.com/office/drawing/2010/main" val="0"/>
              </a:ext>
            </a:extLst>
          </a:blip>
          <a:srcRect t="-74395" b="-74395"/>
          <a:stretch>
            <a:fillRect/>
          </a:stretch>
        </p:blipFill>
        <p:spPr>
          <a:xfrm>
            <a:off x="4495800" y="1600200"/>
            <a:ext cx="4413502" cy="4525963"/>
          </a:xfrm>
        </p:spPr>
      </p:pic>
    </p:spTree>
    <p:extLst>
      <p:ext uri="{BB962C8B-B14F-4D97-AF65-F5344CB8AC3E}">
        <p14:creationId xmlns:p14="http://schemas.microsoft.com/office/powerpoint/2010/main" val="1638612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0554"/>
            <a:ext cx="8229600" cy="4625572"/>
          </a:xfrm>
        </p:spPr>
        <p:txBody>
          <a:bodyPr>
            <a:normAutofit/>
          </a:bodyPr>
          <a:lstStyle/>
          <a:p>
            <a:r>
              <a:rPr lang="en-US">
                <a:latin typeface="Avenir Book"/>
                <a:cs typeface="Avenir Book"/>
              </a:rPr>
              <a:t>Perbedaan </a:t>
            </a:r>
            <a:br>
              <a:rPr lang="en-US">
                <a:latin typeface="Avenir Book"/>
                <a:cs typeface="Avenir Book"/>
              </a:rPr>
            </a:br>
            <a:r>
              <a:rPr lang="en-US">
                <a:latin typeface="Avenir Book"/>
                <a:cs typeface="Avenir Book"/>
              </a:rPr>
              <a:t>Antara Model</a:t>
            </a:r>
            <a:br>
              <a:rPr lang="en-US">
                <a:latin typeface="Avenir Book"/>
                <a:cs typeface="Avenir Book"/>
              </a:rPr>
            </a:br>
            <a:r>
              <a:rPr lang="en-US">
                <a:latin typeface="Avenir Book"/>
                <a:cs typeface="Avenir Book"/>
              </a:rPr>
              <a:t> “ Organising Union” </a:t>
            </a:r>
            <a:br>
              <a:rPr lang="en-US">
                <a:latin typeface="Avenir Book"/>
                <a:cs typeface="Avenir Book"/>
              </a:rPr>
            </a:br>
            <a:r>
              <a:rPr lang="en-US">
                <a:latin typeface="Avenir Book"/>
                <a:cs typeface="Avenir Book"/>
              </a:rPr>
              <a:t>dan “Servicing Union” </a:t>
            </a:r>
            <a:endParaRPr lang="en-US"/>
          </a:p>
        </p:txBody>
      </p:sp>
    </p:spTree>
    <p:extLst>
      <p:ext uri="{BB962C8B-B14F-4D97-AF65-F5344CB8AC3E}">
        <p14:creationId xmlns:p14="http://schemas.microsoft.com/office/powerpoint/2010/main" val="1240870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5435"/>
          </a:xfrm>
        </p:spPr>
        <p:txBody>
          <a:bodyPr>
            <a:noAutofit/>
          </a:bodyPr>
          <a:lstStyle/>
          <a:p>
            <a:r>
              <a:rPr lang="en-US" sz="3600">
                <a:latin typeface="Avenir Book"/>
                <a:cs typeface="Avenir Book"/>
              </a:rPr>
              <a:t> Model “ Organising Union” </a:t>
            </a:r>
            <a:br>
              <a:rPr lang="en-US" sz="3600">
                <a:latin typeface="Avenir Book"/>
                <a:cs typeface="Avenir Book"/>
              </a:rPr>
            </a:br>
            <a:r>
              <a:rPr lang="en-US" sz="3600">
                <a:latin typeface="Avenir Book"/>
                <a:cs typeface="Avenir Book"/>
              </a:rPr>
              <a:t>(Serikat buruh yang terorganisir)</a:t>
            </a:r>
          </a:p>
        </p:txBody>
      </p:sp>
      <p:sp>
        <p:nvSpPr>
          <p:cNvPr id="3" name="Content Placeholder 2"/>
          <p:cNvSpPr>
            <a:spLocks noGrp="1"/>
          </p:cNvSpPr>
          <p:nvPr>
            <p:ph idx="1"/>
          </p:nvPr>
        </p:nvSpPr>
        <p:spPr>
          <a:xfrm>
            <a:off x="457200" y="1270073"/>
            <a:ext cx="8229600" cy="4856090"/>
          </a:xfrm>
        </p:spPr>
        <p:txBody>
          <a:bodyPr>
            <a:normAutofit/>
          </a:bodyPr>
          <a:lstStyle/>
          <a:p>
            <a:r>
              <a:rPr lang="en-US">
                <a:latin typeface="Avenir Book"/>
                <a:cs typeface="Avenir Book"/>
              </a:rPr>
              <a:t>Serikat buruh adalah mereka para anggota.</a:t>
            </a:r>
          </a:p>
          <a:p>
            <a:r>
              <a:rPr lang="en-US">
                <a:latin typeface="Avenir Book"/>
                <a:cs typeface="Avenir Book"/>
              </a:rPr>
              <a:t>Anggota membayar iuran untuk dapat terlibat aktif dalam serikat buruh- mereka mengerti pentingnya kerja bersama.</a:t>
            </a:r>
          </a:p>
          <a:p>
            <a:r>
              <a:rPr lang="en-US">
                <a:latin typeface="Avenir Book"/>
                <a:cs typeface="Avenir Book"/>
              </a:rPr>
              <a:t>Para anggota terlatih dan didorong untuk bekerja secara kolektif untuk mengkampanyekan isu di tempat kerja (demi perbaikan)</a:t>
            </a:r>
          </a:p>
          <a:p>
            <a:endParaRPr lang="en-US"/>
          </a:p>
        </p:txBody>
      </p:sp>
    </p:spTree>
    <p:extLst>
      <p:ext uri="{BB962C8B-B14F-4D97-AF65-F5344CB8AC3E}">
        <p14:creationId xmlns:p14="http://schemas.microsoft.com/office/powerpoint/2010/main" val="2162701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 Model “ Organising Union” </a:t>
            </a:r>
            <a:br>
              <a:rPr lang="en-US">
                <a:latin typeface="Avenir Book"/>
                <a:cs typeface="Avenir Book"/>
              </a:rPr>
            </a:br>
            <a:endParaRPr lang="en-US"/>
          </a:p>
        </p:txBody>
      </p:sp>
      <p:sp>
        <p:nvSpPr>
          <p:cNvPr id="3" name="Content Placeholder 2"/>
          <p:cNvSpPr>
            <a:spLocks noGrp="1"/>
          </p:cNvSpPr>
          <p:nvPr>
            <p:ph idx="1"/>
          </p:nvPr>
        </p:nvSpPr>
        <p:spPr>
          <a:xfrm>
            <a:off x="457200" y="1034874"/>
            <a:ext cx="8229600" cy="5091289"/>
          </a:xfrm>
        </p:spPr>
        <p:txBody>
          <a:bodyPr>
            <a:normAutofit fontScale="85000" lnSpcReduction="20000"/>
          </a:bodyPr>
          <a:lstStyle/>
          <a:p>
            <a:r>
              <a:rPr lang="en-US">
                <a:latin typeface="Avenir Book"/>
                <a:cs typeface="Avenir Book"/>
              </a:rPr>
              <a:t>Serikat buruh sangat proaktif, mereka membekali anggotanya kekuatan untuk menyelesaikan masalah sendiri dan non anggota juga direkrut berdasarkan filosofi tersebut.</a:t>
            </a:r>
          </a:p>
          <a:p>
            <a:r>
              <a:rPr lang="en-US">
                <a:latin typeface="Avenir Book"/>
                <a:cs typeface="Avenir Book"/>
              </a:rPr>
              <a:t>Pengurus serikat buruh memberikan dukungan dan nasehat untuk menolong anggota di tempat kerja</a:t>
            </a:r>
          </a:p>
          <a:p>
            <a:r>
              <a:rPr lang="en-US">
                <a:latin typeface="Avenir Book"/>
                <a:cs typeface="Avenir Book"/>
              </a:rPr>
              <a:t>Dalam model ini, semua anggota terlibat- setiap orang mempunyai peran sendiri untuk memastikan serikat buruh aktif di tempat kerja.</a:t>
            </a:r>
          </a:p>
          <a:p>
            <a:r>
              <a:rPr lang="en-US">
                <a:latin typeface="Avenir Book"/>
                <a:cs typeface="Avenir Book"/>
              </a:rPr>
              <a:t>Anggota SB dan manajemen memahami bahwa serikat buruh dan anggotanya adalah satu kesatuan dan tidak dapat dipisahkan.</a:t>
            </a:r>
          </a:p>
        </p:txBody>
      </p:sp>
    </p:spTree>
    <p:extLst>
      <p:ext uri="{BB962C8B-B14F-4D97-AF65-F5344CB8AC3E}">
        <p14:creationId xmlns:p14="http://schemas.microsoft.com/office/powerpoint/2010/main" val="4024210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Model “ Organising Union” </a:t>
            </a:r>
            <a:br>
              <a:rPr lang="en-US">
                <a:latin typeface="Avenir Book"/>
                <a:cs typeface="Avenir Book"/>
              </a:rPr>
            </a:br>
            <a:endParaRPr lang="en-US"/>
          </a:p>
        </p:txBody>
      </p:sp>
      <p:sp>
        <p:nvSpPr>
          <p:cNvPr id="3" name="Content Placeholder 2"/>
          <p:cNvSpPr>
            <a:spLocks noGrp="1"/>
          </p:cNvSpPr>
          <p:nvPr>
            <p:ph idx="1"/>
          </p:nvPr>
        </p:nvSpPr>
        <p:spPr>
          <a:xfrm>
            <a:off x="457200" y="1417638"/>
            <a:ext cx="8229600" cy="4708525"/>
          </a:xfrm>
        </p:spPr>
        <p:txBody>
          <a:bodyPr>
            <a:normAutofit fontScale="92500" lnSpcReduction="10000"/>
          </a:bodyPr>
          <a:lstStyle/>
          <a:p>
            <a:r>
              <a:rPr lang="en-US">
                <a:latin typeface="Avenir Book"/>
                <a:cs typeface="Avenir Book"/>
              </a:rPr>
              <a:t>Mengerti bahwa pengurus serikat buruh bukanlah “serikat buruh” dan Anggota adalah serikat buruh yang sebenarnya. Serikat buruh bukan perusahaan asuransi ketika premi dibayar lalu pelayanan segera diberikan. Iuran serikat buruh adalah bentuk kontribusi, waktu dan usaha sangat diperlukan jika kita menginginkan serikat buruh yang demokratis dimana anggota saling menolong untuk mendapatkan keadilan sosial bagi semua.</a:t>
            </a:r>
          </a:p>
        </p:txBody>
      </p:sp>
    </p:spTree>
    <p:extLst>
      <p:ext uri="{BB962C8B-B14F-4D97-AF65-F5344CB8AC3E}">
        <p14:creationId xmlns:p14="http://schemas.microsoft.com/office/powerpoint/2010/main" val="1247381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7276"/>
          </a:xfrm>
        </p:spPr>
        <p:txBody>
          <a:bodyPr>
            <a:normAutofit fontScale="90000"/>
          </a:bodyPr>
          <a:lstStyle/>
          <a:p>
            <a:r>
              <a:rPr lang="en-US">
                <a:latin typeface="Avenir Book"/>
                <a:cs typeface="Avenir Book"/>
              </a:rPr>
              <a:t/>
            </a:r>
            <a:br>
              <a:rPr lang="en-US">
                <a:latin typeface="Avenir Book"/>
                <a:cs typeface="Avenir Book"/>
              </a:rPr>
            </a:br>
            <a:r>
              <a:rPr lang="en-US">
                <a:latin typeface="Avenir Book"/>
                <a:cs typeface="Avenir Book"/>
              </a:rPr>
              <a:t>Model “ Organising Union” </a:t>
            </a:r>
            <a:br>
              <a:rPr lang="en-US">
                <a:latin typeface="Avenir Book"/>
                <a:cs typeface="Avenir Book"/>
              </a:rPr>
            </a:br>
            <a:endParaRPr lang="en-US"/>
          </a:p>
        </p:txBody>
      </p:sp>
      <p:sp>
        <p:nvSpPr>
          <p:cNvPr id="3" name="Content Placeholder 2"/>
          <p:cNvSpPr>
            <a:spLocks noGrp="1"/>
          </p:cNvSpPr>
          <p:nvPr>
            <p:ph idx="1"/>
          </p:nvPr>
        </p:nvSpPr>
        <p:spPr>
          <a:xfrm>
            <a:off x="457200" y="1081914"/>
            <a:ext cx="8229600" cy="5044249"/>
          </a:xfrm>
        </p:spPr>
        <p:txBody>
          <a:bodyPr>
            <a:normAutofit lnSpcReduction="10000"/>
          </a:bodyPr>
          <a:lstStyle/>
          <a:p>
            <a:r>
              <a:rPr lang="en-US">
                <a:latin typeface="Avenir Book"/>
                <a:cs typeface="Avenir Book"/>
              </a:rPr>
              <a:t>KELEBIHAN: Anggota merasa bahwa mereka bagian dari pengambil keputusan dan selalu mendukung keputusan serikat buruh (saat serikat buruh kalah).</a:t>
            </a:r>
          </a:p>
          <a:p>
            <a:r>
              <a:rPr lang="en-US">
                <a:latin typeface="Avenir Book"/>
                <a:cs typeface="Avenir Book"/>
              </a:rPr>
              <a:t>Lebih mudah memastikan anggota untuk terlibat dalam kegiatan serikat buruh.</a:t>
            </a:r>
          </a:p>
          <a:p>
            <a:r>
              <a:rPr lang="en-US">
                <a:latin typeface="Avenir Book"/>
                <a:cs typeface="Avenir Book"/>
              </a:rPr>
              <a:t>KEKURANGAN: resiko untuk anggota lebih besar; memerlukan partisipasi anggota yang baik untuk mencapai keberhasilan</a:t>
            </a:r>
          </a:p>
          <a:p>
            <a:endParaRPr lang="en-US"/>
          </a:p>
        </p:txBody>
      </p:sp>
    </p:spTree>
    <p:extLst>
      <p:ext uri="{BB962C8B-B14F-4D97-AF65-F5344CB8AC3E}">
        <p14:creationId xmlns:p14="http://schemas.microsoft.com/office/powerpoint/2010/main" val="2183535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Model “Servicing Union” </a:t>
            </a:r>
            <a:br>
              <a:rPr lang="en-US">
                <a:latin typeface="Avenir Book"/>
                <a:cs typeface="Avenir Book"/>
              </a:rPr>
            </a:br>
            <a:r>
              <a:rPr lang="en-US">
                <a:latin typeface="Avenir Book"/>
                <a:cs typeface="Avenir Book"/>
              </a:rPr>
              <a:t>(Serikat Buruh berbasis Pelayanan)</a:t>
            </a:r>
          </a:p>
        </p:txBody>
      </p:sp>
      <p:sp>
        <p:nvSpPr>
          <p:cNvPr id="3" name="Content Placeholder 2"/>
          <p:cNvSpPr>
            <a:spLocks noGrp="1"/>
          </p:cNvSpPr>
          <p:nvPr>
            <p:ph idx="1"/>
          </p:nvPr>
        </p:nvSpPr>
        <p:spPr/>
        <p:txBody>
          <a:bodyPr>
            <a:normAutofit lnSpcReduction="10000"/>
          </a:bodyPr>
          <a:lstStyle/>
          <a:p>
            <a:r>
              <a:rPr lang="en-US">
                <a:latin typeface="Avenir Book"/>
                <a:cs typeface="Avenir Book"/>
              </a:rPr>
              <a:t>Anggota melihat serikat buruh sebagai pihak ketiga.</a:t>
            </a:r>
          </a:p>
          <a:p>
            <a:r>
              <a:rPr lang="en-US">
                <a:latin typeface="Avenir Book"/>
                <a:cs typeface="Avenir Book"/>
              </a:rPr>
              <a:t>Anggota membayar iuran sebagai imbalan atas pelayanan yang telah diberikan oleh pengurus serikat buruh.</a:t>
            </a:r>
          </a:p>
          <a:p>
            <a:r>
              <a:rPr lang="en-US">
                <a:latin typeface="Avenir Book"/>
                <a:cs typeface="Avenir Book"/>
              </a:rPr>
              <a:t>Anggota tidak terlibat dalam serikat buruh, dan hanya memandang serikat buruh sebagai “pemadam kebakaran”-  sebagai asuransi di tempat kerja.</a:t>
            </a:r>
          </a:p>
        </p:txBody>
      </p:sp>
    </p:spTree>
    <p:extLst>
      <p:ext uri="{BB962C8B-B14F-4D97-AF65-F5344CB8AC3E}">
        <p14:creationId xmlns:p14="http://schemas.microsoft.com/office/powerpoint/2010/main" val="419913203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Model “Servicing Union” </a:t>
            </a:r>
            <a:br>
              <a:rPr lang="en-US">
                <a:latin typeface="Avenir Book"/>
                <a:cs typeface="Avenir Book"/>
              </a:rPr>
            </a:br>
            <a:r>
              <a:rPr lang="en-US">
                <a:latin typeface="Avenir Book"/>
                <a:cs typeface="Avenir Book"/>
              </a:rPr>
              <a:t>(Serikat Buruh berbasis Pelayanan)</a:t>
            </a:r>
            <a:endParaRPr lang="en-US"/>
          </a:p>
        </p:txBody>
      </p:sp>
      <p:sp>
        <p:nvSpPr>
          <p:cNvPr id="3" name="Content Placeholder 2"/>
          <p:cNvSpPr>
            <a:spLocks noGrp="1"/>
          </p:cNvSpPr>
          <p:nvPr>
            <p:ph idx="1"/>
          </p:nvPr>
        </p:nvSpPr>
        <p:spPr/>
        <p:txBody>
          <a:bodyPr>
            <a:normAutofit fontScale="85000" lnSpcReduction="10000"/>
          </a:bodyPr>
          <a:lstStyle/>
          <a:p>
            <a:r>
              <a:rPr lang="en-US">
                <a:latin typeface="Avenir Book"/>
                <a:cs typeface="Avenir Book"/>
              </a:rPr>
              <a:t>Hanya sedikit orang yang bekerja untuk serikat buruh. Pengurus serikat buruh terkadang “menjual” serikat kepada non anggota dengan menawar-nawarkan keuntungan bergabung dalam SB, contohnya; asuransi perjalanan, bantuan hukum</a:t>
            </a:r>
          </a:p>
          <a:p>
            <a:r>
              <a:rPr lang="en-US">
                <a:latin typeface="Avenir Book"/>
                <a:cs typeface="Avenir Book"/>
              </a:rPr>
              <a:t>Serikat buruh sangat reaktif terhadap masalah anggota-komunikasi diawali dari pengurus serikat buruh bukan dari anggota.</a:t>
            </a:r>
          </a:p>
          <a:p>
            <a:r>
              <a:rPr lang="en-US">
                <a:latin typeface="Avenir Book"/>
                <a:cs typeface="Avenir Book"/>
              </a:rPr>
              <a:t>Serikat buruh terlihat sebagai organisasi yang berada diluar dan terpisah dari tempat kerja.</a:t>
            </a:r>
          </a:p>
        </p:txBody>
      </p:sp>
    </p:spTree>
    <p:extLst>
      <p:ext uri="{BB962C8B-B14F-4D97-AF65-F5344CB8AC3E}">
        <p14:creationId xmlns:p14="http://schemas.microsoft.com/office/powerpoint/2010/main" val="169401118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Model “Servicing Union” </a:t>
            </a:r>
            <a:br>
              <a:rPr lang="en-US">
                <a:latin typeface="Avenir Book"/>
                <a:cs typeface="Avenir Book"/>
              </a:rPr>
            </a:br>
            <a:r>
              <a:rPr lang="en-US">
                <a:latin typeface="Avenir Book"/>
                <a:cs typeface="Avenir Book"/>
              </a:rPr>
              <a:t>(Serikat Buruh berbasis Pelayanan)</a:t>
            </a:r>
            <a:endParaRPr lang="en-US"/>
          </a:p>
        </p:txBody>
      </p:sp>
      <p:sp>
        <p:nvSpPr>
          <p:cNvPr id="3" name="Content Placeholder 2"/>
          <p:cNvSpPr>
            <a:spLocks noGrp="1"/>
          </p:cNvSpPr>
          <p:nvPr>
            <p:ph idx="1"/>
          </p:nvPr>
        </p:nvSpPr>
        <p:spPr/>
        <p:txBody>
          <a:bodyPr>
            <a:normAutofit fontScale="85000" lnSpcReduction="20000"/>
          </a:bodyPr>
          <a:lstStyle/>
          <a:p>
            <a:r>
              <a:rPr lang="en-US">
                <a:latin typeface="Avenir Book"/>
                <a:cs typeface="Avenir Book"/>
              </a:rPr>
              <a:t>KELEBIHAN: Serikat buruh memberikan pelayanan kepada anggota; termasuk dialamnya negosiasi/pelaksanaan kontrak, menangani masalah perselisihan individual. Sehingga mereka dapat melayani lebih banyak kepada para anggotanya.</a:t>
            </a:r>
          </a:p>
          <a:p>
            <a:r>
              <a:rPr lang="en-US">
                <a:latin typeface="Avenir Book"/>
                <a:cs typeface="Avenir Book"/>
              </a:rPr>
              <a:t>Model ini sangat baik diterapkan apabila serikat buruh nya kuat.</a:t>
            </a:r>
          </a:p>
          <a:p>
            <a:r>
              <a:rPr lang="en-US">
                <a:latin typeface="Avenir Book"/>
                <a:cs typeface="Avenir Book"/>
              </a:rPr>
              <a:t>KEKURANGAN: ada jarak antara anggota dengan serikat buruh, bahkan anggota tidak menyadari bahwa serikat buruh terlibat dalam proses pelayanan. </a:t>
            </a:r>
          </a:p>
          <a:p>
            <a:endParaRPr lang="en-US"/>
          </a:p>
        </p:txBody>
      </p:sp>
    </p:spTree>
    <p:extLst>
      <p:ext uri="{BB962C8B-B14F-4D97-AF65-F5344CB8AC3E}">
        <p14:creationId xmlns:p14="http://schemas.microsoft.com/office/powerpoint/2010/main" val="3318372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4925</TotalTime>
  <Words>1257</Words>
  <Application>Microsoft Macintosh PowerPoint</Application>
  <PresentationFormat>On-screen Show (4:3)</PresentationFormat>
  <Paragraphs>125</Paragraphs>
  <Slides>30</Slides>
  <Notes>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Hak-hak Serikat Buruh Dalam Pengorganisasian</vt:lpstr>
      <vt:lpstr>Pengorganisasian</vt:lpstr>
      <vt:lpstr>Pengorganisiran</vt:lpstr>
      <vt:lpstr>Pengorganisiran</vt:lpstr>
      <vt:lpstr>Bagaimana membedakan pengorganisasian   dengan perekrutan ? </vt:lpstr>
      <vt:lpstr>Apa yang menjadi kepentingan serikat buruh kita melakukan pengorganisiran atau meningkatkan partisipasi anggota? </vt:lpstr>
      <vt:lpstr>PowerPoint Presentation</vt:lpstr>
      <vt:lpstr>PowerPoint Presentation</vt:lpstr>
      <vt:lpstr>PowerPoint Presentation</vt:lpstr>
      <vt:lpstr>Nilai-nilai dan prinsip serikat buruh</vt:lpstr>
      <vt:lpstr>Nilai-nilai dan prinsip serikat buruh</vt:lpstr>
      <vt:lpstr>Nilai-nilai dan  prinsip serikat buruh</vt:lpstr>
      <vt:lpstr>Hak Anda untuk berbicara dan mengeluarkan pendapat</vt:lpstr>
      <vt:lpstr>Hak untuk Distribusi Tulisan, Bulletin, Pamflet,   </vt:lpstr>
      <vt:lpstr>Penggunaan jam kerja dan ruangan </vt:lpstr>
      <vt:lpstr>Prinsip-prinsip dasar pengorganisasian</vt:lpstr>
      <vt:lpstr>Prinsip-prinsip dasar pengorganisiran</vt:lpstr>
      <vt:lpstr>Organize, NOT just Unionize</vt:lpstr>
      <vt:lpstr>Tiga alasan utama mengapa rencana pengorganisasian gagal</vt:lpstr>
      <vt:lpstr>STRATEGI PENGORGANISASIAN</vt:lpstr>
      <vt:lpstr>Merencanakan Strategi Pengorganisasian</vt:lpstr>
      <vt:lpstr>Merencanakan Strategi Pengorganisasian</vt:lpstr>
      <vt:lpstr>Perbedaan  Antara Model  “ Organising Union”  dan “Servicing Union” </vt:lpstr>
      <vt:lpstr> Model “ Organising Union”  (Serikat buruh yang terorganisir)</vt:lpstr>
      <vt:lpstr> Model “ Organising Union”  </vt:lpstr>
      <vt:lpstr>Model “ Organising Union”  </vt:lpstr>
      <vt:lpstr> Model “ Organising Union”  </vt:lpstr>
      <vt:lpstr>Model “Servicing Union”  (Serikat Buruh berbasis Pelayanan)</vt:lpstr>
      <vt:lpstr>Model “Servicing Union”  (Serikat Buruh berbasis Pelayanan)</vt:lpstr>
      <vt:lpstr>Model “Servicing Union”  (Serikat Buruh berbasis Pelayanan)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Legal Rights to Organize (Perlindungan hak untuk Mengorganisir)</dc:title>
  <dc:creator>Indah Saptorini</dc:creator>
  <cp:lastModifiedBy>Indah Saptorini</cp:lastModifiedBy>
  <cp:revision>30</cp:revision>
  <cp:lastPrinted>2014-08-25T08:56:12Z</cp:lastPrinted>
  <dcterms:created xsi:type="dcterms:W3CDTF">2014-04-18T08:18:45Z</dcterms:created>
  <dcterms:modified xsi:type="dcterms:W3CDTF">2014-08-27T02:57:44Z</dcterms:modified>
</cp:coreProperties>
</file>