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7" r:id="rId2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80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052F0C-B211-42F6-8098-998C5B5DE8A6}" type="doc">
      <dgm:prSet loTypeId="urn:microsoft.com/office/officeart/2005/8/layout/chart3" loCatId="cycle" qsTypeId="urn:microsoft.com/office/officeart/2005/8/quickstyle/simple1" qsCatId="simple" csTypeId="urn:microsoft.com/office/officeart/2005/8/colors/accent1_2" csCatId="accent1" phldr="1"/>
      <dgm:spPr/>
    </dgm:pt>
    <dgm:pt modelId="{FA6AEF74-AB29-4A18-8C33-CDD52464CF77}">
      <dgm:prSet phldrT="[텍스트]"/>
      <dgm:spPr/>
      <dgm:t>
        <a:bodyPr/>
        <a:lstStyle/>
        <a:p>
          <a:pPr latinLnBrk="1"/>
          <a:r>
            <a:rPr lang="en-US" altLang="ko-KR" b="1" dirty="0" smtClean="0"/>
            <a:t>Collective Action</a:t>
          </a:r>
          <a:endParaRPr lang="ko-KR" altLang="en-US" b="1" dirty="0"/>
        </a:p>
      </dgm:t>
    </dgm:pt>
    <dgm:pt modelId="{718E7969-B367-4DBD-AAED-9F3FE0B91F14}" type="parTrans" cxnId="{024C625E-168F-484A-BBA9-8803CEEF6659}">
      <dgm:prSet/>
      <dgm:spPr/>
      <dgm:t>
        <a:bodyPr/>
        <a:lstStyle/>
        <a:p>
          <a:pPr latinLnBrk="1"/>
          <a:endParaRPr lang="ko-KR" altLang="en-US"/>
        </a:p>
      </dgm:t>
    </dgm:pt>
    <dgm:pt modelId="{701D404F-D72D-4ECF-BA50-BB160E8B37F2}" type="sibTrans" cxnId="{024C625E-168F-484A-BBA9-8803CEEF6659}">
      <dgm:prSet/>
      <dgm:spPr/>
      <dgm:t>
        <a:bodyPr/>
        <a:lstStyle/>
        <a:p>
          <a:pPr latinLnBrk="1"/>
          <a:endParaRPr lang="ko-KR" altLang="en-US"/>
        </a:p>
      </dgm:t>
    </dgm:pt>
    <dgm:pt modelId="{B1EDBFE0-3DC3-46F1-9A60-67F6D1D23CF8}">
      <dgm:prSet phldrT="[텍스트]"/>
      <dgm:spPr/>
      <dgm:t>
        <a:bodyPr/>
        <a:lstStyle/>
        <a:p>
          <a:pPr latinLnBrk="1"/>
          <a:r>
            <a:rPr lang="en-US" altLang="ko-KR" b="1" dirty="0" smtClean="0"/>
            <a:t>Collective Bargaining</a:t>
          </a:r>
          <a:endParaRPr lang="ko-KR" altLang="en-US" b="1" dirty="0"/>
        </a:p>
      </dgm:t>
    </dgm:pt>
    <dgm:pt modelId="{729DCF6E-E242-4F96-BE88-DB33FE1F16ED}" type="parTrans" cxnId="{495287D2-0FE0-49F5-A9C8-F4377EDBBF31}">
      <dgm:prSet/>
      <dgm:spPr/>
      <dgm:t>
        <a:bodyPr/>
        <a:lstStyle/>
        <a:p>
          <a:pPr latinLnBrk="1"/>
          <a:endParaRPr lang="ko-KR" altLang="en-US"/>
        </a:p>
      </dgm:t>
    </dgm:pt>
    <dgm:pt modelId="{B8249F7B-421C-4296-BC13-0956393DEDA5}" type="sibTrans" cxnId="{495287D2-0FE0-49F5-A9C8-F4377EDBBF31}">
      <dgm:prSet/>
      <dgm:spPr/>
      <dgm:t>
        <a:bodyPr/>
        <a:lstStyle/>
        <a:p>
          <a:pPr latinLnBrk="1"/>
          <a:endParaRPr lang="ko-KR" altLang="en-US"/>
        </a:p>
      </dgm:t>
    </dgm:pt>
    <dgm:pt modelId="{95F696E5-388E-43F5-B8E6-C36AF1F3460B}">
      <dgm:prSet phldrT="[텍스트]"/>
      <dgm:spPr/>
      <dgm:t>
        <a:bodyPr/>
        <a:lstStyle/>
        <a:p>
          <a:pPr latinLnBrk="1"/>
          <a:r>
            <a:rPr lang="en-US" altLang="ko-KR" b="1" dirty="0" smtClean="0"/>
            <a:t>Organize</a:t>
          </a:r>
          <a:endParaRPr lang="ko-KR" altLang="en-US" b="1" dirty="0"/>
        </a:p>
      </dgm:t>
    </dgm:pt>
    <dgm:pt modelId="{0C524C91-133C-45CA-972F-B545C9206964}" type="parTrans" cxnId="{366B18AF-EEC6-46E6-98F3-619BEBA9DD17}">
      <dgm:prSet/>
      <dgm:spPr/>
      <dgm:t>
        <a:bodyPr/>
        <a:lstStyle/>
        <a:p>
          <a:pPr latinLnBrk="1"/>
          <a:endParaRPr lang="ko-KR" altLang="en-US"/>
        </a:p>
      </dgm:t>
    </dgm:pt>
    <dgm:pt modelId="{889F0CB1-C6CD-469F-BCB0-EBE615DA17E9}" type="sibTrans" cxnId="{366B18AF-EEC6-46E6-98F3-619BEBA9DD17}">
      <dgm:prSet/>
      <dgm:spPr/>
      <dgm:t>
        <a:bodyPr/>
        <a:lstStyle/>
        <a:p>
          <a:pPr latinLnBrk="1"/>
          <a:endParaRPr lang="ko-KR" altLang="en-US"/>
        </a:p>
      </dgm:t>
    </dgm:pt>
    <dgm:pt modelId="{4E666651-0E02-4010-B8BC-349304846EC5}" type="pres">
      <dgm:prSet presAssocID="{4F052F0C-B211-42F6-8098-998C5B5DE8A6}" presName="compositeShape" presStyleCnt="0">
        <dgm:presLayoutVars>
          <dgm:chMax val="7"/>
          <dgm:dir/>
          <dgm:resizeHandles val="exact"/>
        </dgm:presLayoutVars>
      </dgm:prSet>
      <dgm:spPr/>
    </dgm:pt>
    <dgm:pt modelId="{201FF483-42B1-4C7E-B8A2-06241D40FE5E}" type="pres">
      <dgm:prSet presAssocID="{4F052F0C-B211-42F6-8098-998C5B5DE8A6}" presName="wedge1" presStyleLbl="node1" presStyleIdx="0" presStyleCnt="3"/>
      <dgm:spPr/>
      <dgm:t>
        <a:bodyPr/>
        <a:lstStyle/>
        <a:p>
          <a:pPr latinLnBrk="1"/>
          <a:endParaRPr lang="ko-KR" altLang="en-US"/>
        </a:p>
      </dgm:t>
    </dgm:pt>
    <dgm:pt modelId="{850E4CC0-DBDF-49ED-9047-9C0B92C14ADE}" type="pres">
      <dgm:prSet presAssocID="{4F052F0C-B211-42F6-8098-998C5B5DE8A6}" presName="wedge1Tx" presStyleLbl="node1" presStyleIdx="0" presStyleCnt="3">
        <dgm:presLayoutVars>
          <dgm:chMax val="0"/>
          <dgm:chPref val="0"/>
          <dgm:bulletEnabled val="1"/>
        </dgm:presLayoutVars>
      </dgm:prSet>
      <dgm:spPr/>
      <dgm:t>
        <a:bodyPr/>
        <a:lstStyle/>
        <a:p>
          <a:pPr latinLnBrk="1"/>
          <a:endParaRPr lang="ko-KR" altLang="en-US"/>
        </a:p>
      </dgm:t>
    </dgm:pt>
    <dgm:pt modelId="{84A8579D-BDE4-4868-A85A-EE25636C772E}" type="pres">
      <dgm:prSet presAssocID="{4F052F0C-B211-42F6-8098-998C5B5DE8A6}" presName="wedge2" presStyleLbl="node1" presStyleIdx="1" presStyleCnt="3"/>
      <dgm:spPr/>
      <dgm:t>
        <a:bodyPr/>
        <a:lstStyle/>
        <a:p>
          <a:pPr latinLnBrk="1"/>
          <a:endParaRPr lang="ko-KR" altLang="en-US"/>
        </a:p>
      </dgm:t>
    </dgm:pt>
    <dgm:pt modelId="{B77A4FA5-BC76-465A-BD64-447C9C00094D}" type="pres">
      <dgm:prSet presAssocID="{4F052F0C-B211-42F6-8098-998C5B5DE8A6}" presName="wedge2Tx" presStyleLbl="node1" presStyleIdx="1" presStyleCnt="3">
        <dgm:presLayoutVars>
          <dgm:chMax val="0"/>
          <dgm:chPref val="0"/>
          <dgm:bulletEnabled val="1"/>
        </dgm:presLayoutVars>
      </dgm:prSet>
      <dgm:spPr/>
      <dgm:t>
        <a:bodyPr/>
        <a:lstStyle/>
        <a:p>
          <a:pPr latinLnBrk="1"/>
          <a:endParaRPr lang="ko-KR" altLang="en-US"/>
        </a:p>
      </dgm:t>
    </dgm:pt>
    <dgm:pt modelId="{AB612E29-F807-4F26-A0AE-F6D96B4CE27D}" type="pres">
      <dgm:prSet presAssocID="{4F052F0C-B211-42F6-8098-998C5B5DE8A6}" presName="wedge3" presStyleLbl="node1" presStyleIdx="2" presStyleCnt="3"/>
      <dgm:spPr/>
      <dgm:t>
        <a:bodyPr/>
        <a:lstStyle/>
        <a:p>
          <a:pPr latinLnBrk="1"/>
          <a:endParaRPr lang="ko-KR" altLang="en-US"/>
        </a:p>
      </dgm:t>
    </dgm:pt>
    <dgm:pt modelId="{D1F52B5E-0EFC-4108-AE1F-4A1B2979F678}" type="pres">
      <dgm:prSet presAssocID="{4F052F0C-B211-42F6-8098-998C5B5DE8A6}" presName="wedge3Tx" presStyleLbl="node1" presStyleIdx="2" presStyleCnt="3">
        <dgm:presLayoutVars>
          <dgm:chMax val="0"/>
          <dgm:chPref val="0"/>
          <dgm:bulletEnabled val="1"/>
        </dgm:presLayoutVars>
      </dgm:prSet>
      <dgm:spPr/>
      <dgm:t>
        <a:bodyPr/>
        <a:lstStyle/>
        <a:p>
          <a:pPr latinLnBrk="1"/>
          <a:endParaRPr lang="ko-KR" altLang="en-US"/>
        </a:p>
      </dgm:t>
    </dgm:pt>
  </dgm:ptLst>
  <dgm:cxnLst>
    <dgm:cxn modelId="{495287D2-0FE0-49F5-A9C8-F4377EDBBF31}" srcId="{4F052F0C-B211-42F6-8098-998C5B5DE8A6}" destId="{B1EDBFE0-3DC3-46F1-9A60-67F6D1D23CF8}" srcOrd="1" destOrd="0" parTransId="{729DCF6E-E242-4F96-BE88-DB33FE1F16ED}" sibTransId="{B8249F7B-421C-4296-BC13-0956393DEDA5}"/>
    <dgm:cxn modelId="{9485EA4D-8CBA-46A1-9118-FA728FB49D9C}" type="presOf" srcId="{95F696E5-388E-43F5-B8E6-C36AF1F3460B}" destId="{AB612E29-F807-4F26-A0AE-F6D96B4CE27D}" srcOrd="0" destOrd="0" presId="urn:microsoft.com/office/officeart/2005/8/layout/chart3"/>
    <dgm:cxn modelId="{024C625E-168F-484A-BBA9-8803CEEF6659}" srcId="{4F052F0C-B211-42F6-8098-998C5B5DE8A6}" destId="{FA6AEF74-AB29-4A18-8C33-CDD52464CF77}" srcOrd="0" destOrd="0" parTransId="{718E7969-B367-4DBD-AAED-9F3FE0B91F14}" sibTransId="{701D404F-D72D-4ECF-BA50-BB160E8B37F2}"/>
    <dgm:cxn modelId="{366B18AF-EEC6-46E6-98F3-619BEBA9DD17}" srcId="{4F052F0C-B211-42F6-8098-998C5B5DE8A6}" destId="{95F696E5-388E-43F5-B8E6-C36AF1F3460B}" srcOrd="2" destOrd="0" parTransId="{0C524C91-133C-45CA-972F-B545C9206964}" sibTransId="{889F0CB1-C6CD-469F-BCB0-EBE615DA17E9}"/>
    <dgm:cxn modelId="{8AC1F764-71E4-459C-98B4-DCF187EAC285}" type="presOf" srcId="{B1EDBFE0-3DC3-46F1-9A60-67F6D1D23CF8}" destId="{84A8579D-BDE4-4868-A85A-EE25636C772E}" srcOrd="0" destOrd="0" presId="urn:microsoft.com/office/officeart/2005/8/layout/chart3"/>
    <dgm:cxn modelId="{00DC23E5-9CF9-4A85-B430-C3D743D83D1E}" type="presOf" srcId="{FA6AEF74-AB29-4A18-8C33-CDD52464CF77}" destId="{201FF483-42B1-4C7E-B8A2-06241D40FE5E}" srcOrd="0" destOrd="0" presId="urn:microsoft.com/office/officeart/2005/8/layout/chart3"/>
    <dgm:cxn modelId="{2B665AC4-F979-4504-86E7-3BB6C86E7325}" type="presOf" srcId="{95F696E5-388E-43F5-B8E6-C36AF1F3460B}" destId="{D1F52B5E-0EFC-4108-AE1F-4A1B2979F678}" srcOrd="1" destOrd="0" presId="urn:microsoft.com/office/officeart/2005/8/layout/chart3"/>
    <dgm:cxn modelId="{59F5BFD1-119B-4055-B581-D220B299EF1F}" type="presOf" srcId="{B1EDBFE0-3DC3-46F1-9A60-67F6D1D23CF8}" destId="{B77A4FA5-BC76-465A-BD64-447C9C00094D}" srcOrd="1" destOrd="0" presId="urn:microsoft.com/office/officeart/2005/8/layout/chart3"/>
    <dgm:cxn modelId="{F4423FBF-DA31-4831-B722-EDEE2A12E57B}" type="presOf" srcId="{FA6AEF74-AB29-4A18-8C33-CDD52464CF77}" destId="{850E4CC0-DBDF-49ED-9047-9C0B92C14ADE}" srcOrd="1" destOrd="0" presId="urn:microsoft.com/office/officeart/2005/8/layout/chart3"/>
    <dgm:cxn modelId="{648838B8-E1D5-41C1-99A4-51A5C2F33978}" type="presOf" srcId="{4F052F0C-B211-42F6-8098-998C5B5DE8A6}" destId="{4E666651-0E02-4010-B8BC-349304846EC5}" srcOrd="0" destOrd="0" presId="urn:microsoft.com/office/officeart/2005/8/layout/chart3"/>
    <dgm:cxn modelId="{EDD10291-9744-4F6B-AC80-4E16BDBC7F1E}" type="presParOf" srcId="{4E666651-0E02-4010-B8BC-349304846EC5}" destId="{201FF483-42B1-4C7E-B8A2-06241D40FE5E}" srcOrd="0" destOrd="0" presId="urn:microsoft.com/office/officeart/2005/8/layout/chart3"/>
    <dgm:cxn modelId="{E916D915-2D02-4A40-9699-6B4305263734}" type="presParOf" srcId="{4E666651-0E02-4010-B8BC-349304846EC5}" destId="{850E4CC0-DBDF-49ED-9047-9C0B92C14ADE}" srcOrd="1" destOrd="0" presId="urn:microsoft.com/office/officeart/2005/8/layout/chart3"/>
    <dgm:cxn modelId="{3DC7B62B-8AE4-42BD-9E16-AEB381BFCB16}" type="presParOf" srcId="{4E666651-0E02-4010-B8BC-349304846EC5}" destId="{84A8579D-BDE4-4868-A85A-EE25636C772E}" srcOrd="2" destOrd="0" presId="urn:microsoft.com/office/officeart/2005/8/layout/chart3"/>
    <dgm:cxn modelId="{1B5E7D61-2AB4-4B56-A0A3-3F5B2D941649}" type="presParOf" srcId="{4E666651-0E02-4010-B8BC-349304846EC5}" destId="{B77A4FA5-BC76-465A-BD64-447C9C00094D}" srcOrd="3" destOrd="0" presId="urn:microsoft.com/office/officeart/2005/8/layout/chart3"/>
    <dgm:cxn modelId="{09C14287-BD8B-4BE5-A498-B261EE826F1E}" type="presParOf" srcId="{4E666651-0E02-4010-B8BC-349304846EC5}" destId="{AB612E29-F807-4F26-A0AE-F6D96B4CE27D}" srcOrd="4" destOrd="0" presId="urn:microsoft.com/office/officeart/2005/8/layout/chart3"/>
    <dgm:cxn modelId="{C583CA9C-D474-473A-AD98-CD42E94A207E}" type="presParOf" srcId="{4E666651-0E02-4010-B8BC-349304846EC5}" destId="{D1F52B5E-0EFC-4108-AE1F-4A1B2979F678}"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A7B4FE-FBF9-401D-A31A-C8C030C0AD09}"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latinLnBrk="1"/>
          <a:endParaRPr lang="ko-KR" altLang="en-US"/>
        </a:p>
      </dgm:t>
    </dgm:pt>
    <dgm:pt modelId="{8D632B99-708E-46D8-BFFA-8DC4DC4E2D6F}">
      <dgm:prSet phldrT="[텍스트]"/>
      <dgm:spPr/>
      <dgm:t>
        <a:bodyPr/>
        <a:lstStyle/>
        <a:p>
          <a:pPr latinLnBrk="1"/>
          <a:r>
            <a:rPr lang="en-US" altLang="ko-KR" dirty="0" smtClean="0"/>
            <a:t>1. Preparation</a:t>
          </a:r>
          <a:endParaRPr lang="ko-KR" altLang="en-US" dirty="0"/>
        </a:p>
      </dgm:t>
    </dgm:pt>
    <dgm:pt modelId="{EFE4C8DF-1361-4ACA-BFE5-873332B8AFFD}" type="parTrans" cxnId="{7A079FB2-687D-4EA2-9CBB-5157F92DED70}">
      <dgm:prSet/>
      <dgm:spPr/>
      <dgm:t>
        <a:bodyPr/>
        <a:lstStyle/>
        <a:p>
          <a:pPr latinLnBrk="1"/>
          <a:endParaRPr lang="ko-KR" altLang="en-US"/>
        </a:p>
      </dgm:t>
    </dgm:pt>
    <dgm:pt modelId="{D9C26D27-B602-4559-8670-0438CF28B5A1}" type="sibTrans" cxnId="{7A079FB2-687D-4EA2-9CBB-5157F92DED70}">
      <dgm:prSet/>
      <dgm:spPr/>
      <dgm:t>
        <a:bodyPr/>
        <a:lstStyle/>
        <a:p>
          <a:pPr latinLnBrk="1"/>
          <a:endParaRPr lang="ko-KR" altLang="en-US"/>
        </a:p>
      </dgm:t>
    </dgm:pt>
    <dgm:pt modelId="{FAF4D4E4-E00A-497D-B515-E4DFDEA3F89A}">
      <dgm:prSet phldrT="[텍스트]"/>
      <dgm:spPr/>
      <dgm:t>
        <a:bodyPr/>
        <a:lstStyle/>
        <a:p>
          <a:pPr latinLnBrk="1"/>
          <a:r>
            <a:rPr lang="en-US" altLang="ko-KR" dirty="0" smtClean="0"/>
            <a:t>Collect demands &amp; complaints from members</a:t>
          </a:r>
          <a:endParaRPr lang="ko-KR" altLang="en-US" dirty="0"/>
        </a:p>
      </dgm:t>
    </dgm:pt>
    <dgm:pt modelId="{ECAC8CC1-97CB-4BCF-A9EC-210584C4ACAA}" type="parTrans" cxnId="{5C510466-5245-4B3E-ACEA-D4D43266D334}">
      <dgm:prSet/>
      <dgm:spPr/>
      <dgm:t>
        <a:bodyPr/>
        <a:lstStyle/>
        <a:p>
          <a:pPr latinLnBrk="1"/>
          <a:endParaRPr lang="ko-KR" altLang="en-US"/>
        </a:p>
      </dgm:t>
    </dgm:pt>
    <dgm:pt modelId="{E9294ED4-B7B8-4C11-AA16-89B89550C554}" type="sibTrans" cxnId="{5C510466-5245-4B3E-ACEA-D4D43266D334}">
      <dgm:prSet/>
      <dgm:spPr/>
      <dgm:t>
        <a:bodyPr/>
        <a:lstStyle/>
        <a:p>
          <a:pPr latinLnBrk="1"/>
          <a:endParaRPr lang="ko-KR" altLang="en-US"/>
        </a:p>
      </dgm:t>
    </dgm:pt>
    <dgm:pt modelId="{ADC79165-5734-48DB-BA67-A759D494D58B}">
      <dgm:prSet phldrT="[텍스트]"/>
      <dgm:spPr/>
      <dgm:t>
        <a:bodyPr/>
        <a:lstStyle/>
        <a:p>
          <a:pPr latinLnBrk="1"/>
          <a:r>
            <a:rPr lang="en-US" altLang="ko-KR" dirty="0" smtClean="0"/>
            <a:t>Make union demands (draft CBA from union side)</a:t>
          </a:r>
          <a:endParaRPr lang="ko-KR" altLang="en-US" dirty="0"/>
        </a:p>
      </dgm:t>
    </dgm:pt>
    <dgm:pt modelId="{C09854FC-7DCE-4D1A-A1F5-0813F4E59537}" type="parTrans" cxnId="{D4E6281C-D0F4-4637-AA1D-C6067C268BE1}">
      <dgm:prSet/>
      <dgm:spPr/>
      <dgm:t>
        <a:bodyPr/>
        <a:lstStyle/>
        <a:p>
          <a:pPr latinLnBrk="1"/>
          <a:endParaRPr lang="ko-KR" altLang="en-US"/>
        </a:p>
      </dgm:t>
    </dgm:pt>
    <dgm:pt modelId="{30A6ABB0-BFA9-4679-9887-9E7AB8739549}" type="sibTrans" cxnId="{D4E6281C-D0F4-4637-AA1D-C6067C268BE1}">
      <dgm:prSet/>
      <dgm:spPr/>
      <dgm:t>
        <a:bodyPr/>
        <a:lstStyle/>
        <a:p>
          <a:pPr latinLnBrk="1"/>
          <a:endParaRPr lang="ko-KR" altLang="en-US"/>
        </a:p>
      </dgm:t>
    </dgm:pt>
    <dgm:pt modelId="{C0CC8EE6-10C2-489B-B0D5-4666EF6B9552}">
      <dgm:prSet phldrT="[텍스트]"/>
      <dgm:spPr/>
      <dgm:t>
        <a:bodyPr/>
        <a:lstStyle/>
        <a:p>
          <a:pPr latinLnBrk="1"/>
          <a:r>
            <a:rPr lang="en-US" altLang="ko-KR" dirty="0" smtClean="0"/>
            <a:t>2.   Progress</a:t>
          </a:r>
          <a:endParaRPr lang="ko-KR" altLang="en-US" dirty="0"/>
        </a:p>
      </dgm:t>
    </dgm:pt>
    <dgm:pt modelId="{B0EAFD54-6696-4BA0-9B0C-0938F4084B78}" type="parTrans" cxnId="{4F1562E4-A1FE-4823-BAB5-32012E869A81}">
      <dgm:prSet/>
      <dgm:spPr/>
      <dgm:t>
        <a:bodyPr/>
        <a:lstStyle/>
        <a:p>
          <a:pPr latinLnBrk="1"/>
          <a:endParaRPr lang="ko-KR" altLang="en-US"/>
        </a:p>
      </dgm:t>
    </dgm:pt>
    <dgm:pt modelId="{21048E26-CFD4-4ABF-AF1D-31A5D26A33A2}" type="sibTrans" cxnId="{4F1562E4-A1FE-4823-BAB5-32012E869A81}">
      <dgm:prSet/>
      <dgm:spPr/>
      <dgm:t>
        <a:bodyPr/>
        <a:lstStyle/>
        <a:p>
          <a:pPr latinLnBrk="1"/>
          <a:endParaRPr lang="ko-KR" altLang="en-US"/>
        </a:p>
      </dgm:t>
    </dgm:pt>
    <dgm:pt modelId="{0690731A-3F59-4059-81F2-417946E8CF2F}">
      <dgm:prSet phldrT="[텍스트]"/>
      <dgm:spPr/>
      <dgm:t>
        <a:bodyPr/>
        <a:lstStyle/>
        <a:p>
          <a:pPr latinLnBrk="1"/>
          <a:r>
            <a:rPr lang="en-US" altLang="ko-KR" dirty="0" smtClean="0"/>
            <a:t>Make a scenario for each bargaining meeting</a:t>
          </a:r>
          <a:endParaRPr lang="ko-KR" altLang="en-US" dirty="0"/>
        </a:p>
      </dgm:t>
    </dgm:pt>
    <dgm:pt modelId="{F8A9D96E-61A6-46F6-860E-B315B2B78EB3}" type="parTrans" cxnId="{E32A047A-F32E-4335-A06F-4D55C1D469F7}">
      <dgm:prSet/>
      <dgm:spPr/>
      <dgm:t>
        <a:bodyPr/>
        <a:lstStyle/>
        <a:p>
          <a:pPr latinLnBrk="1"/>
          <a:endParaRPr lang="ko-KR" altLang="en-US"/>
        </a:p>
      </dgm:t>
    </dgm:pt>
    <dgm:pt modelId="{887DC815-77A2-4BD8-95C1-34FE1A1FD9CD}" type="sibTrans" cxnId="{E32A047A-F32E-4335-A06F-4D55C1D469F7}">
      <dgm:prSet/>
      <dgm:spPr/>
      <dgm:t>
        <a:bodyPr/>
        <a:lstStyle/>
        <a:p>
          <a:pPr latinLnBrk="1"/>
          <a:endParaRPr lang="ko-KR" altLang="en-US"/>
        </a:p>
      </dgm:t>
    </dgm:pt>
    <dgm:pt modelId="{692A37D0-3BE6-4FC0-81A7-A2DB8939A4C8}">
      <dgm:prSet phldrT="[텍스트]"/>
      <dgm:spPr/>
      <dgm:t>
        <a:bodyPr/>
        <a:lstStyle/>
        <a:p>
          <a:pPr latinLnBrk="1"/>
          <a:r>
            <a:rPr lang="en-US" altLang="ko-KR" dirty="0" smtClean="0"/>
            <a:t>3. Conclusion</a:t>
          </a:r>
          <a:endParaRPr lang="ko-KR" altLang="en-US" dirty="0"/>
        </a:p>
      </dgm:t>
    </dgm:pt>
    <dgm:pt modelId="{F169450D-9C5F-47F9-841B-C3E250B89427}" type="parTrans" cxnId="{773260D4-3312-4C94-ADEC-762F4AD1C279}">
      <dgm:prSet/>
      <dgm:spPr/>
      <dgm:t>
        <a:bodyPr/>
        <a:lstStyle/>
        <a:p>
          <a:pPr latinLnBrk="1"/>
          <a:endParaRPr lang="ko-KR" altLang="en-US"/>
        </a:p>
      </dgm:t>
    </dgm:pt>
    <dgm:pt modelId="{164F4978-761E-4CBF-BA2F-8CDFFE9024FD}" type="sibTrans" cxnId="{773260D4-3312-4C94-ADEC-762F4AD1C279}">
      <dgm:prSet/>
      <dgm:spPr/>
      <dgm:t>
        <a:bodyPr/>
        <a:lstStyle/>
        <a:p>
          <a:pPr latinLnBrk="1"/>
          <a:endParaRPr lang="ko-KR" altLang="en-US"/>
        </a:p>
      </dgm:t>
    </dgm:pt>
    <dgm:pt modelId="{5C1BD283-2EF3-488D-8BFB-74BAEA4BAD6C}">
      <dgm:prSet phldrT="[텍스트]"/>
      <dgm:spPr/>
      <dgm:t>
        <a:bodyPr/>
        <a:lstStyle/>
        <a:p>
          <a:pPr latinLnBrk="1"/>
          <a:r>
            <a:rPr lang="en-US" altLang="ko-KR" dirty="0" smtClean="0"/>
            <a:t>Make temporary agreement</a:t>
          </a:r>
          <a:endParaRPr lang="ko-KR" altLang="en-US" dirty="0"/>
        </a:p>
      </dgm:t>
    </dgm:pt>
    <dgm:pt modelId="{288629C9-C53B-479E-9BE3-580097D9B42D}" type="parTrans" cxnId="{2950EFCA-0646-4D0E-9D3D-7C0D2032E345}">
      <dgm:prSet/>
      <dgm:spPr/>
      <dgm:t>
        <a:bodyPr/>
        <a:lstStyle/>
        <a:p>
          <a:pPr latinLnBrk="1"/>
          <a:endParaRPr lang="ko-KR" altLang="en-US"/>
        </a:p>
      </dgm:t>
    </dgm:pt>
    <dgm:pt modelId="{87B73218-9F2C-46D6-9590-03C24DD335C0}" type="sibTrans" cxnId="{2950EFCA-0646-4D0E-9D3D-7C0D2032E345}">
      <dgm:prSet/>
      <dgm:spPr/>
      <dgm:t>
        <a:bodyPr/>
        <a:lstStyle/>
        <a:p>
          <a:pPr latinLnBrk="1"/>
          <a:endParaRPr lang="ko-KR" altLang="en-US"/>
        </a:p>
      </dgm:t>
    </dgm:pt>
    <dgm:pt modelId="{B5EB82E4-99A0-4F05-BE39-48431BD9D33B}">
      <dgm:prSet phldrT="[텍스트]"/>
      <dgm:spPr/>
      <dgm:t>
        <a:bodyPr/>
        <a:lstStyle/>
        <a:p>
          <a:pPr latinLnBrk="1"/>
          <a:r>
            <a:rPr lang="en-US" altLang="ko-KR" dirty="0" smtClean="0"/>
            <a:t>Final signature with employer</a:t>
          </a:r>
          <a:endParaRPr lang="ko-KR" altLang="en-US" dirty="0"/>
        </a:p>
      </dgm:t>
    </dgm:pt>
    <dgm:pt modelId="{C0227AF5-BB2F-4253-A93B-CFC1091DDD5F}" type="parTrans" cxnId="{D5409EC5-EBFA-426F-82E7-86E097B18C85}">
      <dgm:prSet/>
      <dgm:spPr/>
      <dgm:t>
        <a:bodyPr/>
        <a:lstStyle/>
        <a:p>
          <a:pPr latinLnBrk="1"/>
          <a:endParaRPr lang="ko-KR" altLang="en-US"/>
        </a:p>
      </dgm:t>
    </dgm:pt>
    <dgm:pt modelId="{CAC88B27-7936-4AF5-8B28-3BE4CE3185BF}" type="sibTrans" cxnId="{D5409EC5-EBFA-426F-82E7-86E097B18C85}">
      <dgm:prSet/>
      <dgm:spPr/>
      <dgm:t>
        <a:bodyPr/>
        <a:lstStyle/>
        <a:p>
          <a:pPr latinLnBrk="1"/>
          <a:endParaRPr lang="ko-KR" altLang="en-US"/>
        </a:p>
      </dgm:t>
    </dgm:pt>
    <dgm:pt modelId="{6CA79168-D599-48C9-9006-9C63B308F4AF}">
      <dgm:prSet phldrT="[텍스트]"/>
      <dgm:spPr/>
      <dgm:t>
        <a:bodyPr/>
        <a:lstStyle/>
        <a:p>
          <a:pPr latinLnBrk="1"/>
          <a:r>
            <a:rPr lang="en-US" altLang="ko-KR" dirty="0" smtClean="0"/>
            <a:t>Nominate union negotiators</a:t>
          </a:r>
          <a:endParaRPr lang="ko-KR" altLang="en-US" dirty="0"/>
        </a:p>
      </dgm:t>
    </dgm:pt>
    <dgm:pt modelId="{3D8D14DE-8E3E-4E10-A795-842A6EF15D1C}" type="parTrans" cxnId="{30DDADD6-B6D5-4EA0-85C8-20270E20E78D}">
      <dgm:prSet/>
      <dgm:spPr/>
      <dgm:t>
        <a:bodyPr/>
        <a:lstStyle/>
        <a:p>
          <a:pPr latinLnBrk="1"/>
          <a:endParaRPr lang="ko-KR" altLang="en-US"/>
        </a:p>
      </dgm:t>
    </dgm:pt>
    <dgm:pt modelId="{90BBBDC3-7012-41DC-B041-09F0E488F350}" type="sibTrans" cxnId="{30DDADD6-B6D5-4EA0-85C8-20270E20E78D}">
      <dgm:prSet/>
      <dgm:spPr/>
      <dgm:t>
        <a:bodyPr/>
        <a:lstStyle/>
        <a:p>
          <a:pPr latinLnBrk="1"/>
          <a:endParaRPr lang="ko-KR" altLang="en-US"/>
        </a:p>
      </dgm:t>
    </dgm:pt>
    <dgm:pt modelId="{636D4780-98FE-475E-99F1-91A329D9C8D7}">
      <dgm:prSet phldrT="[텍스트]"/>
      <dgm:spPr/>
      <dgm:t>
        <a:bodyPr/>
        <a:lstStyle/>
        <a:p>
          <a:pPr latinLnBrk="1"/>
          <a:r>
            <a:rPr lang="en-US" altLang="ko-KR" dirty="0" smtClean="0"/>
            <a:t>Report back to members about on bargaining results</a:t>
          </a:r>
          <a:endParaRPr lang="ko-KR" altLang="en-US" dirty="0"/>
        </a:p>
      </dgm:t>
    </dgm:pt>
    <dgm:pt modelId="{8248C545-ED81-43E1-8776-D71B854ED0DD}" type="parTrans" cxnId="{A8D9D19E-F798-46FC-9131-5629BBB747BB}">
      <dgm:prSet/>
      <dgm:spPr/>
      <dgm:t>
        <a:bodyPr/>
        <a:lstStyle/>
        <a:p>
          <a:pPr latinLnBrk="1"/>
          <a:endParaRPr lang="ko-KR" altLang="en-US"/>
        </a:p>
      </dgm:t>
    </dgm:pt>
    <dgm:pt modelId="{3DE1DBF2-C25E-4FCA-92D7-193EB04F1386}" type="sibTrans" cxnId="{A8D9D19E-F798-46FC-9131-5629BBB747BB}">
      <dgm:prSet/>
      <dgm:spPr/>
      <dgm:t>
        <a:bodyPr/>
        <a:lstStyle/>
        <a:p>
          <a:pPr latinLnBrk="1"/>
          <a:endParaRPr lang="ko-KR" altLang="en-US"/>
        </a:p>
      </dgm:t>
    </dgm:pt>
    <dgm:pt modelId="{0E5DCA6C-1F2B-4C17-B95E-7C48D36754DE}">
      <dgm:prSet phldrT="[텍스트]"/>
      <dgm:spPr/>
      <dgm:t>
        <a:bodyPr/>
        <a:lstStyle/>
        <a:p>
          <a:pPr latinLnBrk="1"/>
          <a:r>
            <a:rPr lang="en-US" altLang="ko-KR" dirty="0" smtClean="0"/>
            <a:t>Members’ vote on the temporary agreement</a:t>
          </a:r>
          <a:endParaRPr lang="ko-KR" altLang="en-US" dirty="0"/>
        </a:p>
      </dgm:t>
    </dgm:pt>
    <dgm:pt modelId="{C6A505A5-3C31-487D-B4DC-FBA85E8AB704}" type="parTrans" cxnId="{A7570B48-F044-47DC-BA24-A8C0C40AB993}">
      <dgm:prSet/>
      <dgm:spPr/>
      <dgm:t>
        <a:bodyPr/>
        <a:lstStyle/>
        <a:p>
          <a:pPr latinLnBrk="1"/>
          <a:endParaRPr lang="ko-KR" altLang="en-US"/>
        </a:p>
      </dgm:t>
    </dgm:pt>
    <dgm:pt modelId="{78F7EFF3-F7D7-4D47-8547-208C8C3313D5}" type="sibTrans" cxnId="{A7570B48-F044-47DC-BA24-A8C0C40AB993}">
      <dgm:prSet/>
      <dgm:spPr/>
      <dgm:t>
        <a:bodyPr/>
        <a:lstStyle/>
        <a:p>
          <a:pPr latinLnBrk="1"/>
          <a:endParaRPr lang="ko-KR" altLang="en-US"/>
        </a:p>
      </dgm:t>
    </dgm:pt>
    <dgm:pt modelId="{17DBB217-C5AA-4734-A0F9-A0E679FC6509}" type="pres">
      <dgm:prSet presAssocID="{CEA7B4FE-FBF9-401D-A31A-C8C030C0AD09}" presName="Name0" presStyleCnt="0">
        <dgm:presLayoutVars>
          <dgm:dir/>
          <dgm:animLvl val="lvl"/>
          <dgm:resizeHandles val="exact"/>
        </dgm:presLayoutVars>
      </dgm:prSet>
      <dgm:spPr/>
      <dgm:t>
        <a:bodyPr/>
        <a:lstStyle/>
        <a:p>
          <a:pPr latinLnBrk="1"/>
          <a:endParaRPr lang="ko-KR" altLang="en-US"/>
        </a:p>
      </dgm:t>
    </dgm:pt>
    <dgm:pt modelId="{04D232B2-053C-4EEE-9421-3AEF57FA6B6B}" type="pres">
      <dgm:prSet presAssocID="{8D632B99-708E-46D8-BFFA-8DC4DC4E2D6F}" presName="linNode" presStyleCnt="0"/>
      <dgm:spPr/>
    </dgm:pt>
    <dgm:pt modelId="{77918531-B6CF-4179-A8C7-D0A25FA11B47}" type="pres">
      <dgm:prSet presAssocID="{8D632B99-708E-46D8-BFFA-8DC4DC4E2D6F}" presName="parentText" presStyleLbl="node1" presStyleIdx="0" presStyleCnt="3">
        <dgm:presLayoutVars>
          <dgm:chMax val="1"/>
          <dgm:bulletEnabled val="1"/>
        </dgm:presLayoutVars>
      </dgm:prSet>
      <dgm:spPr/>
      <dgm:t>
        <a:bodyPr/>
        <a:lstStyle/>
        <a:p>
          <a:pPr latinLnBrk="1"/>
          <a:endParaRPr lang="ko-KR" altLang="en-US"/>
        </a:p>
      </dgm:t>
    </dgm:pt>
    <dgm:pt modelId="{A44B48D5-3017-4F57-9F8A-E46B63F9E0D2}" type="pres">
      <dgm:prSet presAssocID="{8D632B99-708E-46D8-BFFA-8DC4DC4E2D6F}" presName="descendantText" presStyleLbl="alignAccFollowNode1" presStyleIdx="0" presStyleCnt="3" custScaleX="165311">
        <dgm:presLayoutVars>
          <dgm:bulletEnabled val="1"/>
        </dgm:presLayoutVars>
      </dgm:prSet>
      <dgm:spPr/>
      <dgm:t>
        <a:bodyPr/>
        <a:lstStyle/>
        <a:p>
          <a:pPr latinLnBrk="1"/>
          <a:endParaRPr lang="ko-KR" altLang="en-US"/>
        </a:p>
      </dgm:t>
    </dgm:pt>
    <dgm:pt modelId="{5D35E59B-8767-41DE-B574-63BF5064E92B}" type="pres">
      <dgm:prSet presAssocID="{D9C26D27-B602-4559-8670-0438CF28B5A1}" presName="sp" presStyleCnt="0"/>
      <dgm:spPr/>
    </dgm:pt>
    <dgm:pt modelId="{F515E38C-46FB-4B1B-AD6C-30E10AE46443}" type="pres">
      <dgm:prSet presAssocID="{C0CC8EE6-10C2-489B-B0D5-4666EF6B9552}" presName="linNode" presStyleCnt="0"/>
      <dgm:spPr/>
    </dgm:pt>
    <dgm:pt modelId="{FBC625AD-A7AC-4D3C-ADE1-13808CA024A8}" type="pres">
      <dgm:prSet presAssocID="{C0CC8EE6-10C2-489B-B0D5-4666EF6B9552}" presName="parentText" presStyleLbl="node1" presStyleIdx="1" presStyleCnt="3" custScaleX="70565">
        <dgm:presLayoutVars>
          <dgm:chMax val="1"/>
          <dgm:bulletEnabled val="1"/>
        </dgm:presLayoutVars>
      </dgm:prSet>
      <dgm:spPr/>
      <dgm:t>
        <a:bodyPr/>
        <a:lstStyle/>
        <a:p>
          <a:pPr latinLnBrk="1"/>
          <a:endParaRPr lang="ko-KR" altLang="en-US"/>
        </a:p>
      </dgm:t>
    </dgm:pt>
    <dgm:pt modelId="{8D2BD169-1B24-4976-BB61-6BF364489306}" type="pres">
      <dgm:prSet presAssocID="{C0CC8EE6-10C2-489B-B0D5-4666EF6B9552}" presName="descendantText" presStyleLbl="alignAccFollowNode1" presStyleIdx="1" presStyleCnt="3" custScaleX="103122" custScaleY="104673">
        <dgm:presLayoutVars>
          <dgm:bulletEnabled val="1"/>
        </dgm:presLayoutVars>
      </dgm:prSet>
      <dgm:spPr/>
      <dgm:t>
        <a:bodyPr/>
        <a:lstStyle/>
        <a:p>
          <a:pPr latinLnBrk="1"/>
          <a:endParaRPr lang="ko-KR" altLang="en-US"/>
        </a:p>
      </dgm:t>
    </dgm:pt>
    <dgm:pt modelId="{934A14CF-1C89-45D3-9692-1E6D049EA49B}" type="pres">
      <dgm:prSet presAssocID="{21048E26-CFD4-4ABF-AF1D-31A5D26A33A2}" presName="sp" presStyleCnt="0"/>
      <dgm:spPr/>
    </dgm:pt>
    <dgm:pt modelId="{C1CAA08D-0279-4A84-98C1-2AA1FE3FB320}" type="pres">
      <dgm:prSet presAssocID="{692A37D0-3BE6-4FC0-81A7-A2DB8939A4C8}" presName="linNode" presStyleCnt="0"/>
      <dgm:spPr/>
    </dgm:pt>
    <dgm:pt modelId="{267CAEBC-196B-4338-B88E-207A0253E231}" type="pres">
      <dgm:prSet presAssocID="{692A37D0-3BE6-4FC0-81A7-A2DB8939A4C8}" presName="parentText" presStyleLbl="node1" presStyleIdx="2" presStyleCnt="3" custScaleX="70565">
        <dgm:presLayoutVars>
          <dgm:chMax val="1"/>
          <dgm:bulletEnabled val="1"/>
        </dgm:presLayoutVars>
      </dgm:prSet>
      <dgm:spPr/>
      <dgm:t>
        <a:bodyPr/>
        <a:lstStyle/>
        <a:p>
          <a:pPr latinLnBrk="1"/>
          <a:endParaRPr lang="ko-KR" altLang="en-US"/>
        </a:p>
      </dgm:t>
    </dgm:pt>
    <dgm:pt modelId="{5AAB5CAC-7929-4C85-87AD-9B9DA7B79945}" type="pres">
      <dgm:prSet presAssocID="{692A37D0-3BE6-4FC0-81A7-A2DB8939A4C8}" presName="descendantText" presStyleLbl="alignAccFollowNode1" presStyleIdx="2" presStyleCnt="3">
        <dgm:presLayoutVars>
          <dgm:bulletEnabled val="1"/>
        </dgm:presLayoutVars>
      </dgm:prSet>
      <dgm:spPr/>
      <dgm:t>
        <a:bodyPr/>
        <a:lstStyle/>
        <a:p>
          <a:pPr latinLnBrk="1"/>
          <a:endParaRPr lang="ko-KR" altLang="en-US"/>
        </a:p>
      </dgm:t>
    </dgm:pt>
  </dgm:ptLst>
  <dgm:cxnLst>
    <dgm:cxn modelId="{4F1562E4-A1FE-4823-BAB5-32012E869A81}" srcId="{CEA7B4FE-FBF9-401D-A31A-C8C030C0AD09}" destId="{C0CC8EE6-10C2-489B-B0D5-4666EF6B9552}" srcOrd="1" destOrd="0" parTransId="{B0EAFD54-6696-4BA0-9B0C-0938F4084B78}" sibTransId="{21048E26-CFD4-4ABF-AF1D-31A5D26A33A2}"/>
    <dgm:cxn modelId="{D25E60FA-BC65-46E6-8C70-3800B4831A26}" type="presOf" srcId="{C0CC8EE6-10C2-489B-B0D5-4666EF6B9552}" destId="{FBC625AD-A7AC-4D3C-ADE1-13808CA024A8}" srcOrd="0" destOrd="0" presId="urn:microsoft.com/office/officeart/2005/8/layout/vList5"/>
    <dgm:cxn modelId="{A7570B48-F044-47DC-BA24-A8C0C40AB993}" srcId="{692A37D0-3BE6-4FC0-81A7-A2DB8939A4C8}" destId="{0E5DCA6C-1F2B-4C17-B95E-7C48D36754DE}" srcOrd="1" destOrd="0" parTransId="{C6A505A5-3C31-487D-B4DC-FBA85E8AB704}" sibTransId="{78F7EFF3-F7D7-4D47-8547-208C8C3313D5}"/>
    <dgm:cxn modelId="{FD08EA95-E146-4DFD-9693-448CECB9CB52}" type="presOf" srcId="{6CA79168-D599-48C9-9006-9C63B308F4AF}" destId="{A44B48D5-3017-4F57-9F8A-E46B63F9E0D2}" srcOrd="0" destOrd="2" presId="urn:microsoft.com/office/officeart/2005/8/layout/vList5"/>
    <dgm:cxn modelId="{61D9DE3E-DCAC-4E88-B0ED-EBB4733E0AFE}" type="presOf" srcId="{0690731A-3F59-4059-81F2-417946E8CF2F}" destId="{8D2BD169-1B24-4976-BB61-6BF364489306}" srcOrd="0" destOrd="0" presId="urn:microsoft.com/office/officeart/2005/8/layout/vList5"/>
    <dgm:cxn modelId="{E32A047A-F32E-4335-A06F-4D55C1D469F7}" srcId="{C0CC8EE6-10C2-489B-B0D5-4666EF6B9552}" destId="{0690731A-3F59-4059-81F2-417946E8CF2F}" srcOrd="0" destOrd="0" parTransId="{F8A9D96E-61A6-46F6-860E-B315B2B78EB3}" sibTransId="{887DC815-77A2-4BD8-95C1-34FE1A1FD9CD}"/>
    <dgm:cxn modelId="{209708F2-B464-4ECA-ADF6-2C4BAE5E67E1}" type="presOf" srcId="{692A37D0-3BE6-4FC0-81A7-A2DB8939A4C8}" destId="{267CAEBC-196B-4338-B88E-207A0253E231}" srcOrd="0" destOrd="0" presId="urn:microsoft.com/office/officeart/2005/8/layout/vList5"/>
    <dgm:cxn modelId="{7AA74E87-B19C-4CD4-BD9B-C32E9748BB85}" type="presOf" srcId="{CEA7B4FE-FBF9-401D-A31A-C8C030C0AD09}" destId="{17DBB217-C5AA-4734-A0F9-A0E679FC6509}" srcOrd="0" destOrd="0" presId="urn:microsoft.com/office/officeart/2005/8/layout/vList5"/>
    <dgm:cxn modelId="{2950EFCA-0646-4D0E-9D3D-7C0D2032E345}" srcId="{692A37D0-3BE6-4FC0-81A7-A2DB8939A4C8}" destId="{5C1BD283-2EF3-488D-8BFB-74BAEA4BAD6C}" srcOrd="0" destOrd="0" parTransId="{288629C9-C53B-479E-9BE3-580097D9B42D}" sibTransId="{87B73218-9F2C-46D6-9590-03C24DD335C0}"/>
    <dgm:cxn modelId="{1717DD23-E903-466F-8492-78F853BA8D0A}" type="presOf" srcId="{0E5DCA6C-1F2B-4C17-B95E-7C48D36754DE}" destId="{5AAB5CAC-7929-4C85-87AD-9B9DA7B79945}" srcOrd="0" destOrd="1" presId="urn:microsoft.com/office/officeart/2005/8/layout/vList5"/>
    <dgm:cxn modelId="{30DDADD6-B6D5-4EA0-85C8-20270E20E78D}" srcId="{8D632B99-708E-46D8-BFFA-8DC4DC4E2D6F}" destId="{6CA79168-D599-48C9-9006-9C63B308F4AF}" srcOrd="2" destOrd="0" parTransId="{3D8D14DE-8E3E-4E10-A795-842A6EF15D1C}" sibTransId="{90BBBDC3-7012-41DC-B041-09F0E488F350}"/>
    <dgm:cxn modelId="{15B114D4-7BEC-4799-BFC2-E22307567D30}" type="presOf" srcId="{5C1BD283-2EF3-488D-8BFB-74BAEA4BAD6C}" destId="{5AAB5CAC-7929-4C85-87AD-9B9DA7B79945}" srcOrd="0" destOrd="0" presId="urn:microsoft.com/office/officeart/2005/8/layout/vList5"/>
    <dgm:cxn modelId="{008EA557-BBA9-413E-888C-723290D47092}" type="presOf" srcId="{8D632B99-708E-46D8-BFFA-8DC4DC4E2D6F}" destId="{77918531-B6CF-4179-A8C7-D0A25FA11B47}" srcOrd="0" destOrd="0" presId="urn:microsoft.com/office/officeart/2005/8/layout/vList5"/>
    <dgm:cxn modelId="{D5409EC5-EBFA-426F-82E7-86E097B18C85}" srcId="{692A37D0-3BE6-4FC0-81A7-A2DB8939A4C8}" destId="{B5EB82E4-99A0-4F05-BE39-48431BD9D33B}" srcOrd="2" destOrd="0" parTransId="{C0227AF5-BB2F-4253-A93B-CFC1091DDD5F}" sibTransId="{CAC88B27-7936-4AF5-8B28-3BE4CE3185BF}"/>
    <dgm:cxn modelId="{5C510466-5245-4B3E-ACEA-D4D43266D334}" srcId="{8D632B99-708E-46D8-BFFA-8DC4DC4E2D6F}" destId="{FAF4D4E4-E00A-497D-B515-E4DFDEA3F89A}" srcOrd="0" destOrd="0" parTransId="{ECAC8CC1-97CB-4BCF-A9EC-210584C4ACAA}" sibTransId="{E9294ED4-B7B8-4C11-AA16-89B89550C554}"/>
    <dgm:cxn modelId="{D2D393A7-FA7E-42B2-B66A-77F21CD8DFEA}" type="presOf" srcId="{636D4780-98FE-475E-99F1-91A329D9C8D7}" destId="{8D2BD169-1B24-4976-BB61-6BF364489306}" srcOrd="0" destOrd="1" presId="urn:microsoft.com/office/officeart/2005/8/layout/vList5"/>
    <dgm:cxn modelId="{3E3A1476-8AD0-4E3E-9417-C5076D1303B2}" type="presOf" srcId="{FAF4D4E4-E00A-497D-B515-E4DFDEA3F89A}" destId="{A44B48D5-3017-4F57-9F8A-E46B63F9E0D2}" srcOrd="0" destOrd="0" presId="urn:microsoft.com/office/officeart/2005/8/layout/vList5"/>
    <dgm:cxn modelId="{7A079FB2-687D-4EA2-9CBB-5157F92DED70}" srcId="{CEA7B4FE-FBF9-401D-A31A-C8C030C0AD09}" destId="{8D632B99-708E-46D8-BFFA-8DC4DC4E2D6F}" srcOrd="0" destOrd="0" parTransId="{EFE4C8DF-1361-4ACA-BFE5-873332B8AFFD}" sibTransId="{D9C26D27-B602-4559-8670-0438CF28B5A1}"/>
    <dgm:cxn modelId="{D4E6281C-D0F4-4637-AA1D-C6067C268BE1}" srcId="{8D632B99-708E-46D8-BFFA-8DC4DC4E2D6F}" destId="{ADC79165-5734-48DB-BA67-A759D494D58B}" srcOrd="1" destOrd="0" parTransId="{C09854FC-7DCE-4D1A-A1F5-0813F4E59537}" sibTransId="{30A6ABB0-BFA9-4679-9887-9E7AB8739549}"/>
    <dgm:cxn modelId="{B909BB05-A691-4B12-9E0C-EA2E112C84B5}" type="presOf" srcId="{ADC79165-5734-48DB-BA67-A759D494D58B}" destId="{A44B48D5-3017-4F57-9F8A-E46B63F9E0D2}" srcOrd="0" destOrd="1" presId="urn:microsoft.com/office/officeart/2005/8/layout/vList5"/>
    <dgm:cxn modelId="{A8D9D19E-F798-46FC-9131-5629BBB747BB}" srcId="{C0CC8EE6-10C2-489B-B0D5-4666EF6B9552}" destId="{636D4780-98FE-475E-99F1-91A329D9C8D7}" srcOrd="1" destOrd="0" parTransId="{8248C545-ED81-43E1-8776-D71B854ED0DD}" sibTransId="{3DE1DBF2-C25E-4FCA-92D7-193EB04F1386}"/>
    <dgm:cxn modelId="{C473BA8F-D1C2-4412-8BE6-85C21ED3C8BC}" type="presOf" srcId="{B5EB82E4-99A0-4F05-BE39-48431BD9D33B}" destId="{5AAB5CAC-7929-4C85-87AD-9B9DA7B79945}" srcOrd="0" destOrd="2" presId="urn:microsoft.com/office/officeart/2005/8/layout/vList5"/>
    <dgm:cxn modelId="{773260D4-3312-4C94-ADEC-762F4AD1C279}" srcId="{CEA7B4FE-FBF9-401D-A31A-C8C030C0AD09}" destId="{692A37D0-3BE6-4FC0-81A7-A2DB8939A4C8}" srcOrd="2" destOrd="0" parTransId="{F169450D-9C5F-47F9-841B-C3E250B89427}" sibTransId="{164F4978-761E-4CBF-BA2F-8CDFFE9024FD}"/>
    <dgm:cxn modelId="{FF2526ED-982B-4EB7-BB60-4C742D09BC61}" type="presParOf" srcId="{17DBB217-C5AA-4734-A0F9-A0E679FC6509}" destId="{04D232B2-053C-4EEE-9421-3AEF57FA6B6B}" srcOrd="0" destOrd="0" presId="urn:microsoft.com/office/officeart/2005/8/layout/vList5"/>
    <dgm:cxn modelId="{692051B5-FECB-4980-924A-49C271C907DA}" type="presParOf" srcId="{04D232B2-053C-4EEE-9421-3AEF57FA6B6B}" destId="{77918531-B6CF-4179-A8C7-D0A25FA11B47}" srcOrd="0" destOrd="0" presId="urn:microsoft.com/office/officeart/2005/8/layout/vList5"/>
    <dgm:cxn modelId="{BCD6B1DF-FA22-4638-AFB5-E3D2131DD62A}" type="presParOf" srcId="{04D232B2-053C-4EEE-9421-3AEF57FA6B6B}" destId="{A44B48D5-3017-4F57-9F8A-E46B63F9E0D2}" srcOrd="1" destOrd="0" presId="urn:microsoft.com/office/officeart/2005/8/layout/vList5"/>
    <dgm:cxn modelId="{EF19B65F-5508-4BC4-8ABE-363E61F0E541}" type="presParOf" srcId="{17DBB217-C5AA-4734-A0F9-A0E679FC6509}" destId="{5D35E59B-8767-41DE-B574-63BF5064E92B}" srcOrd="1" destOrd="0" presId="urn:microsoft.com/office/officeart/2005/8/layout/vList5"/>
    <dgm:cxn modelId="{EA044637-66E7-4C1C-BEE0-7834CBA2181D}" type="presParOf" srcId="{17DBB217-C5AA-4734-A0F9-A0E679FC6509}" destId="{F515E38C-46FB-4B1B-AD6C-30E10AE46443}" srcOrd="2" destOrd="0" presId="urn:microsoft.com/office/officeart/2005/8/layout/vList5"/>
    <dgm:cxn modelId="{50624B1E-B21C-4CBD-9627-A1CB81726843}" type="presParOf" srcId="{F515E38C-46FB-4B1B-AD6C-30E10AE46443}" destId="{FBC625AD-A7AC-4D3C-ADE1-13808CA024A8}" srcOrd="0" destOrd="0" presId="urn:microsoft.com/office/officeart/2005/8/layout/vList5"/>
    <dgm:cxn modelId="{D52D7EF7-EA6D-404F-AE2A-C2369C0605FB}" type="presParOf" srcId="{F515E38C-46FB-4B1B-AD6C-30E10AE46443}" destId="{8D2BD169-1B24-4976-BB61-6BF364489306}" srcOrd="1" destOrd="0" presId="urn:microsoft.com/office/officeart/2005/8/layout/vList5"/>
    <dgm:cxn modelId="{547FFFDF-C198-4F9C-970B-01E52BCF6303}" type="presParOf" srcId="{17DBB217-C5AA-4734-A0F9-A0E679FC6509}" destId="{934A14CF-1C89-45D3-9692-1E6D049EA49B}" srcOrd="3" destOrd="0" presId="urn:microsoft.com/office/officeart/2005/8/layout/vList5"/>
    <dgm:cxn modelId="{4D451922-3EC3-41FC-8E52-7C46ABCAC91D}" type="presParOf" srcId="{17DBB217-C5AA-4734-A0F9-A0E679FC6509}" destId="{C1CAA08D-0279-4A84-98C1-2AA1FE3FB320}" srcOrd="4" destOrd="0" presId="urn:microsoft.com/office/officeart/2005/8/layout/vList5"/>
    <dgm:cxn modelId="{48D8854F-1F42-407F-81D6-5129EDF41DE9}" type="presParOf" srcId="{C1CAA08D-0279-4A84-98C1-2AA1FE3FB320}" destId="{267CAEBC-196B-4338-B88E-207A0253E231}" srcOrd="0" destOrd="0" presId="urn:microsoft.com/office/officeart/2005/8/layout/vList5"/>
    <dgm:cxn modelId="{AD4ED36F-14F5-4309-8004-5B2AF2311016}" type="presParOf" srcId="{C1CAA08D-0279-4A84-98C1-2AA1FE3FB320}" destId="{5AAB5CAC-7929-4C85-87AD-9B9DA7B7994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FF483-42B1-4C7E-B8A2-06241D40FE5E}">
      <dsp:nvSpPr>
        <dsp:cNvPr id="0" name=""/>
        <dsp:cNvSpPr/>
      </dsp:nvSpPr>
      <dsp:spPr>
        <a:xfrm>
          <a:off x="2311882" y="305502"/>
          <a:ext cx="3801808" cy="380180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latinLnBrk="1">
            <a:lnSpc>
              <a:spcPct val="90000"/>
            </a:lnSpc>
            <a:spcBef>
              <a:spcPct val="0"/>
            </a:spcBef>
            <a:spcAft>
              <a:spcPct val="35000"/>
            </a:spcAft>
          </a:pPr>
          <a:r>
            <a:rPr lang="en-US" altLang="ko-KR" sz="2600" b="1" kern="1200" dirty="0" smtClean="0"/>
            <a:t>Collective Action</a:t>
          </a:r>
          <a:endParaRPr lang="ko-KR" altLang="en-US" sz="2600" b="1" kern="1200" dirty="0"/>
        </a:p>
      </dsp:txBody>
      <dsp:txXfrm>
        <a:off x="4378889" y="1007026"/>
        <a:ext cx="1289899" cy="1267269"/>
      </dsp:txXfrm>
    </dsp:sp>
    <dsp:sp modelId="{84A8579D-BDE4-4868-A85A-EE25636C772E}">
      <dsp:nvSpPr>
        <dsp:cNvPr id="0" name=""/>
        <dsp:cNvSpPr/>
      </dsp:nvSpPr>
      <dsp:spPr>
        <a:xfrm>
          <a:off x="2115908" y="418651"/>
          <a:ext cx="3801808" cy="380180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latinLnBrk="1">
            <a:lnSpc>
              <a:spcPct val="90000"/>
            </a:lnSpc>
            <a:spcBef>
              <a:spcPct val="0"/>
            </a:spcBef>
            <a:spcAft>
              <a:spcPct val="35000"/>
            </a:spcAft>
          </a:pPr>
          <a:r>
            <a:rPr lang="en-US" altLang="ko-KR" sz="2600" b="1" kern="1200" dirty="0" smtClean="0"/>
            <a:t>Collective Bargaining</a:t>
          </a:r>
          <a:endParaRPr lang="ko-KR" altLang="en-US" sz="2600" b="1" kern="1200" dirty="0"/>
        </a:p>
      </dsp:txBody>
      <dsp:txXfrm>
        <a:off x="3156879" y="2817411"/>
        <a:ext cx="1719865" cy="1176750"/>
      </dsp:txXfrm>
    </dsp:sp>
    <dsp:sp modelId="{AB612E29-F807-4F26-A0AE-F6D96B4CE27D}">
      <dsp:nvSpPr>
        <dsp:cNvPr id="0" name=""/>
        <dsp:cNvSpPr/>
      </dsp:nvSpPr>
      <dsp:spPr>
        <a:xfrm>
          <a:off x="2115908" y="418651"/>
          <a:ext cx="3801808" cy="380180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latinLnBrk="1">
            <a:lnSpc>
              <a:spcPct val="90000"/>
            </a:lnSpc>
            <a:spcBef>
              <a:spcPct val="0"/>
            </a:spcBef>
            <a:spcAft>
              <a:spcPct val="35000"/>
            </a:spcAft>
          </a:pPr>
          <a:r>
            <a:rPr lang="en-US" altLang="ko-KR" sz="2600" b="1" kern="1200" dirty="0" smtClean="0"/>
            <a:t>Organize</a:t>
          </a:r>
          <a:endParaRPr lang="ko-KR" altLang="en-US" sz="2600" b="1" kern="1200" dirty="0"/>
        </a:p>
      </dsp:txBody>
      <dsp:txXfrm>
        <a:off x="2523245" y="1165435"/>
        <a:ext cx="1289899" cy="12672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B48D5-3017-4F57-9F8A-E46B63F9E0D2}">
      <dsp:nvSpPr>
        <dsp:cNvPr id="0" name=""/>
        <dsp:cNvSpPr/>
      </dsp:nvSpPr>
      <dsp:spPr>
        <a:xfrm rot="5400000">
          <a:off x="4485206" y="-2232935"/>
          <a:ext cx="1322151" cy="612356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latinLnBrk="1">
            <a:lnSpc>
              <a:spcPct val="90000"/>
            </a:lnSpc>
            <a:spcBef>
              <a:spcPct val="0"/>
            </a:spcBef>
            <a:spcAft>
              <a:spcPct val="15000"/>
            </a:spcAft>
            <a:buChar char="••"/>
          </a:pPr>
          <a:r>
            <a:rPr lang="en-US" altLang="ko-KR" sz="1900" kern="1200" dirty="0" smtClean="0"/>
            <a:t>Collect demands &amp; complaints from members</a:t>
          </a:r>
          <a:endParaRPr lang="ko-KR" altLang="en-US" sz="1900" kern="1200" dirty="0"/>
        </a:p>
        <a:p>
          <a:pPr marL="171450" lvl="1" indent="-171450" algn="l" defTabSz="844550" latinLnBrk="1">
            <a:lnSpc>
              <a:spcPct val="90000"/>
            </a:lnSpc>
            <a:spcBef>
              <a:spcPct val="0"/>
            </a:spcBef>
            <a:spcAft>
              <a:spcPct val="15000"/>
            </a:spcAft>
            <a:buChar char="••"/>
          </a:pPr>
          <a:r>
            <a:rPr lang="en-US" altLang="ko-KR" sz="1900" kern="1200" dirty="0" smtClean="0"/>
            <a:t>Make union demands (draft CBA from union side)</a:t>
          </a:r>
          <a:endParaRPr lang="ko-KR" altLang="en-US" sz="1900" kern="1200" dirty="0"/>
        </a:p>
        <a:p>
          <a:pPr marL="171450" lvl="1" indent="-171450" algn="l" defTabSz="844550" latinLnBrk="1">
            <a:lnSpc>
              <a:spcPct val="90000"/>
            </a:lnSpc>
            <a:spcBef>
              <a:spcPct val="0"/>
            </a:spcBef>
            <a:spcAft>
              <a:spcPct val="15000"/>
            </a:spcAft>
            <a:buChar char="••"/>
          </a:pPr>
          <a:r>
            <a:rPr lang="en-US" altLang="ko-KR" sz="1900" kern="1200" dirty="0" smtClean="0"/>
            <a:t>Nominate union negotiators</a:t>
          </a:r>
          <a:endParaRPr lang="ko-KR" altLang="en-US" sz="1900" kern="1200" dirty="0"/>
        </a:p>
      </dsp:txBody>
      <dsp:txXfrm rot="-5400000">
        <a:off x="2084498" y="232315"/>
        <a:ext cx="6059026" cy="1193067"/>
      </dsp:txXfrm>
    </dsp:sp>
    <dsp:sp modelId="{77918531-B6CF-4179-A8C7-D0A25FA11B47}">
      <dsp:nvSpPr>
        <dsp:cNvPr id="0" name=""/>
        <dsp:cNvSpPr/>
      </dsp:nvSpPr>
      <dsp:spPr>
        <a:xfrm>
          <a:off x="845" y="2504"/>
          <a:ext cx="2083652" cy="16526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latinLnBrk="1">
            <a:lnSpc>
              <a:spcPct val="90000"/>
            </a:lnSpc>
            <a:spcBef>
              <a:spcPct val="0"/>
            </a:spcBef>
            <a:spcAft>
              <a:spcPct val="35000"/>
            </a:spcAft>
          </a:pPr>
          <a:r>
            <a:rPr lang="en-US" altLang="ko-KR" sz="3900" kern="1200" dirty="0" smtClean="0"/>
            <a:t>1. Preparation</a:t>
          </a:r>
          <a:endParaRPr lang="ko-KR" altLang="en-US" sz="3900" kern="1200" dirty="0"/>
        </a:p>
      </dsp:txBody>
      <dsp:txXfrm>
        <a:off x="81523" y="83182"/>
        <a:ext cx="1922296" cy="1491332"/>
      </dsp:txXfrm>
    </dsp:sp>
    <dsp:sp modelId="{8D2BD169-1B24-4976-BB61-6BF364489306}">
      <dsp:nvSpPr>
        <dsp:cNvPr id="0" name=""/>
        <dsp:cNvSpPr/>
      </dsp:nvSpPr>
      <dsp:spPr>
        <a:xfrm rot="5400000">
          <a:off x="4103082" y="-144690"/>
          <a:ext cx="1383935" cy="541772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latinLnBrk="1">
            <a:lnSpc>
              <a:spcPct val="90000"/>
            </a:lnSpc>
            <a:spcBef>
              <a:spcPct val="0"/>
            </a:spcBef>
            <a:spcAft>
              <a:spcPct val="15000"/>
            </a:spcAft>
            <a:buChar char="••"/>
          </a:pPr>
          <a:r>
            <a:rPr lang="en-US" altLang="ko-KR" sz="1900" kern="1200" dirty="0" smtClean="0"/>
            <a:t>Make a scenario for each bargaining meeting</a:t>
          </a:r>
          <a:endParaRPr lang="ko-KR" altLang="en-US" sz="1900" kern="1200" dirty="0"/>
        </a:p>
        <a:p>
          <a:pPr marL="171450" lvl="1" indent="-171450" algn="l" defTabSz="844550" latinLnBrk="1">
            <a:lnSpc>
              <a:spcPct val="90000"/>
            </a:lnSpc>
            <a:spcBef>
              <a:spcPct val="0"/>
            </a:spcBef>
            <a:spcAft>
              <a:spcPct val="15000"/>
            </a:spcAft>
            <a:buChar char="••"/>
          </a:pPr>
          <a:r>
            <a:rPr lang="en-US" altLang="ko-KR" sz="1900" kern="1200" dirty="0" smtClean="0"/>
            <a:t>Report back to members about on bargaining results</a:t>
          </a:r>
          <a:endParaRPr lang="ko-KR" altLang="en-US" sz="1900" kern="1200" dirty="0"/>
        </a:p>
      </dsp:txBody>
      <dsp:txXfrm rot="-5400000">
        <a:off x="2086188" y="1939762"/>
        <a:ext cx="5350166" cy="1248819"/>
      </dsp:txXfrm>
    </dsp:sp>
    <dsp:sp modelId="{FBC625AD-A7AC-4D3C-ADE1-13808CA024A8}">
      <dsp:nvSpPr>
        <dsp:cNvPr id="0" name=""/>
        <dsp:cNvSpPr/>
      </dsp:nvSpPr>
      <dsp:spPr>
        <a:xfrm>
          <a:off x="845" y="1737827"/>
          <a:ext cx="2085342" cy="16526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latinLnBrk="1">
            <a:lnSpc>
              <a:spcPct val="90000"/>
            </a:lnSpc>
            <a:spcBef>
              <a:spcPct val="0"/>
            </a:spcBef>
            <a:spcAft>
              <a:spcPct val="35000"/>
            </a:spcAft>
          </a:pPr>
          <a:r>
            <a:rPr lang="en-US" altLang="ko-KR" sz="3900" kern="1200" dirty="0" smtClean="0"/>
            <a:t>2.   Progress</a:t>
          </a:r>
          <a:endParaRPr lang="ko-KR" altLang="en-US" sz="3900" kern="1200" dirty="0"/>
        </a:p>
      </dsp:txBody>
      <dsp:txXfrm>
        <a:off x="81523" y="1818505"/>
        <a:ext cx="1923986" cy="1491332"/>
      </dsp:txXfrm>
    </dsp:sp>
    <dsp:sp modelId="{5AAB5CAC-7929-4C85-87AD-9B9DA7B79945}">
      <dsp:nvSpPr>
        <dsp:cNvPr id="0" name=""/>
        <dsp:cNvSpPr/>
      </dsp:nvSpPr>
      <dsp:spPr>
        <a:xfrm rot="5400000">
          <a:off x="4051964" y="1672643"/>
          <a:ext cx="1322151" cy="525370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latinLnBrk="1">
            <a:lnSpc>
              <a:spcPct val="90000"/>
            </a:lnSpc>
            <a:spcBef>
              <a:spcPct val="0"/>
            </a:spcBef>
            <a:spcAft>
              <a:spcPct val="15000"/>
            </a:spcAft>
            <a:buChar char="••"/>
          </a:pPr>
          <a:r>
            <a:rPr lang="en-US" altLang="ko-KR" sz="1900" kern="1200" dirty="0" smtClean="0"/>
            <a:t>Make temporary agreement</a:t>
          </a:r>
          <a:endParaRPr lang="ko-KR" altLang="en-US" sz="1900" kern="1200" dirty="0"/>
        </a:p>
        <a:p>
          <a:pPr marL="171450" lvl="1" indent="-171450" algn="l" defTabSz="844550" latinLnBrk="1">
            <a:lnSpc>
              <a:spcPct val="90000"/>
            </a:lnSpc>
            <a:spcBef>
              <a:spcPct val="0"/>
            </a:spcBef>
            <a:spcAft>
              <a:spcPct val="15000"/>
            </a:spcAft>
            <a:buChar char="••"/>
          </a:pPr>
          <a:r>
            <a:rPr lang="en-US" altLang="ko-KR" sz="1900" kern="1200" dirty="0" smtClean="0"/>
            <a:t>Members’ vote on the temporary agreement</a:t>
          </a:r>
          <a:endParaRPr lang="ko-KR" altLang="en-US" sz="1900" kern="1200" dirty="0"/>
        </a:p>
        <a:p>
          <a:pPr marL="171450" lvl="1" indent="-171450" algn="l" defTabSz="844550" latinLnBrk="1">
            <a:lnSpc>
              <a:spcPct val="90000"/>
            </a:lnSpc>
            <a:spcBef>
              <a:spcPct val="0"/>
            </a:spcBef>
            <a:spcAft>
              <a:spcPct val="15000"/>
            </a:spcAft>
            <a:buChar char="••"/>
          </a:pPr>
          <a:r>
            <a:rPr lang="en-US" altLang="ko-KR" sz="1900" kern="1200" dirty="0" smtClean="0"/>
            <a:t>Final signature with employer</a:t>
          </a:r>
          <a:endParaRPr lang="ko-KR" altLang="en-US" sz="1900" kern="1200" dirty="0"/>
        </a:p>
      </dsp:txBody>
      <dsp:txXfrm rot="-5400000">
        <a:off x="2086188" y="3702961"/>
        <a:ext cx="5189161" cy="1193067"/>
      </dsp:txXfrm>
    </dsp:sp>
    <dsp:sp modelId="{267CAEBC-196B-4338-B88E-207A0253E231}">
      <dsp:nvSpPr>
        <dsp:cNvPr id="0" name=""/>
        <dsp:cNvSpPr/>
      </dsp:nvSpPr>
      <dsp:spPr>
        <a:xfrm>
          <a:off x="845" y="3473150"/>
          <a:ext cx="2085342" cy="16526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latinLnBrk="1">
            <a:lnSpc>
              <a:spcPct val="90000"/>
            </a:lnSpc>
            <a:spcBef>
              <a:spcPct val="0"/>
            </a:spcBef>
            <a:spcAft>
              <a:spcPct val="35000"/>
            </a:spcAft>
          </a:pPr>
          <a:r>
            <a:rPr lang="en-US" altLang="ko-KR" sz="3900" kern="1200" dirty="0" smtClean="0"/>
            <a:t>3. Conclusion</a:t>
          </a:r>
          <a:endParaRPr lang="ko-KR" altLang="en-US" sz="3900" kern="1200" dirty="0"/>
        </a:p>
      </dsp:txBody>
      <dsp:txXfrm>
        <a:off x="81523" y="3553828"/>
        <a:ext cx="1923986" cy="1491332"/>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8FBA90A-1312-4AC3-860F-226A46D831E1}" type="datetimeFigureOut">
              <a:rPr lang="ko-KR" altLang="en-US" smtClean="0"/>
              <a:pPr/>
              <a:t>4/4/13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7F3771D-9A80-4851-9D94-1A2D910EDA00}"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FBA90A-1312-4AC3-860F-226A46D831E1}" type="datetimeFigureOut">
              <a:rPr lang="ko-KR" altLang="en-US" smtClean="0"/>
              <a:pPr/>
              <a:t>4/4/13</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3771D-9A80-4851-9D94-1A2D910EDA00}"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4005064"/>
            <a:ext cx="7772400" cy="1470025"/>
          </a:xfrm>
        </p:spPr>
        <p:txBody>
          <a:bodyPr/>
          <a:lstStyle/>
          <a:p>
            <a:r>
              <a:rPr lang="en-US" altLang="ko-KR" dirty="0" smtClean="0"/>
              <a:t>How to Make Collective Bargaining</a:t>
            </a:r>
            <a:endParaRPr lang="ko-KR" altLang="en-US" dirty="0"/>
          </a:p>
        </p:txBody>
      </p:sp>
      <p:pic>
        <p:nvPicPr>
          <p:cNvPr id="1026" name="Picture 2" descr="http://cope378.ca/sites/all/files/Collective_Bargaining_Works.jpg"/>
          <p:cNvPicPr>
            <a:picLocks noChangeAspect="1" noChangeArrowheads="1"/>
          </p:cNvPicPr>
          <p:nvPr/>
        </p:nvPicPr>
        <p:blipFill>
          <a:blip r:embed="rId2" cstate="print"/>
          <a:srcRect/>
          <a:stretch>
            <a:fillRect/>
          </a:stretch>
        </p:blipFill>
        <p:spPr bwMode="auto">
          <a:xfrm>
            <a:off x="251520" y="620688"/>
            <a:ext cx="4896247" cy="264474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The times of No Bargaining</a:t>
            </a:r>
            <a:endParaRPr lang="ko-KR" altLang="en-US" dirty="0"/>
          </a:p>
        </p:txBody>
      </p:sp>
      <p:sp>
        <p:nvSpPr>
          <p:cNvPr id="3" name="내용 개체 틀 2"/>
          <p:cNvSpPr>
            <a:spLocks noGrp="1"/>
          </p:cNvSpPr>
          <p:nvPr>
            <p:ph idx="1"/>
          </p:nvPr>
        </p:nvSpPr>
        <p:spPr/>
        <p:txBody>
          <a:bodyPr/>
          <a:lstStyle/>
          <a:p>
            <a:endParaRPr lang="ko-KR" altLang="en-US"/>
          </a:p>
        </p:txBody>
      </p:sp>
      <p:pic>
        <p:nvPicPr>
          <p:cNvPr id="14338" name="Picture 2" descr="https://www.mtholyoke.edu/courses/rschwart/hist255/la/urbanpoor.jpg"/>
          <p:cNvPicPr>
            <a:picLocks noChangeAspect="1" noChangeArrowheads="1"/>
          </p:cNvPicPr>
          <p:nvPr/>
        </p:nvPicPr>
        <p:blipFill>
          <a:blip r:embed="rId2" cstate="print"/>
          <a:srcRect/>
          <a:stretch>
            <a:fillRect/>
          </a:stretch>
        </p:blipFill>
        <p:spPr bwMode="auto">
          <a:xfrm>
            <a:off x="393615" y="1556792"/>
            <a:ext cx="4610433" cy="3528392"/>
          </a:xfrm>
          <a:prstGeom prst="rect">
            <a:avLst/>
          </a:prstGeom>
          <a:noFill/>
        </p:spPr>
      </p:pic>
      <p:pic>
        <p:nvPicPr>
          <p:cNvPr id="5" name="Picture 4" descr="http://www.victorianweb.org/art/illustration/dore/16.jpg"/>
          <p:cNvPicPr>
            <a:picLocks noChangeAspect="1" noChangeArrowheads="1"/>
          </p:cNvPicPr>
          <p:nvPr/>
        </p:nvPicPr>
        <p:blipFill>
          <a:blip r:embed="rId3" cstate="print"/>
          <a:srcRect/>
          <a:stretch>
            <a:fillRect/>
          </a:stretch>
        </p:blipFill>
        <p:spPr bwMode="auto">
          <a:xfrm>
            <a:off x="5436096" y="1353993"/>
            <a:ext cx="2808312" cy="2579063"/>
          </a:xfrm>
          <a:prstGeom prst="rect">
            <a:avLst/>
          </a:prstGeom>
          <a:noFill/>
        </p:spPr>
      </p:pic>
      <p:pic>
        <p:nvPicPr>
          <p:cNvPr id="14340" name="Picture 4" descr="http://www.anorak.co.uk/wp-content/uploads/2011/08/white-working-class.jpg"/>
          <p:cNvPicPr>
            <a:picLocks noChangeAspect="1" noChangeArrowheads="1"/>
          </p:cNvPicPr>
          <p:nvPr/>
        </p:nvPicPr>
        <p:blipFill>
          <a:blip r:embed="rId4" cstate="print"/>
          <a:srcRect/>
          <a:stretch>
            <a:fillRect/>
          </a:stretch>
        </p:blipFill>
        <p:spPr bwMode="auto">
          <a:xfrm>
            <a:off x="5508104" y="4221088"/>
            <a:ext cx="2689454" cy="223224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Workers Revolts </a:t>
            </a:r>
            <a:endParaRPr lang="ko-KR" altLang="en-US" dirty="0"/>
          </a:p>
        </p:txBody>
      </p:sp>
      <p:sp>
        <p:nvSpPr>
          <p:cNvPr id="3" name="내용 개체 틀 2"/>
          <p:cNvSpPr>
            <a:spLocks noGrp="1"/>
          </p:cNvSpPr>
          <p:nvPr>
            <p:ph idx="1"/>
          </p:nvPr>
        </p:nvSpPr>
        <p:spPr/>
        <p:txBody>
          <a:bodyPr/>
          <a:lstStyle/>
          <a:p>
            <a:endParaRPr lang="ko-KR" altLang="en-US" dirty="0"/>
          </a:p>
        </p:txBody>
      </p:sp>
      <p:pic>
        <p:nvPicPr>
          <p:cNvPr id="15362" name="Picture 2" descr="http://libcom.org/files/images/history/match-girls-1888.jpg"/>
          <p:cNvPicPr>
            <a:picLocks noChangeAspect="1" noChangeArrowheads="1"/>
          </p:cNvPicPr>
          <p:nvPr/>
        </p:nvPicPr>
        <p:blipFill>
          <a:blip r:embed="rId2" cstate="print"/>
          <a:srcRect/>
          <a:stretch>
            <a:fillRect/>
          </a:stretch>
        </p:blipFill>
        <p:spPr bwMode="auto">
          <a:xfrm>
            <a:off x="4572000" y="2204864"/>
            <a:ext cx="4004888" cy="2960689"/>
          </a:xfrm>
          <a:prstGeom prst="rect">
            <a:avLst/>
          </a:prstGeom>
          <a:noFill/>
        </p:spPr>
      </p:pic>
      <p:pic>
        <p:nvPicPr>
          <p:cNvPr id="15368" name="Picture 8" descr=" from &quot;Le Chambard Socialiste,&quot; by Théophile-Alexandre Steinlen"/>
          <p:cNvPicPr>
            <a:picLocks noChangeAspect="1" noChangeArrowheads="1"/>
          </p:cNvPicPr>
          <p:nvPr/>
        </p:nvPicPr>
        <p:blipFill>
          <a:blip r:embed="rId3" cstate="print"/>
          <a:srcRect/>
          <a:stretch>
            <a:fillRect/>
          </a:stretch>
        </p:blipFill>
        <p:spPr bwMode="auto">
          <a:xfrm>
            <a:off x="467543" y="1628800"/>
            <a:ext cx="3752645" cy="410445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Civil Wars &amp; Revolutions</a:t>
            </a:r>
            <a:endParaRPr lang="ko-KR" altLang="en-US" dirty="0"/>
          </a:p>
        </p:txBody>
      </p:sp>
      <p:sp>
        <p:nvSpPr>
          <p:cNvPr id="3" name="내용 개체 틀 2"/>
          <p:cNvSpPr>
            <a:spLocks noGrp="1"/>
          </p:cNvSpPr>
          <p:nvPr>
            <p:ph idx="1"/>
          </p:nvPr>
        </p:nvSpPr>
        <p:spPr/>
        <p:txBody>
          <a:bodyPr/>
          <a:lstStyle/>
          <a:p>
            <a:endParaRPr lang="ko-KR" altLang="en-US"/>
          </a:p>
        </p:txBody>
      </p:sp>
      <p:pic>
        <p:nvPicPr>
          <p:cNvPr id="16388" name="Picture 4" descr="http://1.bp.blogspot.com/_7RgNOqwRjqk/S_g9zWCRxfI/AAAAAAAATlo/V0QUSJhVrtQ/s1600/Penny+Illustrated+-+17+June+1871.JPG"/>
          <p:cNvPicPr>
            <a:picLocks noChangeAspect="1" noChangeArrowheads="1"/>
          </p:cNvPicPr>
          <p:nvPr/>
        </p:nvPicPr>
        <p:blipFill>
          <a:blip r:embed="rId2" cstate="print"/>
          <a:srcRect/>
          <a:stretch>
            <a:fillRect/>
          </a:stretch>
        </p:blipFill>
        <p:spPr bwMode="auto">
          <a:xfrm>
            <a:off x="4716016" y="3933056"/>
            <a:ext cx="3672408" cy="2630238"/>
          </a:xfrm>
          <a:prstGeom prst="rect">
            <a:avLst/>
          </a:prstGeom>
          <a:noFill/>
        </p:spPr>
      </p:pic>
      <p:pic>
        <p:nvPicPr>
          <p:cNvPr id="16390" name="Picture 6" descr="http://mrbpielglobal.edublogs.org/files/2012/02/Russian-revolution-2gt3nco.jpg"/>
          <p:cNvPicPr>
            <a:picLocks noChangeAspect="1" noChangeArrowheads="1"/>
          </p:cNvPicPr>
          <p:nvPr/>
        </p:nvPicPr>
        <p:blipFill>
          <a:blip r:embed="rId3" cstate="print"/>
          <a:srcRect/>
          <a:stretch>
            <a:fillRect/>
          </a:stretch>
        </p:blipFill>
        <p:spPr bwMode="auto">
          <a:xfrm>
            <a:off x="467543" y="1340768"/>
            <a:ext cx="3941489" cy="2808312"/>
          </a:xfrm>
          <a:prstGeom prst="rect">
            <a:avLst/>
          </a:prstGeom>
          <a:noFill/>
        </p:spPr>
      </p:pic>
      <p:pic>
        <p:nvPicPr>
          <p:cNvPr id="16392" name="Picture 8" descr="http://upload.wikimedia.org/wikipedia/commons/thumb/6/63/Lenin-Trotsky_1920-05-20_Sverdlov_Square_(original).jpg/300px-Lenin-Trotsky_1920-05-20_Sverdlov_Square_(original).jpg"/>
          <p:cNvPicPr>
            <a:picLocks noChangeAspect="1" noChangeArrowheads="1"/>
          </p:cNvPicPr>
          <p:nvPr/>
        </p:nvPicPr>
        <p:blipFill>
          <a:blip r:embed="rId4" cstate="print"/>
          <a:srcRect/>
          <a:stretch>
            <a:fillRect/>
          </a:stretch>
        </p:blipFill>
        <p:spPr bwMode="auto">
          <a:xfrm>
            <a:off x="1403648" y="4365104"/>
            <a:ext cx="2857500" cy="1914525"/>
          </a:xfrm>
          <a:prstGeom prst="rect">
            <a:avLst/>
          </a:prstGeom>
          <a:noFill/>
        </p:spPr>
      </p:pic>
      <p:pic>
        <p:nvPicPr>
          <p:cNvPr id="16394" name="Picture 10" descr="http://historymatters.gmu.edu/images/strike.jpg"/>
          <p:cNvPicPr>
            <a:picLocks noChangeAspect="1" noChangeArrowheads="1"/>
          </p:cNvPicPr>
          <p:nvPr/>
        </p:nvPicPr>
        <p:blipFill>
          <a:blip r:embed="rId5" cstate="print"/>
          <a:srcRect/>
          <a:stretch>
            <a:fillRect/>
          </a:stretch>
        </p:blipFill>
        <p:spPr bwMode="auto">
          <a:xfrm>
            <a:off x="5076056" y="1412776"/>
            <a:ext cx="3128048" cy="234888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ILO standards in 1919 ~ 1949</a:t>
            </a:r>
            <a:endParaRPr lang="ko-KR" altLang="en-US" dirty="0"/>
          </a:p>
        </p:txBody>
      </p:sp>
      <p:sp>
        <p:nvSpPr>
          <p:cNvPr id="3" name="내용 개체 틀 2"/>
          <p:cNvSpPr>
            <a:spLocks noGrp="1"/>
          </p:cNvSpPr>
          <p:nvPr>
            <p:ph idx="1"/>
          </p:nvPr>
        </p:nvSpPr>
        <p:spPr/>
        <p:txBody>
          <a:bodyPr>
            <a:normAutofit/>
          </a:bodyPr>
          <a:lstStyle/>
          <a:p>
            <a:r>
              <a:rPr lang="en-US" altLang="ko-KR" sz="2800" dirty="0" smtClean="0"/>
              <a:t>8-hour work a day</a:t>
            </a:r>
          </a:p>
          <a:p>
            <a:r>
              <a:rPr lang="en-US" altLang="ko-KR" sz="2800" dirty="0" smtClean="0"/>
              <a:t>Right to organize union</a:t>
            </a:r>
          </a:p>
          <a:p>
            <a:r>
              <a:rPr lang="en-US" altLang="ko-KR" sz="2800" dirty="0" smtClean="0"/>
              <a:t>Right to collective bargaining</a:t>
            </a:r>
          </a:p>
          <a:p>
            <a:r>
              <a:rPr lang="en-US" altLang="ko-KR" sz="2800" dirty="0" smtClean="0"/>
              <a:t>Right to collective action</a:t>
            </a:r>
            <a:endParaRPr lang="ko-KR" altLang="en-US" sz="2800" dirty="0"/>
          </a:p>
        </p:txBody>
      </p:sp>
      <p:pic>
        <p:nvPicPr>
          <p:cNvPr id="17410" name="Picture 2" descr="http://dayalmohamed.com/wordpress/wp-content/uploads/2012/05/8-Hours.jpg"/>
          <p:cNvPicPr>
            <a:picLocks noChangeAspect="1" noChangeArrowheads="1"/>
          </p:cNvPicPr>
          <p:nvPr/>
        </p:nvPicPr>
        <p:blipFill>
          <a:blip r:embed="rId2" cstate="print"/>
          <a:srcRect/>
          <a:stretch>
            <a:fillRect/>
          </a:stretch>
        </p:blipFill>
        <p:spPr bwMode="auto">
          <a:xfrm>
            <a:off x="4499992" y="3645023"/>
            <a:ext cx="4104456" cy="2903903"/>
          </a:xfrm>
          <a:prstGeom prst="rect">
            <a:avLst/>
          </a:prstGeom>
          <a:noFill/>
        </p:spPr>
      </p:pic>
      <p:pic>
        <p:nvPicPr>
          <p:cNvPr id="17412" name="Picture 4" descr="http://ufcw324.org/uploadedImages/Content/About_Us/Mission_and_History/Labor_History/histmss.001168.0001.jpg"/>
          <p:cNvPicPr>
            <a:picLocks noChangeAspect="1" noChangeArrowheads="1"/>
          </p:cNvPicPr>
          <p:nvPr/>
        </p:nvPicPr>
        <p:blipFill>
          <a:blip r:embed="rId3" cstate="print"/>
          <a:srcRect/>
          <a:stretch>
            <a:fillRect/>
          </a:stretch>
        </p:blipFill>
        <p:spPr bwMode="auto">
          <a:xfrm>
            <a:off x="1187624" y="3861048"/>
            <a:ext cx="2381250" cy="240982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Workers Rights</a:t>
            </a:r>
            <a:endParaRPr lang="ko-KR" altLang="en-US" dirty="0"/>
          </a:p>
        </p:txBody>
      </p:sp>
      <p:graphicFrame>
        <p:nvGraphicFramePr>
          <p:cNvPr id="4" name="내용 개체 틀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What is Collective Bargaining</a:t>
            </a:r>
            <a:endParaRPr lang="ko-KR" altLang="en-US" dirty="0"/>
          </a:p>
        </p:txBody>
      </p:sp>
      <p:sp>
        <p:nvSpPr>
          <p:cNvPr id="3" name="내용 개체 틀 2"/>
          <p:cNvSpPr>
            <a:spLocks noGrp="1"/>
          </p:cNvSpPr>
          <p:nvPr>
            <p:ph idx="1"/>
          </p:nvPr>
        </p:nvSpPr>
        <p:spPr>
          <a:xfrm>
            <a:off x="457200" y="1600200"/>
            <a:ext cx="8075240" cy="4525963"/>
          </a:xfrm>
        </p:spPr>
        <p:txBody>
          <a:bodyPr>
            <a:normAutofit lnSpcReduction="10000"/>
          </a:bodyPr>
          <a:lstStyle/>
          <a:p>
            <a:r>
              <a:rPr lang="en-US" altLang="ko-KR" dirty="0" smtClean="0">
                <a:latin typeface="Arial" charset="0"/>
                <a:cs typeface="Arial" charset="0"/>
              </a:rPr>
              <a:t>Collective bargaining is a negotiation between management and union to jointly decide wage, working conditions, social or economical environment which influence the livelihood of workers or their families.</a:t>
            </a:r>
          </a:p>
          <a:p>
            <a:r>
              <a:rPr lang="en-US" altLang="ko-KR" dirty="0" smtClean="0">
                <a:latin typeface="Arial" charset="0"/>
                <a:cs typeface="Arial" charset="0"/>
              </a:rPr>
              <a:t>History of trade union is the history to expand the agenda and topics for bargaining with employers</a:t>
            </a:r>
            <a:r>
              <a:rPr lang="en-US" altLang="ko-KR" sz="2400" dirty="0" smtClean="0">
                <a:latin typeface="Arial" charset="0"/>
                <a:cs typeface="Arial" charset="0"/>
              </a:rPr>
              <a:t>.</a:t>
            </a:r>
            <a:endParaRPr lang="ko-KR" alt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Principle of Collective Bargaining</a:t>
            </a:r>
            <a:endParaRPr lang="ko-KR" altLang="en-US" dirty="0"/>
          </a:p>
        </p:txBody>
      </p:sp>
      <p:sp>
        <p:nvSpPr>
          <p:cNvPr id="3" name="내용 개체 틀 2"/>
          <p:cNvSpPr>
            <a:spLocks noGrp="1"/>
          </p:cNvSpPr>
          <p:nvPr>
            <p:ph idx="1"/>
          </p:nvPr>
        </p:nvSpPr>
        <p:spPr/>
        <p:txBody>
          <a:bodyPr>
            <a:normAutofit fontScale="92500" lnSpcReduction="10000"/>
          </a:bodyPr>
          <a:lstStyle/>
          <a:p>
            <a:r>
              <a:rPr lang="en-US" altLang="ko-KR" dirty="0" smtClean="0"/>
              <a:t>Collective bargaining is determined by power relationship between union and employers. </a:t>
            </a:r>
          </a:p>
          <a:p>
            <a:pPr lvl="1"/>
            <a:r>
              <a:rPr lang="en-US" altLang="ko-KR" dirty="0" smtClean="0"/>
              <a:t>Strong union = good collective bargaining</a:t>
            </a:r>
          </a:p>
          <a:p>
            <a:pPr lvl="1"/>
            <a:r>
              <a:rPr lang="en-US" altLang="ko-KR" dirty="0" smtClean="0"/>
              <a:t>Weak union = bad collective bargaining</a:t>
            </a:r>
          </a:p>
          <a:p>
            <a:r>
              <a:rPr lang="en-US" altLang="ko-KR" dirty="0" smtClean="0"/>
              <a:t>Collective bargaining is not a “talk show” of union leaders, but a collective struggle of union members. </a:t>
            </a:r>
          </a:p>
          <a:p>
            <a:r>
              <a:rPr lang="en-US" altLang="ko-KR" dirty="0" smtClean="0"/>
              <a:t>We are united, we bargain. But, we are divided, we beg. </a:t>
            </a:r>
            <a:endParaRPr lang="ko-KR"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Individual Bargaining versus Collective Bargaining</a:t>
            </a:r>
            <a:endParaRPr lang="ko-KR" altLang="en-US" dirty="0"/>
          </a:p>
        </p:txBody>
      </p:sp>
      <p:sp>
        <p:nvSpPr>
          <p:cNvPr id="3" name="내용 개체 틀 2"/>
          <p:cNvSpPr>
            <a:spLocks noGrp="1"/>
          </p:cNvSpPr>
          <p:nvPr>
            <p:ph idx="1"/>
          </p:nvPr>
        </p:nvSpPr>
        <p:spPr/>
        <p:txBody>
          <a:bodyPr/>
          <a:lstStyle/>
          <a:p>
            <a:endParaRPr lang="ko-KR" altLang="en-US" dirty="0"/>
          </a:p>
        </p:txBody>
      </p:sp>
      <p:pic>
        <p:nvPicPr>
          <p:cNvPr id="4" name="Picture 2" descr="http://customerrespect.com/blog/wp-content/uploads/2011/05/dialogue.jpg"/>
          <p:cNvPicPr>
            <a:picLocks noChangeAspect="1" noChangeArrowheads="1"/>
          </p:cNvPicPr>
          <p:nvPr/>
        </p:nvPicPr>
        <p:blipFill>
          <a:blip r:embed="rId2" cstate="print"/>
          <a:srcRect/>
          <a:stretch>
            <a:fillRect/>
          </a:stretch>
        </p:blipFill>
        <p:spPr bwMode="auto">
          <a:xfrm>
            <a:off x="395535" y="1628799"/>
            <a:ext cx="3600401" cy="2912325"/>
          </a:xfrm>
          <a:prstGeom prst="rect">
            <a:avLst/>
          </a:prstGeom>
          <a:noFill/>
        </p:spPr>
      </p:pic>
      <p:pic>
        <p:nvPicPr>
          <p:cNvPr id="5" name="Picture 4" descr="http://blogs.ft.com/gapperblog/files/typepadimport/eff96afcfe5ff7a7a9121952d4360620.jpg"/>
          <p:cNvPicPr>
            <a:picLocks noChangeAspect="1" noChangeArrowheads="1"/>
          </p:cNvPicPr>
          <p:nvPr/>
        </p:nvPicPr>
        <p:blipFill>
          <a:blip r:embed="rId3" cstate="print"/>
          <a:srcRect/>
          <a:stretch>
            <a:fillRect/>
          </a:stretch>
        </p:blipFill>
        <p:spPr bwMode="auto">
          <a:xfrm>
            <a:off x="4398260" y="3789040"/>
            <a:ext cx="4278196" cy="253035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Flow of Collective Bargaining</a:t>
            </a:r>
            <a:endParaRPr lang="ko-KR" altLang="en-US" dirty="0"/>
          </a:p>
        </p:txBody>
      </p:sp>
      <p:graphicFrame>
        <p:nvGraphicFramePr>
          <p:cNvPr id="5" name="다이어그램 4"/>
          <p:cNvGraphicFramePr/>
          <p:nvPr/>
        </p:nvGraphicFramePr>
        <p:xfrm>
          <a:off x="539552" y="1397000"/>
          <a:ext cx="8208912"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4000" dirty="0" smtClean="0"/>
              <a:t>Preparation for Collective Bargaining</a:t>
            </a:r>
            <a:endParaRPr lang="ko-KR" altLang="en-US" sz="4000" dirty="0"/>
          </a:p>
        </p:txBody>
      </p:sp>
      <p:sp>
        <p:nvSpPr>
          <p:cNvPr id="3" name="내용 개체 틀 2"/>
          <p:cNvSpPr>
            <a:spLocks noGrp="1"/>
          </p:cNvSpPr>
          <p:nvPr>
            <p:ph idx="1"/>
          </p:nvPr>
        </p:nvSpPr>
        <p:spPr>
          <a:xfrm>
            <a:off x="457200" y="1600200"/>
            <a:ext cx="7715200" cy="4525963"/>
          </a:xfrm>
        </p:spPr>
        <p:txBody>
          <a:bodyPr>
            <a:normAutofit fontScale="92500" lnSpcReduction="10000"/>
          </a:bodyPr>
          <a:lstStyle/>
          <a:p>
            <a:pPr marL="514350" indent="-514350">
              <a:buFont typeface="+mj-lt"/>
              <a:buAutoNum type="arabicPeriod"/>
            </a:pPr>
            <a:r>
              <a:rPr lang="en-US" altLang="ko-KR" dirty="0" smtClean="0"/>
              <a:t>Evaluate the existing CBAs</a:t>
            </a:r>
            <a:endParaRPr lang="ko-KR" altLang="en-US" dirty="0" smtClean="0"/>
          </a:p>
          <a:p>
            <a:pPr marL="514350" indent="-514350">
              <a:buFont typeface="+mj-lt"/>
              <a:buAutoNum type="arabicPeriod"/>
            </a:pPr>
            <a:r>
              <a:rPr lang="en-US" altLang="ko-KR" dirty="0" smtClean="0"/>
              <a:t>Questionnaire survey for union members: demands, complaints, suggestions, ideas</a:t>
            </a:r>
          </a:p>
          <a:p>
            <a:pPr marL="514350" indent="-514350">
              <a:buFont typeface="+mj-lt"/>
              <a:buAutoNum type="arabicPeriod"/>
            </a:pPr>
            <a:r>
              <a:rPr lang="en-US" altLang="ko-KR" dirty="0" smtClean="0"/>
              <a:t>Analyze the questionnaire survey</a:t>
            </a:r>
          </a:p>
          <a:p>
            <a:pPr marL="514350" indent="-514350">
              <a:buFont typeface="+mj-lt"/>
              <a:buAutoNum type="arabicPeriod"/>
            </a:pPr>
            <a:r>
              <a:rPr lang="en-US" altLang="ko-KR" dirty="0" smtClean="0"/>
              <a:t>Make the union proposal (draft CBA).</a:t>
            </a:r>
          </a:p>
          <a:p>
            <a:pPr marL="514350" indent="-514350">
              <a:buFont typeface="+mj-lt"/>
              <a:buAutoNum type="arabicPeriod"/>
            </a:pPr>
            <a:r>
              <a:rPr lang="en-US" altLang="ko-KR" dirty="0" smtClean="0"/>
              <a:t>Decide the union proposal at members assembly or shop stewards meeting.</a:t>
            </a:r>
          </a:p>
          <a:p>
            <a:pPr marL="514350" indent="-514350">
              <a:buFont typeface="+mj-lt"/>
              <a:buAutoNum type="arabicPeriod"/>
            </a:pPr>
            <a:r>
              <a:rPr lang="en-US" altLang="ko-KR" dirty="0" smtClean="0"/>
              <a:t>Nominate union negotiators.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Nomination of Negotiators </a:t>
            </a:r>
            <a:endParaRPr lang="ko-KR" altLang="en-US" dirty="0"/>
          </a:p>
        </p:txBody>
      </p:sp>
      <p:sp>
        <p:nvSpPr>
          <p:cNvPr id="3" name="내용 개체 틀 2"/>
          <p:cNvSpPr>
            <a:spLocks noGrp="1"/>
          </p:cNvSpPr>
          <p:nvPr>
            <p:ph idx="1"/>
          </p:nvPr>
        </p:nvSpPr>
        <p:spPr/>
        <p:txBody>
          <a:bodyPr>
            <a:normAutofit fontScale="92500" lnSpcReduction="20000"/>
          </a:bodyPr>
          <a:lstStyle/>
          <a:p>
            <a:pPr marL="514350" indent="-514350">
              <a:buFont typeface="+mj-lt"/>
              <a:buAutoNum type="arabicPeriod"/>
            </a:pPr>
            <a:r>
              <a:rPr lang="en-US" altLang="ko-KR" dirty="0" smtClean="0"/>
              <a:t>Nominate negotiators among union leaders, shop stewards, committed members. </a:t>
            </a:r>
          </a:p>
          <a:p>
            <a:pPr marL="514350" indent="-514350">
              <a:buFont typeface="+mj-lt"/>
              <a:buAutoNum type="arabicPeriod"/>
            </a:pPr>
            <a:r>
              <a:rPr lang="en-US" altLang="ko-KR" dirty="0" smtClean="0"/>
              <a:t>Balanced nomination among different departments, production lines or sections</a:t>
            </a:r>
          </a:p>
          <a:p>
            <a:pPr marL="514350" indent="-514350">
              <a:buFont typeface="+mj-lt"/>
              <a:buAutoNum type="arabicPeriod"/>
            </a:pPr>
            <a:r>
              <a:rPr lang="en-US" altLang="ko-KR" dirty="0" smtClean="0"/>
              <a:t>Nominate as many as possible, because the experience of negotiator is a good chance to train good unionists. They can be the future union leaders. </a:t>
            </a:r>
          </a:p>
          <a:p>
            <a:pPr marL="514350" indent="-514350">
              <a:buFont typeface="+mj-lt"/>
              <a:buAutoNum type="arabicPeriod"/>
            </a:pPr>
            <a:r>
              <a:rPr lang="en-US" altLang="ko-KR" dirty="0" smtClean="0"/>
              <a:t>Also, nominate upper-level union officers as negotiator. </a:t>
            </a:r>
          </a:p>
          <a:p>
            <a:endParaRPr lang="ko-KR"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Making Arguments for Union Proposal</a:t>
            </a:r>
            <a:endParaRPr lang="ko-KR" altLang="en-US" dirty="0"/>
          </a:p>
        </p:txBody>
      </p:sp>
      <p:sp>
        <p:nvSpPr>
          <p:cNvPr id="3" name="내용 개체 틀 2"/>
          <p:cNvSpPr>
            <a:spLocks noGrp="1"/>
          </p:cNvSpPr>
          <p:nvPr>
            <p:ph idx="1"/>
          </p:nvPr>
        </p:nvSpPr>
        <p:spPr/>
        <p:txBody>
          <a:bodyPr>
            <a:normAutofit fontScale="77500" lnSpcReduction="20000"/>
          </a:bodyPr>
          <a:lstStyle/>
          <a:p>
            <a:pPr marL="514350" indent="-514350">
              <a:buFont typeface="+mj-lt"/>
              <a:buAutoNum type="arabicPeriod"/>
            </a:pPr>
            <a:r>
              <a:rPr lang="en-US" altLang="ko-KR" dirty="0" smtClean="0"/>
              <a:t>Collect company information: financial reports, auditing reports, managerial analysis, cases of other companies in the same industry or the same province, government statistics, any news on company from mass media, legal documents and labor laws.</a:t>
            </a:r>
          </a:p>
          <a:p>
            <a:pPr marL="514350" indent="-514350">
              <a:buFont typeface="+mj-lt"/>
              <a:buAutoNum type="arabicPeriod"/>
            </a:pPr>
            <a:r>
              <a:rPr lang="en-US" altLang="ko-KR" dirty="0" smtClean="0"/>
              <a:t>Think about employers argument against union proposal, and develop counter-argument to employer’s argument. </a:t>
            </a:r>
          </a:p>
          <a:p>
            <a:pPr marL="514350" indent="-514350">
              <a:buFont typeface="+mj-lt"/>
              <a:buAutoNum type="arabicPeriod"/>
            </a:pPr>
            <a:r>
              <a:rPr lang="en-US" altLang="ko-KR" dirty="0" smtClean="0"/>
              <a:t>Make the </a:t>
            </a:r>
            <a:r>
              <a:rPr lang="en-US" altLang="ko-KR" dirty="0" err="1" smtClean="0"/>
              <a:t>argumental</a:t>
            </a:r>
            <a:r>
              <a:rPr lang="en-US" altLang="ko-KR" dirty="0" smtClean="0"/>
              <a:t> documents or evidentiary materials against employers argument. </a:t>
            </a:r>
          </a:p>
          <a:p>
            <a:pPr marL="514350" indent="-514350">
              <a:buFont typeface="+mj-lt"/>
              <a:buAutoNum type="arabicPeriod"/>
            </a:pPr>
            <a:r>
              <a:rPr lang="en-US" altLang="ko-KR" dirty="0" smtClean="0"/>
              <a:t>Study and study union documents and materials for mastering them.  </a:t>
            </a:r>
          </a:p>
          <a:p>
            <a:pPr marL="514350" indent="-514350">
              <a:buFont typeface="+mj-lt"/>
              <a:buAutoNum type="arabicPeriod"/>
            </a:pPr>
            <a:endParaRPr lang="ko-KR"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Progress of Collective Bargaining</a:t>
            </a:r>
            <a:endParaRPr lang="ko-KR" altLang="en-US" dirty="0"/>
          </a:p>
        </p:txBody>
      </p:sp>
      <p:sp>
        <p:nvSpPr>
          <p:cNvPr id="3" name="내용 개체 틀 2"/>
          <p:cNvSpPr>
            <a:spLocks noGrp="1"/>
          </p:cNvSpPr>
          <p:nvPr>
            <p:ph idx="1"/>
          </p:nvPr>
        </p:nvSpPr>
        <p:spPr>
          <a:xfrm>
            <a:off x="457200" y="1600200"/>
            <a:ext cx="3970784" cy="4525963"/>
          </a:xfrm>
        </p:spPr>
        <p:txBody>
          <a:bodyPr>
            <a:normAutofit fontScale="62500" lnSpcReduction="20000"/>
          </a:bodyPr>
          <a:lstStyle/>
          <a:p>
            <a:pPr marL="514350" indent="-514350">
              <a:buFont typeface="+mj-lt"/>
              <a:buAutoNum type="arabicPeriod"/>
            </a:pPr>
            <a:r>
              <a:rPr lang="en-US" altLang="ko-KR" dirty="0" smtClean="0"/>
              <a:t>Send a union letter of bargaining request to employer (if possible, under the name of FOL president or Upper-level union)</a:t>
            </a:r>
          </a:p>
          <a:p>
            <a:pPr marL="514350" indent="-514350">
              <a:buFont typeface="+mj-lt"/>
              <a:buAutoNum type="arabicPeriod"/>
            </a:pPr>
            <a:r>
              <a:rPr lang="en-US" altLang="ko-KR" dirty="0" smtClean="0"/>
              <a:t>The union letter mention the time, place, union negotiators. </a:t>
            </a:r>
          </a:p>
          <a:p>
            <a:pPr marL="514350" indent="-514350">
              <a:buFont typeface="+mj-lt"/>
              <a:buAutoNum type="arabicPeriod"/>
            </a:pPr>
            <a:r>
              <a:rPr lang="en-US" altLang="ko-KR" dirty="0" smtClean="0"/>
              <a:t>Before or after sending the letter, consult with employer on the time and place for negotiation</a:t>
            </a:r>
          </a:p>
          <a:p>
            <a:pPr marL="514350" indent="-514350">
              <a:buFont typeface="+mj-lt"/>
              <a:buAutoNum type="arabicPeriod"/>
            </a:pPr>
            <a:r>
              <a:rPr lang="en-US" altLang="ko-KR" dirty="0" smtClean="0"/>
              <a:t>Inform union members of the fact that union send the bargaining request letter. </a:t>
            </a:r>
            <a:endParaRPr lang="ko-KR" altLang="en-US" dirty="0"/>
          </a:p>
        </p:txBody>
      </p:sp>
      <p:pic>
        <p:nvPicPr>
          <p:cNvPr id="24578" name="Picture 2" descr="http://pds.joinsmsn.com/news/component/newsis/201108/16/NISI20110816_0004981333_web.jpg"/>
          <p:cNvPicPr>
            <a:picLocks noChangeAspect="1" noChangeArrowheads="1"/>
          </p:cNvPicPr>
          <p:nvPr/>
        </p:nvPicPr>
        <p:blipFill>
          <a:blip r:embed="rId2" cstate="print"/>
          <a:srcRect/>
          <a:stretch>
            <a:fillRect/>
          </a:stretch>
        </p:blipFill>
        <p:spPr bwMode="auto">
          <a:xfrm>
            <a:off x="4499993" y="2060849"/>
            <a:ext cx="4120938" cy="273630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latin typeface="Book Antiqua" pitchFamily="18" charset="0"/>
                <a:ea typeface="Cambria Math" pitchFamily="18" charset="0"/>
              </a:rPr>
              <a:t>Order of Negotiation Meeting </a:t>
            </a:r>
            <a:endParaRPr lang="ko-KR" altLang="en-US" dirty="0">
              <a:latin typeface="Book Antiqua" pitchFamily="18" charset="0"/>
            </a:endParaRPr>
          </a:p>
        </p:txBody>
      </p:sp>
      <p:sp>
        <p:nvSpPr>
          <p:cNvPr id="3" name="내용 개체 틀 2"/>
          <p:cNvSpPr>
            <a:spLocks noGrp="1"/>
          </p:cNvSpPr>
          <p:nvPr>
            <p:ph idx="1"/>
          </p:nvPr>
        </p:nvSpPr>
        <p:spPr>
          <a:xfrm>
            <a:off x="457200" y="1340768"/>
            <a:ext cx="3826768" cy="4968552"/>
          </a:xfrm>
        </p:spPr>
        <p:txBody>
          <a:bodyPr>
            <a:normAutofit fontScale="62500" lnSpcReduction="20000"/>
          </a:bodyPr>
          <a:lstStyle/>
          <a:p>
            <a:pPr marL="514350" indent="-514350">
              <a:buFont typeface="+mj-lt"/>
              <a:buAutoNum type="arabicPeriod"/>
            </a:pPr>
            <a:r>
              <a:rPr lang="en-US" altLang="ko-KR" dirty="0" smtClean="0">
                <a:latin typeface="Book Antiqua" pitchFamily="18" charset="0"/>
                <a:ea typeface="Cambria Math" pitchFamily="18" charset="0"/>
              </a:rPr>
              <a:t>Declare opening</a:t>
            </a:r>
          </a:p>
          <a:p>
            <a:pPr marL="514350" indent="-514350">
              <a:buFont typeface="+mj-lt"/>
              <a:buAutoNum type="arabicPeriod"/>
            </a:pPr>
            <a:r>
              <a:rPr lang="en-US" altLang="ko-KR" dirty="0" smtClean="0">
                <a:latin typeface="Book Antiqua" pitchFamily="18" charset="0"/>
                <a:ea typeface="Cambria Math" pitchFamily="18" charset="0"/>
              </a:rPr>
              <a:t>Nominate the meeting chair (union chair the first meeting, and employer does the next)</a:t>
            </a:r>
          </a:p>
          <a:p>
            <a:pPr marL="514350" indent="-514350">
              <a:buFont typeface="+mj-lt"/>
              <a:buAutoNum type="arabicPeriod"/>
            </a:pPr>
            <a:r>
              <a:rPr lang="en-US" altLang="ko-KR" dirty="0" smtClean="0">
                <a:latin typeface="Book Antiqua" pitchFamily="18" charset="0"/>
                <a:ea typeface="Cambria Math" pitchFamily="18" charset="0"/>
              </a:rPr>
              <a:t>Introduction of negotiators from union and employers</a:t>
            </a:r>
          </a:p>
          <a:p>
            <a:pPr marL="514350" indent="-514350">
              <a:buFont typeface="+mj-lt"/>
              <a:buAutoNum type="arabicPeriod"/>
            </a:pPr>
            <a:r>
              <a:rPr lang="en-US" altLang="ko-KR" dirty="0" smtClean="0">
                <a:latin typeface="Book Antiqua" pitchFamily="18" charset="0"/>
                <a:ea typeface="Cambria Math" pitchFamily="18" charset="0"/>
              </a:rPr>
              <a:t>Greeting speeches by representatives of both parties</a:t>
            </a:r>
          </a:p>
          <a:p>
            <a:pPr marL="514350" indent="-514350">
              <a:buFont typeface="+mj-lt"/>
              <a:buAutoNum type="arabicPeriod"/>
            </a:pPr>
            <a:r>
              <a:rPr lang="en-US" altLang="ko-KR" dirty="0" smtClean="0">
                <a:latin typeface="Book Antiqua" pitchFamily="18" charset="0"/>
                <a:ea typeface="Cambria Math" pitchFamily="18" charset="0"/>
              </a:rPr>
              <a:t>Discussion and agreement on the principles of negotiation.</a:t>
            </a:r>
          </a:p>
          <a:p>
            <a:pPr marL="514350" indent="-514350">
              <a:buFont typeface="+mj-lt"/>
              <a:buAutoNum type="arabicPeriod"/>
            </a:pPr>
            <a:r>
              <a:rPr lang="en-US" altLang="ko-KR" dirty="0" smtClean="0">
                <a:latin typeface="Book Antiqua" pitchFamily="18" charset="0"/>
                <a:ea typeface="Cambria Math" pitchFamily="18" charset="0"/>
              </a:rPr>
              <a:t>Explanation about union proposal</a:t>
            </a:r>
          </a:p>
          <a:p>
            <a:pPr marL="514350" indent="-514350">
              <a:buFont typeface="+mj-lt"/>
              <a:buAutoNum type="arabicPeriod"/>
            </a:pPr>
            <a:r>
              <a:rPr lang="en-US" altLang="ko-KR" dirty="0" smtClean="0">
                <a:latin typeface="Book Antiqua" pitchFamily="18" charset="0"/>
                <a:ea typeface="Cambria Math" pitchFamily="18" charset="0"/>
              </a:rPr>
              <a:t>Reaction to union proposal from employer side</a:t>
            </a:r>
          </a:p>
          <a:p>
            <a:pPr marL="514350" indent="-514350">
              <a:buFont typeface="+mj-lt"/>
              <a:buAutoNum type="arabicPeriod"/>
            </a:pPr>
            <a:r>
              <a:rPr lang="en-US" altLang="ko-KR" dirty="0" smtClean="0">
                <a:latin typeface="Book Antiqua" pitchFamily="18" charset="0"/>
                <a:ea typeface="Cambria Math" pitchFamily="18" charset="0"/>
              </a:rPr>
              <a:t>Declare closing</a:t>
            </a:r>
          </a:p>
          <a:p>
            <a:pPr marL="514350" indent="-514350">
              <a:buFont typeface="+mj-lt"/>
              <a:buAutoNum type="arabicPeriod"/>
            </a:pPr>
            <a:endParaRPr lang="ko-KR" altLang="en-US" dirty="0"/>
          </a:p>
        </p:txBody>
      </p:sp>
      <p:pic>
        <p:nvPicPr>
          <p:cNvPr id="23554" name="Picture 2" descr="http://ojsfile.ohmynews.com/STD_IMG_FILE/2007/1205/IE000841885_STD.JPG"/>
          <p:cNvPicPr>
            <a:picLocks noChangeAspect="1" noChangeArrowheads="1"/>
          </p:cNvPicPr>
          <p:nvPr/>
        </p:nvPicPr>
        <p:blipFill>
          <a:blip r:embed="rId2" cstate="print"/>
          <a:srcRect/>
          <a:stretch>
            <a:fillRect/>
          </a:stretch>
        </p:blipFill>
        <p:spPr bwMode="auto">
          <a:xfrm>
            <a:off x="4211960" y="1812775"/>
            <a:ext cx="4441036" cy="298437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Principles of Negotiation between employer and union</a:t>
            </a:r>
            <a:endParaRPr lang="ko-KR" altLang="en-US" dirty="0"/>
          </a:p>
        </p:txBody>
      </p:sp>
      <p:sp>
        <p:nvSpPr>
          <p:cNvPr id="3" name="내용 개체 틀 2"/>
          <p:cNvSpPr>
            <a:spLocks noGrp="1"/>
          </p:cNvSpPr>
          <p:nvPr>
            <p:ph idx="1"/>
          </p:nvPr>
        </p:nvSpPr>
        <p:spPr/>
        <p:txBody>
          <a:bodyPr>
            <a:normAutofit fontScale="62500" lnSpcReduction="20000"/>
          </a:bodyPr>
          <a:lstStyle/>
          <a:p>
            <a:pPr marL="514350" indent="-514350">
              <a:buFont typeface="+mj-lt"/>
              <a:buAutoNum type="arabicPeriod"/>
            </a:pPr>
            <a:r>
              <a:rPr lang="en-US" altLang="ko-KR" dirty="0" smtClean="0"/>
              <a:t>One meeting in a week (if possible two meetings in a week)</a:t>
            </a:r>
          </a:p>
          <a:p>
            <a:pPr marL="514350" indent="-514350">
              <a:buFont typeface="+mj-lt"/>
              <a:buAutoNum type="arabicPeriod"/>
            </a:pPr>
            <a:r>
              <a:rPr lang="en-US" altLang="ko-KR" dirty="0" smtClean="0"/>
              <a:t>Make sure that the preparation time for collective bargaining during working hours must be paid. (2 or 3 days of paid leave in a week) </a:t>
            </a:r>
          </a:p>
          <a:p>
            <a:pPr marL="514350" indent="-514350">
              <a:buFont typeface="+mj-lt"/>
              <a:buAutoNum type="arabicPeriod"/>
            </a:pPr>
            <a:r>
              <a:rPr lang="en-US" altLang="ko-KR" dirty="0" smtClean="0"/>
              <a:t>Make sure that “real” employer must participate in the negotiation meeting.</a:t>
            </a:r>
          </a:p>
          <a:p>
            <a:pPr marL="514350" indent="-514350">
              <a:buFont typeface="+mj-lt"/>
              <a:buAutoNum type="arabicPeriod"/>
            </a:pPr>
            <a:r>
              <a:rPr lang="en-US" altLang="ko-KR" dirty="0" smtClean="0"/>
              <a:t>Rotation of chairperson between union and employer</a:t>
            </a:r>
          </a:p>
          <a:p>
            <a:pPr marL="514350" indent="-514350">
              <a:buFont typeface="+mj-lt"/>
              <a:buAutoNum type="arabicPeriod"/>
            </a:pPr>
            <a:r>
              <a:rPr lang="en-US" altLang="ko-KR" dirty="0" smtClean="0"/>
              <a:t>Nominate the secretaries of both parties to write the meeting minutes. </a:t>
            </a:r>
          </a:p>
          <a:p>
            <a:pPr marL="514350" indent="-514350">
              <a:buFont typeface="+mj-lt"/>
              <a:buAutoNum type="arabicPeriod"/>
            </a:pPr>
            <a:r>
              <a:rPr lang="en-US" altLang="ko-KR" dirty="0" smtClean="0"/>
              <a:t>If some agenda agreed, both parties confirm the agreed agenda and sign their names on the meeting minutes. </a:t>
            </a:r>
          </a:p>
          <a:p>
            <a:pPr marL="514350" indent="-514350">
              <a:buFont typeface="+mj-lt"/>
              <a:buAutoNum type="arabicPeriod"/>
            </a:pPr>
            <a:r>
              <a:rPr lang="en-US" altLang="ko-KR" dirty="0" smtClean="0"/>
              <a:t>Make the negotiation meeting open to union members and upper-level unions.</a:t>
            </a:r>
          </a:p>
          <a:p>
            <a:pPr marL="514350" indent="-514350">
              <a:buFont typeface="+mj-lt"/>
              <a:buAutoNum type="arabicPeriod"/>
            </a:pPr>
            <a:r>
              <a:rPr lang="en-US" altLang="ko-KR" dirty="0" smtClean="0"/>
              <a:t>Photo and recording is allowed to keep the negotiation meeting transparent</a:t>
            </a:r>
          </a:p>
          <a:p>
            <a:pPr marL="514350" indent="-514350">
              <a:buFont typeface="+mj-lt"/>
              <a:buAutoNum type="arabicPeriod"/>
            </a:pPr>
            <a:endParaRPr lang="en-US" altLang="ko-KR" dirty="0" smtClean="0"/>
          </a:p>
          <a:p>
            <a:pPr marL="514350" indent="-514350">
              <a:buFont typeface="+mj-lt"/>
              <a:buAutoNum type="arabicPeriod"/>
            </a:pPr>
            <a:endParaRPr lang="ko-KR"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Tactics of Negotiators</a:t>
            </a:r>
            <a:endParaRPr lang="ko-KR" altLang="en-US" dirty="0"/>
          </a:p>
        </p:txBody>
      </p:sp>
      <p:sp>
        <p:nvSpPr>
          <p:cNvPr id="3" name="내용 개체 틀 2"/>
          <p:cNvSpPr>
            <a:spLocks noGrp="1"/>
          </p:cNvSpPr>
          <p:nvPr>
            <p:ph idx="1"/>
          </p:nvPr>
        </p:nvSpPr>
        <p:spPr/>
        <p:txBody>
          <a:bodyPr>
            <a:normAutofit fontScale="70000" lnSpcReduction="20000"/>
          </a:bodyPr>
          <a:lstStyle/>
          <a:p>
            <a:pPr marL="514350" indent="-514350">
              <a:buFont typeface="+mj-lt"/>
              <a:buAutoNum type="arabicPeriod"/>
            </a:pPr>
            <a:r>
              <a:rPr lang="en-US" altLang="ko-KR" dirty="0" smtClean="0"/>
              <a:t>Be dignified and confident as equal negotiator with employer</a:t>
            </a:r>
          </a:p>
          <a:p>
            <a:pPr marL="514350" indent="-514350">
              <a:buFont typeface="+mj-lt"/>
              <a:buAutoNum type="arabicPeriod"/>
            </a:pPr>
            <a:r>
              <a:rPr lang="en-US" altLang="ko-KR" dirty="0" smtClean="0"/>
              <a:t>Make sure that every union negotiator speak out evenly and equally. </a:t>
            </a:r>
          </a:p>
          <a:p>
            <a:pPr marL="514350" indent="-514350">
              <a:buFont typeface="+mj-lt"/>
              <a:buAutoNum type="arabicPeriod"/>
            </a:pPr>
            <a:r>
              <a:rPr lang="en-US" altLang="ko-KR" dirty="0" smtClean="0"/>
              <a:t>Plan and decide “who does what”; allocate the roles of “hard-liners” and “soft-liners”, “attackers” and “defenders”. </a:t>
            </a:r>
          </a:p>
          <a:p>
            <a:pPr marL="514350" indent="-514350">
              <a:buFont typeface="+mj-lt"/>
              <a:buAutoNum type="arabicPeriod"/>
            </a:pPr>
            <a:r>
              <a:rPr lang="en-US" altLang="ko-KR" dirty="0" smtClean="0"/>
              <a:t>Chief negotiator (union president) must be not talkative, but cautiously speak.</a:t>
            </a:r>
          </a:p>
          <a:p>
            <a:pPr marL="514350" indent="-514350">
              <a:buFont typeface="+mj-lt"/>
              <a:buAutoNum type="arabicPeriod"/>
            </a:pPr>
            <a:r>
              <a:rPr lang="en-US" altLang="ko-KR" dirty="0" smtClean="0"/>
              <a:t>Negotiators must be united and harmonized in perfect order. Individual action or reaction is not allowed. </a:t>
            </a:r>
          </a:p>
          <a:p>
            <a:pPr marL="514350" indent="-514350">
              <a:buFont typeface="+mj-lt"/>
              <a:buAutoNum type="arabicPeriod"/>
            </a:pPr>
            <a:r>
              <a:rPr lang="en-US" altLang="ko-KR" dirty="0" smtClean="0"/>
              <a:t>Negotiators must wear the same uniform (company or union uniform) .</a:t>
            </a:r>
          </a:p>
          <a:p>
            <a:pPr marL="514350" indent="-514350">
              <a:buFont typeface="+mj-lt"/>
              <a:buAutoNum type="arabicPeriod"/>
            </a:pPr>
            <a:r>
              <a:rPr lang="en-US" altLang="ko-KR" dirty="0" smtClean="0"/>
              <a:t>Negotiators must make their entrance and exit at the same time.</a:t>
            </a:r>
            <a:endParaRPr lang="ko-KR"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Tactics of Negotiators</a:t>
            </a:r>
            <a:endParaRPr lang="ko-KR" altLang="en-US" dirty="0"/>
          </a:p>
        </p:txBody>
      </p:sp>
      <p:sp>
        <p:nvSpPr>
          <p:cNvPr id="3" name="내용 개체 틀 2"/>
          <p:cNvSpPr>
            <a:spLocks noGrp="1"/>
          </p:cNvSpPr>
          <p:nvPr>
            <p:ph idx="1"/>
          </p:nvPr>
        </p:nvSpPr>
        <p:spPr/>
        <p:txBody>
          <a:bodyPr>
            <a:normAutofit fontScale="62500" lnSpcReduction="20000"/>
          </a:bodyPr>
          <a:lstStyle/>
          <a:p>
            <a:pPr marL="514350" indent="-514350">
              <a:buFont typeface="+mj-lt"/>
              <a:buAutoNum type="arabicPeriod" startAt="8"/>
            </a:pPr>
            <a:r>
              <a:rPr lang="en-US" altLang="ko-KR" dirty="0" smtClean="0"/>
              <a:t>Individual contact between union negotiator and employer is not allowed.</a:t>
            </a:r>
          </a:p>
          <a:p>
            <a:pPr marL="514350" indent="-514350">
              <a:buFont typeface="+mj-lt"/>
              <a:buAutoNum type="arabicPeriod" startAt="8"/>
            </a:pPr>
            <a:r>
              <a:rPr lang="en-US" altLang="ko-KR" dirty="0" smtClean="0"/>
              <a:t>In case of the individual contact, the concerned person must inform union of the contact and “what discussed”. </a:t>
            </a:r>
          </a:p>
          <a:p>
            <a:pPr marL="514350" indent="-514350">
              <a:buFont typeface="+mj-lt"/>
              <a:buAutoNum type="arabicPeriod" startAt="8"/>
            </a:pPr>
            <a:r>
              <a:rPr lang="en-US" altLang="ko-KR" dirty="0" smtClean="0"/>
              <a:t>Unity and consensus among negotiators (among union members) is the foundation for winning the negotiation. </a:t>
            </a:r>
          </a:p>
          <a:p>
            <a:pPr marL="514350" indent="-514350">
              <a:buFont typeface="+mj-lt"/>
              <a:buAutoNum type="arabicPeriod" startAt="8"/>
            </a:pPr>
            <a:r>
              <a:rPr lang="en-US" altLang="ko-KR" dirty="0" smtClean="0"/>
              <a:t>Different opinions among negotiators must be discussed and agreed. If agreed, anybody must be committed to it. (the issue of union discipline)</a:t>
            </a:r>
          </a:p>
          <a:p>
            <a:pPr marL="514350" indent="-514350">
              <a:buFont typeface="+mj-lt"/>
              <a:buAutoNum type="arabicPeriod" startAt="8"/>
            </a:pPr>
            <a:r>
              <a:rPr lang="en-US" altLang="ko-KR" dirty="0" smtClean="0"/>
              <a:t>After every negotiation meeting, report back to members or shop stewards about “what is going on, what was discussed, what agreed and disagreed” (leaflets, documents, papers). </a:t>
            </a:r>
          </a:p>
          <a:p>
            <a:pPr marL="514350" indent="-514350">
              <a:buFont typeface="+mj-lt"/>
              <a:buAutoNum type="arabicPeriod" startAt="8"/>
            </a:pPr>
            <a:r>
              <a:rPr lang="en-US" altLang="ko-KR" dirty="0" smtClean="0"/>
              <a:t>During the negotiation meeting, if emergency or disagreement among union negotiators happen, declare or request the adjournment of the meeting. </a:t>
            </a:r>
          </a:p>
          <a:p>
            <a:pPr marL="514350" indent="-514350">
              <a:buFont typeface="+mj-lt"/>
              <a:buAutoNum type="arabicPeriod" startAt="8"/>
            </a:pPr>
            <a:endParaRPr lang="en-US" altLang="ko-KR" dirty="0" smtClean="0"/>
          </a:p>
          <a:p>
            <a:pPr marL="514350" indent="-514350">
              <a:buFont typeface="+mj-lt"/>
              <a:buAutoNum type="arabicPeriod" startAt="8"/>
            </a:pPr>
            <a:endParaRPr lang="ko-KR"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Tactics of Negotiators</a:t>
            </a:r>
            <a:endParaRPr lang="ko-KR" altLang="en-US" dirty="0"/>
          </a:p>
        </p:txBody>
      </p:sp>
      <p:sp>
        <p:nvSpPr>
          <p:cNvPr id="3" name="내용 개체 틀 2"/>
          <p:cNvSpPr>
            <a:spLocks noGrp="1"/>
          </p:cNvSpPr>
          <p:nvPr>
            <p:ph idx="1"/>
          </p:nvPr>
        </p:nvSpPr>
        <p:spPr/>
        <p:txBody>
          <a:bodyPr>
            <a:normAutofit fontScale="70000" lnSpcReduction="20000"/>
          </a:bodyPr>
          <a:lstStyle/>
          <a:p>
            <a:pPr marL="514350" indent="-514350">
              <a:buFont typeface="+mj-lt"/>
              <a:buAutoNum type="arabicPeriod" startAt="14"/>
            </a:pPr>
            <a:r>
              <a:rPr lang="en-US" altLang="ko-KR" dirty="0" smtClean="0"/>
              <a:t>Bring the memo paper and use it in emergency, or if needed for internal communication among negotiators.</a:t>
            </a:r>
          </a:p>
          <a:p>
            <a:pPr marL="514350" indent="-514350">
              <a:buFont typeface="+mj-lt"/>
              <a:buAutoNum type="arabicPeriod" startAt="14"/>
            </a:pPr>
            <a:r>
              <a:rPr lang="en-US" altLang="ko-KR" dirty="0" smtClean="0"/>
              <a:t>Do not speak emotionally or sentimentally. Do not refrain from personal attack (defamation) against employer negotiator. </a:t>
            </a:r>
          </a:p>
          <a:p>
            <a:pPr marL="514350" indent="-514350">
              <a:buFont typeface="+mj-lt"/>
              <a:buAutoNum type="arabicPeriod" startAt="14"/>
            </a:pPr>
            <a:r>
              <a:rPr lang="en-US" altLang="ko-KR" dirty="0" smtClean="0"/>
              <a:t>Do not use violent language, violent action, and not talk roughly and rudely.</a:t>
            </a:r>
          </a:p>
          <a:p>
            <a:pPr marL="514350" indent="-514350">
              <a:buFont typeface="+mj-lt"/>
              <a:buAutoNum type="arabicPeriod" startAt="14"/>
            </a:pPr>
            <a:r>
              <a:rPr lang="en-US" altLang="ko-KR" dirty="0" smtClean="0"/>
              <a:t>Do not speak, based on rumor, speculation, arbitrary judgment. </a:t>
            </a:r>
          </a:p>
          <a:p>
            <a:pPr marL="514350" indent="-514350">
              <a:buFont typeface="+mj-lt"/>
              <a:buAutoNum type="arabicPeriod" startAt="14"/>
            </a:pPr>
            <a:r>
              <a:rPr lang="en-US" altLang="ko-KR" dirty="0" smtClean="0"/>
              <a:t>Be careful for questions led by employers.</a:t>
            </a:r>
          </a:p>
          <a:p>
            <a:pPr marL="514350" indent="-514350">
              <a:buFont typeface="+mj-lt"/>
              <a:buAutoNum type="arabicPeriod" startAt="14"/>
            </a:pPr>
            <a:r>
              <a:rPr lang="en-US" altLang="ko-KR" dirty="0" smtClean="0"/>
              <a:t>Refrain from making surprising action, unplanned proposals, infeasible demands.</a:t>
            </a:r>
          </a:p>
          <a:p>
            <a:pPr marL="514350" indent="-514350">
              <a:buFont typeface="+mj-lt"/>
              <a:buAutoNum type="arabicPeriod" startAt="14"/>
            </a:pPr>
            <a:r>
              <a:rPr lang="en-US" altLang="ko-KR" dirty="0" smtClean="0"/>
              <a:t>Check “who is hard-liners or soft-liners”, “who is real decision maker”  from employer side.</a:t>
            </a:r>
          </a:p>
          <a:p>
            <a:pPr marL="514350" indent="-514350">
              <a:buFont typeface="+mj-lt"/>
              <a:buAutoNum type="arabicPeriod" startAt="14"/>
            </a:pPr>
            <a:endParaRPr lang="ko-KR"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Tactics of Negotiators</a:t>
            </a:r>
            <a:endParaRPr lang="ko-KR" altLang="en-US" dirty="0"/>
          </a:p>
        </p:txBody>
      </p:sp>
      <p:sp>
        <p:nvSpPr>
          <p:cNvPr id="3" name="내용 개체 틀 2"/>
          <p:cNvSpPr>
            <a:spLocks noGrp="1"/>
          </p:cNvSpPr>
          <p:nvPr>
            <p:ph idx="1"/>
          </p:nvPr>
        </p:nvSpPr>
        <p:spPr/>
        <p:txBody>
          <a:bodyPr>
            <a:normAutofit fontScale="62500" lnSpcReduction="20000"/>
          </a:bodyPr>
          <a:lstStyle/>
          <a:p>
            <a:pPr marL="514350" indent="-514350">
              <a:buFont typeface="+mj-lt"/>
              <a:buAutoNum type="arabicPeriod" startAt="21"/>
            </a:pPr>
            <a:r>
              <a:rPr lang="en-US" altLang="ko-KR" dirty="0" smtClean="0"/>
              <a:t>Make “the real decision maker of employer side” to speak out. </a:t>
            </a:r>
          </a:p>
          <a:p>
            <a:pPr marL="514350" indent="-514350">
              <a:buFont typeface="+mj-lt"/>
              <a:buAutoNum type="arabicPeriod" startAt="21"/>
            </a:pPr>
            <a:r>
              <a:rPr lang="en-US" altLang="ko-KR" dirty="0" smtClean="0"/>
              <a:t>Complain and protest against the arrogant, ignorant, disregarding, defamatory, insincere attitudes of employers in the negotiation. </a:t>
            </a:r>
          </a:p>
          <a:p>
            <a:pPr marL="514350" indent="-514350">
              <a:buFont typeface="+mj-lt"/>
              <a:buAutoNum type="arabicPeriod" startAt="21"/>
            </a:pPr>
            <a:r>
              <a:rPr lang="en-US" altLang="ko-KR" dirty="0" smtClean="0"/>
              <a:t>Minimize proposing the amendment of union proposal (only 1 time or 2 times). </a:t>
            </a:r>
          </a:p>
          <a:p>
            <a:pPr marL="514350" indent="-514350">
              <a:buFont typeface="+mj-lt"/>
              <a:buAutoNum type="arabicPeriod" startAt="21"/>
            </a:pPr>
            <a:r>
              <a:rPr lang="en-US" altLang="ko-KR" dirty="0" smtClean="0"/>
              <a:t>Make “outsiders” a friend:  government, police, community people, political and social organizations. </a:t>
            </a:r>
          </a:p>
          <a:p>
            <a:pPr marL="514350" indent="-514350">
              <a:buFont typeface="+mj-lt"/>
              <a:buAutoNum type="arabicPeriod" startAt="21"/>
            </a:pPr>
            <a:r>
              <a:rPr lang="en-US" altLang="ko-KR" dirty="0"/>
              <a:t> </a:t>
            </a:r>
            <a:r>
              <a:rPr lang="en-US" altLang="ko-KR" dirty="0" smtClean="0"/>
              <a:t>Make sure the regular meetings with union members during the negotiation.</a:t>
            </a:r>
          </a:p>
          <a:p>
            <a:pPr marL="514350" indent="-514350">
              <a:buFont typeface="+mj-lt"/>
              <a:buAutoNum type="arabicPeriod" startAt="21"/>
            </a:pPr>
            <a:r>
              <a:rPr lang="en-US" altLang="ko-KR" dirty="0"/>
              <a:t> </a:t>
            </a:r>
            <a:r>
              <a:rPr lang="en-US" altLang="ko-KR" dirty="0" smtClean="0"/>
              <a:t>Combine the negotiation with member education, organizing (new member recruitment ). </a:t>
            </a:r>
          </a:p>
          <a:p>
            <a:pPr marL="514350" indent="-514350">
              <a:buFont typeface="+mj-lt"/>
              <a:buAutoNum type="arabicPeriod" startAt="21"/>
            </a:pPr>
            <a:r>
              <a:rPr lang="en-US" altLang="ko-KR" dirty="0" smtClean="0"/>
              <a:t>Develop various events such as ribbon (mentioning union demand) attachment, member assembly,  member picnic, sports event, family meeting during the negotiation.  </a:t>
            </a:r>
          </a:p>
          <a:p>
            <a:pPr marL="514350" indent="-514350">
              <a:buFont typeface="+mj-lt"/>
              <a:buAutoNum type="arabicPeriod" startAt="21"/>
            </a:pPr>
            <a:endParaRPr lang="ko-KR"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Conclusion of Collective Bargaining</a:t>
            </a:r>
            <a:endParaRPr lang="ko-KR" altLang="en-US" dirty="0"/>
          </a:p>
        </p:txBody>
      </p:sp>
      <p:sp>
        <p:nvSpPr>
          <p:cNvPr id="3" name="내용 개체 틀 2"/>
          <p:cNvSpPr>
            <a:spLocks noGrp="1"/>
          </p:cNvSpPr>
          <p:nvPr>
            <p:ph idx="1"/>
          </p:nvPr>
        </p:nvSpPr>
        <p:spPr/>
        <p:txBody>
          <a:bodyPr>
            <a:normAutofit fontScale="85000" lnSpcReduction="20000"/>
          </a:bodyPr>
          <a:lstStyle/>
          <a:p>
            <a:pPr marL="514350" indent="-514350">
              <a:buFont typeface="+mj-lt"/>
              <a:buAutoNum type="arabicPeriod"/>
            </a:pPr>
            <a:r>
              <a:rPr lang="en-US" altLang="ko-KR" dirty="0" smtClean="0"/>
              <a:t>Make temporary agreement with employer</a:t>
            </a:r>
          </a:p>
          <a:p>
            <a:pPr marL="514350" indent="-514350">
              <a:buFont typeface="+mj-lt"/>
              <a:buAutoNum type="arabicPeriod"/>
            </a:pPr>
            <a:r>
              <a:rPr lang="en-US" altLang="ko-KR" dirty="0" smtClean="0"/>
              <a:t>Report back to members about the temporary agreement</a:t>
            </a:r>
          </a:p>
          <a:p>
            <a:pPr marL="514350" indent="-514350">
              <a:buFont typeface="+mj-lt"/>
              <a:buAutoNum type="arabicPeriod"/>
            </a:pPr>
            <a:r>
              <a:rPr lang="en-US" altLang="ko-KR" dirty="0" smtClean="0"/>
              <a:t>Organize members vote for/against the temporary agreement</a:t>
            </a:r>
          </a:p>
          <a:p>
            <a:pPr marL="514350" indent="-514350">
              <a:buFont typeface="+mj-lt"/>
              <a:buAutoNum type="arabicPeriod"/>
            </a:pPr>
            <a:r>
              <a:rPr lang="en-US" altLang="ko-KR" dirty="0" smtClean="0"/>
              <a:t>If a majority of members vote for it, final signature is made between real employer and FOL president (upper-level union president)</a:t>
            </a:r>
          </a:p>
          <a:p>
            <a:pPr marL="514350" indent="-514350">
              <a:buFont typeface="+mj-lt"/>
              <a:buAutoNum type="arabicPeriod"/>
            </a:pPr>
            <a:r>
              <a:rPr lang="en-US" altLang="ko-KR" dirty="0" smtClean="0"/>
              <a:t>Implement evaluation on the CBA from ordinary members (questionnaire survey)</a:t>
            </a:r>
          </a:p>
          <a:p>
            <a:pPr marL="514350" indent="-514350">
              <a:buFont typeface="+mj-lt"/>
              <a:buAutoNum type="arabicPeriod"/>
            </a:pPr>
            <a:r>
              <a:rPr lang="en-US" altLang="ko-KR" dirty="0" smtClean="0"/>
              <a:t>Evaluation meetings by union leaders including upper-level unions</a:t>
            </a:r>
            <a:endParaRPr lang="ko-KR" altLang="en-US" dirty="0"/>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TotalTime>
  <Words>1263</Words>
  <Application>Microsoft Macintosh PowerPoint</Application>
  <PresentationFormat>On-screen Show (4:3)</PresentationFormat>
  <Paragraphs>113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테마</vt:lpstr>
      <vt:lpstr>How to Make Collective Bargaining</vt:lpstr>
      <vt:lpstr>The times of No Bargaining</vt:lpstr>
      <vt:lpstr>Workers Revolts </vt:lpstr>
      <vt:lpstr>Civil Wars &amp; Revolutions</vt:lpstr>
      <vt:lpstr>ILO standards in 1919 ~ 1949</vt:lpstr>
      <vt:lpstr>Workers Rights</vt:lpstr>
      <vt:lpstr>What is Collective Bargaining</vt:lpstr>
      <vt:lpstr>Principle of Collective Bargaining</vt:lpstr>
      <vt:lpstr>Individual Bargaining versus Collective Bargaining</vt:lpstr>
      <vt:lpstr>Flow of Collective Bargaining</vt:lpstr>
      <vt:lpstr>Preparation for Collective Bargaining</vt:lpstr>
      <vt:lpstr>Nomination of Negotiators </vt:lpstr>
      <vt:lpstr>Making Arguments for Union Proposal</vt:lpstr>
      <vt:lpstr>Progress of Collective Bargaining</vt:lpstr>
      <vt:lpstr>Order of Negotiation Meeting </vt:lpstr>
      <vt:lpstr>Principles of Negotiation between employer and union</vt:lpstr>
      <vt:lpstr>Tactics of Negotiators</vt:lpstr>
      <vt:lpstr>Tactics of Negotiators</vt:lpstr>
      <vt:lpstr>Tactics of Negotiators</vt:lpstr>
      <vt:lpstr>Tactics of Negotiators</vt:lpstr>
      <vt:lpstr>Conclusion of Collective Bargaining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Make Collective Bargaining</dc:title>
  <dc:creator>yoon hyowon</dc:creator>
  <cp:lastModifiedBy>Indah Saptorini</cp:lastModifiedBy>
  <cp:revision>44</cp:revision>
  <dcterms:created xsi:type="dcterms:W3CDTF">2012-08-02T23:49:12Z</dcterms:created>
  <dcterms:modified xsi:type="dcterms:W3CDTF">2013-04-04T02:02:39Z</dcterms:modified>
</cp:coreProperties>
</file>