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1" r:id="rId3"/>
    <p:sldId id="257" r:id="rId4"/>
    <p:sldId id="260" r:id="rId5"/>
    <p:sldId id="258" r:id="rId6"/>
    <p:sldId id="259" r:id="rId7"/>
    <p:sldId id="265" r:id="rId8"/>
    <p:sldId id="269" r:id="rId9"/>
    <p:sldId id="270" r:id="rId10"/>
    <p:sldId id="271" r:id="rId11"/>
    <p:sldId id="272" r:id="rId12"/>
    <p:sldId id="273" r:id="rId13"/>
    <p:sldId id="274" r:id="rId14"/>
  </p:sldIdLst>
  <p:sldSz cx="9144000" cy="6858000" type="screen4x3"/>
  <p:notesSz cx="666273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1" autoAdjust="0"/>
  </p:normalViewPr>
  <p:slideViewPr>
    <p:cSldViewPr>
      <p:cViewPr>
        <p:scale>
          <a:sx n="95" d="100"/>
          <a:sy n="95" d="100"/>
        </p:scale>
        <p:origin x="-148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E70F225-7539-4B1A-99B2-3710D7C287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  <a:p>
            <a:pPr lvl="3"/>
            <a:r>
              <a:rPr lang="en-US" smtClean="0"/>
              <a:t>Nivå fyra</a:t>
            </a:r>
          </a:p>
          <a:p>
            <a:pPr lvl="4"/>
            <a:r>
              <a:rPr lang="en-US" smtClean="0"/>
              <a:t>Nivå fem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CC29C8F-ADDB-411B-B039-A72795B8D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5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08C62A-17BD-4295-8A31-88B7048E58D2}" type="slidenum">
              <a:rPr lang="en-US"/>
              <a:pPr/>
              <a:t>1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6B68AF-72EE-4A1E-98BD-843D71482E83}" type="slidenum">
              <a:rPr lang="en-US"/>
              <a:pPr/>
              <a:t>2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DC2584-B50B-441D-AA61-75090D771060}" type="slidenum">
              <a:rPr lang="en-US"/>
              <a:pPr/>
              <a:t>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0986C9D-CEE1-43B4-9C49-10D65F2AA5DB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3F1376-1BCE-4094-9F65-7C32997F0D57}" type="slidenum">
              <a:rPr lang="en-US"/>
              <a:pPr/>
              <a:t>5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FCD018-19F5-46BF-8B9A-21D69F26FFEC}" type="slidenum">
              <a:rPr lang="en-US"/>
              <a:pPr/>
              <a:t>6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2B6097B-D8DC-41DB-A0B6-3DF99A7DF021}" type="slidenum">
              <a:rPr lang="en-US"/>
              <a:pPr/>
              <a:t>7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9313" y="744538"/>
            <a:ext cx="4964112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163" y="4714875"/>
            <a:ext cx="5332412" cy="4467225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080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3330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14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64665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3610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9762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37192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91687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6316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72825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68166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Rubrik, text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A446AD-B91D-4024-A0AB-3C0A63E8EBA3}" type="slidenum">
              <a:rPr lang="en-GB" altLang="ko-KR"/>
              <a:pPr/>
              <a:t>‹#›</a:t>
            </a:fld>
            <a:endParaRPr lang="en-GB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31A4A-7F98-4CF8-8873-5D3C724DE711}" type="slidenum">
              <a:rPr lang="en-GB" altLang="ko-KR" smtClean="0"/>
              <a:pPr/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17800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6.w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7.wmf"/><Relationship Id="rId16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wmf"/><Relationship Id="rId10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5"/>
            <a:ext cx="7772400" cy="1800199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6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SWEDISH PAPER </a:t>
            </a:r>
            <a:r>
              <a:rPr lang="en-GB" sz="6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WORKERS UNION</a:t>
            </a:r>
            <a:br>
              <a:rPr lang="en-GB" sz="6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</a:br>
            <a:endParaRPr lang="en-GB" sz="6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67175" y="6092825"/>
            <a:ext cx="3889375" cy="6477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GB" sz="1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Mikael Sterbäck</a:t>
            </a:r>
          </a:p>
          <a:p>
            <a:pPr eaLnBrk="1" hangingPunct="1">
              <a:defRPr/>
            </a:pPr>
            <a:r>
              <a:rPr lang="en-GB" sz="1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International Secretary</a:t>
            </a:r>
          </a:p>
        </p:txBody>
      </p:sp>
      <p:pic>
        <p:nvPicPr>
          <p:cNvPr id="3076" name="Picture 4" descr="Malaysia privat-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6094413"/>
            <a:ext cx="1187450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115616" y="4077072"/>
            <a:ext cx="805182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000000"/>
                </a:solidFill>
                <a:latin typeface="Arial Black" pitchFamily="34" charset="0"/>
              </a:rPr>
              <a:t>- </a:t>
            </a:r>
            <a:r>
              <a:rPr lang="en-US" sz="2800" smtClean="0">
                <a:solidFill>
                  <a:srgbClr val="000000"/>
                </a:solidFill>
                <a:latin typeface="Arial Black" pitchFamily="34" charset="0"/>
              </a:rPr>
              <a:t>Sebuah serikat buruh nasional di Swedia yang anggotanya buruh bekerja di Industri kertas, </a:t>
            </a:r>
            <a:r>
              <a:rPr lang="en-US" sz="2800" b="1" i="1" smtClean="0">
                <a:solidFill>
                  <a:srgbClr val="000000"/>
                </a:solidFill>
                <a:latin typeface="Arial Black" pitchFamily="34" charset="0"/>
              </a:rPr>
              <a:t>dibentuk tahun </a:t>
            </a:r>
            <a:r>
              <a:rPr lang="en-US" sz="2800" b="1" i="1">
                <a:solidFill>
                  <a:srgbClr val="000000"/>
                </a:solidFill>
                <a:latin typeface="Arial Black" pitchFamily="34" charset="0"/>
              </a:rPr>
              <a:t>1920</a:t>
            </a:r>
            <a:r>
              <a:rPr lang="en-GB" altLang="ko-KR" sz="2800">
                <a:ea typeface="굴림" charset="-127"/>
              </a:rPr>
              <a:t>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Data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95936" y="1916833"/>
            <a:ext cx="5148064" cy="494116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17 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000 anggota</a:t>
            </a:r>
          </a:p>
          <a:p>
            <a:pPr eaLnBrk="1" hangingPunct="1">
              <a:defRPr/>
            </a:pPr>
            <a: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58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SB Lokal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6 wilayah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98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% terorganisir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84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% laki-laki dan  </a:t>
            </a: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13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% perempuan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</p:txBody>
      </p:sp>
      <p:pic>
        <p:nvPicPr>
          <p:cNvPr id="4100" name="Picture 4" descr="Malaysia privat-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236296" y="6021288"/>
            <a:ext cx="861244" cy="55333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223417"/>
          </a:xfrm>
        </p:spPr>
        <p:txBody>
          <a:bodyPr/>
          <a:lstStyle/>
          <a:p>
            <a:pPr eaLnBrk="1" hangingPunct="1">
              <a:defRPr/>
            </a:pPr>
            <a:r>
              <a:rPr lang="en-GB" sz="6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Struktur Organisasi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7" y="1556792"/>
            <a:ext cx="8388424" cy="530120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altLang="ko-KR" sz="1800" smtClean="0">
              <a:latin typeface="Arial Black" pitchFamily="34" charset="0"/>
              <a:ea typeface="굴림" charset="-127"/>
            </a:endParaRPr>
          </a:p>
          <a:p>
            <a:pPr eaLnBrk="1" hangingPunct="1"/>
            <a:r>
              <a:rPr lang="en-GB" altLang="ko-KR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Kongres 4 Tahunan</a:t>
            </a:r>
          </a:p>
          <a:p>
            <a:pPr eaLnBrk="1" hangingPunct="1"/>
            <a:r>
              <a:rPr lang="en-GB" altLang="ko-KR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Pertemuan Umum</a:t>
            </a:r>
          </a:p>
          <a:p>
            <a:pPr eaLnBrk="1" hangingPunct="1"/>
            <a:r>
              <a:rPr lang="en-GB" altLang="ko-KR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Komite Eksekutif; 9 anggota</a:t>
            </a:r>
          </a:p>
          <a:p>
            <a:pPr eaLnBrk="1" hangingPunct="1"/>
            <a:r>
              <a:rPr lang="en-GB" altLang="ko-KR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Komite Kerja ; Presiden,  wakil  presiden dan  bendahara</a:t>
            </a:r>
          </a:p>
          <a:p>
            <a:pPr eaLnBrk="1" hangingPunct="1"/>
            <a:r>
              <a:rPr lang="en-GB" altLang="ko-KR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Kantor di DPP; 7 pengurus</a:t>
            </a:r>
          </a:p>
          <a:p>
            <a:pPr eaLnBrk="1" hangingPunct="1"/>
            <a:r>
              <a:rPr lang="en-GB" altLang="ko-KR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Iuran anggota 0,9 % dari upah kotor kepada tingkat nasional</a:t>
            </a:r>
            <a:endParaRPr lang="en-GB" altLang="ko-KR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ea typeface="굴림" charset="-127"/>
            </a:endParaRPr>
          </a:p>
          <a:p>
            <a:pPr eaLnBrk="1" hangingPunct="1">
              <a:buFont typeface="Wingdings" pitchFamily="2" charset="2"/>
              <a:buNone/>
            </a:pPr>
            <a:endParaRPr lang="en-GB" altLang="ko-KR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ea typeface="굴림" charset="-127"/>
            </a:endParaRPr>
          </a:p>
          <a:p>
            <a:pPr eaLnBrk="1" hangingPunct="1"/>
            <a:endParaRPr lang="en-GB" altLang="ko-KR" sz="1400" smtClean="0">
              <a:ea typeface="굴림" charset="-127"/>
            </a:endParaRPr>
          </a:p>
          <a:p>
            <a:pPr eaLnBrk="1" hangingPunct="1"/>
            <a:endParaRPr lang="en-GB" altLang="ko-KR" sz="1400" smtClean="0">
              <a:ea typeface="굴림" charset="-127"/>
            </a:endParaRPr>
          </a:p>
        </p:txBody>
      </p:sp>
      <p:pic>
        <p:nvPicPr>
          <p:cNvPr id="5124" name="Picture 4" descr="Malaysia privat-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668344" y="5877272"/>
            <a:ext cx="861244" cy="553330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5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Struktur Demokratis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63938" y="1700809"/>
            <a:ext cx="5580062" cy="5157192"/>
          </a:xfrm>
        </p:spPr>
        <p:txBody>
          <a:bodyPr/>
          <a:lstStyle/>
          <a:p>
            <a:pPr eaLnBrk="1" hangingPunct="1"/>
            <a:r>
              <a:rPr lang="en-GB" altLang="ko-KR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Pertemuan tingkat lokal</a:t>
            </a:r>
          </a:p>
          <a:p>
            <a:pPr eaLnBrk="1" hangingPunct="1"/>
            <a:r>
              <a:rPr lang="en-GB" altLang="ko-KR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Komite Eksekutif  di level lokal</a:t>
            </a:r>
          </a:p>
          <a:p>
            <a:pPr eaLnBrk="1" hangingPunct="1"/>
            <a:r>
              <a:rPr lang="en-GB" altLang="ko-KR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Kongres</a:t>
            </a:r>
          </a:p>
          <a:p>
            <a:pPr eaLnBrk="1" hangingPunct="1"/>
            <a:r>
              <a:rPr lang="en-GB" altLang="ko-KR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Pertemuan umum</a:t>
            </a:r>
          </a:p>
          <a:p>
            <a:pPr eaLnBrk="1" hangingPunct="1"/>
            <a:r>
              <a:rPr lang="en-GB" altLang="ko-KR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Komite Eksekutif</a:t>
            </a:r>
          </a:p>
          <a:p>
            <a:pPr eaLnBrk="1" hangingPunct="1"/>
            <a:r>
              <a:rPr lang="en-GB" altLang="ko-KR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ea typeface="굴림" charset="-127"/>
              </a:rPr>
              <a:t>Iuran anggota 0,1-0,3%</a:t>
            </a:r>
            <a:endParaRPr lang="en-GB" altLang="ko-KR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ea typeface="굴림" charset="-127"/>
            </a:endParaRPr>
          </a:p>
          <a:p>
            <a:pPr eaLnBrk="1" hangingPunct="1"/>
            <a:endParaRPr lang="en-GB" altLang="ko-KR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ea typeface="굴림" charset="-127"/>
            </a:endParaRPr>
          </a:p>
        </p:txBody>
      </p:sp>
      <p:pic>
        <p:nvPicPr>
          <p:cNvPr id="6148" name="Picture 4" descr="Malaysia privat-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740352" y="6237312"/>
            <a:ext cx="861244" cy="55333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5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Affiliasi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5616" y="1340769"/>
            <a:ext cx="8028384" cy="504056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Arial Black" pitchFamily="34" charset="0"/>
              </a:rPr>
              <a:t> </a:t>
            </a:r>
            <a:r>
              <a:rPr lang="en-GB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LO (TUC)</a:t>
            </a: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</a:t>
            </a:r>
            <a:r>
              <a:rPr lang="en-GB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IndustriALL      Eropa</a:t>
            </a:r>
            <a:endParaRPr lang="en-GB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IndustriALL- Global</a:t>
            </a:r>
          </a:p>
          <a:p>
            <a:pPr eaLnBrk="1" hangingPunct="1">
              <a:defRPr/>
            </a:pP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IN Serikat Buruh Industri di Negara Utara (Denmark, Finlandia, Islandia, Norwegia dan Swedia</a:t>
            </a:r>
            <a:endParaRPr lang="en-GB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</p:txBody>
      </p:sp>
      <p:pic>
        <p:nvPicPr>
          <p:cNvPr id="7172" name="Picture 4" descr="Malaysia privat-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236296" y="5589240"/>
            <a:ext cx="861244" cy="55333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5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LO (TUC Swedia)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606800" y="1628775"/>
            <a:ext cx="5508625" cy="45307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13 serikat buruh nasional, 4 dari mereka serikat buruh industrial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Badan pelayanan bagi  14 anggota 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13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kantor cabang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100 kantor lokal</a:t>
            </a:r>
            <a:endParaRPr lang="en-GB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Anggota </a:t>
            </a: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ITUC</a:t>
            </a:r>
          </a:p>
        </p:txBody>
      </p:sp>
      <p:pic>
        <p:nvPicPr>
          <p:cNvPr id="8196" name="Picture 4" descr="Malaysia privat-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668344" y="6093296"/>
            <a:ext cx="861244" cy="55333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581400" y="0"/>
          <a:ext cx="2514600" cy="277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Klipp" r:id="rId4" imgW="4279392" imgH="4016999" progId="MS_ClipArt_Gallery.2">
                  <p:embed/>
                </p:oleObj>
              </mc:Choice>
              <mc:Fallback>
                <p:oleObj name="Klipp" r:id="rId4" imgW="4279392" imgH="4016999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0"/>
                        <a:ext cx="2514600" cy="2770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775325" y="2792413"/>
            <a:ext cx="3117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altLang="ko-KR" sz="3200" b="1" smtClean="0">
                <a:solidFill>
                  <a:srgbClr val="000000"/>
                </a:solidFill>
                <a:latin typeface="Arial Black" pitchFamily="34" charset="0"/>
                <a:ea typeface="굴림" charset="-127"/>
              </a:rPr>
              <a:t>ANGGOTA</a:t>
            </a:r>
            <a:endParaRPr lang="en-GB" altLang="ko-KR" sz="3200">
              <a:solidFill>
                <a:srgbClr val="000000"/>
              </a:solidFill>
              <a:latin typeface="Arial Black" pitchFamily="34" charset="0"/>
              <a:ea typeface="굴림" charset="-127"/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5943600" y="914400"/>
          <a:ext cx="28956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Klipp" r:id="rId6" imgW="4039263" imgH="2534876" progId="MS_ClipArt_Gallery.2">
                  <p:embed/>
                </p:oleObj>
              </mc:Choice>
              <mc:Fallback>
                <p:oleObj name="Klipp" r:id="rId6" imgW="4039263" imgH="2534876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14400"/>
                        <a:ext cx="289560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838200" y="3711575"/>
          <a:ext cx="2468563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6" name="Klipp" r:id="rId8" imgW="3717925" imgH="3352800" progId="MS_ClipArt_Gallery.2">
                  <p:embed/>
                </p:oleObj>
              </mc:Choice>
              <mc:Fallback>
                <p:oleObj name="Klipp" r:id="rId8" imgW="3717925" imgH="335280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11575"/>
                        <a:ext cx="2468563" cy="222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0" y="6021388"/>
            <a:ext cx="4859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altLang="ko-KR" sz="3200" b="1" smtClean="0">
                <a:solidFill>
                  <a:srgbClr val="000000"/>
                </a:solidFill>
                <a:latin typeface="Arial Black" pitchFamily="34" charset="0"/>
                <a:ea typeface="굴림" charset="-127"/>
              </a:rPr>
              <a:t>EKONOMI KUAT</a:t>
            </a:r>
            <a:endParaRPr lang="en-GB" altLang="ko-KR" sz="3200">
              <a:solidFill>
                <a:srgbClr val="000000"/>
              </a:solidFill>
              <a:latin typeface="Arial Black" pitchFamily="34" charset="0"/>
              <a:ea typeface="굴림" charset="-127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6781800" y="3352800"/>
          <a:ext cx="1282700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Klipp" r:id="rId10" imgW="1869034" imgH="2189988" progId="MS_ClipArt_Gallery.2">
                  <p:embed/>
                </p:oleObj>
              </mc:Choice>
              <mc:Fallback>
                <p:oleObj name="Klipp" r:id="rId10" imgW="1869034" imgH="2189988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352800"/>
                        <a:ext cx="1282700" cy="150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1295400" y="2438400"/>
          <a:ext cx="1865313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8" name="Klipp" r:id="rId12" imgW="5557962" imgH="3934305" progId="MS_ClipArt_Gallery.2">
                  <p:embed/>
                </p:oleObj>
              </mc:Choice>
              <mc:Fallback>
                <p:oleObj name="Klipp" r:id="rId12" imgW="5557962" imgH="3934305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438400"/>
                        <a:ext cx="1865313" cy="1319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Line 9"/>
          <p:cNvSpPr>
            <a:spLocks noChangeShapeType="1"/>
          </p:cNvSpPr>
          <p:nvPr/>
        </p:nvSpPr>
        <p:spPr bwMode="auto">
          <a:xfrm flipH="1">
            <a:off x="3429000" y="2590800"/>
            <a:ext cx="137160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3810000" y="5181600"/>
            <a:ext cx="13716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8458200" y="2895600"/>
            <a:ext cx="0" cy="1219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5257800" y="3962400"/>
          <a:ext cx="2689225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Klipp" r:id="rId14" imgW="4006850" imgH="2857500" progId="MS_ClipArt_Gallery.2">
                  <p:embed/>
                </p:oleObj>
              </mc:Choice>
              <mc:Fallback>
                <p:oleObj name="Klipp" r:id="rId14" imgW="4006850" imgH="2857500" progId="MS_ClipArt_Gallery.2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962400"/>
                        <a:ext cx="2689225" cy="191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003800" y="5949950"/>
            <a:ext cx="37449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altLang="ko-KR" sz="3200" b="1">
                <a:latin typeface="Arial Black" pitchFamily="34" charset="0"/>
                <a:ea typeface="굴림" charset="-127"/>
              </a:rPr>
              <a:t>    </a:t>
            </a:r>
            <a:r>
              <a:rPr lang="en-GB" altLang="ko-KR" sz="3200" b="1" smtClean="0">
                <a:solidFill>
                  <a:srgbClr val="000000"/>
                </a:solidFill>
                <a:latin typeface="Arial Black" pitchFamily="34" charset="0"/>
                <a:ea typeface="굴림" charset="-127"/>
              </a:rPr>
              <a:t>AKTIVITAS</a:t>
            </a:r>
            <a:endParaRPr lang="en-GB" altLang="ko-KR" sz="3200">
              <a:solidFill>
                <a:srgbClr val="000000"/>
              </a:solidFill>
              <a:latin typeface="Arial Black" pitchFamily="34" charset="0"/>
              <a:ea typeface="굴림" charset="-127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65125" y="193675"/>
            <a:ext cx="41354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altLang="ko-KR" sz="3200" b="1" smtClean="0">
                <a:solidFill>
                  <a:srgbClr val="000000"/>
                </a:solidFill>
                <a:latin typeface="Arial Black" pitchFamily="34" charset="0"/>
                <a:ea typeface="굴림" charset="-127"/>
              </a:rPr>
              <a:t>Serikat buruh mempunyai  tiga kaki</a:t>
            </a:r>
            <a:endParaRPr lang="en-GB" altLang="ko-KR" sz="3200" b="1">
              <a:solidFill>
                <a:srgbClr val="000000"/>
              </a:solidFill>
              <a:latin typeface="Arial Black" pitchFamily="34" charset="0"/>
              <a:ea typeface="굴림" charset="-127"/>
            </a:endParaRPr>
          </a:p>
        </p:txBody>
      </p:sp>
      <p:pic>
        <p:nvPicPr>
          <p:cNvPr id="9231" name="Bildobjekt 1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81988" y="6310313"/>
            <a:ext cx="8620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7254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sz="4500">
                <a:solidFill>
                  <a:srgbClr val="000000"/>
                </a:solidFill>
                <a:latin typeface="Arial Black" charset="0"/>
              </a:rPr>
              <a:t>PKB- Tingkat Nasional</a:t>
            </a:r>
          </a:p>
        </p:txBody>
      </p:sp>
      <p:sp>
        <p:nvSpPr>
          <p:cNvPr id="12291" name="Platshållare för innehåll 2"/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8496300" cy="5832475"/>
          </a:xfrm>
        </p:spPr>
        <p:txBody>
          <a:bodyPr/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Kerangka Perjanjian;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Upah/Tunjangan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Jam Kerja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Kerja Shift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Lembur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Hari libur</a:t>
            </a:r>
          </a:p>
          <a:p>
            <a:pPr eaLnBrk="1" hangingPunct="1"/>
            <a:endParaRPr lang="en-GB" b="1">
              <a:solidFill>
                <a:srgbClr val="000000"/>
              </a:solidFill>
              <a:latin typeface="Constantia" charset="0"/>
            </a:endParaRPr>
          </a:p>
        </p:txBody>
      </p:sp>
      <p:pic>
        <p:nvPicPr>
          <p:cNvPr id="12292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6303963"/>
            <a:ext cx="8620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169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500">
                <a:solidFill>
                  <a:srgbClr val="000000"/>
                </a:solidFill>
                <a:latin typeface="Arial Black" charset="0"/>
              </a:rPr>
              <a:t>PKB – Tingkat Nasional</a:t>
            </a:r>
            <a:endParaRPr lang="en-GB" sz="4500">
              <a:latin typeface="Calibri" charset="0"/>
            </a:endParaRPr>
          </a:p>
        </p:txBody>
      </p:sp>
      <p:sp>
        <p:nvSpPr>
          <p:cNvPr id="13315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Buruh Kontrak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Partisipasi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Aturan terkait  PKB Lokal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Kesehatan dan keselamatan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Dialog Sosial</a:t>
            </a:r>
          </a:p>
          <a:p>
            <a:pPr eaLnBrk="1" hangingPunct="1"/>
            <a:endParaRPr lang="en-GB">
              <a:latin typeface="Constantia" charset="0"/>
            </a:endParaRPr>
          </a:p>
        </p:txBody>
      </p:sp>
      <p:pic>
        <p:nvPicPr>
          <p:cNvPr id="13316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6303963"/>
            <a:ext cx="8620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83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500">
                <a:solidFill>
                  <a:srgbClr val="000000"/>
                </a:solidFill>
                <a:latin typeface="Arial Black" charset="0"/>
              </a:rPr>
              <a:t>PKB – Tingkat Nasional</a:t>
            </a:r>
            <a:endParaRPr lang="en-GB" sz="4500">
              <a:latin typeface="Calibri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7950" y="1935163"/>
            <a:ext cx="9036050" cy="4389437"/>
          </a:xfrm>
        </p:spPr>
        <p:txBody>
          <a:bodyPr>
            <a:normAutofit/>
          </a:bodyPr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Hak serikat buruh untuk menjalankan kegiatan di tempat kerja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Kerja untuk serikat buruh yang dibayar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Kesetaraan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Program perusahaan terkait perlindungan kesehatan 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Pengembangan kompetensi</a:t>
            </a:r>
          </a:p>
        </p:txBody>
      </p:sp>
      <p:pic>
        <p:nvPicPr>
          <p:cNvPr id="14340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6303963"/>
            <a:ext cx="8620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410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6540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000000"/>
                </a:solidFill>
                <a:latin typeface="Arial Black" panose="020B0A04020102020204" pitchFamily="34" charset="0"/>
                <a:ea typeface="+mj-ea"/>
              </a:rPr>
              <a:t>PKB di tingkat lokal</a:t>
            </a:r>
            <a:endParaRPr lang="en-GB" dirty="0">
              <a:solidFill>
                <a:srgbClr val="000000"/>
              </a:solidFill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15363" name="Platshållare för innehåll 2"/>
          <p:cNvSpPr>
            <a:spLocks noGrp="1"/>
          </p:cNvSpPr>
          <p:nvPr>
            <p:ph idx="1"/>
          </p:nvPr>
        </p:nvSpPr>
        <p:spPr>
          <a:xfrm>
            <a:off x="468313" y="908050"/>
            <a:ext cx="8229600" cy="594995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Semua SB di tingkat lokal telah mempunyai kerangka minimum perjanjian secara nasional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Melakukan negosiasi di tingkat lokal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Perjanjian lokal terkait dengan kerangka perjanjian yang telah ada ditambah dengan apa yang didapat di tingkat lokal.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Hak untuk negosiasi di setiap tempat kerja terkait isu tertentu dengan pengusaha 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Setelah itu, di tingkat nasional mengesahkan PKB di tingkat lokal sebagai bagian yang tidak terpisahkan dari PKB nasional.</a:t>
            </a:r>
          </a:p>
        </p:txBody>
      </p:sp>
      <p:pic>
        <p:nvPicPr>
          <p:cNvPr id="1536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8" y="6303963"/>
            <a:ext cx="8620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67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0" y="476250"/>
            <a:ext cx="9109075" cy="1371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latin typeface="Arial Black" panose="020B0A04020102020204" pitchFamily="34" charset="0"/>
                <a:ea typeface="+mj-ea"/>
              </a:rPr>
              <a:t>Perselisihan dalam Pasar kerja</a:t>
            </a:r>
            <a:endParaRPr lang="en-GB" dirty="0"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06413" y="1882775"/>
            <a:ext cx="8229600" cy="4714875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GB">
                <a:latin typeface="Constantia" charset="0"/>
              </a:rPr>
              <a:t> </a:t>
            </a:r>
            <a:r>
              <a:rPr lang="en-GB">
                <a:latin typeface="Arial Black" charset="0"/>
              </a:rPr>
              <a:t>Langkah pertama, negosiasi lokal </a:t>
            </a:r>
          </a:p>
          <a:p>
            <a:pPr eaLnBrk="1" hangingPunct="1"/>
            <a:r>
              <a:rPr lang="en-GB">
                <a:latin typeface="Arial Black" charset="0"/>
              </a:rPr>
              <a:t>Langkah kedua, negosiasi lokal dengan konselor dari SB nasional</a:t>
            </a:r>
          </a:p>
          <a:p>
            <a:pPr eaLnBrk="1" hangingPunct="1"/>
            <a:r>
              <a:rPr lang="en-GB">
                <a:latin typeface="Arial Black" charset="0"/>
              </a:rPr>
              <a:t>Langkah ketiga, Negosiasi di tingkat nasional</a:t>
            </a:r>
          </a:p>
          <a:p>
            <a:pPr eaLnBrk="1" hangingPunct="1"/>
            <a:r>
              <a:rPr lang="en-GB">
                <a:latin typeface="Arial Black" charset="0"/>
              </a:rPr>
              <a:t>Langkah keempat, pengadilan perburuhan</a:t>
            </a:r>
          </a:p>
          <a:p>
            <a:pPr eaLnBrk="1" hangingPunct="1">
              <a:buFont typeface="Wingdings 2" charset="0"/>
              <a:buNone/>
            </a:pPr>
            <a:r>
              <a:rPr lang="en-GB">
                <a:latin typeface="Arial Black" charset="0"/>
              </a:rPr>
              <a:t>Putusan pengadilan perburuhan tidak dapat diajukan upaya hukum banding. </a:t>
            </a:r>
          </a:p>
          <a:p>
            <a:pPr eaLnBrk="1" hangingPunct="1">
              <a:buFont typeface="Wingdings 2" charset="0"/>
              <a:buNone/>
            </a:pPr>
            <a:r>
              <a:rPr lang="en-GB">
                <a:latin typeface="Arial Black" charset="0"/>
              </a:rPr>
              <a:t>The judgement taken by the Labour Court can´t be appealed by any part.</a:t>
            </a:r>
            <a:r>
              <a:rPr lang="en-GB">
                <a:latin typeface="Constantia" charset="0"/>
              </a:rPr>
              <a:t> </a:t>
            </a:r>
            <a:r>
              <a:rPr lang="en-GB" b="1">
                <a:latin typeface="Arial Black" charset="0"/>
              </a:rPr>
              <a:t>Kasus nya berkekuatan hukum tetap.</a:t>
            </a:r>
          </a:p>
        </p:txBody>
      </p:sp>
      <p:pic>
        <p:nvPicPr>
          <p:cNvPr id="16388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6303963"/>
            <a:ext cx="8620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13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ubrik 1"/>
          <p:cNvSpPr>
            <a:spLocks noGrp="1"/>
          </p:cNvSpPr>
          <p:nvPr>
            <p:ph type="title"/>
          </p:nvPr>
        </p:nvSpPr>
        <p:spPr>
          <a:xfrm>
            <a:off x="468313" y="0"/>
            <a:ext cx="8640762" cy="1258888"/>
          </a:xfrm>
        </p:spPr>
        <p:txBody>
          <a:bodyPr/>
          <a:lstStyle/>
          <a:p>
            <a:pPr eaLnBrk="1" hangingPunct="1"/>
            <a:r>
              <a:rPr lang="en-GB" sz="4500">
                <a:solidFill>
                  <a:srgbClr val="000000"/>
                </a:solidFill>
                <a:latin typeface="Arial Black" charset="0"/>
              </a:rPr>
              <a:t>Dialog Sosial</a:t>
            </a:r>
          </a:p>
        </p:txBody>
      </p:sp>
      <p:sp>
        <p:nvSpPr>
          <p:cNvPr id="17411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Negosiasi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Mempekerjakan dan pemecatan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Perubahan utama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37088" y="1870075"/>
            <a:ext cx="4038600" cy="4433888"/>
          </a:xfrm>
        </p:spPr>
        <p:txBody>
          <a:bodyPr>
            <a:normAutofit/>
          </a:bodyPr>
          <a:lstStyle/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Informasi dan Konsultasi</a:t>
            </a:r>
          </a:p>
          <a:p>
            <a:pPr eaLnBrk="1" hangingPunct="1"/>
            <a:r>
              <a:rPr lang="en-GB">
                <a:solidFill>
                  <a:srgbClr val="000000"/>
                </a:solidFill>
                <a:latin typeface="Arial Black" charset="0"/>
              </a:rPr>
              <a:t>Perwakilan buruh: </a:t>
            </a:r>
          </a:p>
          <a:p>
            <a:pPr eaLnBrk="1" hangingPunct="1">
              <a:buFont typeface="Wingdings" charset="0"/>
              <a:buNone/>
            </a:pPr>
            <a:r>
              <a:rPr lang="en-GB">
                <a:solidFill>
                  <a:srgbClr val="000000"/>
                </a:solidFill>
                <a:latin typeface="Arial Black" charset="0"/>
              </a:rPr>
              <a:t>– tingkat Mill  </a:t>
            </a:r>
          </a:p>
          <a:p>
            <a:pPr eaLnBrk="1" hangingPunct="1">
              <a:buFont typeface="Wingdings" charset="0"/>
              <a:buNone/>
            </a:pPr>
            <a:r>
              <a:rPr lang="en-GB">
                <a:solidFill>
                  <a:srgbClr val="000000"/>
                </a:solidFill>
                <a:latin typeface="Arial Black" charset="0"/>
              </a:rPr>
              <a:t>– Divisi I/A </a:t>
            </a:r>
          </a:p>
          <a:p>
            <a:pPr eaLnBrk="1" hangingPunct="1">
              <a:buFont typeface="Wingdings" charset="0"/>
              <a:buNone/>
            </a:pPr>
            <a:r>
              <a:rPr lang="en-GB">
                <a:solidFill>
                  <a:srgbClr val="000000"/>
                </a:solidFill>
                <a:latin typeface="Arial Black" charset="0"/>
              </a:rPr>
              <a:t>- Grup</a:t>
            </a:r>
          </a:p>
        </p:txBody>
      </p:sp>
      <p:pic>
        <p:nvPicPr>
          <p:cNvPr id="17413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303963"/>
            <a:ext cx="8620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02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400</Words>
  <Application>Microsoft Macintosh PowerPoint</Application>
  <PresentationFormat>On-screen Show (4:3)</PresentationFormat>
  <Paragraphs>89</Paragraphs>
  <Slides>13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Klipp</vt:lpstr>
      <vt:lpstr>SWEDISH PAPER WORKERS UNION </vt:lpstr>
      <vt:lpstr>Data </vt:lpstr>
      <vt:lpstr>Struktur Organisasi</vt:lpstr>
      <vt:lpstr>Struktur Demokratis</vt:lpstr>
      <vt:lpstr>Affiliasi</vt:lpstr>
      <vt:lpstr>LO (TUC Swedia)</vt:lpstr>
      <vt:lpstr>PowerPoint Presentation</vt:lpstr>
      <vt:lpstr>PKB- Tingkat Nasional</vt:lpstr>
      <vt:lpstr>PKB – Tingkat Nasional</vt:lpstr>
      <vt:lpstr>PKB – Tingkat Nasional</vt:lpstr>
      <vt:lpstr>PKB di tingkat lokal</vt:lpstr>
      <vt:lpstr>Perselisihan dalam Pasar kerja</vt:lpstr>
      <vt:lpstr>Dialog Sosial</vt:lpstr>
    </vt:vector>
  </TitlesOfParts>
  <Company>Pappers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SWEDISH PAPER WORKERS UNION</dc:title>
  <dc:creator>Mikael Sterbäck</dc:creator>
  <cp:lastModifiedBy>Indah Saptorini</cp:lastModifiedBy>
  <cp:revision>36</cp:revision>
  <dcterms:created xsi:type="dcterms:W3CDTF">2005-09-09T07:15:16Z</dcterms:created>
  <dcterms:modified xsi:type="dcterms:W3CDTF">2014-05-01T13:30:32Z</dcterms:modified>
</cp:coreProperties>
</file>