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1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B4E563-B970-47ED-A536-E775F9CAED3E}" type="doc">
      <dgm:prSet loTypeId="urn:microsoft.com/office/officeart/2005/8/layout/radial6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83D4A72A-57B2-4DC6-8B17-F547A9443B30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D58867E5-CBE3-47FB-A525-68A1FE07A8E0}" type="parTrans" cxnId="{93622BE3-775F-49A9-9C8A-42AFB5F2C285}">
      <dgm:prSet/>
      <dgm:spPr/>
      <dgm:t>
        <a:bodyPr/>
        <a:lstStyle/>
        <a:p>
          <a:endParaRPr lang="en-US"/>
        </a:p>
      </dgm:t>
    </dgm:pt>
    <dgm:pt modelId="{2F2089B9-185E-40BC-84BB-EDE4B2B6455E}" type="sibTrans" cxnId="{93622BE3-775F-49A9-9C8A-42AFB5F2C285}">
      <dgm:prSet/>
      <dgm:spPr/>
      <dgm:t>
        <a:bodyPr/>
        <a:lstStyle/>
        <a:p>
          <a:endParaRPr lang="en-US"/>
        </a:p>
      </dgm:t>
    </dgm:pt>
    <dgm:pt modelId="{ACD9E6F5-FA3D-4059-9BB0-185D4F016D40}">
      <dgm:prSet phldrT="[Text]"/>
      <dgm:spPr/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B77146E7-EE2C-4475-B693-803B228EDEFB}" type="parTrans" cxnId="{9A1CD81C-C337-4A76-9CC7-A238ECBD3015}">
      <dgm:prSet/>
      <dgm:spPr/>
      <dgm:t>
        <a:bodyPr/>
        <a:lstStyle/>
        <a:p>
          <a:endParaRPr lang="en-US"/>
        </a:p>
      </dgm:t>
    </dgm:pt>
    <dgm:pt modelId="{8EEE97F1-BA12-4FD5-91B2-1B1ABD028997}" type="sibTrans" cxnId="{9A1CD81C-C337-4A76-9CC7-A238ECBD3015}">
      <dgm:prSet/>
      <dgm:spPr/>
      <dgm:t>
        <a:bodyPr/>
        <a:lstStyle/>
        <a:p>
          <a:endParaRPr lang="en-US"/>
        </a:p>
      </dgm:t>
    </dgm:pt>
    <dgm:pt modelId="{44F06EAD-0921-4612-91FF-257E96AD98CC}">
      <dgm:prSet phldrT="[Text]"/>
      <dgm:spPr/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D88FB685-41CB-49FE-A20D-A62284BED4A6}" type="parTrans" cxnId="{34AA4229-B0B4-41E9-9608-97F26FD0EBA7}">
      <dgm:prSet/>
      <dgm:spPr/>
      <dgm:t>
        <a:bodyPr/>
        <a:lstStyle/>
        <a:p>
          <a:endParaRPr lang="en-US"/>
        </a:p>
      </dgm:t>
    </dgm:pt>
    <dgm:pt modelId="{1EE0200D-F45A-4C21-9B44-58E397C07979}" type="sibTrans" cxnId="{34AA4229-B0B4-41E9-9608-97F26FD0EBA7}">
      <dgm:prSet/>
      <dgm:spPr/>
      <dgm:t>
        <a:bodyPr/>
        <a:lstStyle/>
        <a:p>
          <a:endParaRPr lang="en-US"/>
        </a:p>
      </dgm:t>
    </dgm:pt>
    <dgm:pt modelId="{F22451F0-4297-4820-A18A-0C9639410FE7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8C143E67-4179-45B3-BEA8-B33A1A0F5B31}" type="parTrans" cxnId="{43B335BB-79FC-43E6-9776-4E7801345526}">
      <dgm:prSet/>
      <dgm:spPr/>
      <dgm:t>
        <a:bodyPr/>
        <a:lstStyle/>
        <a:p>
          <a:endParaRPr lang="en-US"/>
        </a:p>
      </dgm:t>
    </dgm:pt>
    <dgm:pt modelId="{945FDF06-16F5-4973-96A9-DA8AC9C9D725}" type="sibTrans" cxnId="{43B335BB-79FC-43E6-9776-4E7801345526}">
      <dgm:prSet/>
      <dgm:spPr/>
      <dgm:t>
        <a:bodyPr/>
        <a:lstStyle/>
        <a:p>
          <a:endParaRPr lang="en-US"/>
        </a:p>
      </dgm:t>
    </dgm:pt>
    <dgm:pt modelId="{121EECED-7025-476E-8A59-7017638285B6}">
      <dgm:prSet phldrT="[Text]"/>
      <dgm:spPr/>
      <dgm:t>
        <a:bodyPr/>
        <a:lstStyle/>
        <a:p>
          <a:r>
            <a:rPr lang="en-US" dirty="0" smtClean="0"/>
            <a:t>SB</a:t>
          </a:r>
          <a:endParaRPr lang="en-US" dirty="0"/>
        </a:p>
      </dgm:t>
    </dgm:pt>
    <dgm:pt modelId="{D51C642D-1CA9-4E12-A2A6-BB1FE0FD6D0E}" type="sibTrans" cxnId="{3EEB1CAC-246F-4EA1-8EDB-FA20D7E38313}">
      <dgm:prSet/>
      <dgm:spPr/>
      <dgm:t>
        <a:bodyPr/>
        <a:lstStyle/>
        <a:p>
          <a:endParaRPr lang="en-US"/>
        </a:p>
      </dgm:t>
    </dgm:pt>
    <dgm:pt modelId="{D56C4CFF-0565-4192-9940-ECF523C773E4}" type="parTrans" cxnId="{3EEB1CAC-246F-4EA1-8EDB-FA20D7E38313}">
      <dgm:prSet/>
      <dgm:spPr/>
      <dgm:t>
        <a:bodyPr/>
        <a:lstStyle/>
        <a:p>
          <a:endParaRPr lang="en-US"/>
        </a:p>
      </dgm:t>
    </dgm:pt>
    <dgm:pt modelId="{8E15A5F7-9FFE-4386-8ABE-CB4209B414D3}" type="pres">
      <dgm:prSet presAssocID="{72B4E563-B970-47ED-A536-E775F9CAED3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7AFC5C-04C4-4D6D-9E5C-AB15B07DF251}" type="pres">
      <dgm:prSet presAssocID="{121EECED-7025-476E-8A59-7017638285B6}" presName="centerShape" presStyleLbl="node0" presStyleIdx="0" presStyleCnt="1"/>
      <dgm:spPr/>
      <dgm:t>
        <a:bodyPr/>
        <a:lstStyle/>
        <a:p>
          <a:endParaRPr lang="en-US"/>
        </a:p>
      </dgm:t>
    </dgm:pt>
    <dgm:pt modelId="{26F2A664-B655-47B3-8E7C-E24587302FD0}" type="pres">
      <dgm:prSet presAssocID="{83D4A72A-57B2-4DC6-8B17-F547A9443B3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897603-3C9E-4608-800B-C042144316DB}" type="pres">
      <dgm:prSet presAssocID="{83D4A72A-57B2-4DC6-8B17-F547A9443B30}" presName="dummy" presStyleCnt="0"/>
      <dgm:spPr/>
    </dgm:pt>
    <dgm:pt modelId="{396A1284-7AE2-43D6-B18C-042F50F54027}" type="pres">
      <dgm:prSet presAssocID="{2F2089B9-185E-40BC-84BB-EDE4B2B6455E}" presName="sibTrans" presStyleLbl="sibTrans2D1" presStyleIdx="0" presStyleCnt="4" custLinFactNeighborX="2316" custLinFactNeighborY="436"/>
      <dgm:spPr/>
      <dgm:t>
        <a:bodyPr/>
        <a:lstStyle/>
        <a:p>
          <a:endParaRPr lang="en-US"/>
        </a:p>
      </dgm:t>
    </dgm:pt>
    <dgm:pt modelId="{35083AEE-A347-4F7C-A1C4-B1B0D69DD93C}" type="pres">
      <dgm:prSet presAssocID="{ACD9E6F5-FA3D-4059-9BB0-185D4F016D4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DD210C-5EC3-41D0-8BC0-FAA81C7001B5}" type="pres">
      <dgm:prSet presAssocID="{ACD9E6F5-FA3D-4059-9BB0-185D4F016D40}" presName="dummy" presStyleCnt="0"/>
      <dgm:spPr/>
    </dgm:pt>
    <dgm:pt modelId="{D2A170B0-9611-41CD-828E-4950FF955E0F}" type="pres">
      <dgm:prSet presAssocID="{8EEE97F1-BA12-4FD5-91B2-1B1ABD028997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26CDDD0-F5A8-4E42-9CB2-709588917828}" type="pres">
      <dgm:prSet presAssocID="{44F06EAD-0921-4612-91FF-257E96AD98C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E2E951-FFD2-416D-9F9F-8A7E3D9B3D77}" type="pres">
      <dgm:prSet presAssocID="{44F06EAD-0921-4612-91FF-257E96AD98CC}" presName="dummy" presStyleCnt="0"/>
      <dgm:spPr/>
    </dgm:pt>
    <dgm:pt modelId="{2B099F2C-2182-4335-B36B-555A55174EB5}" type="pres">
      <dgm:prSet presAssocID="{1EE0200D-F45A-4C21-9B44-58E397C07979}" presName="sibTrans" presStyleLbl="sibTrans2D1" presStyleIdx="2" presStyleCnt="4"/>
      <dgm:spPr/>
      <dgm:t>
        <a:bodyPr/>
        <a:lstStyle/>
        <a:p>
          <a:endParaRPr lang="en-US"/>
        </a:p>
      </dgm:t>
    </dgm:pt>
    <dgm:pt modelId="{83CFCC52-06C4-438B-9E5B-7B7BB802055D}" type="pres">
      <dgm:prSet presAssocID="{F22451F0-4297-4820-A18A-0C9639410FE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F43822-1DE3-4F52-BD7A-D653ED44057E}" type="pres">
      <dgm:prSet presAssocID="{F22451F0-4297-4820-A18A-0C9639410FE7}" presName="dummy" presStyleCnt="0"/>
      <dgm:spPr/>
    </dgm:pt>
    <dgm:pt modelId="{94101DB3-3E59-4ED5-86C2-6FEAB3264239}" type="pres">
      <dgm:prSet presAssocID="{945FDF06-16F5-4973-96A9-DA8AC9C9D725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8E9A1EC1-B5D1-433D-BCCE-CEEEEA43155A}" type="presOf" srcId="{44F06EAD-0921-4612-91FF-257E96AD98CC}" destId="{326CDDD0-F5A8-4E42-9CB2-709588917828}" srcOrd="0" destOrd="0" presId="urn:microsoft.com/office/officeart/2005/8/layout/radial6"/>
    <dgm:cxn modelId="{34AA4229-B0B4-41E9-9608-97F26FD0EBA7}" srcId="{121EECED-7025-476E-8A59-7017638285B6}" destId="{44F06EAD-0921-4612-91FF-257E96AD98CC}" srcOrd="2" destOrd="0" parTransId="{D88FB685-41CB-49FE-A20D-A62284BED4A6}" sibTransId="{1EE0200D-F45A-4C21-9B44-58E397C07979}"/>
    <dgm:cxn modelId="{3EEB1CAC-246F-4EA1-8EDB-FA20D7E38313}" srcId="{72B4E563-B970-47ED-A536-E775F9CAED3E}" destId="{121EECED-7025-476E-8A59-7017638285B6}" srcOrd="0" destOrd="0" parTransId="{D56C4CFF-0565-4192-9940-ECF523C773E4}" sibTransId="{D51C642D-1CA9-4E12-A2A6-BB1FE0FD6D0E}"/>
    <dgm:cxn modelId="{93622BE3-775F-49A9-9C8A-42AFB5F2C285}" srcId="{121EECED-7025-476E-8A59-7017638285B6}" destId="{83D4A72A-57B2-4DC6-8B17-F547A9443B30}" srcOrd="0" destOrd="0" parTransId="{D58867E5-CBE3-47FB-A525-68A1FE07A8E0}" sibTransId="{2F2089B9-185E-40BC-84BB-EDE4B2B6455E}"/>
    <dgm:cxn modelId="{43B335BB-79FC-43E6-9776-4E7801345526}" srcId="{121EECED-7025-476E-8A59-7017638285B6}" destId="{F22451F0-4297-4820-A18A-0C9639410FE7}" srcOrd="3" destOrd="0" parTransId="{8C143E67-4179-45B3-BEA8-B33A1A0F5B31}" sibTransId="{945FDF06-16F5-4973-96A9-DA8AC9C9D725}"/>
    <dgm:cxn modelId="{9096DBDD-0779-4683-A3E7-30A96FACE34D}" type="presOf" srcId="{945FDF06-16F5-4973-96A9-DA8AC9C9D725}" destId="{94101DB3-3E59-4ED5-86C2-6FEAB3264239}" srcOrd="0" destOrd="0" presId="urn:microsoft.com/office/officeart/2005/8/layout/radial6"/>
    <dgm:cxn modelId="{561CDCA2-6078-48EE-8F4A-E649C00B2766}" type="presOf" srcId="{8EEE97F1-BA12-4FD5-91B2-1B1ABD028997}" destId="{D2A170B0-9611-41CD-828E-4950FF955E0F}" srcOrd="0" destOrd="0" presId="urn:microsoft.com/office/officeart/2005/8/layout/radial6"/>
    <dgm:cxn modelId="{B1DE8218-BABE-44C9-B472-7A3469C80EAB}" type="presOf" srcId="{72B4E563-B970-47ED-A536-E775F9CAED3E}" destId="{8E15A5F7-9FFE-4386-8ABE-CB4209B414D3}" srcOrd="0" destOrd="0" presId="urn:microsoft.com/office/officeart/2005/8/layout/radial6"/>
    <dgm:cxn modelId="{225ACF7B-EBBF-4C80-AD8B-90A077B45850}" type="presOf" srcId="{F22451F0-4297-4820-A18A-0C9639410FE7}" destId="{83CFCC52-06C4-438B-9E5B-7B7BB802055D}" srcOrd="0" destOrd="0" presId="urn:microsoft.com/office/officeart/2005/8/layout/radial6"/>
    <dgm:cxn modelId="{9A1CD81C-C337-4A76-9CC7-A238ECBD3015}" srcId="{121EECED-7025-476E-8A59-7017638285B6}" destId="{ACD9E6F5-FA3D-4059-9BB0-185D4F016D40}" srcOrd="1" destOrd="0" parTransId="{B77146E7-EE2C-4475-B693-803B228EDEFB}" sibTransId="{8EEE97F1-BA12-4FD5-91B2-1B1ABD028997}"/>
    <dgm:cxn modelId="{22578F6F-7844-48EB-81FE-E698B3B5019D}" type="presOf" srcId="{83D4A72A-57B2-4DC6-8B17-F547A9443B30}" destId="{26F2A664-B655-47B3-8E7C-E24587302FD0}" srcOrd="0" destOrd="0" presId="urn:microsoft.com/office/officeart/2005/8/layout/radial6"/>
    <dgm:cxn modelId="{CCF16934-5968-47BF-BA82-44866737FCBD}" type="presOf" srcId="{2F2089B9-185E-40BC-84BB-EDE4B2B6455E}" destId="{396A1284-7AE2-43D6-B18C-042F50F54027}" srcOrd="0" destOrd="0" presId="urn:microsoft.com/office/officeart/2005/8/layout/radial6"/>
    <dgm:cxn modelId="{8A9C08E9-47D6-428A-A87F-4E5DDBC8BA09}" type="presOf" srcId="{121EECED-7025-476E-8A59-7017638285B6}" destId="{947AFC5C-04C4-4D6D-9E5C-AB15B07DF251}" srcOrd="0" destOrd="0" presId="urn:microsoft.com/office/officeart/2005/8/layout/radial6"/>
    <dgm:cxn modelId="{90BC8CF5-A736-4532-B889-2A868F32ACC8}" type="presOf" srcId="{ACD9E6F5-FA3D-4059-9BB0-185D4F016D40}" destId="{35083AEE-A347-4F7C-A1C4-B1B0D69DD93C}" srcOrd="0" destOrd="0" presId="urn:microsoft.com/office/officeart/2005/8/layout/radial6"/>
    <dgm:cxn modelId="{7B037AB3-3B7E-4253-8C4A-C1262FBB8186}" type="presOf" srcId="{1EE0200D-F45A-4C21-9B44-58E397C07979}" destId="{2B099F2C-2182-4335-B36B-555A55174EB5}" srcOrd="0" destOrd="0" presId="urn:microsoft.com/office/officeart/2005/8/layout/radial6"/>
    <dgm:cxn modelId="{C7E190E2-CD09-4110-9093-80FB67B82ECB}" type="presParOf" srcId="{8E15A5F7-9FFE-4386-8ABE-CB4209B414D3}" destId="{947AFC5C-04C4-4D6D-9E5C-AB15B07DF251}" srcOrd="0" destOrd="0" presId="urn:microsoft.com/office/officeart/2005/8/layout/radial6"/>
    <dgm:cxn modelId="{858D4289-58BD-41BA-9EEE-8AC6CD424D59}" type="presParOf" srcId="{8E15A5F7-9FFE-4386-8ABE-CB4209B414D3}" destId="{26F2A664-B655-47B3-8E7C-E24587302FD0}" srcOrd="1" destOrd="0" presId="urn:microsoft.com/office/officeart/2005/8/layout/radial6"/>
    <dgm:cxn modelId="{0893F549-DD6F-4851-AAA9-B710DEE5E907}" type="presParOf" srcId="{8E15A5F7-9FFE-4386-8ABE-CB4209B414D3}" destId="{69897603-3C9E-4608-800B-C042144316DB}" srcOrd="2" destOrd="0" presId="urn:microsoft.com/office/officeart/2005/8/layout/radial6"/>
    <dgm:cxn modelId="{3B07FD3C-22A9-4394-9E86-8A654F000A85}" type="presParOf" srcId="{8E15A5F7-9FFE-4386-8ABE-CB4209B414D3}" destId="{396A1284-7AE2-43D6-B18C-042F50F54027}" srcOrd="3" destOrd="0" presId="urn:microsoft.com/office/officeart/2005/8/layout/radial6"/>
    <dgm:cxn modelId="{2FF908B6-B919-44B8-B8B2-DAD19B213592}" type="presParOf" srcId="{8E15A5F7-9FFE-4386-8ABE-CB4209B414D3}" destId="{35083AEE-A347-4F7C-A1C4-B1B0D69DD93C}" srcOrd="4" destOrd="0" presId="urn:microsoft.com/office/officeart/2005/8/layout/radial6"/>
    <dgm:cxn modelId="{4F7237EB-DA93-4FEE-A2E2-EEA7AAEF1497}" type="presParOf" srcId="{8E15A5F7-9FFE-4386-8ABE-CB4209B414D3}" destId="{1DDD210C-5EC3-41D0-8BC0-FAA81C7001B5}" srcOrd="5" destOrd="0" presId="urn:microsoft.com/office/officeart/2005/8/layout/radial6"/>
    <dgm:cxn modelId="{FCF6E92E-9B76-44C7-9C60-4C13466AFFEA}" type="presParOf" srcId="{8E15A5F7-9FFE-4386-8ABE-CB4209B414D3}" destId="{D2A170B0-9611-41CD-828E-4950FF955E0F}" srcOrd="6" destOrd="0" presId="urn:microsoft.com/office/officeart/2005/8/layout/radial6"/>
    <dgm:cxn modelId="{930CA12A-44D0-41CD-A12A-D37E114D2142}" type="presParOf" srcId="{8E15A5F7-9FFE-4386-8ABE-CB4209B414D3}" destId="{326CDDD0-F5A8-4E42-9CB2-709588917828}" srcOrd="7" destOrd="0" presId="urn:microsoft.com/office/officeart/2005/8/layout/radial6"/>
    <dgm:cxn modelId="{61AA99C9-54F2-450E-9D97-FC43DEE8EE44}" type="presParOf" srcId="{8E15A5F7-9FFE-4386-8ABE-CB4209B414D3}" destId="{9DE2E951-FFD2-416D-9F9F-8A7E3D9B3D77}" srcOrd="8" destOrd="0" presId="urn:microsoft.com/office/officeart/2005/8/layout/radial6"/>
    <dgm:cxn modelId="{C8D9834A-913C-426F-B4AB-E115658DE2E1}" type="presParOf" srcId="{8E15A5F7-9FFE-4386-8ABE-CB4209B414D3}" destId="{2B099F2C-2182-4335-B36B-555A55174EB5}" srcOrd="9" destOrd="0" presId="urn:microsoft.com/office/officeart/2005/8/layout/radial6"/>
    <dgm:cxn modelId="{34483A6D-687C-44E8-8FBA-5BDEB58C0371}" type="presParOf" srcId="{8E15A5F7-9FFE-4386-8ABE-CB4209B414D3}" destId="{83CFCC52-06C4-438B-9E5B-7B7BB802055D}" srcOrd="10" destOrd="0" presId="urn:microsoft.com/office/officeart/2005/8/layout/radial6"/>
    <dgm:cxn modelId="{9F4CB60B-CCEA-4CBC-947A-2F0B2F28764A}" type="presParOf" srcId="{8E15A5F7-9FFE-4386-8ABE-CB4209B414D3}" destId="{94F43822-1DE3-4F52-BD7A-D653ED44057E}" srcOrd="11" destOrd="0" presId="urn:microsoft.com/office/officeart/2005/8/layout/radial6"/>
    <dgm:cxn modelId="{DE6E3C30-44C6-4CA0-9FEA-3C5B3DF60A13}" type="presParOf" srcId="{8E15A5F7-9FFE-4386-8ABE-CB4209B414D3}" destId="{94101DB3-3E59-4ED5-86C2-6FEAB3264239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101DB3-3E59-4ED5-86C2-6FEAB3264239}">
      <dsp:nvSpPr>
        <dsp:cNvPr id="0" name=""/>
        <dsp:cNvSpPr/>
      </dsp:nvSpPr>
      <dsp:spPr>
        <a:xfrm>
          <a:off x="1585127" y="518327"/>
          <a:ext cx="3459144" cy="3459144"/>
        </a:xfrm>
        <a:prstGeom prst="blockArc">
          <a:avLst>
            <a:gd name="adj1" fmla="val 10800000"/>
            <a:gd name="adj2" fmla="val 16200000"/>
            <a:gd name="adj3" fmla="val 4641"/>
          </a:avLst>
        </a:prstGeom>
        <a:solidFill>
          <a:schemeClr val="accent4">
            <a:hueOff val="-2150359"/>
            <a:satOff val="19087"/>
            <a:lumOff val="-6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99F2C-2182-4335-B36B-555A55174EB5}">
      <dsp:nvSpPr>
        <dsp:cNvPr id="0" name=""/>
        <dsp:cNvSpPr/>
      </dsp:nvSpPr>
      <dsp:spPr>
        <a:xfrm>
          <a:off x="1585127" y="518327"/>
          <a:ext cx="3459144" cy="3459144"/>
        </a:xfrm>
        <a:prstGeom prst="blockArc">
          <a:avLst>
            <a:gd name="adj1" fmla="val 5400000"/>
            <a:gd name="adj2" fmla="val 10800000"/>
            <a:gd name="adj3" fmla="val 4641"/>
          </a:avLst>
        </a:prstGeom>
        <a:solidFill>
          <a:schemeClr val="accent4">
            <a:hueOff val="-1433573"/>
            <a:satOff val="12725"/>
            <a:lumOff val="-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A170B0-9611-41CD-828E-4950FF955E0F}">
      <dsp:nvSpPr>
        <dsp:cNvPr id="0" name=""/>
        <dsp:cNvSpPr/>
      </dsp:nvSpPr>
      <dsp:spPr>
        <a:xfrm>
          <a:off x="1585127" y="518327"/>
          <a:ext cx="3459144" cy="3459144"/>
        </a:xfrm>
        <a:prstGeom prst="blockArc">
          <a:avLst>
            <a:gd name="adj1" fmla="val 0"/>
            <a:gd name="adj2" fmla="val 5400000"/>
            <a:gd name="adj3" fmla="val 4641"/>
          </a:avLst>
        </a:prstGeom>
        <a:solidFill>
          <a:schemeClr val="accent4">
            <a:hueOff val="-716786"/>
            <a:satOff val="6362"/>
            <a:lumOff val="-21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6A1284-7AE2-43D6-B18C-042F50F54027}">
      <dsp:nvSpPr>
        <dsp:cNvPr id="0" name=""/>
        <dsp:cNvSpPr/>
      </dsp:nvSpPr>
      <dsp:spPr>
        <a:xfrm>
          <a:off x="1665241" y="533409"/>
          <a:ext cx="3459144" cy="3459144"/>
        </a:xfrm>
        <a:prstGeom prst="blockArc">
          <a:avLst>
            <a:gd name="adj1" fmla="val 16200000"/>
            <a:gd name="adj2" fmla="val 0"/>
            <a:gd name="adj3" fmla="val 464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7AFC5C-04C4-4D6D-9E5C-AB15B07DF251}">
      <dsp:nvSpPr>
        <dsp:cNvPr id="0" name=""/>
        <dsp:cNvSpPr/>
      </dsp:nvSpPr>
      <dsp:spPr>
        <a:xfrm>
          <a:off x="2518395" y="1451595"/>
          <a:ext cx="1592609" cy="159260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SB</a:t>
          </a:r>
          <a:endParaRPr lang="en-US" sz="6500" kern="1200" dirty="0"/>
        </a:p>
      </dsp:txBody>
      <dsp:txXfrm>
        <a:off x="2751627" y="1684827"/>
        <a:ext cx="1126145" cy="1126145"/>
      </dsp:txXfrm>
    </dsp:sp>
    <dsp:sp modelId="{26F2A664-B655-47B3-8E7C-E24587302FD0}">
      <dsp:nvSpPr>
        <dsp:cNvPr id="0" name=""/>
        <dsp:cNvSpPr/>
      </dsp:nvSpPr>
      <dsp:spPr>
        <a:xfrm>
          <a:off x="2757286" y="1048"/>
          <a:ext cx="1114826" cy="111482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A</a:t>
          </a:r>
          <a:endParaRPr lang="en-US" sz="4700" kern="1200" dirty="0"/>
        </a:p>
      </dsp:txBody>
      <dsp:txXfrm>
        <a:off x="2920548" y="164310"/>
        <a:ext cx="788302" cy="788302"/>
      </dsp:txXfrm>
    </dsp:sp>
    <dsp:sp modelId="{35083AEE-A347-4F7C-A1C4-B1B0D69DD93C}">
      <dsp:nvSpPr>
        <dsp:cNvPr id="0" name=""/>
        <dsp:cNvSpPr/>
      </dsp:nvSpPr>
      <dsp:spPr>
        <a:xfrm>
          <a:off x="4446724" y="1690486"/>
          <a:ext cx="1114826" cy="1114826"/>
        </a:xfrm>
        <a:prstGeom prst="ellipse">
          <a:avLst/>
        </a:prstGeom>
        <a:solidFill>
          <a:schemeClr val="accent4">
            <a:hueOff val="-716786"/>
            <a:satOff val="6362"/>
            <a:lumOff val="-215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D</a:t>
          </a:r>
          <a:endParaRPr lang="en-US" sz="4700" kern="1200" dirty="0"/>
        </a:p>
      </dsp:txBody>
      <dsp:txXfrm>
        <a:off x="4609986" y="1853748"/>
        <a:ext cx="788302" cy="788302"/>
      </dsp:txXfrm>
    </dsp:sp>
    <dsp:sp modelId="{326CDDD0-F5A8-4E42-9CB2-709588917828}">
      <dsp:nvSpPr>
        <dsp:cNvPr id="0" name=""/>
        <dsp:cNvSpPr/>
      </dsp:nvSpPr>
      <dsp:spPr>
        <a:xfrm>
          <a:off x="2757286" y="3379924"/>
          <a:ext cx="1114826" cy="1114826"/>
        </a:xfrm>
        <a:prstGeom prst="ellipse">
          <a:avLst/>
        </a:prstGeom>
        <a:solidFill>
          <a:schemeClr val="accent4">
            <a:hueOff val="-1433573"/>
            <a:satOff val="12725"/>
            <a:lumOff val="-431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C</a:t>
          </a:r>
          <a:endParaRPr lang="en-US" sz="4700" kern="1200" dirty="0"/>
        </a:p>
      </dsp:txBody>
      <dsp:txXfrm>
        <a:off x="2920548" y="3543186"/>
        <a:ext cx="788302" cy="788302"/>
      </dsp:txXfrm>
    </dsp:sp>
    <dsp:sp modelId="{83CFCC52-06C4-438B-9E5B-7B7BB802055D}">
      <dsp:nvSpPr>
        <dsp:cNvPr id="0" name=""/>
        <dsp:cNvSpPr/>
      </dsp:nvSpPr>
      <dsp:spPr>
        <a:xfrm>
          <a:off x="1067848" y="1690486"/>
          <a:ext cx="1114826" cy="1114826"/>
        </a:xfrm>
        <a:prstGeom prst="ellipse">
          <a:avLst/>
        </a:prstGeom>
        <a:solidFill>
          <a:schemeClr val="accent4">
            <a:hueOff val="-2150359"/>
            <a:satOff val="19087"/>
            <a:lumOff val="-647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B</a:t>
          </a:r>
          <a:endParaRPr lang="en-US" sz="4700" kern="1200" dirty="0"/>
        </a:p>
      </dsp:txBody>
      <dsp:txXfrm>
        <a:off x="1231110" y="1853748"/>
        <a:ext cx="788302" cy="788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3E13D6B-BA47-4EDA-A293-87BEE3F1C69D}" type="datetimeFigureOut">
              <a:rPr lang="en-US" smtClean="0"/>
              <a:t>9/4/14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D7064A2-A304-4EA0-924B-4B10D195B302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13D6B-BA47-4EDA-A293-87BEE3F1C69D}" type="datetimeFigureOut">
              <a:rPr lang="en-US" smtClean="0"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64A2-A304-4EA0-924B-4B10D195B3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13D6B-BA47-4EDA-A293-87BEE3F1C69D}" type="datetimeFigureOut">
              <a:rPr lang="en-US" smtClean="0"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64A2-A304-4EA0-924B-4B10D195B3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13D6B-BA47-4EDA-A293-87BEE3F1C69D}" type="datetimeFigureOut">
              <a:rPr lang="en-US" smtClean="0"/>
              <a:t>9/4/14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64A2-A304-4EA0-924B-4B10D195B30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13D6B-BA47-4EDA-A293-87BEE3F1C69D}" type="datetimeFigureOut">
              <a:rPr lang="en-US" smtClean="0"/>
              <a:t>9/4/14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64A2-A304-4EA0-924B-4B10D195B3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13D6B-BA47-4EDA-A293-87BEE3F1C69D}" type="datetimeFigureOut">
              <a:rPr lang="en-US" smtClean="0"/>
              <a:t>9/4/14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64A2-A304-4EA0-924B-4B10D195B3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13D6B-BA47-4EDA-A293-87BEE3F1C69D}" type="datetimeFigureOut">
              <a:rPr lang="en-US" smtClean="0"/>
              <a:t>9/4/14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64A2-A304-4EA0-924B-4B10D195B3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13D6B-BA47-4EDA-A293-87BEE3F1C69D}" type="datetimeFigureOut">
              <a:rPr lang="en-US" smtClean="0"/>
              <a:t>9/4/14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64A2-A304-4EA0-924B-4B10D195B302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13D6B-BA47-4EDA-A293-87BEE3F1C69D}" type="datetimeFigureOut">
              <a:rPr lang="en-US" smtClean="0"/>
              <a:t>9/4/14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64A2-A304-4EA0-924B-4B10D195B3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13D6B-BA47-4EDA-A293-87BEE3F1C69D}" type="datetimeFigureOut">
              <a:rPr lang="en-US" smtClean="0"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64A2-A304-4EA0-924B-4B10D195B3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13D6B-BA47-4EDA-A293-87BEE3F1C69D}" type="datetimeFigureOut">
              <a:rPr lang="en-US" smtClean="0"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064A2-A304-4EA0-924B-4B10D195B3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3E13D6B-BA47-4EDA-A293-87BEE3F1C69D}" type="datetimeFigureOut">
              <a:rPr lang="en-US" smtClean="0"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D7064A2-A304-4EA0-924B-4B10D195B3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National_Association_for_the_Protection_of_Labour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Pengorganisasian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Eduard P. </a:t>
            </a:r>
            <a:r>
              <a:rPr lang="en-US" dirty="0" err="1" smtClean="0"/>
              <a:t>Maraung</a:t>
            </a:r>
            <a:endParaRPr lang="en-US" dirty="0" smtClean="0"/>
          </a:p>
          <a:p>
            <a:r>
              <a:rPr lang="en-US" dirty="0" err="1" smtClean="0"/>
              <a:t>IndusriALL</a:t>
            </a:r>
            <a:r>
              <a:rPr lang="en-US" dirty="0" smtClean="0"/>
              <a:t> Indonesia Council</a:t>
            </a:r>
            <a:endParaRPr lang="en-US" dirty="0"/>
          </a:p>
        </p:txBody>
      </p:sp>
      <p:pic>
        <p:nvPicPr>
          <p:cNvPr id="1026" name="Picture 2" descr="http://upload.wikimedia.org/wikipedia/commons/7/73/Ludd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95400"/>
            <a:ext cx="2752725" cy="391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293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Internasional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848548"/>
          </a:xfrm>
        </p:spPr>
        <p:txBody>
          <a:bodyPr>
            <a:normAutofit fontScale="62500" lnSpcReduction="20000"/>
          </a:bodyPr>
          <a:lstStyle/>
          <a:p>
            <a:r>
              <a:rPr lang="en-US" dirty="0" err="1" smtClean="0"/>
              <a:t>Pembentukan</a:t>
            </a:r>
            <a:r>
              <a:rPr lang="en-US" dirty="0" smtClean="0"/>
              <a:t>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sekali</a:t>
            </a:r>
            <a:r>
              <a:rPr lang="en-US" dirty="0" smtClean="0"/>
              <a:t> </a:t>
            </a:r>
            <a:r>
              <a:rPr lang="en-US" dirty="0" err="1" smtClean="0"/>
              <a:t>diprakarsai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di </a:t>
            </a:r>
            <a:r>
              <a:rPr lang="en-US" dirty="0" err="1" smtClean="0"/>
              <a:t>Inggris</a:t>
            </a:r>
            <a:r>
              <a:rPr lang="en-US" dirty="0" smtClean="0"/>
              <a:t> </a:t>
            </a:r>
            <a:r>
              <a:rPr lang="en-US" dirty="0" err="1" smtClean="0"/>
              <a:t>dilatar</a:t>
            </a:r>
            <a:r>
              <a:rPr lang="en-US" dirty="0" smtClean="0"/>
              <a:t> </a:t>
            </a:r>
            <a:r>
              <a:rPr lang="en-US" dirty="0" err="1" smtClean="0"/>
              <a:t>belakangi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err="1" smtClean="0"/>
              <a:t>tujuan-tujuan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sama</a:t>
            </a:r>
            <a:r>
              <a:rPr lang="en-US" dirty="0"/>
              <a:t> , </a:t>
            </a:r>
            <a:r>
              <a:rPr lang="en-US" dirty="0" err="1"/>
              <a:t>pertukaran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 </a:t>
            </a:r>
            <a:r>
              <a:rPr lang="en-US" dirty="0" err="1"/>
              <a:t>pertukaran</a:t>
            </a:r>
            <a:r>
              <a:rPr lang="en-US" dirty="0"/>
              <a:t> </a:t>
            </a:r>
            <a:r>
              <a:rPr lang="en-US" dirty="0" err="1" smtClean="0"/>
              <a:t>gagasan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sekali</a:t>
            </a:r>
            <a:r>
              <a:rPr lang="en-US" dirty="0" smtClean="0"/>
              <a:t> </a:t>
            </a:r>
            <a:r>
              <a:rPr lang="en-US" dirty="0" err="1" smtClean="0"/>
              <a:t>didirikan</a:t>
            </a:r>
            <a:r>
              <a:rPr lang="en-US" dirty="0" smtClean="0"/>
              <a:t> </a:t>
            </a:r>
            <a:r>
              <a:rPr lang="en-US" dirty="0" err="1" smtClean="0"/>
              <a:t>seiring</a:t>
            </a:r>
            <a:r>
              <a:rPr lang="en-US" dirty="0" smtClean="0"/>
              <a:t> </a:t>
            </a:r>
            <a:r>
              <a:rPr lang="en-US" dirty="0" err="1" smtClean="0"/>
              <a:t>terjadinya</a:t>
            </a:r>
            <a:r>
              <a:rPr lang="en-US" dirty="0" smtClean="0"/>
              <a:t> </a:t>
            </a:r>
            <a:r>
              <a:rPr lang="en-US" dirty="0" err="1" smtClean="0"/>
              <a:t>revolusi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. 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 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dibawah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di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pemerintahan</a:t>
            </a:r>
            <a:r>
              <a:rPr lang="en-US" dirty="0" smtClean="0"/>
              <a:t> yang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berubah</a:t>
            </a:r>
            <a:r>
              <a:rPr lang="en-US" dirty="0" smtClean="0"/>
              <a:t>  </a:t>
            </a:r>
            <a:r>
              <a:rPr lang="en-US" dirty="0" err="1" smtClean="0"/>
              <a:t>dimana</a:t>
            </a:r>
            <a:r>
              <a:rPr lang="en-US" dirty="0" smtClean="0"/>
              <a:t>  </a:t>
            </a:r>
            <a:r>
              <a:rPr lang="en-US" dirty="0" err="1" smtClean="0"/>
              <a:t>kebasan</a:t>
            </a:r>
            <a:r>
              <a:rPr lang="en-US" dirty="0" smtClean="0"/>
              <a:t> </a:t>
            </a:r>
            <a:r>
              <a:rPr lang="en-US" dirty="0" err="1" smtClean="0"/>
              <a:t>berunding</a:t>
            </a:r>
            <a:r>
              <a:rPr lang="en-US" dirty="0" smtClean="0"/>
              <a:t>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diakui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tahu</a:t>
            </a:r>
            <a:r>
              <a:rPr lang="en-US" dirty="0" smtClean="0"/>
              <a:t>  1799 di </a:t>
            </a:r>
            <a:r>
              <a:rPr lang="en-US" dirty="0" err="1" smtClean="0"/>
              <a:t>Inggris</a:t>
            </a:r>
            <a:r>
              <a:rPr lang="en-US" dirty="0" smtClean="0"/>
              <a:t>. 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keadaannya</a:t>
            </a:r>
            <a:r>
              <a:rPr lang="en-US" dirty="0" smtClean="0"/>
              <a:t> 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mendapatkan</a:t>
            </a:r>
            <a:r>
              <a:rPr lang="en-US" dirty="0" smtClean="0"/>
              <a:t> </a:t>
            </a:r>
            <a:r>
              <a:rPr lang="en-US" dirty="0" err="1" smtClean="0"/>
              <a:t>represi</a:t>
            </a:r>
            <a:r>
              <a:rPr lang="en-US" dirty="0" smtClean="0"/>
              <a:t> 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1824.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cabang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wilayah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aksi-aksi</a:t>
            </a:r>
            <a:r>
              <a:rPr lang="en-US" dirty="0" smtClean="0"/>
              <a:t> </a:t>
            </a:r>
            <a:r>
              <a:rPr lang="en-US" dirty="0" err="1" smtClean="0"/>
              <a:t>massal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.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didirikan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1820  </a:t>
            </a:r>
            <a:r>
              <a:rPr lang="en-US" dirty="0"/>
              <a:t> </a:t>
            </a:r>
            <a:r>
              <a:rPr lang="en-US" dirty="0">
                <a:hlinkClick r:id="rId2" tooltip="National Association for the Protection of Labour"/>
              </a:rPr>
              <a:t>National Association for the Protection of </a:t>
            </a:r>
            <a:r>
              <a:rPr lang="en-US" dirty="0" err="1">
                <a:hlinkClick r:id="rId2" tooltip="National Association for the Protection of Labour"/>
              </a:rPr>
              <a:t>Labour</a:t>
            </a:r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en-US" dirty="0" err="1" smtClean="0"/>
              <a:t>didirikan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1830. </a:t>
            </a:r>
          </a:p>
          <a:p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 </a:t>
            </a:r>
            <a:r>
              <a:rPr lang="en-US" dirty="0" err="1" smtClean="0"/>
              <a:t>konfederasi</a:t>
            </a:r>
            <a:r>
              <a:rPr lang="en-US" dirty="0" smtClean="0"/>
              <a:t> </a:t>
            </a:r>
            <a:r>
              <a:rPr lang="en-US" dirty="0" err="1" smtClean="0"/>
              <a:t>Internasional</a:t>
            </a:r>
            <a:r>
              <a:rPr lang="en-US" dirty="0" smtClean="0"/>
              <a:t> </a:t>
            </a:r>
            <a:r>
              <a:rPr lang="en-US" dirty="0" err="1" smtClean="0"/>
              <a:t>terbesar</a:t>
            </a:r>
            <a:r>
              <a:rPr lang="en-US" dirty="0" smtClean="0"/>
              <a:t> di </a:t>
            </a:r>
            <a:r>
              <a:rPr lang="en-US" dirty="0" err="1" smtClean="0"/>
              <a:t>dunia</a:t>
            </a:r>
            <a:r>
              <a:rPr lang="en-US" dirty="0" smtClean="0"/>
              <a:t>  ITUC (international Trade Union Confederation  </a:t>
            </a:r>
            <a:r>
              <a:rPr lang="en-US" dirty="0" err="1" smtClean="0"/>
              <a:t>dan</a:t>
            </a:r>
            <a:r>
              <a:rPr lang="en-US" dirty="0" smtClean="0"/>
              <a:t>  GUF’s  (Global Union Federation)  yang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 </a:t>
            </a:r>
            <a:r>
              <a:rPr lang="en-US" dirty="0" err="1" smtClean="0"/>
              <a:t>organisasinya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IndustriALL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sz="1400" dirty="0"/>
              <a:t>http://en.wikipedia.org/wiki/Trade_union#History</a:t>
            </a:r>
          </a:p>
        </p:txBody>
      </p:sp>
    </p:spTree>
    <p:extLst>
      <p:ext uri="{BB962C8B-B14F-4D97-AF65-F5344CB8AC3E}">
        <p14:creationId xmlns:p14="http://schemas.microsoft.com/office/powerpoint/2010/main" val="176301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57200"/>
            <a:ext cx="7024744" cy="6096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143000"/>
            <a:ext cx="6777317" cy="5638800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Serikat</a:t>
            </a:r>
            <a:r>
              <a:rPr lang="en-US" dirty="0"/>
              <a:t> </a:t>
            </a:r>
            <a:r>
              <a:rPr lang="en-US" dirty="0" err="1"/>
              <a:t>buruh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di </a:t>
            </a:r>
            <a:r>
              <a:rPr lang="en-US" dirty="0" err="1"/>
              <a:t>Jawa</a:t>
            </a:r>
            <a:r>
              <a:rPr lang="en-US" dirty="0"/>
              <a:t> </a:t>
            </a:r>
            <a:r>
              <a:rPr lang="en-US" dirty="0" err="1"/>
              <a:t>didirikan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1905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buruh-buruh</a:t>
            </a:r>
            <a:r>
              <a:rPr lang="en-US" dirty="0"/>
              <a:t> </a:t>
            </a:r>
            <a:r>
              <a:rPr lang="en-US" dirty="0" err="1"/>
              <a:t>kereta</a:t>
            </a:r>
            <a:r>
              <a:rPr lang="en-US" dirty="0"/>
              <a:t> </a:t>
            </a:r>
            <a:r>
              <a:rPr lang="en-US" dirty="0" err="1"/>
              <a:t>api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SS Bond (</a:t>
            </a:r>
            <a:r>
              <a:rPr lang="en-US" dirty="0" err="1"/>
              <a:t>Staatspoorwegen</a:t>
            </a:r>
            <a:r>
              <a:rPr lang="en-US" dirty="0"/>
              <a:t> Bond). </a:t>
            </a:r>
            <a:r>
              <a:rPr lang="en-US" dirty="0" err="1"/>
              <a:t>Kepengurusan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sepenuhnya</a:t>
            </a:r>
            <a:r>
              <a:rPr lang="en-US" dirty="0"/>
              <a:t> </a:t>
            </a:r>
            <a:r>
              <a:rPr lang="en-US" dirty="0" err="1"/>
              <a:t>dipegang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orang-orang </a:t>
            </a:r>
            <a:r>
              <a:rPr lang="en-US" dirty="0" err="1"/>
              <a:t>Belanda</a:t>
            </a:r>
            <a:r>
              <a:rPr lang="en-US" dirty="0"/>
              <a:t>.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1910, orang-orang </a:t>
            </a:r>
            <a:r>
              <a:rPr lang="en-US" dirty="0" err="1"/>
              <a:t>pribumi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mayoritas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(826 </a:t>
            </a:r>
            <a:r>
              <a:rPr lang="en-US" dirty="0" err="1"/>
              <a:t>dari</a:t>
            </a:r>
            <a:r>
              <a:rPr lang="en-US" dirty="0"/>
              <a:t> 1.476 orang). </a:t>
            </a:r>
            <a:r>
              <a:rPr lang="en-US" dirty="0" err="1"/>
              <a:t>Walau</a:t>
            </a:r>
            <a:r>
              <a:rPr lang="en-US" dirty="0"/>
              <a:t> </a:t>
            </a:r>
            <a:r>
              <a:rPr lang="en-US" dirty="0" err="1"/>
              <a:t>begitu</a:t>
            </a:r>
            <a:r>
              <a:rPr lang="en-US" dirty="0"/>
              <a:t>, orang-orang </a:t>
            </a:r>
            <a:r>
              <a:rPr lang="en-US" dirty="0" err="1"/>
              <a:t>pribumi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pilih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. </a:t>
            </a:r>
            <a:r>
              <a:rPr lang="en-US" dirty="0" err="1"/>
              <a:t>Serikat</a:t>
            </a:r>
            <a:r>
              <a:rPr lang="en-US" dirty="0"/>
              <a:t> </a:t>
            </a:r>
            <a:r>
              <a:rPr lang="en-US" dirty="0" err="1"/>
              <a:t>buruh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yang </a:t>
            </a:r>
            <a:r>
              <a:rPr lang="en-US" dirty="0" err="1"/>
              <a:t>militan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berakhir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1912.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1908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serikat</a:t>
            </a:r>
            <a:r>
              <a:rPr lang="en-US" dirty="0"/>
              <a:t> </a:t>
            </a:r>
            <a:r>
              <a:rPr lang="en-US" dirty="0" err="1"/>
              <a:t>buruh</a:t>
            </a:r>
            <a:r>
              <a:rPr lang="en-US" dirty="0"/>
              <a:t> </a:t>
            </a:r>
            <a:r>
              <a:rPr lang="en-US" dirty="0" err="1"/>
              <a:t>kereta</a:t>
            </a:r>
            <a:r>
              <a:rPr lang="en-US" dirty="0"/>
              <a:t> </a:t>
            </a:r>
            <a:r>
              <a:rPr lang="en-US" dirty="0" err="1"/>
              <a:t>api</a:t>
            </a:r>
            <a:r>
              <a:rPr lang="en-US" dirty="0"/>
              <a:t> yang lain,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naman</a:t>
            </a:r>
            <a:r>
              <a:rPr lang="en-US" dirty="0"/>
              <a:t> Vereeniging van </a:t>
            </a:r>
            <a:r>
              <a:rPr lang="en-US" dirty="0" err="1"/>
              <a:t>Spooor</a:t>
            </a:r>
            <a:r>
              <a:rPr lang="en-US" dirty="0"/>
              <a:t>-en </a:t>
            </a:r>
            <a:r>
              <a:rPr lang="en-US" dirty="0" err="1"/>
              <a:t>Tramweg</a:t>
            </a:r>
            <a:r>
              <a:rPr lang="en-US" dirty="0"/>
              <a:t> </a:t>
            </a:r>
            <a:r>
              <a:rPr lang="en-US" dirty="0" err="1"/>
              <a:t>Personeel</a:t>
            </a:r>
            <a:r>
              <a:rPr lang="en-US" dirty="0"/>
              <a:t> in </a:t>
            </a:r>
            <a:r>
              <a:rPr lang="en-US" dirty="0" err="1"/>
              <a:t>Nederlandsch</a:t>
            </a:r>
            <a:r>
              <a:rPr lang="en-US" dirty="0"/>
              <a:t> Indie (</a:t>
            </a:r>
            <a:r>
              <a:rPr lang="en-US" dirty="0" err="1"/>
              <a:t>vstp</a:t>
            </a:r>
            <a:r>
              <a:rPr lang="en-US" dirty="0"/>
              <a:t>) </a:t>
            </a:r>
            <a:r>
              <a:rPr lang="en-US" dirty="0" err="1"/>
              <a:t>Serikat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basis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ketimbang</a:t>
            </a:r>
            <a:r>
              <a:rPr lang="en-US" dirty="0"/>
              <a:t> SS Bond,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buruh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membedakan</a:t>
            </a:r>
            <a:r>
              <a:rPr lang="en-US" dirty="0"/>
              <a:t> </a:t>
            </a:r>
            <a:r>
              <a:rPr lang="en-US" dirty="0" err="1"/>
              <a:t>ras</a:t>
            </a:r>
            <a:r>
              <a:rPr lang="en-US" dirty="0"/>
              <a:t>,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pangkat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.  </a:t>
            </a:r>
            <a:r>
              <a:rPr lang="en-US" dirty="0" err="1" smtClean="0"/>
              <a:t>Pembentukan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univikasi</a:t>
            </a:r>
            <a:r>
              <a:rPr lang="en-US" dirty="0" smtClean="0"/>
              <a:t>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 </a:t>
            </a:r>
            <a:r>
              <a:rPr lang="en-US" dirty="0" err="1" smtClean="0"/>
              <a:t>berjalan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 </a:t>
            </a:r>
            <a:r>
              <a:rPr lang="en-US" dirty="0" err="1" smtClean="0"/>
              <a:t>akhirnya</a:t>
            </a:r>
            <a:r>
              <a:rPr lang="en-US" dirty="0" smtClean="0"/>
              <a:t>  </a:t>
            </a:r>
            <a:r>
              <a:rPr lang="en-US" dirty="0" err="1" smtClean="0"/>
              <a:t>pada</a:t>
            </a:r>
            <a:r>
              <a:rPr lang="en-US" dirty="0" smtClean="0"/>
              <a:t>  </a:t>
            </a:r>
            <a:r>
              <a:rPr lang="en-US" dirty="0" err="1" smtClean="0"/>
              <a:t>pertengahan</a:t>
            </a:r>
            <a:r>
              <a:rPr lang="en-US" dirty="0" smtClean="0"/>
              <a:t> 50 an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terbagi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ideologi</a:t>
            </a:r>
            <a:r>
              <a:rPr lang="en-US" dirty="0" smtClean="0"/>
              <a:t>.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zaman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VSTP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serikat</a:t>
            </a:r>
            <a:r>
              <a:rPr lang="en-US" dirty="0"/>
              <a:t> </a:t>
            </a:r>
            <a:r>
              <a:rPr lang="en-US" dirty="0" err="1"/>
              <a:t>buruh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paling </a:t>
            </a:r>
            <a:r>
              <a:rPr lang="en-US" dirty="0" err="1"/>
              <a:t>banyak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terhitung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militan</a:t>
            </a:r>
            <a:r>
              <a:rPr lang="en-US" dirty="0"/>
              <a:t>.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pimpinan</a:t>
            </a:r>
            <a:r>
              <a:rPr lang="en-US" dirty="0"/>
              <a:t> </a:t>
            </a:r>
            <a:r>
              <a:rPr lang="en-US" dirty="0" err="1"/>
              <a:t>Semaun</a:t>
            </a:r>
            <a:r>
              <a:rPr lang="en-US" dirty="0"/>
              <a:t>, </a:t>
            </a:r>
            <a:r>
              <a:rPr lang="en-US" dirty="0" err="1"/>
              <a:t>serikat</a:t>
            </a:r>
            <a:r>
              <a:rPr lang="en-US" dirty="0"/>
              <a:t> </a:t>
            </a:r>
            <a:r>
              <a:rPr lang="en-US" dirty="0" err="1"/>
              <a:t>buruh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memperjuangkan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kaum</a:t>
            </a:r>
            <a:r>
              <a:rPr lang="en-US" dirty="0"/>
              <a:t> </a:t>
            </a:r>
            <a:r>
              <a:rPr lang="en-US" dirty="0" err="1"/>
              <a:t>buruh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pembelaan</a:t>
            </a:r>
            <a:r>
              <a:rPr lang="en-US" dirty="0"/>
              <a:t> </a:t>
            </a:r>
            <a:r>
              <a:rPr lang="en-US" dirty="0" err="1"/>
              <a:t>hak-hak</a:t>
            </a:r>
            <a:r>
              <a:rPr lang="en-US" dirty="0"/>
              <a:t> </a:t>
            </a:r>
            <a:r>
              <a:rPr lang="en-US" dirty="0" err="1"/>
              <a:t>buruh</a:t>
            </a:r>
            <a:r>
              <a:rPr lang="en-US" dirty="0"/>
              <a:t>, </a:t>
            </a:r>
            <a:r>
              <a:rPr lang="en-US" dirty="0" err="1"/>
              <a:t>memperbaiki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sebagainya</a:t>
            </a:r>
            <a:r>
              <a:rPr lang="en-US" dirty="0"/>
              <a:t>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usahanya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Semaun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‘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panduan</a:t>
            </a:r>
            <a:r>
              <a:rPr lang="en-US" dirty="0"/>
              <a:t>’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aktivis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buruh</a:t>
            </a:r>
            <a:r>
              <a:rPr lang="en-US" dirty="0"/>
              <a:t> di </a:t>
            </a:r>
            <a:r>
              <a:rPr lang="en-US" dirty="0" err="1"/>
              <a:t>Hindia</a:t>
            </a:r>
            <a:r>
              <a:rPr lang="en-US" dirty="0"/>
              <a:t>. Para </a:t>
            </a:r>
            <a:r>
              <a:rPr lang="en-US" dirty="0" err="1"/>
              <a:t>pemimpin</a:t>
            </a:r>
            <a:r>
              <a:rPr lang="en-US" dirty="0"/>
              <a:t> VSTP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tokoh</a:t>
            </a:r>
            <a:r>
              <a:rPr lang="en-US" dirty="0"/>
              <a:t> </a:t>
            </a:r>
            <a:r>
              <a:rPr lang="en-US" dirty="0" err="1"/>
              <a:t>sosialis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mendirikan</a:t>
            </a:r>
            <a:r>
              <a:rPr lang="en-US" dirty="0"/>
              <a:t> </a:t>
            </a:r>
            <a:r>
              <a:rPr lang="en-US" dirty="0" err="1"/>
              <a:t>Indische</a:t>
            </a:r>
            <a:r>
              <a:rPr lang="en-US" dirty="0"/>
              <a:t> </a:t>
            </a:r>
            <a:r>
              <a:rPr lang="en-US" dirty="0" err="1"/>
              <a:t>Sociaal-Democratische</a:t>
            </a:r>
            <a:r>
              <a:rPr lang="en-US" dirty="0"/>
              <a:t> Vereeniging (ISDV). </a:t>
            </a:r>
            <a:r>
              <a:rPr lang="en-US" dirty="0" err="1"/>
              <a:t>Tokoh-tokoh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setuju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gagasan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Indische</a:t>
            </a:r>
            <a:r>
              <a:rPr lang="en-US" dirty="0"/>
              <a:t> </a:t>
            </a:r>
            <a:r>
              <a:rPr lang="en-US" dirty="0" err="1"/>
              <a:t>Sociaal-Democratische</a:t>
            </a:r>
            <a:r>
              <a:rPr lang="en-US" dirty="0"/>
              <a:t> </a:t>
            </a:r>
            <a:r>
              <a:rPr lang="en-US" dirty="0" err="1"/>
              <a:t>Partij</a:t>
            </a:r>
            <a:r>
              <a:rPr lang="en-US" dirty="0"/>
              <a:t> (ISDP)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1917. ISDV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Partai</a:t>
            </a:r>
            <a:r>
              <a:rPr lang="en-US" dirty="0"/>
              <a:t> </a:t>
            </a:r>
            <a:r>
              <a:rPr lang="en-US" dirty="0" err="1"/>
              <a:t>Komunis</a:t>
            </a:r>
            <a:r>
              <a:rPr lang="en-US" dirty="0"/>
              <a:t> Indonesia (PKI)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1920. 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nasionalis</a:t>
            </a:r>
            <a:r>
              <a:rPr lang="en-US" dirty="0" smtClean="0"/>
              <a:t>, </a:t>
            </a:r>
            <a:r>
              <a:rPr lang="en-US" dirty="0" err="1" smtClean="0"/>
              <a:t>komunis</a:t>
            </a:r>
            <a:r>
              <a:rPr lang="en-US" dirty="0" smtClean="0"/>
              <a:t>, </a:t>
            </a:r>
            <a:r>
              <a:rPr lang="en-US" dirty="0" err="1" smtClean="0"/>
              <a:t>maupun</a:t>
            </a:r>
            <a:r>
              <a:rPr lang="en-US" dirty="0" smtClean="0"/>
              <a:t> Islam  </a:t>
            </a:r>
            <a:r>
              <a:rPr lang="en-US" dirty="0" err="1" smtClean="0"/>
              <a:t>terus</a:t>
            </a:r>
            <a:r>
              <a:rPr lang="en-US" dirty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 set back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diberangus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peristiwa</a:t>
            </a:r>
            <a:r>
              <a:rPr lang="en-US" dirty="0" smtClean="0"/>
              <a:t> 1965.   </a:t>
            </a:r>
            <a:r>
              <a:rPr lang="en-US" dirty="0" err="1" smtClean="0"/>
              <a:t>Gerakan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di Indonesia  </a:t>
            </a:r>
            <a:r>
              <a:rPr lang="en-US" dirty="0" err="1" smtClean="0"/>
              <a:t>baru</a:t>
            </a:r>
            <a:r>
              <a:rPr lang="en-US" dirty="0" smtClean="0"/>
              <a:t> 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  di era </a:t>
            </a:r>
            <a:r>
              <a:rPr lang="en-US" dirty="0" err="1" smtClean="0"/>
              <a:t>tahun</a:t>
            </a:r>
            <a:r>
              <a:rPr lang="en-US" dirty="0" smtClean="0"/>
              <a:t> 90 an. 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menuntut</a:t>
            </a:r>
            <a:r>
              <a:rPr lang="en-US" dirty="0" smtClean="0"/>
              <a:t>  </a:t>
            </a:r>
            <a:r>
              <a:rPr lang="en-US" dirty="0" err="1" smtClean="0"/>
              <a:t>dikembangkannya</a:t>
            </a:r>
            <a:r>
              <a:rPr lang="en-US" dirty="0" smtClean="0"/>
              <a:t> </a:t>
            </a:r>
            <a:r>
              <a:rPr lang="en-US" dirty="0" err="1" smtClean="0"/>
              <a:t>demokrasi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berdirinya</a:t>
            </a:r>
            <a:r>
              <a:rPr lang="en-US" dirty="0" smtClean="0"/>
              <a:t>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yang </a:t>
            </a:r>
            <a:r>
              <a:rPr lang="en-US" dirty="0" err="1" smtClean="0"/>
              <a:t>independen</a:t>
            </a:r>
            <a:r>
              <a:rPr lang="en-US" dirty="0" smtClean="0"/>
              <a:t>. </a:t>
            </a:r>
            <a:r>
              <a:rPr lang="en-US" dirty="0" err="1" smtClean="0"/>
              <a:t>Tahun</a:t>
            </a:r>
            <a:r>
              <a:rPr lang="en-US" dirty="0"/>
              <a:t> </a:t>
            </a:r>
            <a:r>
              <a:rPr lang="en-US" dirty="0" smtClean="0"/>
              <a:t>1998 </a:t>
            </a:r>
            <a:r>
              <a:rPr lang="en-US" dirty="0" err="1" smtClean="0"/>
              <a:t>setelah</a:t>
            </a:r>
            <a:r>
              <a:rPr lang="en-US" dirty="0" smtClean="0"/>
              <a:t> era </a:t>
            </a:r>
            <a:r>
              <a:rPr lang="en-US" dirty="0" err="1" smtClean="0"/>
              <a:t>reformasi</a:t>
            </a:r>
            <a:r>
              <a:rPr lang="en-US" dirty="0" smtClean="0"/>
              <a:t>,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meretivikasi</a:t>
            </a:r>
            <a:r>
              <a:rPr lang="en-US" dirty="0" smtClean="0"/>
              <a:t> </a:t>
            </a:r>
            <a:r>
              <a:rPr lang="en-US" dirty="0" err="1" smtClean="0"/>
              <a:t>Konvensi</a:t>
            </a:r>
            <a:r>
              <a:rPr lang="en-US" dirty="0" smtClean="0"/>
              <a:t> ILO  87 </a:t>
            </a:r>
            <a:r>
              <a:rPr lang="en-US" dirty="0" err="1" smtClean="0"/>
              <a:t>tentang</a:t>
            </a:r>
            <a:r>
              <a:rPr lang="en-US" dirty="0" smtClean="0"/>
              <a:t>  </a:t>
            </a:r>
            <a:r>
              <a:rPr lang="en-US" dirty="0" err="1" smtClean="0"/>
              <a:t>kebebasan</a:t>
            </a:r>
            <a:r>
              <a:rPr lang="en-US" dirty="0" smtClean="0"/>
              <a:t> </a:t>
            </a:r>
            <a:r>
              <a:rPr lang="en-US" dirty="0" err="1" smtClean="0"/>
              <a:t>berserikat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berunding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hadirnya</a:t>
            </a:r>
            <a:r>
              <a:rPr lang="en-US" dirty="0" smtClean="0"/>
              <a:t> UU No. 21 </a:t>
            </a:r>
            <a:r>
              <a:rPr lang="en-US" dirty="0" err="1" smtClean="0"/>
              <a:t>tahun</a:t>
            </a:r>
            <a:r>
              <a:rPr lang="en-US" dirty="0" smtClean="0"/>
              <a:t> 2000.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922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Pengorganisasian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8580" indent="0">
              <a:buNone/>
            </a:pP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keran</a:t>
            </a:r>
            <a:r>
              <a:rPr lang="en-US" dirty="0" smtClean="0"/>
              <a:t> </a:t>
            </a:r>
            <a:r>
              <a:rPr lang="en-US" dirty="0" err="1" smtClean="0"/>
              <a:t>demokrasi</a:t>
            </a:r>
            <a:r>
              <a:rPr lang="en-US" dirty="0" smtClean="0"/>
              <a:t> </a:t>
            </a:r>
            <a:r>
              <a:rPr lang="en-US" dirty="0" err="1" smtClean="0"/>
              <a:t>dibuka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1998,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di Indonesia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bentuk-bentuk</a:t>
            </a:r>
            <a:r>
              <a:rPr lang="en-US" dirty="0" smtClean="0"/>
              <a:t> </a:t>
            </a:r>
            <a:r>
              <a:rPr lang="en-US" dirty="0" err="1" smtClean="0"/>
              <a:t>pengorganisasian</a:t>
            </a:r>
            <a:r>
              <a:rPr lang="en-US" dirty="0" smtClean="0"/>
              <a:t> </a:t>
            </a:r>
            <a:r>
              <a:rPr lang="en-US" dirty="0" err="1" smtClean="0"/>
              <a:t>terbaik</a:t>
            </a:r>
            <a:r>
              <a:rPr lang="en-US" dirty="0" smtClean="0"/>
              <a:t>.  </a:t>
            </a:r>
            <a:r>
              <a:rPr lang="en-US" dirty="0" err="1" smtClean="0"/>
              <a:t>Kendatipun</a:t>
            </a:r>
            <a:r>
              <a:rPr lang="en-US" dirty="0" smtClean="0"/>
              <a:t> UU. 21 </a:t>
            </a:r>
            <a:r>
              <a:rPr lang="en-US" dirty="0" err="1" smtClean="0"/>
              <a:t>tahun</a:t>
            </a:r>
            <a:r>
              <a:rPr lang="en-US" dirty="0" smtClean="0"/>
              <a:t> 2000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systemnya</a:t>
            </a:r>
            <a:r>
              <a:rPr lang="en-US" dirty="0" smtClean="0"/>
              <a:t>, di </a:t>
            </a:r>
            <a:r>
              <a:rPr lang="en-US" dirty="0" err="1" smtClean="0"/>
              <a:t>lapangan</a:t>
            </a:r>
            <a:r>
              <a:rPr lang="en-US" dirty="0" smtClean="0"/>
              <a:t> 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tipe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pilihan</a:t>
            </a:r>
            <a:r>
              <a:rPr lang="en-US" dirty="0" smtClean="0"/>
              <a:t> </a:t>
            </a:r>
            <a:r>
              <a:rPr lang="en-US" dirty="0" err="1" smtClean="0"/>
              <a:t>anggotanya</a:t>
            </a:r>
            <a:r>
              <a:rPr lang="en-US" dirty="0" smtClean="0"/>
              <a:t>.  Ada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90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/</a:t>
            </a:r>
            <a:r>
              <a:rPr lang="en-US" dirty="0" err="1" smtClean="0"/>
              <a:t>pekerja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, </a:t>
            </a:r>
            <a:r>
              <a:rPr lang="en-US" dirty="0" err="1" smtClean="0"/>
              <a:t>dna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bertambah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6 </a:t>
            </a:r>
            <a:r>
              <a:rPr lang="en-US" dirty="0" err="1" smtClean="0"/>
              <a:t>Konfederasi</a:t>
            </a:r>
            <a:r>
              <a:rPr lang="en-US" dirty="0" smtClean="0"/>
              <a:t>. </a:t>
            </a:r>
            <a:r>
              <a:rPr lang="en-US" dirty="0" err="1" smtClean="0"/>
              <a:t>Sayannya</a:t>
            </a:r>
            <a:r>
              <a:rPr lang="en-US" dirty="0" smtClean="0"/>
              <a:t> </a:t>
            </a:r>
            <a:r>
              <a:rPr lang="en-US" dirty="0" err="1" smtClean="0"/>
              <a:t>pendirian</a:t>
            </a:r>
            <a:r>
              <a:rPr lang="en-US" dirty="0" smtClean="0"/>
              <a:t>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didasari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 </a:t>
            </a:r>
            <a:r>
              <a:rPr lang="en-US" dirty="0" err="1" smtClean="0"/>
              <a:t>kesamaan</a:t>
            </a:r>
            <a:r>
              <a:rPr lang="en-US" dirty="0" smtClean="0"/>
              <a:t> </a:t>
            </a:r>
            <a:r>
              <a:rPr lang="en-US" dirty="0" err="1" smtClean="0"/>
              <a:t>visi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ideologi</a:t>
            </a:r>
            <a:r>
              <a:rPr lang="en-US" dirty="0" smtClean="0"/>
              <a:t>.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didirikan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sentimen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personal </a:t>
            </a:r>
            <a:r>
              <a:rPr lang="en-US" dirty="0" err="1" smtClean="0"/>
              <a:t>pemimpin</a:t>
            </a:r>
            <a:r>
              <a:rPr lang="en-US" dirty="0" smtClean="0"/>
              <a:t>.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pendirian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di Indonesia </a:t>
            </a:r>
            <a:r>
              <a:rPr lang="en-US" dirty="0" err="1" smtClean="0"/>
              <a:t>pada</a:t>
            </a:r>
            <a:r>
              <a:rPr lang="en-US" dirty="0" smtClean="0"/>
              <a:t> era </a:t>
            </a:r>
            <a:r>
              <a:rPr lang="en-US" dirty="0" err="1" smtClean="0"/>
              <a:t>pra</a:t>
            </a:r>
            <a:r>
              <a:rPr lang="en-US" dirty="0" smtClean="0"/>
              <a:t> </a:t>
            </a:r>
            <a:r>
              <a:rPr lang="en-US" dirty="0" err="1" smtClean="0"/>
              <a:t>kemerdekaan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 </a:t>
            </a:r>
            <a:r>
              <a:rPr lang="en-US" dirty="0" err="1" smtClean="0"/>
              <a:t>orde</a:t>
            </a:r>
            <a:r>
              <a:rPr lang="en-US" dirty="0" smtClean="0"/>
              <a:t>  lama. 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orde</a:t>
            </a:r>
            <a:r>
              <a:rPr lang="en-US" dirty="0" smtClean="0"/>
              <a:t> lama </a:t>
            </a:r>
            <a:r>
              <a:rPr lang="en-US" dirty="0" err="1" smtClean="0"/>
              <a:t>perpecahan</a:t>
            </a:r>
            <a:r>
              <a:rPr lang="en-US" dirty="0" smtClean="0"/>
              <a:t> </a:t>
            </a:r>
            <a:r>
              <a:rPr lang="en-US" dirty="0" err="1" smtClean="0"/>
              <a:t>serikatlebih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ideologi</a:t>
            </a:r>
            <a:r>
              <a:rPr lang="en-US" dirty="0" smtClean="0"/>
              <a:t>, </a:t>
            </a:r>
            <a:r>
              <a:rPr lang="en-US" dirty="0" err="1" smtClean="0"/>
              <a:t>bukan</a:t>
            </a:r>
            <a:r>
              <a:rPr lang="en-US" dirty="0" smtClean="0"/>
              <a:t> personal.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413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Penyatuan</a:t>
            </a:r>
            <a:r>
              <a:rPr lang="en-US" dirty="0" smtClean="0"/>
              <a:t> </a:t>
            </a:r>
            <a:r>
              <a:rPr lang="en-US" dirty="0" err="1" smtClean="0"/>
              <a:t>pengorganisasian</a:t>
            </a:r>
            <a:r>
              <a:rPr lang="en-US" dirty="0" smtClean="0"/>
              <a:t> </a:t>
            </a:r>
            <a:r>
              <a:rPr lang="en-US" dirty="0" err="1" smtClean="0"/>
              <a:t>berbasis</a:t>
            </a:r>
            <a:r>
              <a:rPr lang="en-US" dirty="0" smtClean="0"/>
              <a:t>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Issu</a:t>
            </a:r>
            <a:r>
              <a:rPr lang="en-US" dirty="0" smtClean="0"/>
              <a:t> </a:t>
            </a:r>
            <a:r>
              <a:rPr lang="en-US" dirty="0" err="1" smtClean="0"/>
              <a:t>besama</a:t>
            </a:r>
            <a:r>
              <a:rPr lang="en-US" dirty="0" smtClean="0"/>
              <a:t>: </a:t>
            </a:r>
            <a:r>
              <a:rPr lang="en-US" dirty="0" err="1" smtClean="0"/>
              <a:t>Jaminan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, </a:t>
            </a:r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layak</a:t>
            </a:r>
            <a:r>
              <a:rPr lang="en-US" dirty="0" smtClean="0"/>
              <a:t>, 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 </a:t>
            </a:r>
            <a:r>
              <a:rPr lang="en-US" dirty="0" err="1" smtClean="0"/>
              <a:t>layak</a:t>
            </a:r>
            <a:r>
              <a:rPr lang="en-US" dirty="0" smtClean="0"/>
              <a:t>.  </a:t>
            </a:r>
          </a:p>
          <a:p>
            <a:r>
              <a:rPr lang="en-US" dirty="0" err="1" smtClean="0"/>
              <a:t>Penyatuan</a:t>
            </a:r>
            <a:r>
              <a:rPr lang="en-US" dirty="0" smtClean="0"/>
              <a:t>  </a:t>
            </a:r>
            <a:r>
              <a:rPr lang="en-US" dirty="0" err="1" smtClean="0"/>
              <a:t>mayoritas</a:t>
            </a:r>
            <a:r>
              <a:rPr lang="en-US" dirty="0" smtClean="0"/>
              <a:t> </a:t>
            </a:r>
            <a:r>
              <a:rPr lang="en-US" dirty="0" err="1" smtClean="0"/>
              <a:t>gerakan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berbasis</a:t>
            </a:r>
            <a:r>
              <a:rPr lang="en-US" dirty="0" smtClean="0"/>
              <a:t> </a:t>
            </a:r>
            <a:r>
              <a:rPr lang="en-US" dirty="0" err="1" smtClean="0"/>
              <a:t>issu</a:t>
            </a:r>
            <a:r>
              <a:rPr lang="en-US" dirty="0" smtClean="0"/>
              <a:t> di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 </a:t>
            </a:r>
            <a:r>
              <a:rPr lang="en-US" dirty="0" err="1" smtClean="0"/>
              <a:t>berhasil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 di </a:t>
            </a:r>
            <a:r>
              <a:rPr lang="en-US" dirty="0" err="1" smtClean="0"/>
              <a:t>tahun</a:t>
            </a:r>
            <a:r>
              <a:rPr lang="en-US" dirty="0" smtClean="0"/>
              <a:t> 2011-2013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penyatuan</a:t>
            </a:r>
            <a:r>
              <a:rPr lang="en-US" dirty="0" smtClean="0"/>
              <a:t> 3 </a:t>
            </a:r>
            <a:r>
              <a:rPr lang="en-US" dirty="0" err="1" smtClean="0"/>
              <a:t>Konfederasi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 KSBSI-KSPI  </a:t>
            </a:r>
            <a:r>
              <a:rPr lang="en-US" dirty="0" err="1" smtClean="0"/>
              <a:t>dan</a:t>
            </a:r>
            <a:r>
              <a:rPr lang="en-US" dirty="0" smtClean="0"/>
              <a:t> KSPSI </a:t>
            </a:r>
            <a:r>
              <a:rPr lang="en-US" dirty="0" err="1" smtClean="0"/>
              <a:t>juga</a:t>
            </a:r>
            <a:r>
              <a:rPr lang="en-US" dirty="0" smtClean="0"/>
              <a:t>  </a:t>
            </a:r>
            <a:r>
              <a:rPr lang="en-US" dirty="0" err="1" smtClean="0"/>
              <a:t>sekitar</a:t>
            </a:r>
            <a:r>
              <a:rPr lang="en-US" dirty="0" smtClean="0"/>
              <a:t> 12 </a:t>
            </a:r>
            <a:r>
              <a:rPr lang="en-US" dirty="0" err="1" smtClean="0"/>
              <a:t>Federasi</a:t>
            </a:r>
            <a:r>
              <a:rPr lang="en-US" dirty="0" smtClean="0"/>
              <a:t> non </a:t>
            </a:r>
            <a:r>
              <a:rPr lang="en-US" dirty="0" err="1" smtClean="0"/>
              <a:t>afiliasi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perjuangan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peningkatan</a:t>
            </a:r>
            <a:r>
              <a:rPr lang="en-US" dirty="0" smtClean="0"/>
              <a:t> </a:t>
            </a:r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sekitar</a:t>
            </a:r>
            <a:r>
              <a:rPr lang="en-US" dirty="0" smtClean="0"/>
              <a:t> 38%  </a:t>
            </a:r>
            <a:r>
              <a:rPr lang="en-US" dirty="0" err="1" smtClean="0"/>
              <a:t>selama</a:t>
            </a:r>
            <a:r>
              <a:rPr lang="en-US" dirty="0" smtClean="0"/>
              <a:t> 2 </a:t>
            </a:r>
            <a:r>
              <a:rPr lang="en-US" dirty="0" err="1" smtClean="0"/>
              <a:t>tahun</a:t>
            </a:r>
            <a:r>
              <a:rPr lang="en-US" dirty="0" smtClean="0"/>
              <a:t> di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 smtClean="0"/>
              <a:t>meraih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beli</a:t>
            </a:r>
            <a:r>
              <a:rPr lang="en-US" dirty="0" smtClean="0"/>
              <a:t> yang </a:t>
            </a:r>
            <a:r>
              <a:rPr lang="en-US" dirty="0" err="1" smtClean="0"/>
              <a:t>tergerus</a:t>
            </a:r>
            <a:r>
              <a:rPr lang="en-US" dirty="0" smtClean="0"/>
              <a:t> </a:t>
            </a:r>
            <a:r>
              <a:rPr lang="en-US" dirty="0" err="1" smtClean="0"/>
              <a:t>beratahun-tahun</a:t>
            </a:r>
            <a:r>
              <a:rPr lang="en-US" dirty="0" smtClean="0"/>
              <a:t>.  </a:t>
            </a:r>
            <a:r>
              <a:rPr lang="en-US" dirty="0" err="1" smtClean="0"/>
              <a:t>Bertambahnya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anggota</a:t>
            </a:r>
            <a:r>
              <a:rPr lang="en-US" dirty="0" smtClean="0"/>
              <a:t>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 </a:t>
            </a:r>
            <a:r>
              <a:rPr lang="en-US" dirty="0" err="1" smtClean="0"/>
              <a:t>tetap</a:t>
            </a:r>
            <a:r>
              <a:rPr lang="en-US" dirty="0" smtClean="0"/>
              <a:t> di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wilayah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massif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perlunya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 </a:t>
            </a:r>
            <a:r>
              <a:rPr lang="en-US" dirty="0" err="1" smtClean="0"/>
              <a:t>layak</a:t>
            </a:r>
            <a:r>
              <a:rPr lang="en-US" dirty="0" smtClean="0"/>
              <a:t> di </a:t>
            </a:r>
            <a:r>
              <a:rPr lang="en-US" dirty="0" err="1" smtClean="0"/>
              <a:t>perusahaan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Diundangkannya</a:t>
            </a:r>
            <a:r>
              <a:rPr lang="en-US" dirty="0" smtClean="0"/>
              <a:t> </a:t>
            </a: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 smtClean="0"/>
              <a:t>Jaminan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BPJS.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61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686800" cy="53340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pekerja</a:t>
            </a:r>
            <a:r>
              <a:rPr lang="en-US" sz="2000" dirty="0" smtClean="0"/>
              <a:t>/</a:t>
            </a:r>
            <a:r>
              <a:rPr lang="en-US" sz="2000" dirty="0" err="1" smtClean="0"/>
              <a:t>buruh</a:t>
            </a:r>
            <a:r>
              <a:rPr lang="en-US" sz="2000" dirty="0" smtClean="0"/>
              <a:t> </a:t>
            </a:r>
            <a:r>
              <a:rPr lang="en-US" sz="2000" dirty="0" err="1" smtClean="0"/>
              <a:t>berdasarkan</a:t>
            </a:r>
            <a:r>
              <a:rPr lang="en-US" sz="2000" dirty="0" smtClean="0"/>
              <a:t> </a:t>
            </a:r>
            <a:r>
              <a:rPr lang="en-US" sz="2000" dirty="0" err="1" smtClean="0"/>
              <a:t>sektor</a:t>
            </a:r>
            <a:r>
              <a:rPr lang="en-US" sz="2000" dirty="0" smtClean="0"/>
              <a:t> 2011 </a:t>
            </a:r>
            <a:r>
              <a:rPr lang="en-US" sz="2000" dirty="0" err="1" smtClean="0"/>
              <a:t>usa</a:t>
            </a:r>
            <a:r>
              <a:rPr lang="en-US" sz="2000" dirty="0" smtClean="0"/>
              <a:t> 15 </a:t>
            </a:r>
            <a:r>
              <a:rPr lang="en-US" sz="2000" dirty="0" err="1" smtClean="0"/>
              <a:t>tahu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atas</a:t>
            </a: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6365203"/>
              </p:ext>
            </p:extLst>
          </p:nvPr>
        </p:nvGraphicFramePr>
        <p:xfrm>
          <a:off x="609600" y="1371600"/>
          <a:ext cx="784860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/>
                <a:gridCol w="2438400"/>
              </a:tblGrid>
              <a:tr h="4724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Sektor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Jlh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penduduk</a:t>
                      </a:r>
                      <a:endParaRPr lang="en-US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pPr algn="just"/>
                      <a:r>
                        <a:rPr lang="en-US" dirty="0" err="1" smtClean="0"/>
                        <a:t>Pertanian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38,33</a:t>
                      </a:r>
                      <a:endParaRPr lang="en-US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Industri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14,54</a:t>
                      </a:r>
                      <a:endParaRPr lang="en-US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Kontruksi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6,34</a:t>
                      </a:r>
                      <a:endParaRPr lang="en-US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Perdagangan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23,40</a:t>
                      </a:r>
                      <a:endParaRPr lang="en-US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Transportasi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pergudangan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komunikasi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5,08</a:t>
                      </a:r>
                      <a:endParaRPr lang="en-US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Keuangan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2,63</a:t>
                      </a:r>
                      <a:endParaRPr lang="en-US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Jasa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Kemasyarakatan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16,65</a:t>
                      </a:r>
                      <a:endParaRPr lang="en-US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Lainnya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1,70</a:t>
                      </a:r>
                      <a:endParaRPr lang="en-US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109,67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3505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942109" y="6477000"/>
            <a:ext cx="914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113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Pengorganisasian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pengorganisasian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sektor</a:t>
            </a:r>
            <a:r>
              <a:rPr lang="en-US" dirty="0" smtClean="0"/>
              <a:t> 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cukup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. 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14 </a:t>
            </a:r>
            <a:r>
              <a:rPr lang="en-US" dirty="0" err="1" smtClean="0"/>
              <a:t>juta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r>
              <a:rPr lang="en-US" dirty="0" smtClean="0"/>
              <a:t> di </a:t>
            </a:r>
            <a:r>
              <a:rPr lang="en-US" dirty="0" err="1" smtClean="0"/>
              <a:t>sektor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belum</a:t>
            </a:r>
            <a:r>
              <a:rPr lang="en-US" dirty="0" smtClean="0"/>
              <a:t> 1 </a:t>
            </a:r>
            <a:r>
              <a:rPr lang="en-US" dirty="0" err="1" smtClean="0"/>
              <a:t>juta</a:t>
            </a:r>
            <a:r>
              <a:rPr lang="en-US" dirty="0" smtClean="0"/>
              <a:t> </a:t>
            </a:r>
            <a:r>
              <a:rPr lang="en-US" dirty="0" err="1" smtClean="0"/>
              <a:t>anggota</a:t>
            </a:r>
            <a:r>
              <a:rPr lang="en-US" dirty="0" smtClean="0"/>
              <a:t> </a:t>
            </a:r>
            <a:r>
              <a:rPr lang="en-US" dirty="0" err="1" smtClean="0"/>
              <a:t>diorganisir</a:t>
            </a:r>
            <a:r>
              <a:rPr lang="en-US" dirty="0" smtClean="0"/>
              <a:t>. 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wilayah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menemukan</a:t>
            </a:r>
            <a:r>
              <a:rPr lang="en-US" dirty="0" smtClean="0"/>
              <a:t>  </a:t>
            </a:r>
            <a:r>
              <a:rPr lang="en-US" dirty="0" err="1" smtClean="0"/>
              <a:t>strategi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 </a:t>
            </a:r>
            <a:r>
              <a:rPr lang="en-US" dirty="0" err="1" smtClean="0"/>
              <a:t>perekrutan</a:t>
            </a:r>
            <a:r>
              <a:rPr lang="en-US" dirty="0" smtClean="0"/>
              <a:t> </a:t>
            </a:r>
            <a:r>
              <a:rPr lang="en-US" dirty="0" err="1" smtClean="0"/>
              <a:t>angota</a:t>
            </a:r>
            <a:r>
              <a:rPr lang="en-US" dirty="0" smtClean="0"/>
              <a:t> yang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kejanya</a:t>
            </a:r>
            <a:r>
              <a:rPr lang="en-US" dirty="0" smtClean="0"/>
              <a:t> </a:t>
            </a:r>
            <a:r>
              <a:rPr lang="en-US" dirty="0" err="1" smtClean="0"/>
              <a:t>fleksible</a:t>
            </a:r>
            <a:r>
              <a:rPr lang="en-US" dirty="0" smtClean="0"/>
              <a:t>, </a:t>
            </a:r>
            <a:r>
              <a:rPr lang="en-US" dirty="0" err="1" smtClean="0"/>
              <a:t>begitupun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di </a:t>
            </a:r>
            <a:r>
              <a:rPr lang="en-US" dirty="0" err="1" smtClean="0"/>
              <a:t>preusahaan</a:t>
            </a:r>
            <a:r>
              <a:rPr lang="en-US" dirty="0" smtClean="0"/>
              <a:t> yang </a:t>
            </a:r>
            <a:r>
              <a:rPr lang="en-US" dirty="0" err="1" smtClean="0"/>
              <a:t>mayoritas</a:t>
            </a:r>
            <a:r>
              <a:rPr lang="en-US" dirty="0" smtClean="0"/>
              <a:t> </a:t>
            </a:r>
            <a:r>
              <a:rPr lang="en-US" dirty="0" err="1" smtClean="0"/>
              <a:t>temporer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085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85800"/>
            <a:ext cx="7024744" cy="990600"/>
          </a:xfrm>
        </p:spPr>
        <p:txBody>
          <a:bodyPr>
            <a:normAutofit fontScale="90000"/>
          </a:bodyPr>
          <a:lstStyle/>
          <a:p>
            <a:r>
              <a:rPr lang="en-US" sz="3100" dirty="0" err="1" smtClean="0"/>
              <a:t>Serikat</a:t>
            </a:r>
            <a:r>
              <a:rPr lang="en-US" sz="3100" dirty="0" smtClean="0"/>
              <a:t> </a:t>
            </a:r>
            <a:r>
              <a:rPr lang="en-US" sz="3100" dirty="0" err="1" smtClean="0"/>
              <a:t>buruh</a:t>
            </a:r>
            <a:r>
              <a:rPr lang="en-US" sz="3100" dirty="0" smtClean="0"/>
              <a:t> Modern yang </a:t>
            </a:r>
            <a:r>
              <a:rPr lang="en-US" sz="3100" dirty="0" err="1" smtClean="0"/>
              <a:t>bekerja</a:t>
            </a:r>
            <a:r>
              <a:rPr lang="en-US" sz="3100" dirty="0" smtClean="0"/>
              <a:t> </a:t>
            </a:r>
            <a:r>
              <a:rPr lang="en-US" sz="3100" dirty="0" err="1" smtClean="0"/>
              <a:t>dipengaruhi</a:t>
            </a:r>
            <a:r>
              <a:rPr lang="en-US" sz="3100" dirty="0" smtClean="0"/>
              <a:t> </a:t>
            </a:r>
            <a:r>
              <a:rPr lang="en-US" sz="3100" dirty="0" err="1" smtClean="0"/>
              <a:t>oleh</a:t>
            </a:r>
            <a:r>
              <a:rPr lang="en-US" sz="3100" dirty="0" smtClean="0"/>
              <a:t> System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9052654"/>
              </p:ext>
            </p:extLst>
          </p:nvPr>
        </p:nvGraphicFramePr>
        <p:xfrm>
          <a:off x="1295400" y="1828800"/>
          <a:ext cx="6629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rved Left Arrow 4"/>
          <p:cNvSpPr/>
          <p:nvPr/>
        </p:nvSpPr>
        <p:spPr>
          <a:xfrm>
            <a:off x="5029200" y="2667000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urved Up Arrow 5"/>
          <p:cNvSpPr/>
          <p:nvPr/>
        </p:nvSpPr>
        <p:spPr>
          <a:xfrm>
            <a:off x="5029201" y="4419600"/>
            <a:ext cx="1143000" cy="571500"/>
          </a:xfrm>
          <a:prstGeom prst="curvedUpArrow">
            <a:avLst>
              <a:gd name="adj1" fmla="val 25000"/>
              <a:gd name="adj2" fmla="val 41705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urved Right Arrow 6"/>
          <p:cNvSpPr/>
          <p:nvPr/>
        </p:nvSpPr>
        <p:spPr>
          <a:xfrm>
            <a:off x="3886200" y="4419600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>
            <a:off x="2834778" y="2845724"/>
            <a:ext cx="1508621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77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7772400" cy="381000"/>
          </a:xfrm>
        </p:spPr>
        <p:txBody>
          <a:bodyPr>
            <a:normAutofit/>
          </a:bodyPr>
          <a:lstStyle/>
          <a:p>
            <a:r>
              <a:rPr lang="en-US" sz="1600" dirty="0" err="1" smtClean="0"/>
              <a:t>Pengorganisasian</a:t>
            </a:r>
            <a:r>
              <a:rPr lang="en-US" sz="1600" dirty="0" smtClean="0"/>
              <a:t> </a:t>
            </a:r>
            <a:r>
              <a:rPr lang="en-US" sz="1600" dirty="0" err="1" smtClean="0"/>
              <a:t>buruh</a:t>
            </a:r>
            <a:r>
              <a:rPr lang="en-US" sz="1600" dirty="0" smtClean="0"/>
              <a:t>  </a:t>
            </a:r>
            <a:r>
              <a:rPr lang="en-US" sz="1600" dirty="0" err="1" smtClean="0"/>
              <a:t>dan</a:t>
            </a:r>
            <a:r>
              <a:rPr lang="en-US" sz="1600" dirty="0" smtClean="0"/>
              <a:t>  system global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49530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sz="1600" dirty="0" err="1"/>
              <a:t>Pengorganisasian</a:t>
            </a:r>
            <a:r>
              <a:rPr lang="en-US" sz="1600" dirty="0"/>
              <a:t> </a:t>
            </a:r>
            <a:r>
              <a:rPr lang="en-US" sz="1600" dirty="0" err="1"/>
              <a:t>buruh</a:t>
            </a:r>
            <a:r>
              <a:rPr lang="en-US" sz="1600" dirty="0"/>
              <a:t>  </a:t>
            </a:r>
            <a:r>
              <a:rPr lang="en-US" sz="1600" dirty="0" err="1"/>
              <a:t>dan</a:t>
            </a:r>
            <a:r>
              <a:rPr lang="en-US" sz="1600" dirty="0"/>
              <a:t>  flexibility market policy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219200" y="3907536"/>
            <a:ext cx="1981200" cy="142646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Workers  Power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1219200" y="2057400"/>
            <a:ext cx="2133600" cy="12954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Unity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124200" y="2438400"/>
            <a:ext cx="2438400" cy="2667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Flexibility Market  Policy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5715000" y="3581400"/>
            <a:ext cx="978408" cy="48463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693408" y="2895600"/>
            <a:ext cx="1688592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Decent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723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401</TotalTime>
  <Words>465</Words>
  <Application>Microsoft Macintosh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Austin</vt:lpstr>
      <vt:lpstr>Serikat Buruh dan Pengorganisasian</vt:lpstr>
      <vt:lpstr>Serikat Buruh Internasional</vt:lpstr>
      <vt:lpstr>Serikat Buruh Nasional</vt:lpstr>
      <vt:lpstr>Pengorganisasian Buruh</vt:lpstr>
      <vt:lpstr>Penyatuan pengorganisasian berbasis issue</vt:lpstr>
      <vt:lpstr>Jumlah pekerja/buruh berdasarkan sektor 2011 usa 15 tahu ke atas</vt:lpstr>
      <vt:lpstr>Potensi Pengorganisasian</vt:lpstr>
      <vt:lpstr>Serikat buruh Modern yang bekerja dipengaruhi oleh System </vt:lpstr>
      <vt:lpstr>Pengorganisasian buruh  dan  system global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Serikat Buruh dan Pengorganisasian</dc:title>
  <dc:creator>Home</dc:creator>
  <cp:lastModifiedBy>Indah Saptorini</cp:lastModifiedBy>
  <cp:revision>22</cp:revision>
  <dcterms:created xsi:type="dcterms:W3CDTF">2014-09-03T00:12:16Z</dcterms:created>
  <dcterms:modified xsi:type="dcterms:W3CDTF">2014-09-04T06:46:25Z</dcterms:modified>
</cp:coreProperties>
</file>