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2" r:id="rId3"/>
    <p:sldId id="268" r:id="rId4"/>
    <p:sldId id="265" r:id="rId5"/>
    <p:sldId id="269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6" r:id="rId15"/>
    <p:sldId id="288" r:id="rId16"/>
    <p:sldId id="289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91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0EC552-F967-49BF-8632-49FAFB180E2D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81F276E6-145D-4D16-AE73-BF05613011B7}">
      <dgm:prSet phldrT="[텍스트]" custT="1"/>
      <dgm:spPr/>
      <dgm:t>
        <a:bodyPr/>
        <a:lstStyle/>
        <a:p>
          <a:pPr latinLnBrk="1"/>
          <a:endParaRPr lang="en-US" altLang="ko-KR" sz="1800" dirty="0" smtClean="0"/>
        </a:p>
        <a:p>
          <a:pPr latinLnBrk="1"/>
          <a:r>
            <a:rPr lang="en-US" altLang="ko-KR" sz="1800" dirty="0" smtClean="0"/>
            <a:t>Industrial Federations or Unions</a:t>
          </a:r>
          <a:endParaRPr lang="ko-KR" altLang="en-US" sz="1800" dirty="0"/>
        </a:p>
      </dgm:t>
    </dgm:pt>
    <dgm:pt modelId="{CD2149DD-0074-4034-A914-CCEF2542DB00}" type="parTrans" cxnId="{792AAF56-9197-4622-94DE-4F8D3750FA05}">
      <dgm:prSet/>
      <dgm:spPr/>
      <dgm:t>
        <a:bodyPr/>
        <a:lstStyle/>
        <a:p>
          <a:pPr latinLnBrk="1"/>
          <a:endParaRPr lang="ko-KR" altLang="en-US"/>
        </a:p>
      </dgm:t>
    </dgm:pt>
    <dgm:pt modelId="{04338F90-BF8A-44F3-9E4C-D507F91BC5EB}" type="sibTrans" cxnId="{792AAF56-9197-4622-94DE-4F8D3750FA05}">
      <dgm:prSet/>
      <dgm:spPr/>
      <dgm:t>
        <a:bodyPr/>
        <a:lstStyle/>
        <a:p>
          <a:pPr latinLnBrk="1"/>
          <a:endParaRPr lang="ko-KR" altLang="en-US"/>
        </a:p>
      </dgm:t>
    </dgm:pt>
    <dgm:pt modelId="{0054587C-A1C3-4786-94B7-7F1D818BEC54}">
      <dgm:prSet phldrT="[텍스트]" custT="1"/>
      <dgm:spPr/>
      <dgm:t>
        <a:bodyPr/>
        <a:lstStyle/>
        <a:p>
          <a:pPr latinLnBrk="1"/>
          <a:r>
            <a:rPr lang="en-US" altLang="ko-KR" sz="2000" dirty="0" smtClean="0"/>
            <a:t>Workplace unions</a:t>
          </a:r>
          <a:endParaRPr lang="ko-KR" altLang="en-US" sz="2000" dirty="0"/>
        </a:p>
      </dgm:t>
    </dgm:pt>
    <dgm:pt modelId="{75C85FA9-2FB3-41B6-B3EF-F7E0E66CDC22}" type="parTrans" cxnId="{FB2CAE4B-16A6-41D3-BF0E-2A655E6D88D0}">
      <dgm:prSet/>
      <dgm:spPr/>
      <dgm:t>
        <a:bodyPr/>
        <a:lstStyle/>
        <a:p>
          <a:pPr latinLnBrk="1"/>
          <a:endParaRPr lang="ko-KR" altLang="en-US"/>
        </a:p>
      </dgm:t>
    </dgm:pt>
    <dgm:pt modelId="{F284058E-4A9D-45E3-8BC5-3F10B9FE0DA6}" type="sibTrans" cxnId="{FB2CAE4B-16A6-41D3-BF0E-2A655E6D88D0}">
      <dgm:prSet/>
      <dgm:spPr/>
      <dgm:t>
        <a:bodyPr/>
        <a:lstStyle/>
        <a:p>
          <a:pPr latinLnBrk="1"/>
          <a:endParaRPr lang="ko-KR" altLang="en-US"/>
        </a:p>
      </dgm:t>
    </dgm:pt>
    <dgm:pt modelId="{77325BEE-1E61-4798-B320-2CAC3EDCBDE4}">
      <dgm:prSet phldrT="[텍스트]" custT="1"/>
      <dgm:spPr/>
      <dgm:t>
        <a:bodyPr/>
        <a:lstStyle/>
        <a:p>
          <a:pPr latinLnBrk="1"/>
          <a:r>
            <a:rPr lang="en-US" altLang="ko-KR" sz="2000" dirty="0" smtClean="0"/>
            <a:t>National Center</a:t>
          </a:r>
          <a:endParaRPr lang="ko-KR" altLang="en-US" sz="2400" dirty="0"/>
        </a:p>
      </dgm:t>
    </dgm:pt>
    <dgm:pt modelId="{9D1E0B94-75B3-4645-9A11-425427185AF6}" type="parTrans" cxnId="{A99CC881-89B6-496A-87EC-0506821BEA07}">
      <dgm:prSet/>
      <dgm:spPr/>
      <dgm:t>
        <a:bodyPr/>
        <a:lstStyle/>
        <a:p>
          <a:pPr latinLnBrk="1"/>
          <a:endParaRPr lang="ko-KR" altLang="en-US"/>
        </a:p>
      </dgm:t>
    </dgm:pt>
    <dgm:pt modelId="{B86FFB8C-A24B-4556-8F65-CB1F4BEAA7C5}" type="sibTrans" cxnId="{A99CC881-89B6-496A-87EC-0506821BEA07}">
      <dgm:prSet/>
      <dgm:spPr/>
      <dgm:t>
        <a:bodyPr/>
        <a:lstStyle/>
        <a:p>
          <a:pPr latinLnBrk="1"/>
          <a:endParaRPr lang="ko-KR" altLang="en-US"/>
        </a:p>
      </dgm:t>
    </dgm:pt>
    <dgm:pt modelId="{09BCA654-C16D-445A-92CF-7D5D0E6FFA3E}" type="pres">
      <dgm:prSet presAssocID="{9B0EC552-F967-49BF-8632-49FAFB180E2D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D6798A2-42B4-4BC6-8081-D6B4ACB9B995}" type="pres">
      <dgm:prSet presAssocID="{9B0EC552-F967-49BF-8632-49FAFB180E2D}" presName="comp1" presStyleCnt="0"/>
      <dgm:spPr/>
    </dgm:pt>
    <dgm:pt modelId="{74E1B515-2386-44BA-B384-8A16E0A2BA46}" type="pres">
      <dgm:prSet presAssocID="{9B0EC552-F967-49BF-8632-49FAFB180E2D}" presName="circle1" presStyleLbl="node1" presStyleIdx="0" presStyleCnt="3" custScaleX="110577" custLinFactNeighborX="-24491" custLinFactNeighborY="2249"/>
      <dgm:spPr/>
      <dgm:t>
        <a:bodyPr/>
        <a:lstStyle/>
        <a:p>
          <a:pPr latinLnBrk="1"/>
          <a:endParaRPr lang="ko-KR" altLang="en-US"/>
        </a:p>
      </dgm:t>
    </dgm:pt>
    <dgm:pt modelId="{0B35F9EE-F01E-4222-9012-C8C65930DB0F}" type="pres">
      <dgm:prSet presAssocID="{9B0EC552-F967-49BF-8632-49FAFB180E2D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E4DE895-06A8-4361-9744-1D4470DCA8CF}" type="pres">
      <dgm:prSet presAssocID="{9B0EC552-F967-49BF-8632-49FAFB180E2D}" presName="comp2" presStyleCnt="0"/>
      <dgm:spPr/>
    </dgm:pt>
    <dgm:pt modelId="{0808FB57-55AE-4854-803D-6FE27ADFC442}" type="pres">
      <dgm:prSet presAssocID="{9B0EC552-F967-49BF-8632-49FAFB180E2D}" presName="circle2" presStyleLbl="node1" presStyleIdx="1" presStyleCnt="3" custScaleX="120664" custScaleY="105807" custLinFactNeighborX="-30279"/>
      <dgm:spPr/>
      <dgm:t>
        <a:bodyPr/>
        <a:lstStyle/>
        <a:p>
          <a:pPr latinLnBrk="1"/>
          <a:endParaRPr lang="ko-KR" altLang="en-US"/>
        </a:p>
      </dgm:t>
    </dgm:pt>
    <dgm:pt modelId="{0141AAD6-57CE-4ACA-8438-1E7414046FAD}" type="pres">
      <dgm:prSet presAssocID="{9B0EC552-F967-49BF-8632-49FAFB180E2D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429DBF4-DF1E-4B8F-AC24-CD2376790295}" type="pres">
      <dgm:prSet presAssocID="{9B0EC552-F967-49BF-8632-49FAFB180E2D}" presName="comp3" presStyleCnt="0"/>
      <dgm:spPr/>
    </dgm:pt>
    <dgm:pt modelId="{AC255A65-8355-4771-AE25-C445039CA125}" type="pres">
      <dgm:prSet presAssocID="{9B0EC552-F967-49BF-8632-49FAFB180E2D}" presName="circle3" presStyleLbl="node1" presStyleIdx="2" presStyleCnt="3" custScaleX="139707" custScaleY="80486" custLinFactNeighborX="-46097" custLinFactNeighborY="16432"/>
      <dgm:spPr/>
      <dgm:t>
        <a:bodyPr/>
        <a:lstStyle/>
        <a:p>
          <a:pPr latinLnBrk="1"/>
          <a:endParaRPr lang="ko-KR" altLang="en-US"/>
        </a:p>
      </dgm:t>
    </dgm:pt>
    <dgm:pt modelId="{57D849DD-92BC-47B0-B09D-A57F16CD29FA}" type="pres">
      <dgm:prSet presAssocID="{9B0EC552-F967-49BF-8632-49FAFB180E2D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B2CAE4B-16A6-41D3-BF0E-2A655E6D88D0}" srcId="{9B0EC552-F967-49BF-8632-49FAFB180E2D}" destId="{0054587C-A1C3-4786-94B7-7F1D818BEC54}" srcOrd="2" destOrd="0" parTransId="{75C85FA9-2FB3-41B6-B3EF-F7E0E66CDC22}" sibTransId="{F284058E-4A9D-45E3-8BC5-3F10B9FE0DA6}"/>
    <dgm:cxn modelId="{0465F44F-450B-4FDB-8E0E-392CD02277BD}" type="presOf" srcId="{81F276E6-145D-4D16-AE73-BF05613011B7}" destId="{0141AAD6-57CE-4ACA-8438-1E7414046FAD}" srcOrd="1" destOrd="0" presId="urn:microsoft.com/office/officeart/2005/8/layout/venn2"/>
    <dgm:cxn modelId="{792AAF56-9197-4622-94DE-4F8D3750FA05}" srcId="{9B0EC552-F967-49BF-8632-49FAFB180E2D}" destId="{81F276E6-145D-4D16-AE73-BF05613011B7}" srcOrd="1" destOrd="0" parTransId="{CD2149DD-0074-4034-A914-CCEF2542DB00}" sibTransId="{04338F90-BF8A-44F3-9E4C-D507F91BC5EB}"/>
    <dgm:cxn modelId="{BAE52BC5-0BD1-43A8-BB4D-C6A89CB512DD}" type="presOf" srcId="{77325BEE-1E61-4798-B320-2CAC3EDCBDE4}" destId="{0B35F9EE-F01E-4222-9012-C8C65930DB0F}" srcOrd="1" destOrd="0" presId="urn:microsoft.com/office/officeart/2005/8/layout/venn2"/>
    <dgm:cxn modelId="{25EF9857-3008-414E-857C-50F6D7456D17}" type="presOf" srcId="{9B0EC552-F967-49BF-8632-49FAFB180E2D}" destId="{09BCA654-C16D-445A-92CF-7D5D0E6FFA3E}" srcOrd="0" destOrd="0" presId="urn:microsoft.com/office/officeart/2005/8/layout/venn2"/>
    <dgm:cxn modelId="{E0E85799-4D05-4067-B023-FA8E9CC89E46}" type="presOf" srcId="{0054587C-A1C3-4786-94B7-7F1D818BEC54}" destId="{57D849DD-92BC-47B0-B09D-A57F16CD29FA}" srcOrd="1" destOrd="0" presId="urn:microsoft.com/office/officeart/2005/8/layout/venn2"/>
    <dgm:cxn modelId="{474075E1-EF83-4E72-A34E-7B3AE7CB95DA}" type="presOf" srcId="{0054587C-A1C3-4786-94B7-7F1D818BEC54}" destId="{AC255A65-8355-4771-AE25-C445039CA125}" srcOrd="0" destOrd="0" presId="urn:microsoft.com/office/officeart/2005/8/layout/venn2"/>
    <dgm:cxn modelId="{FA37A3C6-4173-4ECA-9F88-119DB5664589}" type="presOf" srcId="{81F276E6-145D-4D16-AE73-BF05613011B7}" destId="{0808FB57-55AE-4854-803D-6FE27ADFC442}" srcOrd="0" destOrd="0" presId="urn:microsoft.com/office/officeart/2005/8/layout/venn2"/>
    <dgm:cxn modelId="{82BD37FE-4FC3-4D77-B734-D921871120AB}" type="presOf" srcId="{77325BEE-1E61-4798-B320-2CAC3EDCBDE4}" destId="{74E1B515-2386-44BA-B384-8A16E0A2BA46}" srcOrd="0" destOrd="0" presId="urn:microsoft.com/office/officeart/2005/8/layout/venn2"/>
    <dgm:cxn modelId="{A99CC881-89B6-496A-87EC-0506821BEA07}" srcId="{9B0EC552-F967-49BF-8632-49FAFB180E2D}" destId="{77325BEE-1E61-4798-B320-2CAC3EDCBDE4}" srcOrd="0" destOrd="0" parTransId="{9D1E0B94-75B3-4645-9A11-425427185AF6}" sibTransId="{B86FFB8C-A24B-4556-8F65-CB1F4BEAA7C5}"/>
    <dgm:cxn modelId="{0914FA27-9D0E-436A-8D89-165570F7CD65}" type="presParOf" srcId="{09BCA654-C16D-445A-92CF-7D5D0E6FFA3E}" destId="{AD6798A2-42B4-4BC6-8081-D6B4ACB9B995}" srcOrd="0" destOrd="0" presId="urn:microsoft.com/office/officeart/2005/8/layout/venn2"/>
    <dgm:cxn modelId="{D0FAF7AC-6E78-4CB9-9D59-4CBF58A2FE6F}" type="presParOf" srcId="{AD6798A2-42B4-4BC6-8081-D6B4ACB9B995}" destId="{74E1B515-2386-44BA-B384-8A16E0A2BA46}" srcOrd="0" destOrd="0" presId="urn:microsoft.com/office/officeart/2005/8/layout/venn2"/>
    <dgm:cxn modelId="{48007A18-2415-4CA2-BE24-DE070929A521}" type="presParOf" srcId="{AD6798A2-42B4-4BC6-8081-D6B4ACB9B995}" destId="{0B35F9EE-F01E-4222-9012-C8C65930DB0F}" srcOrd="1" destOrd="0" presId="urn:microsoft.com/office/officeart/2005/8/layout/venn2"/>
    <dgm:cxn modelId="{1BC19D23-2D1E-4344-9C2D-0517B5D52424}" type="presParOf" srcId="{09BCA654-C16D-445A-92CF-7D5D0E6FFA3E}" destId="{1E4DE895-06A8-4361-9744-1D4470DCA8CF}" srcOrd="1" destOrd="0" presId="urn:microsoft.com/office/officeart/2005/8/layout/venn2"/>
    <dgm:cxn modelId="{007515FC-040C-466F-92F4-753BF4978615}" type="presParOf" srcId="{1E4DE895-06A8-4361-9744-1D4470DCA8CF}" destId="{0808FB57-55AE-4854-803D-6FE27ADFC442}" srcOrd="0" destOrd="0" presId="urn:microsoft.com/office/officeart/2005/8/layout/venn2"/>
    <dgm:cxn modelId="{94423418-7C63-4E79-87D7-320446E6A37E}" type="presParOf" srcId="{1E4DE895-06A8-4361-9744-1D4470DCA8CF}" destId="{0141AAD6-57CE-4ACA-8438-1E7414046FAD}" srcOrd="1" destOrd="0" presId="urn:microsoft.com/office/officeart/2005/8/layout/venn2"/>
    <dgm:cxn modelId="{07471677-B329-4753-BD92-BD53FB068EBD}" type="presParOf" srcId="{09BCA654-C16D-445A-92CF-7D5D0E6FFA3E}" destId="{8429DBF4-DF1E-4B8F-AC24-CD2376790295}" srcOrd="2" destOrd="0" presId="urn:microsoft.com/office/officeart/2005/8/layout/venn2"/>
    <dgm:cxn modelId="{B8AE598B-F5B0-43E2-9A18-5F42CED8F29B}" type="presParOf" srcId="{8429DBF4-DF1E-4B8F-AC24-CD2376790295}" destId="{AC255A65-8355-4771-AE25-C445039CA125}" srcOrd="0" destOrd="0" presId="urn:microsoft.com/office/officeart/2005/8/layout/venn2"/>
    <dgm:cxn modelId="{C884C143-16AA-4C9D-9C5F-DEE59231DDFA}" type="presParOf" srcId="{8429DBF4-DF1E-4B8F-AC24-CD2376790295}" destId="{57D849DD-92BC-47B0-B09D-A57F16CD29FA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E1B515-2386-44BA-B384-8A16E0A2BA46}">
      <dsp:nvSpPr>
        <dsp:cNvPr id="0" name=""/>
        <dsp:cNvSpPr/>
      </dsp:nvSpPr>
      <dsp:spPr>
        <a:xfrm>
          <a:off x="0" y="0"/>
          <a:ext cx="3856854" cy="34879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/>
            <a:t>National Center</a:t>
          </a:r>
          <a:endParaRPr lang="ko-KR" altLang="en-US" sz="2400" kern="1200" dirty="0"/>
        </a:p>
      </dsp:txBody>
      <dsp:txXfrm>
        <a:off x="1254442" y="174396"/>
        <a:ext cx="1347970" cy="523190"/>
      </dsp:txXfrm>
    </dsp:sp>
    <dsp:sp modelId="{0808FB57-55AE-4854-803D-6FE27ADFC442}">
      <dsp:nvSpPr>
        <dsp:cNvPr id="0" name=""/>
        <dsp:cNvSpPr/>
      </dsp:nvSpPr>
      <dsp:spPr>
        <a:xfrm>
          <a:off x="371879" y="758052"/>
          <a:ext cx="3156512" cy="27678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800" kern="1200" dirty="0" smtClean="0"/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/>
            <a:t>Industrial Federations or Unions</a:t>
          </a:r>
          <a:endParaRPr lang="ko-KR" altLang="en-US" sz="1800" kern="1200" dirty="0"/>
        </a:p>
      </dsp:txBody>
      <dsp:txXfrm>
        <a:off x="1214668" y="931044"/>
        <a:ext cx="1470934" cy="518973"/>
      </dsp:txXfrm>
    </dsp:sp>
    <dsp:sp modelId="{AC255A65-8355-4771-AE25-C445039CA125}">
      <dsp:nvSpPr>
        <dsp:cNvPr id="0" name=""/>
        <dsp:cNvSpPr/>
      </dsp:nvSpPr>
      <dsp:spPr>
        <a:xfrm>
          <a:off x="720080" y="2084285"/>
          <a:ext cx="2436445" cy="14036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/>
            <a:t>Workplace unions</a:t>
          </a:r>
          <a:endParaRPr lang="ko-KR" altLang="en-US" sz="2000" kern="1200" dirty="0"/>
        </a:p>
      </dsp:txBody>
      <dsp:txXfrm>
        <a:off x="1076889" y="2435198"/>
        <a:ext cx="1722827" cy="7018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966396-A69F-43C4-9A1E-7E88D3380D7C}" type="datetimeFigureOut">
              <a:rPr lang="ko-KR" altLang="en-US" smtClean="0"/>
              <a:pPr/>
              <a:t>3/16/13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2DCA0-7FE7-477D-A0DF-DABA55F5105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7766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3/16/13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3/16/13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3/16/13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3/16/13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3/16/13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3/16/13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3/16/13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3/16/13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3/16/13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3/16/13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54C-6382-43DF-97FC-B5C1BCF25AD6}" type="datetimeFigureOut">
              <a:rPr lang="ko-KR" altLang="en-US" smtClean="0"/>
              <a:pPr/>
              <a:t>3/16/13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D754C-6382-43DF-97FC-B5C1BCF25AD6}" type="datetimeFigureOut">
              <a:rPr lang="ko-KR" altLang="en-US" smtClean="0"/>
              <a:pPr/>
              <a:t>3/16/13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518A7-E1B8-43D8-9226-DA7D9E30C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industriallyoon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412777"/>
            <a:ext cx="7772400" cy="2187674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Trade unions in Asia</a:t>
            </a:r>
            <a:br>
              <a:rPr lang="en-US" altLang="ko-KR" dirty="0" smtClean="0"/>
            </a:br>
            <a:r>
              <a:rPr lang="en-US" altLang="ko-KR" sz="2200" dirty="0" smtClean="0"/>
              <a:t>India, Indonesia, Malaysia, Thailand, Vietnam, Korea</a:t>
            </a:r>
            <a:r>
              <a:rPr lang="ko-KR" altLang="en-US" sz="2200" dirty="0" smtClean="0"/>
              <a:t>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IndustriALL Consultant</a:t>
            </a:r>
          </a:p>
          <a:p>
            <a:r>
              <a:rPr lang="en-US" altLang="ko-KR" dirty="0" smtClean="0">
                <a:hlinkClick r:id="rId2"/>
              </a:rPr>
              <a:t>industriallyoon@gmail.com</a:t>
            </a:r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Relationship between workplace unions and global unions</a:t>
            </a:r>
            <a:endParaRPr lang="ko-KR" altLang="en-US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899592" y="1844824"/>
            <a:ext cx="1800200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workplace</a:t>
            </a:r>
            <a:endParaRPr lang="ko-KR" altLang="en-US" dirty="0"/>
          </a:p>
        </p:txBody>
      </p:sp>
      <p:sp>
        <p:nvSpPr>
          <p:cNvPr id="5" name="오른쪽 화살표 4"/>
          <p:cNvSpPr/>
          <p:nvPr/>
        </p:nvSpPr>
        <p:spPr>
          <a:xfrm>
            <a:off x="3275856" y="2060848"/>
            <a:ext cx="1584176" cy="64807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No union</a:t>
            </a:r>
            <a:endParaRPr lang="ko-KR" altLang="en-US" dirty="0"/>
          </a:p>
        </p:txBody>
      </p:sp>
      <p:sp>
        <p:nvSpPr>
          <p:cNvPr id="7" name="폭발 1 6"/>
          <p:cNvSpPr/>
          <p:nvPr/>
        </p:nvSpPr>
        <p:spPr>
          <a:xfrm>
            <a:off x="5868144" y="1340768"/>
            <a:ext cx="2520280" cy="180020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Non-</a:t>
            </a:r>
            <a:r>
              <a:rPr lang="en-US" altLang="ko-KR" dirty="0" err="1" smtClean="0"/>
              <a:t>Unionised</a:t>
            </a:r>
            <a:endParaRPr lang="en-US" altLang="ko-KR" dirty="0" smtClean="0"/>
          </a:p>
          <a:p>
            <a:pPr algn="ctr"/>
            <a:r>
              <a:rPr lang="en-US" altLang="ko-KR" dirty="0" smtClean="0"/>
              <a:t>Workplace</a:t>
            </a:r>
            <a:endParaRPr lang="ko-KR" altLang="en-US" dirty="0"/>
          </a:p>
        </p:txBody>
      </p:sp>
      <p:sp>
        <p:nvSpPr>
          <p:cNvPr id="8" name="아래쪽 화살표 7"/>
          <p:cNvSpPr/>
          <p:nvPr/>
        </p:nvSpPr>
        <p:spPr>
          <a:xfrm rot="19703340">
            <a:off x="2251532" y="3054647"/>
            <a:ext cx="1584176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YES</a:t>
            </a:r>
          </a:p>
          <a:p>
            <a:pPr algn="ctr"/>
            <a:r>
              <a:rPr lang="en-US" altLang="ko-KR" dirty="0" smtClean="0"/>
              <a:t>union</a:t>
            </a:r>
            <a:endParaRPr lang="ko-KR" altLang="en-US" dirty="0"/>
          </a:p>
        </p:txBody>
      </p:sp>
      <p:sp>
        <p:nvSpPr>
          <p:cNvPr id="9" name="모서리가 둥근 직사각형 8"/>
          <p:cNvSpPr/>
          <p:nvPr/>
        </p:nvSpPr>
        <p:spPr>
          <a:xfrm>
            <a:off x="899592" y="4653136"/>
            <a:ext cx="1728192" cy="115212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Independent</a:t>
            </a:r>
          </a:p>
          <a:p>
            <a:pPr algn="ctr"/>
            <a:r>
              <a:rPr lang="en-US" altLang="ko-KR" dirty="0" smtClean="0"/>
              <a:t>Union</a:t>
            </a:r>
          </a:p>
          <a:p>
            <a:pPr algn="ctr"/>
            <a:r>
              <a:rPr lang="en-US" altLang="ko-KR" dirty="0" smtClean="0"/>
              <a:t>(in-house)</a:t>
            </a:r>
          </a:p>
        </p:txBody>
      </p:sp>
      <p:sp>
        <p:nvSpPr>
          <p:cNvPr id="12" name="오른쪽으로 구부러진 화살표 11"/>
          <p:cNvSpPr/>
          <p:nvPr/>
        </p:nvSpPr>
        <p:spPr>
          <a:xfrm>
            <a:off x="251520" y="3573016"/>
            <a:ext cx="576064" cy="1656184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aphicFrame>
        <p:nvGraphicFramePr>
          <p:cNvPr id="14" name="다이어그램 13"/>
          <p:cNvGraphicFramePr/>
          <p:nvPr/>
        </p:nvGraphicFramePr>
        <p:xfrm>
          <a:off x="3203848" y="3068960"/>
          <a:ext cx="5484440" cy="3487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모서리가 둥근 직사각형 14"/>
          <p:cNvSpPr/>
          <p:nvPr/>
        </p:nvSpPr>
        <p:spPr>
          <a:xfrm>
            <a:off x="7164288" y="3212976"/>
            <a:ext cx="1800200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ITUC</a:t>
            </a:r>
            <a:endParaRPr lang="ko-KR" altLang="en-US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7164288" y="4653136"/>
            <a:ext cx="1800200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Global </a:t>
            </a:r>
          </a:p>
          <a:p>
            <a:pPr algn="ctr"/>
            <a:r>
              <a:rPr lang="en-US" altLang="ko-KR" dirty="0" smtClean="0"/>
              <a:t>Unions</a:t>
            </a:r>
            <a:endParaRPr lang="ko-KR" altLang="en-US" dirty="0"/>
          </a:p>
        </p:txBody>
      </p:sp>
      <p:cxnSp>
        <p:nvCxnSpPr>
          <p:cNvPr id="19" name="직선 화살표 연결선 18"/>
          <p:cNvCxnSpPr/>
          <p:nvPr/>
        </p:nvCxnSpPr>
        <p:spPr>
          <a:xfrm flipV="1">
            <a:off x="5868144" y="2852936"/>
            <a:ext cx="21602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flipV="1">
            <a:off x="6084168" y="2996952"/>
            <a:ext cx="21602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 flipV="1">
            <a:off x="6300192" y="3068960"/>
            <a:ext cx="21602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/>
          <p:nvPr/>
        </p:nvCxnSpPr>
        <p:spPr>
          <a:xfrm flipV="1">
            <a:off x="6444208" y="3212976"/>
            <a:ext cx="21602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flipV="1">
            <a:off x="6588224" y="3356992"/>
            <a:ext cx="21602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/>
          <p:nvPr/>
        </p:nvCxnSpPr>
        <p:spPr>
          <a:xfrm flipV="1">
            <a:off x="5652120" y="2780928"/>
            <a:ext cx="21602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>
          <a:xfrm flipH="1">
            <a:off x="2699792" y="4437112"/>
            <a:ext cx="50405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 flipH="1">
            <a:off x="2699792" y="4589512"/>
            <a:ext cx="50405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/>
          <p:nvPr/>
        </p:nvCxnSpPr>
        <p:spPr>
          <a:xfrm flipH="1">
            <a:off x="2771800" y="4797152"/>
            <a:ext cx="50405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 flipH="1">
            <a:off x="2843808" y="5085184"/>
            <a:ext cx="50405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 flipV="1">
            <a:off x="6732240" y="3861048"/>
            <a:ext cx="360040" cy="216024"/>
          </a:xfrm>
          <a:prstGeom prst="straightConnector1">
            <a:avLst/>
          </a:prstGeom>
          <a:ln w="2222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/>
          <p:cNvCxnSpPr/>
          <p:nvPr/>
        </p:nvCxnSpPr>
        <p:spPr>
          <a:xfrm flipV="1">
            <a:off x="6804248" y="4941168"/>
            <a:ext cx="360040" cy="216024"/>
          </a:xfrm>
          <a:prstGeom prst="straightConnector1">
            <a:avLst/>
          </a:prstGeom>
          <a:ln w="2222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/>
          <p:nvPr/>
        </p:nvCxnSpPr>
        <p:spPr>
          <a:xfrm flipV="1">
            <a:off x="6876256" y="4437112"/>
            <a:ext cx="360040" cy="216024"/>
          </a:xfrm>
          <a:prstGeom prst="straightConnector1">
            <a:avLst/>
          </a:prstGeom>
          <a:ln w="2222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 flipV="1">
            <a:off x="8100392" y="4221088"/>
            <a:ext cx="8384" cy="423664"/>
          </a:xfrm>
          <a:prstGeom prst="straightConnector1">
            <a:avLst/>
          </a:prstGeom>
          <a:ln w="2222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India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Workers</a:t>
            </a:r>
            <a:r>
              <a:rPr lang="ko-KR" altLang="en-US" dirty="0" smtClean="0"/>
              <a:t> </a:t>
            </a:r>
            <a:r>
              <a:rPr lang="en-US" altLang="ko-KR" dirty="0" smtClean="0"/>
              <a:t>(2005): 464.3 million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en-US" altLang="ko-KR" dirty="0" smtClean="0"/>
              <a:t>Trade unions (2005):</a:t>
            </a:r>
          </a:p>
          <a:p>
            <a:pPr lvl="1"/>
            <a:r>
              <a:rPr lang="en-US" altLang="ko-KR" dirty="0" smtClean="0"/>
              <a:t>68,544 registered unions (but, only 7,812 union “returned” to government)</a:t>
            </a:r>
          </a:p>
          <a:p>
            <a:pPr lvl="1"/>
            <a:r>
              <a:rPr lang="en-US" altLang="ko-KR" dirty="0" smtClean="0"/>
              <a:t>24,601,589 registered members (but, only 6.97 million members belonging to “returned” unions to government. </a:t>
            </a:r>
          </a:p>
          <a:p>
            <a:pPr lvl="1"/>
            <a:r>
              <a:rPr lang="en-US" altLang="ko-KR" dirty="0" smtClean="0"/>
              <a:t>On average, 893 members per a union (73.2% male members and 26.8% female members)</a:t>
            </a:r>
            <a:endParaRPr lang="ko-KR" altLang="en-US" sz="4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4664"/>
            <a:ext cx="1626687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National Centers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 fontScale="3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ko-KR" sz="5500" b="1" dirty="0" smtClean="0"/>
              <a:t>All India Trade Union Congress (Communist Party of India), established in 1920, 3.36 million members as of 2002. 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sz="5500" b="1" dirty="0" smtClean="0"/>
              <a:t>Indian National Trade Union Congress (Indian National Congress),  established in 1947, 1.54 million members, as of 2002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sz="5500" b="1" dirty="0" smtClean="0"/>
              <a:t>Hind </a:t>
            </a:r>
            <a:r>
              <a:rPr lang="en-US" altLang="ko-KR" sz="5500" b="1" dirty="0" err="1" smtClean="0"/>
              <a:t>Mazdoor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Sabha</a:t>
            </a:r>
            <a:r>
              <a:rPr lang="en-US" altLang="ko-KR" sz="5500" b="1" dirty="0" smtClean="0"/>
              <a:t> (socialists), established in 1948, 3.33 </a:t>
            </a:r>
            <a:r>
              <a:rPr lang="en-US" altLang="ko-KR" sz="5500" b="1" dirty="0" err="1" smtClean="0"/>
              <a:t>miollion</a:t>
            </a:r>
            <a:r>
              <a:rPr lang="en-US" altLang="ko-KR" sz="5500" b="1" dirty="0" smtClean="0"/>
              <a:t> members, as of 2002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sz="5500" b="1" dirty="0" err="1" smtClean="0"/>
              <a:t>Bharatiya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Mazdoor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Sangh</a:t>
            </a:r>
            <a:r>
              <a:rPr lang="en-US" altLang="ko-KR" sz="5500" b="1" dirty="0" smtClean="0"/>
              <a:t> (</a:t>
            </a:r>
            <a:r>
              <a:rPr lang="en-US" altLang="ko-KR" sz="5500" b="1" dirty="0" err="1" smtClean="0"/>
              <a:t>Rashtriya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Swayamsevak</a:t>
            </a:r>
            <a:r>
              <a:rPr lang="en-US" altLang="ko-KR" sz="5500" b="1" dirty="0" smtClean="0"/>
              <a:t> </a:t>
            </a:r>
            <a:r>
              <a:rPr lang="en-US" altLang="ko-KR" sz="5500" b="1" dirty="0" err="1" smtClean="0"/>
              <a:t>Sangh</a:t>
            </a:r>
            <a:r>
              <a:rPr lang="en-US" altLang="ko-KR" sz="5500" b="1" dirty="0" smtClean="0"/>
              <a:t>), established in 1955, 6.21 million members, as of 2002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sz="5500" b="1" dirty="0" smtClean="0"/>
              <a:t>Centre of Indian Trade Unions (Communist Party of India (Marxist)), established in 1970, 2.67 million members, self claimed in its website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sz="5500" dirty="0" smtClean="0"/>
              <a:t>All </a:t>
            </a:r>
            <a:r>
              <a:rPr lang="en-US" altLang="ko-KR" sz="5500" dirty="0"/>
              <a:t>India Central Council of Trade Unions (Communist Party of India (Marxist-Leninist) Liberation)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sz="5500" dirty="0" smtClean="0"/>
              <a:t>All </a:t>
            </a:r>
            <a:r>
              <a:rPr lang="en-US" altLang="ko-KR" sz="5500" dirty="0"/>
              <a:t>India United Trade Union Centre (Socialist Unity Centre of India (Communist))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sz="5500" dirty="0" smtClean="0"/>
              <a:t>New </a:t>
            </a:r>
            <a:r>
              <a:rPr lang="en-US" altLang="ko-KR" sz="5500" dirty="0"/>
              <a:t>Trade Union Initiative (Independent from political parties, but left)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sz="5500" dirty="0" smtClean="0"/>
              <a:t>Labour </a:t>
            </a:r>
            <a:r>
              <a:rPr lang="en-US" altLang="ko-KR" sz="5500" dirty="0"/>
              <a:t>Progressive Federation (</a:t>
            </a:r>
            <a:r>
              <a:rPr lang="en-US" altLang="ko-KR" sz="5500" dirty="0" err="1"/>
              <a:t>Dravida</a:t>
            </a:r>
            <a:r>
              <a:rPr lang="en-US" altLang="ko-KR" sz="5500" dirty="0"/>
              <a:t> </a:t>
            </a:r>
            <a:r>
              <a:rPr lang="en-US" altLang="ko-KR" sz="5500" dirty="0" err="1"/>
              <a:t>Munnetra</a:t>
            </a:r>
            <a:r>
              <a:rPr lang="en-US" altLang="ko-KR" sz="5500" dirty="0"/>
              <a:t> </a:t>
            </a:r>
            <a:r>
              <a:rPr lang="en-US" altLang="ko-KR" sz="5500" dirty="0" err="1"/>
              <a:t>Kazhagam</a:t>
            </a:r>
            <a:r>
              <a:rPr lang="en-US" altLang="ko-KR" sz="5500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sz="5500" dirty="0"/>
              <a:t>SEWA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sz="5500" dirty="0"/>
              <a:t>Trade Union Coordination Committee (All India Forward Bloc)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sz="5500" dirty="0"/>
              <a:t>United Trade Union Congress (Revolutionary Socialist Party)</a:t>
            </a: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Characteristics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dirty="0" smtClean="0"/>
              <a:t>Pluralism: political division and ideological diversity</a:t>
            </a:r>
          </a:p>
          <a:p>
            <a:r>
              <a:rPr lang="en-US" altLang="ko-KR" dirty="0" smtClean="0"/>
              <a:t>The existence of militant labor movement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en-US" altLang="ko-KR" dirty="0" smtClean="0"/>
              <a:t>Decentralized union structure and bargaining structure: the increase of in-house unions (company unionism) and independent unions </a:t>
            </a:r>
          </a:p>
          <a:p>
            <a:r>
              <a:rPr lang="en-US" altLang="ko-KR" dirty="0" smtClean="0"/>
              <a:t>Poor manpower and finance of upper-level unions (Industrial federations), poor function in supporting workplace-level unions activity such as collective bargaining</a:t>
            </a:r>
          </a:p>
          <a:p>
            <a:r>
              <a:rPr lang="en-US" altLang="ko-KR" dirty="0" smtClean="0"/>
              <a:t>Excessive politicization of union leaders: poor capacity and corruption of some leaders</a:t>
            </a:r>
          </a:p>
          <a:p>
            <a:r>
              <a:rPr lang="en-US" altLang="ko-KR" dirty="0" smtClean="0"/>
              <a:t>The deepening and spread of company unionism and only company-level bargaining</a:t>
            </a:r>
          </a:p>
          <a:p>
            <a:r>
              <a:rPr lang="en-US" altLang="ko-KR" dirty="0" smtClean="0"/>
              <a:t>Language barriers: English, Hindi, Tamil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Indonesia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altLang="ko-KR" dirty="0" smtClean="0"/>
              <a:t>Workers: 114.5 million</a:t>
            </a:r>
          </a:p>
          <a:p>
            <a:r>
              <a:rPr lang="en-US" altLang="ko-KR" dirty="0" smtClean="0"/>
              <a:t>Worker in formal economy: 30 million</a:t>
            </a:r>
          </a:p>
          <a:p>
            <a:r>
              <a:rPr lang="en-US" altLang="ko-KR" dirty="0" smtClean="0"/>
              <a:t>Unionized workers: 3,414,455</a:t>
            </a:r>
            <a:r>
              <a:rPr lang="ko-KR" altLang="en-US" dirty="0" smtClean="0"/>
              <a:t> </a:t>
            </a:r>
            <a:r>
              <a:rPr lang="en-US" altLang="ko-KR" dirty="0" smtClean="0"/>
              <a:t>members</a:t>
            </a:r>
          </a:p>
          <a:p>
            <a:pPr latinLnBrk="0"/>
            <a:r>
              <a:rPr lang="en-US" altLang="ko-KR" dirty="0" smtClean="0"/>
              <a:t>Main national centers (confederations)</a:t>
            </a:r>
          </a:p>
          <a:p>
            <a:pPr lvl="1"/>
            <a:r>
              <a:rPr lang="en-US" altLang="ko-KR" dirty="0" smtClean="0"/>
              <a:t>KSPSI (1.5 million with 17 industrial federations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Confederation of ALL Indonesian Workers’ Unions) </a:t>
            </a:r>
          </a:p>
          <a:p>
            <a:pPr lvl="1"/>
            <a:r>
              <a:rPr lang="en-US" altLang="ko-KR" dirty="0" smtClean="0"/>
              <a:t>KSPI (600,000 members with 9 industrial federations – Confederation of Indonesian Trade Unions, established in 2003) </a:t>
            </a:r>
          </a:p>
          <a:p>
            <a:pPr lvl="1"/>
            <a:r>
              <a:rPr lang="en-US" altLang="ko-KR" dirty="0" smtClean="0"/>
              <a:t>KSBSI (380,000 members with 13 industrial federations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Confederation of Indonesia Prosperity Trade Unions, established in 1992)</a:t>
            </a:r>
          </a:p>
          <a:p>
            <a:pPr latinLnBrk="0"/>
            <a:r>
              <a:rPr lang="en-US" altLang="ko-KR" dirty="0" smtClean="0"/>
              <a:t>Only 39 out of 90 industrial federations belong to the main three confederations</a:t>
            </a:r>
          </a:p>
          <a:p>
            <a:pPr latinLnBrk="0"/>
            <a:r>
              <a:rPr lang="en-US" altLang="ko-KR" dirty="0" smtClean="0"/>
              <a:t>The number of trade unions: 11,766 unions, including 170 state company unions</a:t>
            </a:r>
          </a:p>
          <a:p>
            <a:pPr latinLnBrk="0"/>
            <a:r>
              <a:rPr lang="en-US" altLang="ko-KR" dirty="0" smtClean="0"/>
              <a:t>There are 10,659</a:t>
            </a:r>
            <a:r>
              <a:rPr lang="ko-KR" altLang="en-US" dirty="0" smtClean="0"/>
              <a:t> </a:t>
            </a:r>
            <a:r>
              <a:rPr lang="en-US" altLang="ko-KR" dirty="0" smtClean="0"/>
              <a:t>collective agreements.</a:t>
            </a:r>
          </a:p>
          <a:p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119062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Characteristics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62500" lnSpcReduction="20000"/>
          </a:bodyPr>
          <a:lstStyle/>
          <a:p>
            <a:pPr marL="514350" indent="-514350"/>
            <a:r>
              <a:rPr lang="en-US" altLang="ko-KR" dirty="0" smtClean="0"/>
              <a:t>Indonesia ratifies all the 8 ILO fundamental conventions. </a:t>
            </a:r>
          </a:p>
          <a:p>
            <a:pPr marL="514350" indent="-514350"/>
            <a:r>
              <a:rPr lang="en-US" altLang="ko-KR" dirty="0" smtClean="0"/>
              <a:t>The split of the trade union movement (3 confederations and + @@@)</a:t>
            </a:r>
          </a:p>
          <a:p>
            <a:pPr marL="514350" indent="-514350"/>
            <a:r>
              <a:rPr lang="en-US" altLang="ko-KR" dirty="0" smtClean="0"/>
              <a:t>Union structure and collective bargaining based on company unionism</a:t>
            </a:r>
          </a:p>
          <a:p>
            <a:pPr marL="514350" indent="-514350"/>
            <a:r>
              <a:rPr lang="en-US" altLang="ko-KR" dirty="0" smtClean="0"/>
              <a:t>The prevalence of wage confidentiality among unions</a:t>
            </a:r>
          </a:p>
          <a:p>
            <a:pPr marL="514350" indent="-514350"/>
            <a:r>
              <a:rPr lang="en-US" altLang="ko-KR" dirty="0" smtClean="0"/>
              <a:t>Poor quality of collective agreements: mainly focusing on economy interests rather than workers’ collective rights, even including company policy against workers and union members </a:t>
            </a:r>
          </a:p>
          <a:p>
            <a:pPr marL="514350" indent="-514350"/>
            <a:r>
              <a:rPr lang="en-US" altLang="ko-KR" dirty="0" smtClean="0"/>
              <a:t>Poor manpower and finance of upper-level unions (industrial federations), but comparatively active and powerful activity and function by upper-level unions in ASEAN countries</a:t>
            </a:r>
          </a:p>
          <a:p>
            <a:pPr marL="514350" indent="-514350"/>
            <a:r>
              <a:rPr lang="en-US" altLang="ko-KR" dirty="0" smtClean="0"/>
              <a:t>Active and strong workers struggle since the collapse of military dictatorship in the late 1990s: for example, 1-day general strike with 2 million workers to demand the increase of minimum wage, the protection of precarious workers (CAL workers), and better social insurances. </a:t>
            </a:r>
            <a:r>
              <a:rPr lang="ko-KR" altLang="en-US" dirty="0" smtClean="0"/>
              <a:t> </a:t>
            </a:r>
            <a:endParaRPr lang="en-US" altLang="ko-KR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Malaysia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atinLnBrk="0"/>
            <a:r>
              <a:rPr lang="en-US" altLang="ko-KR" dirty="0" smtClean="0"/>
              <a:t>Workers: 12 million</a:t>
            </a:r>
          </a:p>
          <a:p>
            <a:pPr latinLnBrk="0"/>
            <a:r>
              <a:rPr lang="en-US" altLang="ko-KR" dirty="0" smtClean="0"/>
              <a:t>Unionized workers: 803,405</a:t>
            </a:r>
          </a:p>
          <a:p>
            <a:pPr latinLnBrk="0"/>
            <a:r>
              <a:rPr lang="en-US" altLang="ko-KR" dirty="0" smtClean="0"/>
              <a:t>Single national center: Malaysian Trade Union Congress (MTUC) </a:t>
            </a:r>
          </a:p>
          <a:p>
            <a:pPr lvl="1" latinLnBrk="0"/>
            <a:r>
              <a:rPr lang="en-US" altLang="ko-KR" dirty="0" smtClean="0"/>
              <a:t>500,000 members</a:t>
            </a:r>
          </a:p>
          <a:p>
            <a:pPr lvl="1" latinLnBrk="0"/>
            <a:r>
              <a:rPr lang="en-US" altLang="ko-KR" dirty="0" smtClean="0"/>
              <a:t>244 affiliates</a:t>
            </a:r>
          </a:p>
          <a:p>
            <a:pPr lvl="2" latinLnBrk="0"/>
            <a:r>
              <a:rPr lang="en-US" altLang="ko-KR" dirty="0" smtClean="0"/>
              <a:t>20 national unions </a:t>
            </a:r>
          </a:p>
          <a:p>
            <a:pPr lvl="2" latinLnBrk="0"/>
            <a:r>
              <a:rPr lang="en-US" altLang="ko-KR" dirty="0" smtClean="0"/>
              <a:t>224 regional or company unions</a:t>
            </a:r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1571603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Foreign (migrant) workers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dirty="0" smtClean="0"/>
              <a:t>Importing foreign started in 1992 only in plantation and construction sectors</a:t>
            </a:r>
          </a:p>
          <a:p>
            <a:r>
              <a:rPr lang="en-US" altLang="ko-KR" dirty="0" smtClean="0"/>
              <a:t>Expanded to industrial or manufacturing sectors in 2000. </a:t>
            </a:r>
          </a:p>
          <a:p>
            <a:r>
              <a:rPr lang="en-US" altLang="ko-KR" dirty="0" smtClean="0"/>
              <a:t>Allowed in every industry and sector in 2002.</a:t>
            </a:r>
          </a:p>
          <a:p>
            <a:r>
              <a:rPr lang="en-US" altLang="ko-KR" dirty="0" smtClean="0"/>
              <a:t>There were over 2 million of foreign workers registered to government in 2007. it was estimated that there were more than 1 million of foreign workers, not registered.  </a:t>
            </a:r>
          </a:p>
          <a:p>
            <a:r>
              <a:rPr lang="en-US" altLang="ko-KR" dirty="0" smtClean="0"/>
              <a:t>Over 30% of Malaysia workforce is foreigners</a:t>
            </a:r>
          </a:p>
          <a:p>
            <a:r>
              <a:rPr lang="en-US" altLang="ko-KR" dirty="0" smtClean="0"/>
              <a:t>Main sending countries: Indonesia, Nepal, Bangladesh, India, Pakistan, Vietnam, Cambodia, Thailand and the Philippines</a:t>
            </a:r>
          </a:p>
          <a:p>
            <a:r>
              <a:rPr lang="en-US" altLang="ko-KR" dirty="0" smtClean="0"/>
              <a:t>The distortion of labor markets and the spread of low-wage structure</a:t>
            </a:r>
          </a:p>
          <a:p>
            <a:r>
              <a:rPr lang="en-US" altLang="ko-KR" dirty="0" smtClean="0"/>
              <a:t>No union member </a:t>
            </a:r>
            <a:endParaRPr lang="en-GB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Characteristics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altLang="ko-KR" dirty="0" smtClean="0"/>
              <a:t>Strong intervention and interference by government (against the freedom of association)</a:t>
            </a:r>
          </a:p>
          <a:p>
            <a:r>
              <a:rPr lang="en-US" altLang="ko-KR" dirty="0" smtClean="0"/>
              <a:t>National unions are based on “intentionally fragmented or divided” industries or sectors (by government)</a:t>
            </a:r>
          </a:p>
          <a:p>
            <a:r>
              <a:rPr lang="en-US" altLang="ko-KR" dirty="0" smtClean="0"/>
              <a:t>The spread of company unionism, pushed by government and employers since the early 1990</a:t>
            </a:r>
          </a:p>
          <a:p>
            <a:r>
              <a:rPr lang="en-US" altLang="ko-KR" dirty="0" smtClean="0"/>
              <a:t>Only company or factory-wide collective bargaining. There is no sector or industry-wide collective bargaining. but, collective agreements are signed by national unions, excluding ordinary members (union bureaucracy or corruption)</a:t>
            </a:r>
          </a:p>
          <a:p>
            <a:r>
              <a:rPr lang="en-US" altLang="ko-KR" dirty="0" smtClean="0"/>
              <a:t>Too many foreign workers, resulting in the challenges to the trade union movement in organizing and bargaining</a:t>
            </a:r>
          </a:p>
          <a:p>
            <a:r>
              <a:rPr lang="en-US" altLang="ko-KR" dirty="0" smtClean="0"/>
              <a:t>The issue of union democracy and transparency</a:t>
            </a:r>
          </a:p>
          <a:p>
            <a:r>
              <a:rPr lang="en-US" altLang="ko-KR" dirty="0" smtClean="0"/>
              <a:t>Lost militant or struggling spirit of trade unions</a:t>
            </a:r>
          </a:p>
          <a:p>
            <a:r>
              <a:rPr lang="en-US" altLang="ko-KR" dirty="0" smtClean="0"/>
              <a:t>Language problems: English (only 4 million can speak English, shockingly only 80,000 use perfect English) </a:t>
            </a: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Thailand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Working population: 37 million</a:t>
            </a:r>
            <a:endParaRPr lang="ko-KR" altLang="en-US" dirty="0" smtClean="0"/>
          </a:p>
          <a:p>
            <a:pPr lvl="1"/>
            <a:r>
              <a:rPr lang="en-US" altLang="ko-KR" dirty="0" smtClean="0"/>
              <a:t> state/public sector: 3.23 million</a:t>
            </a:r>
            <a:endParaRPr lang="ko-KR" altLang="en-US" dirty="0" smtClean="0"/>
          </a:p>
          <a:p>
            <a:pPr lvl="1"/>
            <a:r>
              <a:rPr lang="en-US" altLang="ko-KR" dirty="0" smtClean="0"/>
              <a:t> private sector:</a:t>
            </a:r>
            <a:r>
              <a:rPr lang="ko-KR" altLang="en-US" dirty="0" smtClean="0"/>
              <a:t> </a:t>
            </a:r>
            <a:r>
              <a:rPr lang="en-US" altLang="ko-KR" dirty="0" smtClean="0"/>
              <a:t>8.89 million</a:t>
            </a:r>
            <a:endParaRPr lang="ko-KR" altLang="en-US" dirty="0" smtClean="0"/>
          </a:p>
          <a:p>
            <a:pPr lvl="1"/>
            <a:r>
              <a:rPr lang="ko-KR" altLang="en-US" dirty="0" smtClean="0"/>
              <a:t> </a:t>
            </a:r>
            <a:r>
              <a:rPr lang="en-US" altLang="ko-KR" dirty="0" smtClean="0"/>
              <a:t>information economy: 23 million</a:t>
            </a:r>
            <a:endParaRPr lang="ko-KR" altLang="en-US" dirty="0" smtClean="0"/>
          </a:p>
          <a:p>
            <a:pPr lvl="1"/>
            <a:r>
              <a:rPr lang="en-US" altLang="ko-KR" dirty="0" smtClean="0"/>
              <a:t> foreign workers: 470,000</a:t>
            </a:r>
            <a:endParaRPr lang="ko-KR" altLang="en-US" dirty="0" smtClean="0"/>
          </a:p>
          <a:p>
            <a:pPr lvl="1"/>
            <a:r>
              <a:rPr lang="en-US" altLang="ko-KR" dirty="0" smtClean="0"/>
              <a:t> Thai workers working overseas: 2</a:t>
            </a:r>
            <a:r>
              <a:rPr lang="ko-KR" altLang="en-US" dirty="0" smtClean="0"/>
              <a:t> </a:t>
            </a:r>
            <a:r>
              <a:rPr lang="en-US" altLang="ko-KR" dirty="0" smtClean="0"/>
              <a:t>million</a:t>
            </a:r>
          </a:p>
          <a:p>
            <a:r>
              <a:rPr lang="en-US" altLang="ko-KR" dirty="0" smtClean="0"/>
              <a:t>Unionized workers: 516,000</a:t>
            </a:r>
            <a:r>
              <a:rPr lang="ko-KR" altLang="en-US" dirty="0" smtClean="0"/>
              <a:t> </a:t>
            </a:r>
            <a:r>
              <a:rPr lang="en-US" altLang="ko-KR" dirty="0" smtClean="0"/>
              <a:t>(Thai government 2007)</a:t>
            </a:r>
          </a:p>
          <a:p>
            <a:pPr lvl="1"/>
            <a:r>
              <a:rPr lang="en-US" altLang="ko-KR" dirty="0" smtClean="0"/>
              <a:t>State-owned companies: 180,500</a:t>
            </a:r>
          </a:p>
          <a:p>
            <a:pPr lvl="1"/>
            <a:r>
              <a:rPr lang="en-US" altLang="ko-KR" dirty="0" smtClean="0"/>
              <a:t>Private sector: 335,600 (in 1,258 trade unions)</a:t>
            </a:r>
          </a:p>
          <a:p>
            <a:r>
              <a:rPr lang="en-US" altLang="ko-KR" dirty="0" smtClean="0"/>
              <a:t>18 industrial federations, 1 federation of state-owned companies, 12 labour Congresses, 8 regional union councils</a:t>
            </a:r>
          </a:p>
          <a:p>
            <a:pPr lvl="1">
              <a:buNone/>
            </a:pPr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ko-KR" altLang="en-US" dirty="0" smtClean="0"/>
          </a:p>
          <a:p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04664"/>
            <a:ext cx="1518241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Characteristics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altLang="ko-KR" dirty="0" smtClean="0"/>
              <a:t>There is no systematic connection between workplace-level unions and upper-level unions </a:t>
            </a:r>
          </a:p>
          <a:p>
            <a:r>
              <a:rPr lang="en-US" altLang="ko-KR" dirty="0" smtClean="0"/>
              <a:t>Poor coordination and poor cooperation among upper-level unions</a:t>
            </a:r>
          </a:p>
          <a:p>
            <a:r>
              <a:rPr lang="en-US" altLang="ko-KR" dirty="0" smtClean="0"/>
              <a:t>Poor manpower and resources of upper-level unions (no office, no full-time union officers)</a:t>
            </a:r>
          </a:p>
          <a:p>
            <a:r>
              <a:rPr lang="en-US" altLang="ko-KR" dirty="0" smtClean="0"/>
              <a:t>Poor role and function of upper-level unions in supporting union activities at workplace level</a:t>
            </a:r>
          </a:p>
          <a:p>
            <a:r>
              <a:rPr lang="en-US" altLang="ko-KR" dirty="0" smtClean="0"/>
              <a:t>Company unionism and company-limited bargaining</a:t>
            </a:r>
          </a:p>
          <a:p>
            <a:r>
              <a:rPr lang="en-US" altLang="ko-KR" dirty="0" smtClean="0"/>
              <a:t>the historical legacy of feudalism in Thai politics, society and culture</a:t>
            </a:r>
            <a:endParaRPr lang="en-US" altLang="ko-KR" dirty="0"/>
          </a:p>
          <a:p>
            <a:pPr lvl="1"/>
            <a:r>
              <a:rPr lang="en-US" altLang="ko-KR" dirty="0" smtClean="0"/>
              <a:t>Split between Yellow Shirts and Red Shirts</a:t>
            </a:r>
          </a:p>
          <a:p>
            <a:pPr lvl="1"/>
            <a:r>
              <a:rPr lang="en-US" altLang="ko-KR" dirty="0" smtClean="0"/>
              <a:t>Language problem: “dialogue”, “collective agreement”, “employers”, “employees”</a:t>
            </a:r>
          </a:p>
          <a:p>
            <a:r>
              <a:rPr lang="en-US" altLang="ko-KR" dirty="0" smtClean="0"/>
              <a:t>Excessively confrontational  labor relations and mistrust between employers and employees, very common union busting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Vietnam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Workers</a:t>
            </a:r>
            <a:r>
              <a:rPr lang="en-US" altLang="ko-KR" smtClean="0"/>
              <a:t>: 13.5 </a:t>
            </a:r>
            <a:r>
              <a:rPr lang="en-US" altLang="ko-KR" dirty="0" smtClean="0"/>
              <a:t>million (2011)</a:t>
            </a:r>
          </a:p>
          <a:p>
            <a:pPr lvl="1"/>
            <a:r>
              <a:rPr lang="en-US" altLang="ko-KR" dirty="0" smtClean="0"/>
              <a:t>state/public sector: 4.2 million</a:t>
            </a:r>
            <a:endParaRPr lang="en-US" altLang="ko-KR" dirty="0"/>
          </a:p>
          <a:p>
            <a:pPr lvl="1"/>
            <a:r>
              <a:rPr lang="en-US" altLang="ko-KR" dirty="0" smtClean="0"/>
              <a:t>Private sector: 9.3 million</a:t>
            </a:r>
            <a:r>
              <a:rPr lang="ko-KR" altLang="en-US" dirty="0" smtClean="0"/>
              <a:t> </a:t>
            </a:r>
            <a:r>
              <a:rPr lang="en-US" altLang="ko-KR" dirty="0" smtClean="0"/>
              <a:t>(including 1.9 million working in foreign companies)</a:t>
            </a:r>
          </a:p>
          <a:p>
            <a:r>
              <a:rPr lang="en-US" altLang="ko-KR" dirty="0" smtClean="0"/>
              <a:t>Vietnam General Confederation of Labor (VGCL)</a:t>
            </a:r>
          </a:p>
          <a:p>
            <a:pPr lvl="1"/>
            <a:r>
              <a:rPr lang="en-US" altLang="ko-KR" dirty="0" smtClean="0">
                <a:latin typeface="Georgia" pitchFamily="18" charset="0"/>
              </a:rPr>
              <a:t>20 industrial unions</a:t>
            </a:r>
          </a:p>
          <a:p>
            <a:pPr lvl="1"/>
            <a:r>
              <a:rPr lang="en-US" altLang="ko-KR" dirty="0" smtClean="0">
                <a:latin typeface="Georgia" pitchFamily="18" charset="0"/>
              </a:rPr>
              <a:t>63 provincial-level federations of labor</a:t>
            </a:r>
          </a:p>
          <a:p>
            <a:pPr lvl="1"/>
            <a:r>
              <a:rPr lang="en-US" altLang="ko-KR" dirty="0" smtClean="0">
                <a:latin typeface="Georgia" pitchFamily="18" charset="0"/>
              </a:rPr>
              <a:t>7,727,178 members (as of June 2012)</a:t>
            </a:r>
          </a:p>
          <a:p>
            <a:pPr lvl="1"/>
            <a:r>
              <a:rPr lang="en-US" altLang="ko-KR" dirty="0" smtClean="0">
                <a:latin typeface="Georgia" pitchFamily="18" charset="0"/>
              </a:rPr>
              <a:t>113,402</a:t>
            </a:r>
            <a:r>
              <a:rPr lang="ko-KR" altLang="en-US" dirty="0" smtClean="0">
                <a:latin typeface="Georgia" pitchFamily="18" charset="0"/>
              </a:rPr>
              <a:t> </a:t>
            </a:r>
            <a:r>
              <a:rPr lang="en-US" altLang="ko-KR" dirty="0" smtClean="0">
                <a:latin typeface="Georgia" pitchFamily="18" charset="0"/>
              </a:rPr>
              <a:t>unions at workplace level</a:t>
            </a:r>
          </a:p>
          <a:p>
            <a:pPr lvl="1"/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76672"/>
            <a:ext cx="119062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Characteristics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altLang="ko-KR" dirty="0" smtClean="0"/>
              <a:t>Trade union activity under the guidance of communist party</a:t>
            </a:r>
          </a:p>
          <a:p>
            <a:r>
              <a:rPr lang="en-US" altLang="ko-KR" dirty="0" smtClean="0"/>
              <a:t>Rich and plentiful manpower and resources of upper-level unions (full-time officers, building, facilities, vehicles): the historical legacy of socialism</a:t>
            </a:r>
          </a:p>
          <a:p>
            <a:r>
              <a:rPr lang="en-US" altLang="ko-KR" dirty="0" smtClean="0"/>
              <a:t>Poor experience and knowledge on labor relations and union activity of capitalist economy</a:t>
            </a:r>
          </a:p>
          <a:p>
            <a:r>
              <a:rPr lang="en-US" altLang="ko-KR" dirty="0" smtClean="0"/>
              <a:t>Lack of understanding on union role: playing the role of “mediator” between workers and employers, rather than defending workers rights and interests</a:t>
            </a:r>
            <a:r>
              <a:rPr lang="ko-KR" altLang="en-US" dirty="0" smtClean="0"/>
              <a:t> </a:t>
            </a:r>
            <a:r>
              <a:rPr lang="en-US" altLang="ko-KR" dirty="0" smtClean="0"/>
              <a:t>(trade union officer or public servant?)</a:t>
            </a:r>
          </a:p>
          <a:p>
            <a:r>
              <a:rPr lang="en-US" altLang="ko-KR" dirty="0" smtClean="0"/>
              <a:t>Lack of independence and democracy from party, government and employers</a:t>
            </a:r>
          </a:p>
          <a:p>
            <a:r>
              <a:rPr lang="en-US" altLang="ko-KR" dirty="0" smtClean="0"/>
              <a:t>The problem of dual positions of union leaders (union officers, at the same time high-ranking managers)</a:t>
            </a:r>
          </a:p>
          <a:p>
            <a:r>
              <a:rPr lang="en-US" altLang="ko-KR" dirty="0" smtClean="0"/>
              <a:t>Company-level labor relations and bargaining are dominant</a:t>
            </a:r>
          </a:p>
          <a:p>
            <a:r>
              <a:rPr lang="en-US" altLang="ko-KR" dirty="0" smtClean="0"/>
              <a:t>Abnormal union structure: provincial federations are more powerful than industrial unions; the legacy of socialism</a:t>
            </a:r>
          </a:p>
          <a:p>
            <a:r>
              <a:rPr lang="en-US" altLang="ko-KR" dirty="0" smtClean="0"/>
              <a:t>the existence of trade union “organizations”, but the non-existence of labor “movement”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Problems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altLang="ko-KR" dirty="0" smtClean="0"/>
              <a:t>Low union density</a:t>
            </a:r>
          </a:p>
          <a:p>
            <a:r>
              <a:rPr lang="en-US" altLang="ko-KR" dirty="0" smtClean="0"/>
              <a:t>Company unionism and company-based bargaining are dominant. </a:t>
            </a:r>
          </a:p>
          <a:p>
            <a:r>
              <a:rPr lang="en-US" altLang="ko-KR" dirty="0" smtClean="0"/>
              <a:t>Non-existence of industry-wide labor relations</a:t>
            </a:r>
          </a:p>
          <a:p>
            <a:r>
              <a:rPr lang="en-US" altLang="ko-KR" dirty="0" smtClean="0"/>
              <a:t>Poor quality of collective agreements: little articles for the freedom of union activity, some articles against workers (sanction, discipline)</a:t>
            </a:r>
          </a:p>
          <a:p>
            <a:r>
              <a:rPr lang="en-US" altLang="ko-KR" dirty="0" smtClean="0"/>
              <a:t>Political split of trade union movement in India, Indonesia and Thailand</a:t>
            </a:r>
          </a:p>
          <a:p>
            <a:r>
              <a:rPr lang="en-US" altLang="ko-KR" dirty="0" smtClean="0"/>
              <a:t>The deepening and spread of precarious work</a:t>
            </a:r>
          </a:p>
          <a:p>
            <a:r>
              <a:rPr lang="en-US" altLang="ko-KR" dirty="0" smtClean="0"/>
              <a:t>Poor quality of information disclosure and consultation: wage confidentiality</a:t>
            </a:r>
          </a:p>
          <a:p>
            <a:r>
              <a:rPr lang="en-US" altLang="ko-KR" dirty="0" smtClean="0"/>
              <a:t>Poor conditions for union activity: paid union leaders, union office inside factory, paid time for union activity</a:t>
            </a:r>
          </a:p>
          <a:p>
            <a:r>
              <a:rPr lang="en-US" altLang="ko-KR" dirty="0" smtClean="0"/>
              <a:t>Poor manpower and resources of upper-level unions</a:t>
            </a:r>
          </a:p>
          <a:p>
            <a:r>
              <a:rPr lang="en-US" altLang="ko-KR" dirty="0" smtClean="0"/>
              <a:t>Poor coordination and advocacy among upper-level unions, and by upper-level unions for workplace-level unions</a:t>
            </a:r>
          </a:p>
          <a:p>
            <a:r>
              <a:rPr lang="en-US" altLang="ko-KR" dirty="0" smtClean="0"/>
              <a:t>Anti-union government, also daily union busting by employers</a:t>
            </a:r>
            <a:endParaRPr lang="ko-KR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Tasks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Organizing and unionization</a:t>
            </a:r>
          </a:p>
          <a:p>
            <a:r>
              <a:rPr lang="en-US" altLang="ko-KR" dirty="0" smtClean="0"/>
              <a:t>Expanding of bargaining agenda and improvement of collective agreement</a:t>
            </a:r>
          </a:p>
          <a:p>
            <a:r>
              <a:rPr lang="en-US" altLang="ko-KR" dirty="0" smtClean="0"/>
              <a:t>Overcoming company unionism (in-house unions) </a:t>
            </a:r>
          </a:p>
          <a:p>
            <a:r>
              <a:rPr lang="en-US" altLang="ko-KR" dirty="0" smtClean="0"/>
              <a:t>Strong manpower and resources of upper-level unions</a:t>
            </a:r>
          </a:p>
          <a:p>
            <a:r>
              <a:rPr lang="en-US" altLang="ko-KR" dirty="0" smtClean="0"/>
              <a:t>Active role and function of upper-level unions (organizing, collective bargaining, engagement in policy making of government)</a:t>
            </a:r>
          </a:p>
          <a:p>
            <a:r>
              <a:rPr lang="en-US" altLang="ko-KR" dirty="0" smtClean="0"/>
              <a:t>Protecting and organizing contract and agency workers (precarious workers)</a:t>
            </a:r>
          </a:p>
          <a:p>
            <a:r>
              <a:rPr lang="en-US" altLang="ko-KR" dirty="0" smtClean="0"/>
              <a:t>Solidarity and unity of labor movement</a:t>
            </a:r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</TotalTime>
  <Words>1393</Words>
  <Application>Microsoft Macintosh PowerPoint</Application>
  <PresentationFormat>On-screen Show (4:3)</PresentationFormat>
  <Paragraphs>155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테마</vt:lpstr>
      <vt:lpstr>Trade unions in Asia India, Indonesia, Malaysia, Thailand, Vietnam, Korea </vt:lpstr>
      <vt:lpstr>Relationship between workplace unions and global unions</vt:lpstr>
      <vt:lpstr>India</vt:lpstr>
      <vt:lpstr>National Centers</vt:lpstr>
      <vt:lpstr>Characteristics</vt:lpstr>
      <vt:lpstr>Indonesia</vt:lpstr>
      <vt:lpstr>Characteristics</vt:lpstr>
      <vt:lpstr>Malaysia</vt:lpstr>
      <vt:lpstr>Foreign (migrant) workers</vt:lpstr>
      <vt:lpstr>Characteristics</vt:lpstr>
      <vt:lpstr>Thailand</vt:lpstr>
      <vt:lpstr>Characteristics</vt:lpstr>
      <vt:lpstr>Vietnam</vt:lpstr>
      <vt:lpstr>Characteristics</vt:lpstr>
      <vt:lpstr>Problems</vt:lpstr>
      <vt:lpstr>Tasks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yoon hyowon</dc:creator>
  <cp:lastModifiedBy>Indah Saptorini</cp:lastModifiedBy>
  <cp:revision>144</cp:revision>
  <dcterms:created xsi:type="dcterms:W3CDTF">2013-02-12T00:59:17Z</dcterms:created>
  <dcterms:modified xsi:type="dcterms:W3CDTF">2013-03-16T16:55:32Z</dcterms:modified>
</cp:coreProperties>
</file>