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268" r:id="rId4"/>
    <p:sldId id="265" r:id="rId5"/>
    <p:sldId id="269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6" r:id="rId15"/>
    <p:sldId id="288" r:id="rId16"/>
    <p:sldId id="289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568" y="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0EC552-F967-49BF-8632-49FAFB180E2D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81F276E6-145D-4D16-AE73-BF05613011B7}">
      <dgm:prSet phldrT="[텍스트]" custT="1"/>
      <dgm:spPr/>
      <dgm:t>
        <a:bodyPr/>
        <a:lstStyle/>
        <a:p>
          <a:pPr latinLnBrk="1"/>
          <a:endParaRPr lang="en-US" altLang="ko-KR" sz="1800" dirty="0" smtClean="0"/>
        </a:p>
        <a:p>
          <a:pPr latinLnBrk="1"/>
          <a:r>
            <a:rPr lang="en-US" altLang="ko-KR" sz="1800" dirty="0" err="1" smtClean="0"/>
            <a:t>Federasi</a:t>
          </a:r>
          <a:endParaRPr lang="ko-KR" altLang="en-US" sz="1800" dirty="0"/>
        </a:p>
      </dgm:t>
    </dgm:pt>
    <dgm:pt modelId="{CD2149DD-0074-4034-A914-CCEF2542DB00}" type="parTrans" cxnId="{792AAF56-9197-4622-94DE-4F8D3750FA05}">
      <dgm:prSet/>
      <dgm:spPr/>
      <dgm:t>
        <a:bodyPr/>
        <a:lstStyle/>
        <a:p>
          <a:pPr latinLnBrk="1"/>
          <a:endParaRPr lang="ko-KR" altLang="en-US"/>
        </a:p>
      </dgm:t>
    </dgm:pt>
    <dgm:pt modelId="{04338F90-BF8A-44F3-9E4C-D507F91BC5EB}" type="sibTrans" cxnId="{792AAF56-9197-4622-94DE-4F8D3750FA05}">
      <dgm:prSet/>
      <dgm:spPr/>
      <dgm:t>
        <a:bodyPr/>
        <a:lstStyle/>
        <a:p>
          <a:pPr latinLnBrk="1"/>
          <a:endParaRPr lang="ko-KR" altLang="en-US"/>
        </a:p>
      </dgm:t>
    </dgm:pt>
    <dgm:pt modelId="{0054587C-A1C3-4786-94B7-7F1D818BEC54}">
      <dgm:prSet phldrT="[텍스트]" custT="1"/>
      <dgm:spPr/>
      <dgm:t>
        <a:bodyPr/>
        <a:lstStyle/>
        <a:p>
          <a:pPr latinLnBrk="1"/>
          <a:r>
            <a:rPr lang="en-US" altLang="ko-KR" sz="2000" dirty="0" err="1" smtClean="0"/>
            <a:t>Serikat</a:t>
          </a:r>
          <a:r>
            <a:rPr lang="en-US" altLang="ko-KR" sz="2000" dirty="0" smtClean="0"/>
            <a:t> </a:t>
          </a:r>
          <a:r>
            <a:rPr lang="en-US" altLang="ko-KR" sz="2000" dirty="0" err="1" smtClean="0"/>
            <a:t>buruh</a:t>
          </a:r>
          <a:r>
            <a:rPr lang="en-US" altLang="ko-KR" sz="2000" dirty="0" smtClean="0"/>
            <a:t> di </a:t>
          </a:r>
          <a:r>
            <a:rPr lang="en-US" altLang="ko-KR" sz="2000" dirty="0" err="1" smtClean="0"/>
            <a:t>tempat</a:t>
          </a:r>
          <a:r>
            <a:rPr lang="en-US" altLang="ko-KR" sz="2000" dirty="0" smtClean="0"/>
            <a:t> </a:t>
          </a:r>
          <a:r>
            <a:rPr lang="en-US" altLang="ko-KR" sz="2000" dirty="0" err="1" smtClean="0"/>
            <a:t>kerja</a:t>
          </a:r>
          <a:endParaRPr lang="ko-KR" altLang="en-US" sz="2000" dirty="0"/>
        </a:p>
      </dgm:t>
    </dgm:pt>
    <dgm:pt modelId="{75C85FA9-2FB3-41B6-B3EF-F7E0E66CDC22}" type="parTrans" cxnId="{FB2CAE4B-16A6-41D3-BF0E-2A655E6D88D0}">
      <dgm:prSet/>
      <dgm:spPr/>
      <dgm:t>
        <a:bodyPr/>
        <a:lstStyle/>
        <a:p>
          <a:pPr latinLnBrk="1"/>
          <a:endParaRPr lang="ko-KR" altLang="en-US"/>
        </a:p>
      </dgm:t>
    </dgm:pt>
    <dgm:pt modelId="{F284058E-4A9D-45E3-8BC5-3F10B9FE0DA6}" type="sibTrans" cxnId="{FB2CAE4B-16A6-41D3-BF0E-2A655E6D88D0}">
      <dgm:prSet/>
      <dgm:spPr/>
      <dgm:t>
        <a:bodyPr/>
        <a:lstStyle/>
        <a:p>
          <a:pPr latinLnBrk="1"/>
          <a:endParaRPr lang="ko-KR" altLang="en-US"/>
        </a:p>
      </dgm:t>
    </dgm:pt>
    <dgm:pt modelId="{77325BEE-1E61-4798-B320-2CAC3EDCBDE4}">
      <dgm:prSet phldrT="[텍스트]" custT="1"/>
      <dgm:spPr/>
      <dgm:t>
        <a:bodyPr/>
        <a:lstStyle/>
        <a:p>
          <a:pPr latinLnBrk="1"/>
          <a:r>
            <a:rPr lang="en-US" altLang="ko-KR" sz="2400" dirty="0" err="1" smtClean="0"/>
            <a:t>Konfederasi</a:t>
          </a:r>
          <a:endParaRPr lang="ko-KR" altLang="en-US" sz="2400" dirty="0"/>
        </a:p>
      </dgm:t>
    </dgm:pt>
    <dgm:pt modelId="{9D1E0B94-75B3-4645-9A11-425427185AF6}" type="parTrans" cxnId="{A99CC881-89B6-496A-87EC-0506821BEA07}">
      <dgm:prSet/>
      <dgm:spPr/>
      <dgm:t>
        <a:bodyPr/>
        <a:lstStyle/>
        <a:p>
          <a:pPr latinLnBrk="1"/>
          <a:endParaRPr lang="ko-KR" altLang="en-US"/>
        </a:p>
      </dgm:t>
    </dgm:pt>
    <dgm:pt modelId="{B86FFB8C-A24B-4556-8F65-CB1F4BEAA7C5}" type="sibTrans" cxnId="{A99CC881-89B6-496A-87EC-0506821BEA07}">
      <dgm:prSet/>
      <dgm:spPr/>
      <dgm:t>
        <a:bodyPr/>
        <a:lstStyle/>
        <a:p>
          <a:pPr latinLnBrk="1"/>
          <a:endParaRPr lang="ko-KR" altLang="en-US"/>
        </a:p>
      </dgm:t>
    </dgm:pt>
    <dgm:pt modelId="{09BCA654-C16D-445A-92CF-7D5D0E6FFA3E}" type="pres">
      <dgm:prSet presAssocID="{9B0EC552-F967-49BF-8632-49FAFB180E2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D6798A2-42B4-4BC6-8081-D6B4ACB9B995}" type="pres">
      <dgm:prSet presAssocID="{9B0EC552-F967-49BF-8632-49FAFB180E2D}" presName="comp1" presStyleCnt="0"/>
      <dgm:spPr/>
    </dgm:pt>
    <dgm:pt modelId="{74E1B515-2386-44BA-B384-8A16E0A2BA46}" type="pres">
      <dgm:prSet presAssocID="{9B0EC552-F967-49BF-8632-49FAFB180E2D}" presName="circle1" presStyleLbl="node1" presStyleIdx="0" presStyleCnt="3" custScaleX="110577" custLinFactNeighborX="-25396" custLinFactNeighborY="1089"/>
      <dgm:spPr/>
      <dgm:t>
        <a:bodyPr/>
        <a:lstStyle/>
        <a:p>
          <a:pPr latinLnBrk="1"/>
          <a:endParaRPr lang="ko-KR" altLang="en-US"/>
        </a:p>
      </dgm:t>
    </dgm:pt>
    <dgm:pt modelId="{0B35F9EE-F01E-4222-9012-C8C65930DB0F}" type="pres">
      <dgm:prSet presAssocID="{9B0EC552-F967-49BF-8632-49FAFB180E2D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4DE895-06A8-4361-9744-1D4470DCA8CF}" type="pres">
      <dgm:prSet presAssocID="{9B0EC552-F967-49BF-8632-49FAFB180E2D}" presName="comp2" presStyleCnt="0"/>
      <dgm:spPr/>
    </dgm:pt>
    <dgm:pt modelId="{0808FB57-55AE-4854-803D-6FE27ADFC442}" type="pres">
      <dgm:prSet presAssocID="{9B0EC552-F967-49BF-8632-49FAFB180E2D}" presName="circle2" presStyleLbl="node1" presStyleIdx="1" presStyleCnt="3" custScaleX="120664" custScaleY="105807" custLinFactNeighborX="-30279"/>
      <dgm:spPr/>
      <dgm:t>
        <a:bodyPr/>
        <a:lstStyle/>
        <a:p>
          <a:pPr latinLnBrk="1"/>
          <a:endParaRPr lang="ko-KR" altLang="en-US"/>
        </a:p>
      </dgm:t>
    </dgm:pt>
    <dgm:pt modelId="{0141AAD6-57CE-4ACA-8438-1E7414046FAD}" type="pres">
      <dgm:prSet presAssocID="{9B0EC552-F967-49BF-8632-49FAFB180E2D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429DBF4-DF1E-4B8F-AC24-CD2376790295}" type="pres">
      <dgm:prSet presAssocID="{9B0EC552-F967-49BF-8632-49FAFB180E2D}" presName="comp3" presStyleCnt="0"/>
      <dgm:spPr/>
    </dgm:pt>
    <dgm:pt modelId="{AC255A65-8355-4771-AE25-C445039CA125}" type="pres">
      <dgm:prSet presAssocID="{9B0EC552-F967-49BF-8632-49FAFB180E2D}" presName="circle3" presStyleLbl="node1" presStyleIdx="2" presStyleCnt="3" custScaleX="174095" custScaleY="104807" custLinFactNeighborX="-46097" custLinFactNeighborY="16432"/>
      <dgm:spPr/>
      <dgm:t>
        <a:bodyPr/>
        <a:lstStyle/>
        <a:p>
          <a:pPr latinLnBrk="1"/>
          <a:endParaRPr lang="ko-KR" altLang="en-US"/>
        </a:p>
      </dgm:t>
    </dgm:pt>
    <dgm:pt modelId="{57D849DD-92BC-47B0-B09D-A57F16CD29FA}" type="pres">
      <dgm:prSet presAssocID="{9B0EC552-F967-49BF-8632-49FAFB180E2D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25F2258-3A81-2E45-AF69-FD58A91FB16B}" type="presOf" srcId="{81F276E6-145D-4D16-AE73-BF05613011B7}" destId="{0141AAD6-57CE-4ACA-8438-1E7414046FAD}" srcOrd="1" destOrd="0" presId="urn:microsoft.com/office/officeart/2005/8/layout/venn2"/>
    <dgm:cxn modelId="{FB2CAE4B-16A6-41D3-BF0E-2A655E6D88D0}" srcId="{9B0EC552-F967-49BF-8632-49FAFB180E2D}" destId="{0054587C-A1C3-4786-94B7-7F1D818BEC54}" srcOrd="2" destOrd="0" parTransId="{75C85FA9-2FB3-41B6-B3EF-F7E0E66CDC22}" sibTransId="{F284058E-4A9D-45E3-8BC5-3F10B9FE0DA6}"/>
    <dgm:cxn modelId="{0C184D1C-DCD8-A545-B0BC-8CA801227DB9}" type="presOf" srcId="{81F276E6-145D-4D16-AE73-BF05613011B7}" destId="{0808FB57-55AE-4854-803D-6FE27ADFC442}" srcOrd="0" destOrd="0" presId="urn:microsoft.com/office/officeart/2005/8/layout/venn2"/>
    <dgm:cxn modelId="{99BD9580-3FE4-5145-8629-DD63FC9161E2}" type="presOf" srcId="{77325BEE-1E61-4798-B320-2CAC3EDCBDE4}" destId="{74E1B515-2386-44BA-B384-8A16E0A2BA46}" srcOrd="0" destOrd="0" presId="urn:microsoft.com/office/officeart/2005/8/layout/venn2"/>
    <dgm:cxn modelId="{792AAF56-9197-4622-94DE-4F8D3750FA05}" srcId="{9B0EC552-F967-49BF-8632-49FAFB180E2D}" destId="{81F276E6-145D-4D16-AE73-BF05613011B7}" srcOrd="1" destOrd="0" parTransId="{CD2149DD-0074-4034-A914-CCEF2542DB00}" sibTransId="{04338F90-BF8A-44F3-9E4C-D507F91BC5EB}"/>
    <dgm:cxn modelId="{25EF9857-3008-414E-857C-50F6D7456D17}" type="presOf" srcId="{9B0EC552-F967-49BF-8632-49FAFB180E2D}" destId="{09BCA654-C16D-445A-92CF-7D5D0E6FFA3E}" srcOrd="0" destOrd="0" presId="urn:microsoft.com/office/officeart/2005/8/layout/venn2"/>
    <dgm:cxn modelId="{285E942A-9259-774C-96E4-33DD10F1E1E7}" type="presOf" srcId="{0054587C-A1C3-4786-94B7-7F1D818BEC54}" destId="{57D849DD-92BC-47B0-B09D-A57F16CD29FA}" srcOrd="1" destOrd="0" presId="urn:microsoft.com/office/officeart/2005/8/layout/venn2"/>
    <dgm:cxn modelId="{BE32C0B4-E561-F142-AD78-B78C8B8799D3}" type="presOf" srcId="{0054587C-A1C3-4786-94B7-7F1D818BEC54}" destId="{AC255A65-8355-4771-AE25-C445039CA125}" srcOrd="0" destOrd="0" presId="urn:microsoft.com/office/officeart/2005/8/layout/venn2"/>
    <dgm:cxn modelId="{A99CC881-89B6-496A-87EC-0506821BEA07}" srcId="{9B0EC552-F967-49BF-8632-49FAFB180E2D}" destId="{77325BEE-1E61-4798-B320-2CAC3EDCBDE4}" srcOrd="0" destOrd="0" parTransId="{9D1E0B94-75B3-4645-9A11-425427185AF6}" sibTransId="{B86FFB8C-A24B-4556-8F65-CB1F4BEAA7C5}"/>
    <dgm:cxn modelId="{7D0220C0-C491-8D45-9E3A-2FB1C320DD89}" type="presOf" srcId="{77325BEE-1E61-4798-B320-2CAC3EDCBDE4}" destId="{0B35F9EE-F01E-4222-9012-C8C65930DB0F}" srcOrd="1" destOrd="0" presId="urn:microsoft.com/office/officeart/2005/8/layout/venn2"/>
    <dgm:cxn modelId="{2DB58D34-F9FA-3B40-AF1E-8DC656B64317}" type="presParOf" srcId="{09BCA654-C16D-445A-92CF-7D5D0E6FFA3E}" destId="{AD6798A2-42B4-4BC6-8081-D6B4ACB9B995}" srcOrd="0" destOrd="0" presId="urn:microsoft.com/office/officeart/2005/8/layout/venn2"/>
    <dgm:cxn modelId="{43111192-9D49-5A48-B3A9-08B268D2DA62}" type="presParOf" srcId="{AD6798A2-42B4-4BC6-8081-D6B4ACB9B995}" destId="{74E1B515-2386-44BA-B384-8A16E0A2BA46}" srcOrd="0" destOrd="0" presId="urn:microsoft.com/office/officeart/2005/8/layout/venn2"/>
    <dgm:cxn modelId="{50ACCD9C-38EB-1141-9060-7A745A5C2A0C}" type="presParOf" srcId="{AD6798A2-42B4-4BC6-8081-D6B4ACB9B995}" destId="{0B35F9EE-F01E-4222-9012-C8C65930DB0F}" srcOrd="1" destOrd="0" presId="urn:microsoft.com/office/officeart/2005/8/layout/venn2"/>
    <dgm:cxn modelId="{8BBB68B4-FE98-C14D-94BA-FEA414CFEFC2}" type="presParOf" srcId="{09BCA654-C16D-445A-92CF-7D5D0E6FFA3E}" destId="{1E4DE895-06A8-4361-9744-1D4470DCA8CF}" srcOrd="1" destOrd="0" presId="urn:microsoft.com/office/officeart/2005/8/layout/venn2"/>
    <dgm:cxn modelId="{E060187D-DFDF-4445-AC43-960A590900B9}" type="presParOf" srcId="{1E4DE895-06A8-4361-9744-1D4470DCA8CF}" destId="{0808FB57-55AE-4854-803D-6FE27ADFC442}" srcOrd="0" destOrd="0" presId="urn:microsoft.com/office/officeart/2005/8/layout/venn2"/>
    <dgm:cxn modelId="{37E6322D-7F24-7845-8256-17421BD6DA0C}" type="presParOf" srcId="{1E4DE895-06A8-4361-9744-1D4470DCA8CF}" destId="{0141AAD6-57CE-4ACA-8438-1E7414046FAD}" srcOrd="1" destOrd="0" presId="urn:microsoft.com/office/officeart/2005/8/layout/venn2"/>
    <dgm:cxn modelId="{E1EFB895-04E9-FB42-826A-418BBFE488AC}" type="presParOf" srcId="{09BCA654-C16D-445A-92CF-7D5D0E6FFA3E}" destId="{8429DBF4-DF1E-4B8F-AC24-CD2376790295}" srcOrd="2" destOrd="0" presId="urn:microsoft.com/office/officeart/2005/8/layout/venn2"/>
    <dgm:cxn modelId="{6867859D-CE6E-174A-9E09-A38875CE2CA8}" type="presParOf" srcId="{8429DBF4-DF1E-4B8F-AC24-CD2376790295}" destId="{AC255A65-8355-4771-AE25-C445039CA125}" srcOrd="0" destOrd="0" presId="urn:microsoft.com/office/officeart/2005/8/layout/venn2"/>
    <dgm:cxn modelId="{032D5288-3B44-884D-BA4F-5D3C658ABA6A}" type="presParOf" srcId="{8429DBF4-DF1E-4B8F-AC24-CD2376790295}" destId="{57D849DD-92BC-47B0-B09D-A57F16CD29F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1B515-2386-44BA-B384-8A16E0A2BA46}">
      <dsp:nvSpPr>
        <dsp:cNvPr id="0" name=""/>
        <dsp:cNvSpPr/>
      </dsp:nvSpPr>
      <dsp:spPr>
        <a:xfrm>
          <a:off x="0" y="0"/>
          <a:ext cx="3856854" cy="34879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err="1" smtClean="0"/>
            <a:t>Konfederasi</a:t>
          </a:r>
          <a:endParaRPr lang="ko-KR" altLang="en-US" sz="2400" kern="1200" dirty="0"/>
        </a:p>
      </dsp:txBody>
      <dsp:txXfrm>
        <a:off x="1254442" y="174396"/>
        <a:ext cx="1347970" cy="523190"/>
      </dsp:txXfrm>
    </dsp:sp>
    <dsp:sp modelId="{0808FB57-55AE-4854-803D-6FE27ADFC442}">
      <dsp:nvSpPr>
        <dsp:cNvPr id="0" name=""/>
        <dsp:cNvSpPr/>
      </dsp:nvSpPr>
      <dsp:spPr>
        <a:xfrm>
          <a:off x="371879" y="758052"/>
          <a:ext cx="3156512" cy="27678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800" kern="1200" dirty="0" smtClean="0"/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err="1" smtClean="0"/>
            <a:t>Federasi</a:t>
          </a:r>
          <a:endParaRPr lang="ko-KR" altLang="en-US" sz="1800" kern="1200" dirty="0"/>
        </a:p>
      </dsp:txBody>
      <dsp:txXfrm>
        <a:off x="1214668" y="931044"/>
        <a:ext cx="1470934" cy="518973"/>
      </dsp:txXfrm>
    </dsp:sp>
    <dsp:sp modelId="{AC255A65-8355-4771-AE25-C445039CA125}">
      <dsp:nvSpPr>
        <dsp:cNvPr id="0" name=""/>
        <dsp:cNvSpPr/>
      </dsp:nvSpPr>
      <dsp:spPr>
        <a:xfrm>
          <a:off x="420222" y="1664074"/>
          <a:ext cx="3036161" cy="18278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err="1" smtClean="0"/>
            <a:t>Serikat</a:t>
          </a:r>
          <a:r>
            <a:rPr lang="en-US" altLang="ko-KR" sz="2000" kern="1200" dirty="0" smtClean="0"/>
            <a:t> </a:t>
          </a:r>
          <a:r>
            <a:rPr lang="en-US" altLang="ko-KR" sz="2000" kern="1200" dirty="0" err="1" smtClean="0"/>
            <a:t>buruh</a:t>
          </a:r>
          <a:r>
            <a:rPr lang="en-US" altLang="ko-KR" sz="2000" kern="1200" dirty="0" smtClean="0"/>
            <a:t> di </a:t>
          </a:r>
          <a:r>
            <a:rPr lang="en-US" altLang="ko-KR" sz="2000" kern="1200" dirty="0" err="1" smtClean="0"/>
            <a:t>tempat</a:t>
          </a:r>
          <a:r>
            <a:rPr lang="en-US" altLang="ko-KR" sz="2000" kern="1200" dirty="0" smtClean="0"/>
            <a:t> </a:t>
          </a:r>
          <a:r>
            <a:rPr lang="en-US" altLang="ko-KR" sz="2000" kern="1200" dirty="0" err="1" smtClean="0"/>
            <a:t>kerja</a:t>
          </a:r>
          <a:endParaRPr lang="ko-KR" altLang="en-US" sz="2000" kern="1200" dirty="0"/>
        </a:p>
      </dsp:txBody>
      <dsp:txXfrm>
        <a:off x="864858" y="2121024"/>
        <a:ext cx="2146890" cy="913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66396-A69F-43C4-9A1E-7E88D3380D7C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2DCA0-7FE7-477D-A0DF-DABA55F5105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7766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2DCA0-7FE7-477D-A0DF-DABA55F51052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407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2DCA0-7FE7-477D-A0DF-DABA55F51052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0035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D754C-6382-43DF-97FC-B5C1BCF25AD6}" type="datetimeFigureOut">
              <a:rPr lang="ko-KR" altLang="en-US" smtClean="0"/>
              <a:pPr/>
              <a:t>3/17/13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industriallyoon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</p:spPr>
        <p:txBody>
          <a:bodyPr>
            <a:normAutofit/>
          </a:bodyPr>
          <a:lstStyle/>
          <a:p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di</a:t>
            </a:r>
            <a:r>
              <a:rPr lang="en-US" altLang="ko-KR" dirty="0" smtClean="0"/>
              <a:t> </a:t>
            </a:r>
            <a:r>
              <a:rPr lang="en-US" altLang="ko-KR" dirty="0" smtClean="0"/>
              <a:t>Asia</a:t>
            </a:r>
            <a:br>
              <a:rPr lang="en-US" altLang="ko-KR" dirty="0" smtClean="0"/>
            </a:br>
            <a:r>
              <a:rPr lang="en-US" altLang="ko-KR" sz="2200" dirty="0" smtClean="0"/>
              <a:t>India, Indonesia, Malaysia, Thailand, Vietnam, Korea</a:t>
            </a:r>
            <a:r>
              <a:rPr lang="ko-KR" altLang="en-US" sz="2200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IndustriALL Consultant</a:t>
            </a:r>
          </a:p>
          <a:p>
            <a:r>
              <a:rPr lang="en-US" altLang="ko-KR" dirty="0" smtClean="0">
                <a:hlinkClick r:id="rId2"/>
              </a:rPr>
              <a:t>industriallyoon@gmail.com</a:t>
            </a: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err="1" smtClean="0"/>
              <a:t>Hubungan</a:t>
            </a:r>
            <a:r>
              <a:rPr lang="en-US" altLang="ko-KR" sz="3200" dirty="0" smtClean="0"/>
              <a:t> </a:t>
            </a:r>
            <a:r>
              <a:rPr lang="en-US" altLang="ko-KR" sz="3200" dirty="0" err="1" smtClean="0"/>
              <a:t>antara</a:t>
            </a:r>
            <a:r>
              <a:rPr lang="en-US" altLang="ko-KR" sz="3200" dirty="0" smtClean="0"/>
              <a:t> </a:t>
            </a:r>
            <a:r>
              <a:rPr lang="en-US" altLang="ko-KR" sz="3200" dirty="0" err="1" smtClean="0"/>
              <a:t>serikat</a:t>
            </a:r>
            <a:r>
              <a:rPr lang="en-US" altLang="ko-KR" sz="3200" dirty="0" smtClean="0"/>
              <a:t> </a:t>
            </a:r>
            <a:r>
              <a:rPr lang="en-US" altLang="ko-KR" sz="3200" dirty="0" err="1" smtClean="0"/>
              <a:t>buruh</a:t>
            </a:r>
            <a:r>
              <a:rPr lang="en-US" altLang="ko-KR" sz="3200" dirty="0" smtClean="0"/>
              <a:t> di </a:t>
            </a:r>
            <a:br>
              <a:rPr lang="en-US" altLang="ko-KR" sz="3200" dirty="0" smtClean="0"/>
            </a:br>
            <a:r>
              <a:rPr lang="en-US" altLang="ko-KR" sz="3200" dirty="0" err="1" smtClean="0"/>
              <a:t>perusahaan</a:t>
            </a:r>
            <a:r>
              <a:rPr lang="en-US" altLang="ko-KR" sz="3200" dirty="0" smtClean="0"/>
              <a:t> </a:t>
            </a:r>
            <a:r>
              <a:rPr lang="en-US" altLang="ko-KR" sz="3200" dirty="0" err="1" smtClean="0"/>
              <a:t>dan</a:t>
            </a:r>
            <a:r>
              <a:rPr lang="en-US" altLang="ko-KR" sz="3200" dirty="0" smtClean="0"/>
              <a:t> </a:t>
            </a:r>
            <a:r>
              <a:rPr lang="en-US" altLang="ko-KR" sz="3200" dirty="0" err="1" smtClean="0"/>
              <a:t>serikat</a:t>
            </a:r>
            <a:r>
              <a:rPr lang="en-US" altLang="ko-KR" sz="3200" dirty="0" smtClean="0"/>
              <a:t> </a:t>
            </a:r>
            <a:r>
              <a:rPr lang="en-US" altLang="ko-KR" sz="3200" dirty="0" err="1" smtClean="0"/>
              <a:t>buruh</a:t>
            </a:r>
            <a:r>
              <a:rPr lang="en-US" altLang="ko-KR" sz="3200" dirty="0" smtClean="0"/>
              <a:t> global</a:t>
            </a:r>
            <a:endParaRPr lang="ko-KR" altLang="en-US" sz="32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899592" y="1844824"/>
            <a:ext cx="180020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/>
              <a:t>Tempat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kerja</a:t>
            </a:r>
            <a:endParaRPr lang="ko-KR" altLang="en-US" dirty="0"/>
          </a:p>
        </p:txBody>
      </p:sp>
      <p:sp>
        <p:nvSpPr>
          <p:cNvPr id="5" name="오른쪽 화살표 4"/>
          <p:cNvSpPr/>
          <p:nvPr/>
        </p:nvSpPr>
        <p:spPr>
          <a:xfrm>
            <a:off x="3131840" y="1772816"/>
            <a:ext cx="2376264" cy="11521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/>
              <a:t>Tidak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ada</a:t>
            </a:r>
            <a:r>
              <a:rPr lang="en-US" altLang="ko-KR" dirty="0" smtClean="0"/>
              <a:t> </a:t>
            </a:r>
          </a:p>
          <a:p>
            <a:pPr algn="ctr"/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endParaRPr lang="ko-KR" altLang="en-US" dirty="0"/>
          </a:p>
        </p:txBody>
      </p:sp>
      <p:sp>
        <p:nvSpPr>
          <p:cNvPr id="7" name="폭발 1 6"/>
          <p:cNvSpPr/>
          <p:nvPr/>
        </p:nvSpPr>
        <p:spPr>
          <a:xfrm>
            <a:off x="6084168" y="1484784"/>
            <a:ext cx="2664296" cy="1656184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/>
              <a:t>Tempat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kerja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belum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berserikat</a:t>
            </a:r>
            <a:endParaRPr lang="ko-KR" altLang="en-US" dirty="0"/>
          </a:p>
        </p:txBody>
      </p:sp>
      <p:sp>
        <p:nvSpPr>
          <p:cNvPr id="8" name="아래쪽 화살표 7"/>
          <p:cNvSpPr/>
          <p:nvPr/>
        </p:nvSpPr>
        <p:spPr>
          <a:xfrm rot="19703340">
            <a:off x="2251532" y="3054647"/>
            <a:ext cx="1584176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YES</a:t>
            </a:r>
          </a:p>
          <a:p>
            <a:pPr algn="ctr"/>
            <a:r>
              <a:rPr lang="en-US" altLang="ko-KR" dirty="0" smtClean="0"/>
              <a:t>union</a:t>
            </a:r>
            <a:endParaRPr lang="ko-KR" altLang="en-US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899592" y="4653136"/>
            <a:ext cx="1728192" cy="11521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Tingkat Perusahaan</a:t>
            </a:r>
            <a:endParaRPr lang="en-US" altLang="ko-KR" dirty="0" smtClean="0"/>
          </a:p>
        </p:txBody>
      </p:sp>
      <p:sp>
        <p:nvSpPr>
          <p:cNvPr id="12" name="오른쪽으로 구부러진 화살표 11"/>
          <p:cNvSpPr/>
          <p:nvPr/>
        </p:nvSpPr>
        <p:spPr>
          <a:xfrm>
            <a:off x="251520" y="3573016"/>
            <a:ext cx="576064" cy="1656184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14" name="다이어그램 13"/>
          <p:cNvGraphicFramePr/>
          <p:nvPr>
            <p:extLst>
              <p:ext uri="{D42A27DB-BD31-4B8C-83A1-F6EECF244321}">
                <p14:modId xmlns:p14="http://schemas.microsoft.com/office/powerpoint/2010/main" val="3571247659"/>
              </p:ext>
            </p:extLst>
          </p:nvPr>
        </p:nvGraphicFramePr>
        <p:xfrm>
          <a:off x="3203848" y="3068960"/>
          <a:ext cx="5484440" cy="3487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모서리가 둥근 직사각형 14"/>
          <p:cNvSpPr/>
          <p:nvPr/>
        </p:nvSpPr>
        <p:spPr>
          <a:xfrm>
            <a:off x="7164288" y="3212976"/>
            <a:ext cx="180020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ITUC</a:t>
            </a:r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7092280" y="4581128"/>
            <a:ext cx="180020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Global</a:t>
            </a:r>
            <a:endParaRPr lang="ko-KR" altLang="en-US" dirty="0"/>
          </a:p>
        </p:txBody>
      </p:sp>
      <p:cxnSp>
        <p:nvCxnSpPr>
          <p:cNvPr id="19" name="직선 화살표 연결선 18"/>
          <p:cNvCxnSpPr/>
          <p:nvPr/>
        </p:nvCxnSpPr>
        <p:spPr>
          <a:xfrm flipV="1">
            <a:off x="5868144" y="2852936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V="1">
            <a:off x="6084168" y="2996952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 flipV="1">
            <a:off x="6300192" y="3068960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 flipV="1">
            <a:off x="6444208" y="3212976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flipV="1">
            <a:off x="6588224" y="3356992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 flipV="1">
            <a:off x="5652120" y="2780928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 flipH="1">
            <a:off x="2699792" y="4437112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flipH="1">
            <a:off x="2699792" y="4589512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 flipH="1">
            <a:off x="2771800" y="4797152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 flipH="1">
            <a:off x="2843808" y="5085184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 flipV="1">
            <a:off x="6732240" y="3861048"/>
            <a:ext cx="360040" cy="216024"/>
          </a:xfrm>
          <a:prstGeom prst="straightConnector1">
            <a:avLst/>
          </a:prstGeom>
          <a:ln w="2222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 flipV="1">
            <a:off x="6804248" y="4941168"/>
            <a:ext cx="360040" cy="216024"/>
          </a:xfrm>
          <a:prstGeom prst="straightConnector1">
            <a:avLst/>
          </a:prstGeom>
          <a:ln w="2222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 flipV="1">
            <a:off x="6876256" y="4437112"/>
            <a:ext cx="360040" cy="216024"/>
          </a:xfrm>
          <a:prstGeom prst="straightConnector1">
            <a:avLst/>
          </a:prstGeom>
          <a:ln w="2222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 flipV="1">
            <a:off x="8100392" y="4221088"/>
            <a:ext cx="8384" cy="423664"/>
          </a:xfrm>
          <a:prstGeom prst="straightConnector1">
            <a:avLst/>
          </a:prstGeom>
          <a:ln w="2222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India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err="1" smtClean="0"/>
              <a:t>Jumlah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ko-KR" altLang="en-US" dirty="0" smtClean="0"/>
              <a:t> </a:t>
            </a:r>
            <a:r>
              <a:rPr lang="en-US" altLang="ko-KR" dirty="0" smtClean="0"/>
              <a:t>(2005): 464.3 </a:t>
            </a:r>
            <a:r>
              <a:rPr lang="en-US" altLang="ko-KR" dirty="0" err="1" smtClean="0"/>
              <a:t>juta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smtClean="0"/>
              <a:t>(2005):</a:t>
            </a:r>
          </a:p>
          <a:p>
            <a:pPr lvl="1"/>
            <a:r>
              <a:rPr lang="en-US" altLang="ko-KR" dirty="0" smtClean="0"/>
              <a:t>68,544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terdaftar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tetapi</a:t>
            </a:r>
            <a:r>
              <a:rPr lang="en-US" altLang="ko-KR" dirty="0" smtClean="0"/>
              <a:t> 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hanya</a:t>
            </a:r>
            <a:r>
              <a:rPr lang="en-US" altLang="ko-KR" dirty="0" smtClean="0"/>
              <a:t>  </a:t>
            </a:r>
            <a:r>
              <a:rPr lang="en-US" altLang="ko-KR" dirty="0" smtClean="0"/>
              <a:t>7,812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smtClean="0"/>
              <a:t> “</a:t>
            </a:r>
            <a:r>
              <a:rPr lang="en-US" altLang="ko-KR" dirty="0" err="1" smtClean="0"/>
              <a:t>kembali</a:t>
            </a:r>
            <a:r>
              <a:rPr lang="en-US" altLang="ko-KR" dirty="0" smtClean="0"/>
              <a:t>” </a:t>
            </a:r>
            <a:r>
              <a:rPr lang="en-US" altLang="ko-KR" dirty="0" err="1" smtClean="0"/>
              <a:t>ke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pemerintah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24,601,589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terdaftar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tetapi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hanya</a:t>
            </a:r>
            <a:r>
              <a:rPr lang="en-US" altLang="ko-KR" dirty="0" smtClean="0"/>
              <a:t> 6.97 </a:t>
            </a:r>
            <a:r>
              <a:rPr lang="en-US" altLang="ko-KR" dirty="0" err="1" smtClean="0"/>
              <a:t>juta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terdaftar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dalam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yang  “</a:t>
            </a:r>
            <a:r>
              <a:rPr lang="en-US" altLang="ko-KR" dirty="0" err="1" smtClean="0"/>
              <a:t>kembali</a:t>
            </a:r>
            <a:r>
              <a:rPr lang="en-US" altLang="ko-KR" dirty="0" smtClean="0"/>
              <a:t> </a:t>
            </a:r>
            <a:r>
              <a:rPr lang="en-US" altLang="ko-KR" dirty="0" smtClean="0"/>
              <a:t>” </a:t>
            </a:r>
            <a:r>
              <a:rPr lang="en-US" altLang="ko-KR" dirty="0" err="1" smtClean="0"/>
              <a:t>ke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pemerintah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Secara</a:t>
            </a:r>
            <a:r>
              <a:rPr lang="en-US" altLang="ko-KR" dirty="0" smtClean="0"/>
              <a:t> rata-rata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setiap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beranggotakan</a:t>
            </a:r>
            <a:r>
              <a:rPr lang="en-US" altLang="ko-KR" dirty="0" smtClean="0"/>
              <a:t> 893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(</a:t>
            </a:r>
            <a:r>
              <a:rPr lang="en-US" altLang="ko-KR" dirty="0" smtClean="0"/>
              <a:t>73.2% </a:t>
            </a:r>
            <a:r>
              <a:rPr lang="en-US" altLang="ko-KR" dirty="0" err="1" smtClean="0"/>
              <a:t>laki</a:t>
            </a:r>
            <a:r>
              <a:rPr lang="en-US" altLang="ko-KR" dirty="0" err="1" smtClean="0"/>
              <a:t>-laki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 </a:t>
            </a:r>
            <a:r>
              <a:rPr lang="en-US" altLang="ko-KR" dirty="0" smtClean="0"/>
              <a:t>26.8% </a:t>
            </a:r>
            <a:r>
              <a:rPr lang="en-US" altLang="ko-KR" dirty="0" err="1" smtClean="0"/>
              <a:t>perempuan</a:t>
            </a:r>
            <a:r>
              <a:rPr lang="en-US" altLang="ko-KR" dirty="0" smtClean="0"/>
              <a:t>)</a:t>
            </a:r>
            <a:endParaRPr lang="ko-KR" altLang="en-US" sz="4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1626687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Konfederasi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400600"/>
          </a:xfrm>
        </p:spPr>
        <p:txBody>
          <a:bodyPr>
            <a:normAutofit fontScale="3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ko-KR" sz="5500" b="1" dirty="0" smtClean="0"/>
              <a:t>All India Trade Union Congress </a:t>
            </a:r>
            <a:r>
              <a:rPr lang="en-US" altLang="ko-KR" sz="5500" b="1" dirty="0" smtClean="0"/>
              <a:t>(</a:t>
            </a:r>
            <a:r>
              <a:rPr lang="en-US" altLang="ko-KR" sz="5500" b="1" dirty="0" err="1" smtClean="0"/>
              <a:t>Partai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Komunis</a:t>
            </a:r>
            <a:r>
              <a:rPr lang="en-US" altLang="ko-KR" sz="5500" b="1" dirty="0" smtClean="0"/>
              <a:t> di India</a:t>
            </a:r>
            <a:r>
              <a:rPr lang="en-US" altLang="ko-KR" sz="5500" b="1" dirty="0" smtClean="0"/>
              <a:t>)</a:t>
            </a:r>
            <a:r>
              <a:rPr lang="en-US" altLang="ko-KR" sz="5500" b="1" dirty="0" smtClean="0"/>
              <a:t>, </a:t>
            </a:r>
            <a:r>
              <a:rPr lang="en-US" altLang="ko-KR" sz="5500" b="1" dirty="0" err="1" smtClean="0"/>
              <a:t>berdiri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tahun</a:t>
            </a:r>
            <a:r>
              <a:rPr lang="en-US" altLang="ko-KR" sz="5500" b="1" dirty="0" smtClean="0"/>
              <a:t> </a:t>
            </a:r>
            <a:r>
              <a:rPr lang="en-US" altLang="ko-KR" sz="5500" b="1" dirty="0" smtClean="0"/>
              <a:t>1920</a:t>
            </a:r>
            <a:r>
              <a:rPr lang="en-US" altLang="ko-KR" sz="5500" b="1" dirty="0" smtClean="0"/>
              <a:t>, 3.36 </a:t>
            </a:r>
            <a:r>
              <a:rPr lang="en-US" altLang="ko-KR" sz="5500" b="1" dirty="0" err="1" smtClean="0"/>
              <a:t>juta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anggota</a:t>
            </a:r>
            <a:r>
              <a:rPr lang="en-US" altLang="ko-KR" sz="5500" b="1" dirty="0" smtClean="0"/>
              <a:t> </a:t>
            </a:r>
            <a:r>
              <a:rPr lang="en-US" altLang="ko-KR" sz="5500" b="1" dirty="0" smtClean="0"/>
              <a:t> (Data </a:t>
            </a:r>
            <a:r>
              <a:rPr lang="en-US" altLang="ko-KR" sz="5500" b="1" dirty="0" err="1" smtClean="0"/>
              <a:t>tahun</a:t>
            </a:r>
            <a:r>
              <a:rPr lang="en-US" altLang="ko-KR" sz="5500" b="1" dirty="0" smtClean="0"/>
              <a:t> 2002)</a:t>
            </a:r>
            <a:endParaRPr lang="en-US" altLang="ko-KR" sz="55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ko-KR" sz="5500" b="1" dirty="0" smtClean="0"/>
              <a:t>Indian National Trade Union Congress (Indian National Congress), </a:t>
            </a:r>
            <a:r>
              <a:rPr lang="en-US" altLang="ko-KR" sz="5500" b="1" dirty="0" err="1" smtClean="0"/>
              <a:t>berdiri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tahun</a:t>
            </a:r>
            <a:r>
              <a:rPr lang="en-US" altLang="ko-KR" sz="5500" b="1" dirty="0" smtClean="0"/>
              <a:t> </a:t>
            </a:r>
            <a:r>
              <a:rPr lang="en-US" altLang="ko-KR" sz="5500" b="1" dirty="0" smtClean="0"/>
              <a:t>1947, </a:t>
            </a:r>
            <a:r>
              <a:rPr lang="en-US" altLang="ko-KR" sz="5500" b="1" dirty="0" smtClean="0"/>
              <a:t>1.54 </a:t>
            </a:r>
            <a:r>
              <a:rPr lang="en-US" altLang="ko-KR" sz="5500" b="1" dirty="0" err="1" smtClean="0"/>
              <a:t>juta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anggota</a:t>
            </a:r>
            <a:r>
              <a:rPr lang="en-US" altLang="ko-KR" sz="5500" b="1" dirty="0" smtClean="0"/>
              <a:t>  (Data </a:t>
            </a:r>
            <a:r>
              <a:rPr lang="en-US" altLang="ko-KR" sz="5500" b="1" dirty="0" err="1" smtClean="0"/>
              <a:t>tahun</a:t>
            </a:r>
            <a:r>
              <a:rPr lang="en-US" altLang="ko-KR" sz="5500" b="1" dirty="0" smtClean="0"/>
              <a:t> 2002)</a:t>
            </a:r>
            <a:endParaRPr lang="en-US" altLang="ko-KR" sz="55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ko-KR" sz="5500" b="1" dirty="0" smtClean="0"/>
              <a:t>Hind </a:t>
            </a:r>
            <a:r>
              <a:rPr lang="en-US" altLang="ko-KR" sz="5500" b="1" dirty="0" err="1" smtClean="0"/>
              <a:t>Mazdoor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Sabha</a:t>
            </a:r>
            <a:r>
              <a:rPr lang="en-US" altLang="ko-KR" sz="5500" b="1" dirty="0" smtClean="0"/>
              <a:t> (</a:t>
            </a:r>
            <a:r>
              <a:rPr lang="en-US" altLang="ko-KR" sz="5500" b="1" dirty="0" err="1" smtClean="0"/>
              <a:t>sosialis</a:t>
            </a:r>
            <a:r>
              <a:rPr lang="en-US" altLang="ko-KR" sz="5500" b="1" dirty="0" smtClean="0"/>
              <a:t>)</a:t>
            </a:r>
            <a:r>
              <a:rPr lang="en-US" altLang="ko-KR" sz="5500" b="1" dirty="0" smtClean="0"/>
              <a:t>, </a:t>
            </a:r>
            <a:r>
              <a:rPr lang="en-US" altLang="ko-KR" sz="5500" b="1" dirty="0" err="1" smtClean="0"/>
              <a:t>berdiri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tahun</a:t>
            </a:r>
            <a:r>
              <a:rPr lang="en-US" altLang="ko-KR" sz="5500" b="1" dirty="0" smtClean="0"/>
              <a:t> 1948</a:t>
            </a:r>
            <a:r>
              <a:rPr lang="en-US" altLang="ko-KR" sz="5500" b="1" dirty="0" smtClean="0"/>
              <a:t>, 3.33 </a:t>
            </a:r>
            <a:r>
              <a:rPr lang="en-US" altLang="ko-KR" sz="5500" b="1" dirty="0" err="1" smtClean="0"/>
              <a:t>juta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anggota</a:t>
            </a:r>
            <a:r>
              <a:rPr lang="en-US" altLang="ko-KR" sz="5500" b="1" dirty="0" smtClean="0"/>
              <a:t> ,(Data </a:t>
            </a:r>
            <a:r>
              <a:rPr lang="en-US" altLang="ko-KR" sz="5500" b="1" dirty="0" err="1"/>
              <a:t>t</a:t>
            </a:r>
            <a:r>
              <a:rPr lang="en-US" altLang="ko-KR" sz="5500" b="1" dirty="0" err="1" smtClean="0"/>
              <a:t>ahun</a:t>
            </a:r>
            <a:r>
              <a:rPr lang="en-US" altLang="ko-KR" sz="5500" b="1" dirty="0" smtClean="0"/>
              <a:t> 2002)</a:t>
            </a:r>
            <a:endParaRPr lang="en-US" altLang="ko-KR" sz="55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ko-KR" sz="5500" b="1" dirty="0" err="1" smtClean="0"/>
              <a:t>Bharatiya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Mazdoor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Sangh</a:t>
            </a:r>
            <a:r>
              <a:rPr lang="en-US" altLang="ko-KR" sz="5500" b="1" dirty="0" smtClean="0"/>
              <a:t> (</a:t>
            </a:r>
            <a:r>
              <a:rPr lang="en-US" altLang="ko-KR" sz="5500" b="1" dirty="0" err="1" smtClean="0"/>
              <a:t>Rashtriya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Swayamsevak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Sangh</a:t>
            </a:r>
            <a:r>
              <a:rPr lang="en-US" altLang="ko-KR" sz="5500" b="1" dirty="0" smtClean="0"/>
              <a:t>), </a:t>
            </a:r>
            <a:r>
              <a:rPr lang="en-US" altLang="ko-KR" sz="5500" b="1" dirty="0" err="1" smtClean="0"/>
              <a:t>berdiri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tahun</a:t>
            </a:r>
            <a:r>
              <a:rPr lang="en-US" altLang="ko-KR" sz="5500" b="1" dirty="0" smtClean="0"/>
              <a:t> </a:t>
            </a:r>
            <a:r>
              <a:rPr lang="en-US" altLang="ko-KR" sz="5500" b="1" dirty="0" smtClean="0"/>
              <a:t>1955, 6.21 </a:t>
            </a:r>
            <a:r>
              <a:rPr lang="en-US" altLang="ko-KR" sz="5500" b="1" dirty="0" err="1" smtClean="0"/>
              <a:t>juta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anggota</a:t>
            </a:r>
            <a:r>
              <a:rPr lang="en-US" altLang="ko-KR" sz="5500" b="1" dirty="0" smtClean="0"/>
              <a:t>, (data </a:t>
            </a:r>
            <a:r>
              <a:rPr lang="en-US" altLang="ko-KR" sz="5500" b="1" dirty="0" err="1" smtClean="0"/>
              <a:t>tahun</a:t>
            </a:r>
            <a:r>
              <a:rPr lang="en-US" altLang="ko-KR" sz="5500" b="1" dirty="0" smtClean="0"/>
              <a:t> 2002)</a:t>
            </a:r>
            <a:endParaRPr lang="en-US" altLang="ko-KR" sz="55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ko-KR" sz="5500" b="1" dirty="0" smtClean="0"/>
              <a:t>Centre of Indian Trade Unions </a:t>
            </a:r>
            <a:r>
              <a:rPr lang="en-US" altLang="ko-KR" sz="5500" b="1" dirty="0" smtClean="0"/>
              <a:t>(</a:t>
            </a:r>
            <a:r>
              <a:rPr lang="en-US" altLang="ko-KR" sz="5500" b="1" dirty="0" err="1" smtClean="0"/>
              <a:t>Partai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komunis</a:t>
            </a:r>
            <a:r>
              <a:rPr lang="en-US" altLang="ko-KR" sz="5500" b="1" dirty="0" smtClean="0"/>
              <a:t> </a:t>
            </a:r>
            <a:r>
              <a:rPr lang="en-US" altLang="ko-KR" sz="5500" b="1" dirty="0" smtClean="0"/>
              <a:t> </a:t>
            </a:r>
            <a:r>
              <a:rPr lang="en-US" altLang="ko-KR" sz="5500" b="1" dirty="0" smtClean="0"/>
              <a:t>India (</a:t>
            </a:r>
            <a:r>
              <a:rPr lang="en-US" altLang="ko-KR" sz="5500" b="1" dirty="0" smtClean="0"/>
              <a:t>Marxist)</a:t>
            </a:r>
            <a:r>
              <a:rPr lang="en-US" altLang="ko-KR" sz="5500" b="1" dirty="0" smtClean="0"/>
              <a:t>, </a:t>
            </a:r>
            <a:r>
              <a:rPr lang="en-US" altLang="ko-KR" sz="5500" b="1" dirty="0" err="1" smtClean="0"/>
              <a:t>berdiri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tahun</a:t>
            </a:r>
            <a:r>
              <a:rPr lang="en-US" altLang="ko-KR" sz="5500" b="1" dirty="0" smtClean="0"/>
              <a:t> </a:t>
            </a:r>
            <a:r>
              <a:rPr lang="en-US" altLang="ko-KR" sz="5500" b="1" dirty="0" smtClean="0"/>
              <a:t>1970</a:t>
            </a:r>
            <a:r>
              <a:rPr lang="en-US" altLang="ko-KR" sz="5500" b="1" dirty="0" smtClean="0"/>
              <a:t>, 2.67 </a:t>
            </a:r>
            <a:r>
              <a:rPr lang="en-US" altLang="ko-KR" sz="5500" b="1" dirty="0" err="1" smtClean="0"/>
              <a:t>juta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anggota</a:t>
            </a:r>
            <a:r>
              <a:rPr lang="en-US" altLang="ko-KR" sz="5500" b="1" dirty="0" smtClean="0"/>
              <a:t>, (data </a:t>
            </a:r>
            <a:r>
              <a:rPr lang="en-US" altLang="ko-KR" sz="5500" b="1" dirty="0" err="1" smtClean="0"/>
              <a:t>pada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situs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organisasi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ini</a:t>
            </a:r>
            <a:r>
              <a:rPr lang="en-US" altLang="ko-KR" sz="5500" b="1" dirty="0" smtClean="0"/>
              <a:t>)</a:t>
            </a:r>
            <a:endParaRPr lang="en-US" altLang="ko-KR" sz="55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 smtClean="0"/>
              <a:t>All </a:t>
            </a:r>
            <a:r>
              <a:rPr lang="en-US" altLang="ko-KR" sz="5500" dirty="0"/>
              <a:t>India Central Council of Trade Unions </a:t>
            </a:r>
            <a:r>
              <a:rPr lang="en-US" altLang="ko-KR" sz="5500" dirty="0" smtClean="0"/>
              <a:t>(</a:t>
            </a:r>
            <a:r>
              <a:rPr lang="en-US" altLang="ko-KR" sz="5500" dirty="0" err="1" smtClean="0"/>
              <a:t>Gerakan</a:t>
            </a:r>
            <a:r>
              <a:rPr lang="en-US" altLang="ko-KR" sz="5500" dirty="0" smtClean="0"/>
              <a:t> </a:t>
            </a:r>
            <a:r>
              <a:rPr lang="en-US" altLang="ko-KR" sz="5500" dirty="0" err="1" smtClean="0"/>
              <a:t>Partai</a:t>
            </a:r>
            <a:r>
              <a:rPr lang="en-US" altLang="ko-KR" sz="5500" dirty="0" smtClean="0"/>
              <a:t> </a:t>
            </a:r>
            <a:r>
              <a:rPr lang="en-US" altLang="ko-KR" sz="5500" dirty="0" err="1" smtClean="0"/>
              <a:t>komunis</a:t>
            </a:r>
            <a:r>
              <a:rPr lang="en-US" altLang="ko-KR" sz="5500" dirty="0" smtClean="0"/>
              <a:t> </a:t>
            </a:r>
            <a:r>
              <a:rPr lang="en-US" altLang="ko-KR" sz="5500" dirty="0" smtClean="0"/>
              <a:t> </a:t>
            </a:r>
            <a:r>
              <a:rPr lang="en-US" altLang="ko-KR" sz="5500" dirty="0"/>
              <a:t>India (Marxist-</a:t>
            </a:r>
            <a:r>
              <a:rPr lang="en-US" altLang="ko-KR" sz="5500" dirty="0" smtClean="0"/>
              <a:t>Leninist)</a:t>
            </a:r>
            <a:endParaRPr lang="en-US" altLang="ko-KR" sz="5500" dirty="0"/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 smtClean="0"/>
              <a:t>All </a:t>
            </a:r>
            <a:r>
              <a:rPr lang="en-US" altLang="ko-KR" sz="5500" dirty="0"/>
              <a:t>India United Trade Union Centre (Socialist Unity Centre of India </a:t>
            </a:r>
            <a:r>
              <a:rPr lang="en-US" altLang="ko-KR" sz="5500" dirty="0" smtClean="0"/>
              <a:t>(</a:t>
            </a:r>
            <a:r>
              <a:rPr lang="en-US" altLang="ko-KR" sz="5500" dirty="0" err="1" smtClean="0"/>
              <a:t>Komunis</a:t>
            </a:r>
            <a:r>
              <a:rPr lang="en-US" altLang="ko-KR" sz="5500" dirty="0" smtClean="0"/>
              <a:t>)</a:t>
            </a:r>
            <a:endParaRPr lang="en-US" altLang="ko-KR" sz="5500" dirty="0"/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 smtClean="0"/>
              <a:t>New </a:t>
            </a:r>
            <a:r>
              <a:rPr lang="en-US" altLang="ko-KR" sz="5500" dirty="0"/>
              <a:t>Trade Union Initiative </a:t>
            </a:r>
            <a:r>
              <a:rPr lang="en-US" altLang="ko-KR" sz="5500" dirty="0" smtClean="0"/>
              <a:t>(</a:t>
            </a:r>
            <a:r>
              <a:rPr lang="en-US" altLang="ko-KR" sz="5500" dirty="0" err="1" smtClean="0"/>
              <a:t>bebas</a:t>
            </a:r>
            <a:r>
              <a:rPr lang="en-US" altLang="ko-KR" sz="5500" dirty="0" smtClean="0"/>
              <a:t> </a:t>
            </a:r>
            <a:r>
              <a:rPr lang="en-US" altLang="ko-KR" sz="5500" dirty="0" err="1" smtClean="0"/>
              <a:t>dari</a:t>
            </a:r>
            <a:r>
              <a:rPr lang="en-US" altLang="ko-KR" sz="5500" dirty="0" smtClean="0"/>
              <a:t> </a:t>
            </a:r>
            <a:r>
              <a:rPr lang="en-US" altLang="ko-KR" sz="5500" dirty="0" err="1" smtClean="0"/>
              <a:t>pengaruh</a:t>
            </a:r>
            <a:r>
              <a:rPr lang="en-US" altLang="ko-KR" sz="5500" dirty="0" smtClean="0"/>
              <a:t> </a:t>
            </a:r>
            <a:r>
              <a:rPr lang="en-US" altLang="ko-KR" sz="5500" dirty="0" err="1" smtClean="0"/>
              <a:t>partai</a:t>
            </a:r>
            <a:r>
              <a:rPr lang="en-US" altLang="ko-KR" sz="5500" dirty="0" smtClean="0"/>
              <a:t> </a:t>
            </a:r>
            <a:r>
              <a:rPr lang="en-US" altLang="ko-KR" sz="5500" dirty="0" err="1" smtClean="0"/>
              <a:t>politik</a:t>
            </a:r>
            <a:r>
              <a:rPr lang="en-US" altLang="ko-KR" sz="5500" dirty="0" smtClean="0"/>
              <a:t>, </a:t>
            </a:r>
            <a:r>
              <a:rPr lang="en-US" altLang="ko-KR" sz="5500" dirty="0" err="1" smtClean="0"/>
              <a:t>tetapi</a:t>
            </a:r>
            <a:r>
              <a:rPr lang="en-US" altLang="ko-KR" sz="5500" dirty="0" smtClean="0"/>
              <a:t> </a:t>
            </a:r>
            <a:r>
              <a:rPr lang="en-US" altLang="ko-KR" sz="5500" dirty="0" err="1" smtClean="0"/>
              <a:t>beraliran</a:t>
            </a:r>
            <a:r>
              <a:rPr lang="en-US" altLang="ko-KR" sz="5500" dirty="0" smtClean="0"/>
              <a:t> </a:t>
            </a:r>
            <a:r>
              <a:rPr lang="en-US" altLang="ko-KR" sz="5500" dirty="0" err="1" smtClean="0"/>
              <a:t>kiri</a:t>
            </a:r>
            <a:r>
              <a:rPr lang="en-US" altLang="ko-KR" sz="5500" dirty="0" smtClean="0"/>
              <a:t>)</a:t>
            </a:r>
            <a:endParaRPr lang="en-US" altLang="ko-KR" sz="5500" dirty="0"/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 smtClean="0"/>
              <a:t>Labour </a:t>
            </a:r>
            <a:r>
              <a:rPr lang="en-US" altLang="ko-KR" sz="5500" dirty="0"/>
              <a:t>Progressive Federation (</a:t>
            </a:r>
            <a:r>
              <a:rPr lang="en-US" altLang="ko-KR" sz="5500" dirty="0" err="1"/>
              <a:t>Dravida</a:t>
            </a:r>
            <a:r>
              <a:rPr lang="en-US" altLang="ko-KR" sz="5500" dirty="0"/>
              <a:t> </a:t>
            </a:r>
            <a:r>
              <a:rPr lang="en-US" altLang="ko-KR" sz="5500" dirty="0" err="1"/>
              <a:t>Munnetra</a:t>
            </a:r>
            <a:r>
              <a:rPr lang="en-US" altLang="ko-KR" sz="5500" dirty="0"/>
              <a:t> </a:t>
            </a:r>
            <a:r>
              <a:rPr lang="en-US" altLang="ko-KR" sz="5500" dirty="0" err="1"/>
              <a:t>Kazhagam</a:t>
            </a:r>
            <a:r>
              <a:rPr lang="en-US" altLang="ko-KR" sz="55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/>
              <a:t>SEWA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/>
              <a:t>Trade Union Coordination Committee (All India Forward Bloc)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/>
              <a:t>United Trade Union Congress (Revolutionary Socialist Party)</a:t>
            </a: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Karakteristik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4968552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err="1" smtClean="0"/>
              <a:t>Pluralisme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terbagi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berdasarkan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politik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 </a:t>
            </a:r>
            <a:r>
              <a:rPr lang="en-US" altLang="ko-KR" dirty="0" err="1" smtClean="0"/>
              <a:t>perbedaan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ideologi</a:t>
            </a:r>
            <a:endParaRPr lang="en-US" altLang="ko-KR" dirty="0" smtClean="0"/>
          </a:p>
          <a:p>
            <a:r>
              <a:rPr lang="en-US" altLang="ko-KR" dirty="0" err="1" smtClean="0"/>
              <a:t>Adanya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gerakan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militan</a:t>
            </a:r>
            <a:endParaRPr lang="en-US" altLang="ko-KR" dirty="0" smtClean="0"/>
          </a:p>
          <a:p>
            <a:r>
              <a:rPr lang="en-US" altLang="ko-KR" dirty="0" err="1" smtClean="0"/>
              <a:t>Desentralisasi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struktur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struktur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perundingan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meningkatnya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jumlah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tingkat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 (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berbasis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)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mandiri</a:t>
            </a:r>
            <a:endParaRPr lang="en-US" altLang="ko-KR" dirty="0" smtClean="0"/>
          </a:p>
          <a:p>
            <a:r>
              <a:rPr lang="en-US" altLang="ko-KR" dirty="0" err="1" smtClean="0"/>
              <a:t>Lemahnya</a:t>
            </a:r>
            <a:r>
              <a:rPr lang="en-US" altLang="ko-KR" dirty="0" smtClean="0"/>
              <a:t> SDM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keuangan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lemahnya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fungsi</a:t>
            </a:r>
            <a:r>
              <a:rPr lang="en-US" altLang="ko-KR" dirty="0" smtClean="0"/>
              <a:t> </a:t>
            </a:r>
          </a:p>
          <a:p>
            <a:pPr marL="0" indent="0">
              <a:buNone/>
            </a:pPr>
            <a:r>
              <a:rPr lang="en-US" altLang="ko-KR" dirty="0" smtClean="0"/>
              <a:t>   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pada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aktivitas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seperti</a:t>
            </a:r>
            <a:r>
              <a:rPr lang="en-US" altLang="ko-KR" dirty="0" smtClean="0"/>
              <a:t>     </a:t>
            </a:r>
          </a:p>
          <a:p>
            <a:pPr marL="0" indent="0">
              <a:buNone/>
            </a:pPr>
            <a:r>
              <a:rPr lang="en-US" altLang="ko-KR" dirty="0" smtClean="0"/>
              <a:t>    </a:t>
            </a:r>
            <a:r>
              <a:rPr lang="en-US" altLang="ko-KR" dirty="0" err="1" smtClean="0"/>
              <a:t>pembuatan</a:t>
            </a:r>
            <a:r>
              <a:rPr lang="en-US" altLang="ko-KR" dirty="0" smtClean="0"/>
              <a:t> PKB (PUK).</a:t>
            </a:r>
            <a:endParaRPr lang="en-US" altLang="ko-KR" dirty="0" smtClean="0"/>
          </a:p>
          <a:p>
            <a:r>
              <a:rPr lang="en-US" altLang="ko-KR" dirty="0" err="1" smtClean="0"/>
              <a:t>Pemimpin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mendominasi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secara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politis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kemampuan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lemah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korupsi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dilakukan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oleh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beberapa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pemimpin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endParaRPr lang="en-US" altLang="ko-KR" dirty="0" smtClean="0"/>
          </a:p>
          <a:p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berbasis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perundingan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tingkat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semakin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meluas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r>
              <a:rPr lang="en-US" altLang="ko-KR" dirty="0" err="1" smtClean="0"/>
              <a:t>Terbatasnya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penguasaan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bahasa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Inggris</a:t>
            </a:r>
            <a:r>
              <a:rPr lang="en-US" altLang="ko-KR" dirty="0" smtClean="0"/>
              <a:t>, </a:t>
            </a:r>
            <a:r>
              <a:rPr lang="en-US" altLang="ko-KR" dirty="0" smtClean="0"/>
              <a:t>Hindi, Tamil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Indonesia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ko-KR" dirty="0" err="1" smtClean="0"/>
              <a:t>Pekerja</a:t>
            </a:r>
            <a:r>
              <a:rPr lang="en-US" altLang="ko-KR" dirty="0" smtClean="0"/>
              <a:t>: </a:t>
            </a:r>
            <a:r>
              <a:rPr lang="en-US" altLang="ko-KR" dirty="0" smtClean="0"/>
              <a:t>114.5 </a:t>
            </a:r>
            <a:r>
              <a:rPr lang="en-US" altLang="ko-KR" dirty="0" err="1" smtClean="0"/>
              <a:t>juta</a:t>
            </a:r>
            <a:endParaRPr lang="en-US" altLang="ko-KR" dirty="0" smtClean="0"/>
          </a:p>
          <a:p>
            <a:r>
              <a:rPr lang="en-US" altLang="ko-KR" dirty="0" err="1" smtClean="0"/>
              <a:t>Bekerja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sektor</a:t>
            </a:r>
            <a:r>
              <a:rPr lang="en-US" altLang="ko-KR" dirty="0" smtClean="0"/>
              <a:t> formal</a:t>
            </a:r>
            <a:r>
              <a:rPr lang="en-US" altLang="ko-KR" dirty="0" smtClean="0"/>
              <a:t>: </a:t>
            </a:r>
            <a:r>
              <a:rPr lang="en-US" altLang="ko-KR" dirty="0" smtClean="0"/>
              <a:t>30 </a:t>
            </a:r>
            <a:r>
              <a:rPr lang="en-US" altLang="ko-KR" dirty="0" err="1" smtClean="0"/>
              <a:t>juta</a:t>
            </a:r>
            <a:r>
              <a:rPr lang="en-US" altLang="ko-KR" dirty="0" smtClean="0"/>
              <a:t> </a:t>
            </a:r>
            <a:endParaRPr lang="en-US" altLang="ko-KR" dirty="0" smtClean="0"/>
          </a:p>
          <a:p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: </a:t>
            </a:r>
            <a:r>
              <a:rPr lang="en-US" altLang="ko-KR" dirty="0" smtClean="0"/>
              <a:t>3,414,455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anggota</a:t>
            </a:r>
            <a:endParaRPr lang="en-US" altLang="ko-KR" dirty="0" smtClean="0"/>
          </a:p>
          <a:p>
            <a:pPr latinLnBrk="0"/>
            <a:r>
              <a:rPr lang="en-US" altLang="ko-KR" dirty="0" err="1" smtClean="0"/>
              <a:t>Konfederasi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besar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KSPSI (1.5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dengan</a:t>
            </a:r>
            <a:r>
              <a:rPr lang="en-US" altLang="ko-KR" dirty="0" smtClean="0"/>
              <a:t> </a:t>
            </a:r>
            <a:r>
              <a:rPr lang="en-US" altLang="ko-KR" dirty="0" smtClean="0"/>
              <a:t>17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Confederation of ALL Indonesian Workers’ Unions) </a:t>
            </a:r>
          </a:p>
          <a:p>
            <a:pPr lvl="1"/>
            <a:r>
              <a:rPr lang="en-US" altLang="ko-KR" dirty="0" smtClean="0"/>
              <a:t>KSPI (600,000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dengan</a:t>
            </a:r>
            <a:r>
              <a:rPr lang="en-US" altLang="ko-KR" dirty="0" smtClean="0"/>
              <a:t> </a:t>
            </a:r>
            <a:r>
              <a:rPr lang="en-US" altLang="ko-KR" dirty="0" smtClean="0"/>
              <a:t>9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– </a:t>
            </a:r>
            <a:r>
              <a:rPr lang="en-US" altLang="ko-KR" dirty="0" smtClean="0"/>
              <a:t>Confederation of Indonesian Trade Unions, </a:t>
            </a:r>
            <a:r>
              <a:rPr lang="en-US" altLang="ko-KR" dirty="0" err="1" smtClean="0"/>
              <a:t>berdiri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tahun</a:t>
            </a:r>
            <a:r>
              <a:rPr lang="en-US" altLang="ko-KR" dirty="0" smtClean="0"/>
              <a:t> </a:t>
            </a:r>
            <a:r>
              <a:rPr lang="en-US" altLang="ko-KR" dirty="0" smtClean="0"/>
              <a:t>2003) </a:t>
            </a:r>
          </a:p>
          <a:p>
            <a:pPr lvl="1"/>
            <a:r>
              <a:rPr lang="en-US" altLang="ko-KR" dirty="0" smtClean="0"/>
              <a:t>KSBSI (</a:t>
            </a:r>
            <a:r>
              <a:rPr lang="en-US" altLang="ko-KR" dirty="0" smtClean="0"/>
              <a:t>380,000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dengan</a:t>
            </a:r>
            <a:r>
              <a:rPr lang="en-US" altLang="ko-KR" dirty="0" smtClean="0"/>
              <a:t>  </a:t>
            </a:r>
            <a:r>
              <a:rPr lang="en-US" altLang="ko-KR" dirty="0" smtClean="0"/>
              <a:t>13 </a:t>
            </a:r>
            <a:r>
              <a:rPr lang="en-US" altLang="ko-KR" dirty="0" err="1" smtClean="0"/>
              <a:t>Federasi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Confederation of Indonesia Prosperity Trade Unions, </a:t>
            </a:r>
            <a:r>
              <a:rPr lang="en-US" altLang="ko-KR" dirty="0" err="1" smtClean="0"/>
              <a:t>berdiri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tahun</a:t>
            </a:r>
            <a:r>
              <a:rPr lang="en-US" altLang="ko-KR" dirty="0" smtClean="0"/>
              <a:t> </a:t>
            </a:r>
            <a:r>
              <a:rPr lang="en-US" altLang="ko-KR" dirty="0" smtClean="0"/>
              <a:t>1992)</a:t>
            </a:r>
          </a:p>
          <a:p>
            <a:pPr latinLnBrk="0"/>
            <a:r>
              <a:rPr lang="en-US" altLang="ko-KR" dirty="0" err="1" smtClean="0"/>
              <a:t>Hanya</a:t>
            </a:r>
            <a:r>
              <a:rPr lang="en-US" altLang="ko-KR" dirty="0" smtClean="0"/>
              <a:t> </a:t>
            </a:r>
            <a:r>
              <a:rPr lang="en-US" altLang="ko-KR" dirty="0" smtClean="0"/>
              <a:t>39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</a:t>
            </a:r>
            <a:r>
              <a:rPr lang="en-US" altLang="ko-KR" dirty="0" smtClean="0"/>
              <a:t>90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ada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menjadi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3 </a:t>
            </a:r>
            <a:r>
              <a:rPr lang="en-US" altLang="ko-KR" dirty="0" err="1" smtClean="0"/>
              <a:t>konfederasi</a:t>
            </a:r>
            <a:endParaRPr lang="en-US" altLang="ko-KR" dirty="0" smtClean="0"/>
          </a:p>
          <a:p>
            <a:pPr latinLnBrk="0"/>
            <a:r>
              <a:rPr lang="en-US" altLang="ko-KR" dirty="0" err="1" smtClean="0"/>
              <a:t>Jumlah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smtClean="0"/>
              <a:t>: </a:t>
            </a:r>
            <a:r>
              <a:rPr lang="en-US" altLang="ko-KR" dirty="0" smtClean="0"/>
              <a:t>11,766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termasuk</a:t>
            </a:r>
            <a:r>
              <a:rPr lang="en-US" altLang="ko-KR" dirty="0" smtClean="0"/>
              <a:t> </a:t>
            </a:r>
            <a:r>
              <a:rPr lang="en-US" altLang="ko-KR" dirty="0" smtClean="0"/>
              <a:t> </a:t>
            </a:r>
            <a:r>
              <a:rPr lang="en-US" altLang="ko-KR" dirty="0" smtClean="0"/>
              <a:t>170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BUMN</a:t>
            </a:r>
            <a:endParaRPr lang="en-US" altLang="ko-KR" dirty="0" smtClean="0"/>
          </a:p>
          <a:p>
            <a:pPr latinLnBrk="0"/>
            <a:r>
              <a:rPr lang="en-US" altLang="ko-KR" dirty="0" smtClean="0"/>
              <a:t>PKB </a:t>
            </a:r>
            <a:r>
              <a:rPr lang="en-US" altLang="ko-KR" dirty="0" err="1" smtClean="0"/>
              <a:t>berjumlah</a:t>
            </a:r>
            <a:r>
              <a:rPr lang="en-US" altLang="ko-KR" dirty="0" smtClean="0"/>
              <a:t> </a:t>
            </a:r>
            <a:r>
              <a:rPr lang="en-US" altLang="ko-KR" dirty="0" smtClean="0"/>
              <a:t>10,659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11906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Karakteristik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fontScale="62500" lnSpcReduction="20000"/>
          </a:bodyPr>
          <a:lstStyle/>
          <a:p>
            <a:pPr marL="514350" indent="-514350"/>
            <a:r>
              <a:rPr lang="en-US" altLang="ko-KR" dirty="0" smtClean="0"/>
              <a:t>Indonesia </a:t>
            </a:r>
            <a:r>
              <a:rPr lang="en-US" altLang="ko-KR" dirty="0" err="1" smtClean="0"/>
              <a:t>ratifikasi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seluruh</a:t>
            </a:r>
            <a:r>
              <a:rPr lang="en-US" altLang="ko-KR" dirty="0" smtClean="0"/>
              <a:t> 8 </a:t>
            </a:r>
            <a:r>
              <a:rPr lang="en-US" altLang="ko-KR" dirty="0" err="1" smtClean="0"/>
              <a:t>Konvensi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Dasar</a:t>
            </a:r>
            <a:r>
              <a:rPr lang="en-US" altLang="ko-KR" dirty="0" smtClean="0"/>
              <a:t> ILO </a:t>
            </a:r>
          </a:p>
          <a:p>
            <a:pPr marL="514350" indent="-514350"/>
            <a:r>
              <a:rPr lang="en-US" altLang="ko-KR" dirty="0" err="1" smtClean="0"/>
              <a:t>Terpecahnya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gerakan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(</a:t>
            </a:r>
            <a:r>
              <a:rPr lang="en-US" altLang="ko-KR" dirty="0" smtClean="0"/>
              <a:t>3 </a:t>
            </a:r>
            <a:r>
              <a:rPr lang="en-US" altLang="ko-KR" dirty="0" err="1" smtClean="0"/>
              <a:t>konfederasi</a:t>
            </a:r>
            <a:r>
              <a:rPr lang="en-US" altLang="ko-KR" dirty="0" smtClean="0"/>
              <a:t> 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smtClean="0"/>
              <a:t>+ @@@)</a:t>
            </a:r>
          </a:p>
          <a:p>
            <a:pPr marL="514350" indent="-514350"/>
            <a:r>
              <a:rPr lang="en-US" altLang="ko-KR" dirty="0" err="1" smtClean="0"/>
              <a:t>Struktur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perundingan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bersama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berdasarkan</a:t>
            </a:r>
            <a:r>
              <a:rPr lang="en-US" altLang="ko-KR" dirty="0" smtClean="0"/>
              <a:t> </a:t>
            </a:r>
          </a:p>
          <a:p>
            <a:pPr marL="0" indent="0">
              <a:buNone/>
            </a:pPr>
            <a:r>
              <a:rPr lang="en-US" altLang="ko-KR" dirty="0" smtClean="0"/>
              <a:t>        model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berbasis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</a:t>
            </a:r>
          </a:p>
          <a:p>
            <a:pPr marL="514350" indent="-514350"/>
            <a:r>
              <a:rPr lang="en-US" altLang="ko-KR" dirty="0" err="1" smtClean="0"/>
              <a:t>Tingginya</a:t>
            </a:r>
            <a:r>
              <a:rPr lang="en-US" altLang="ko-KR" dirty="0" smtClean="0"/>
              <a:t> “</a:t>
            </a:r>
            <a:r>
              <a:rPr lang="en-US" altLang="ko-KR" dirty="0" err="1" smtClean="0"/>
              <a:t>kerahasiaan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upah</a:t>
            </a:r>
            <a:r>
              <a:rPr lang="en-US" altLang="ko-KR" dirty="0" smtClean="0"/>
              <a:t>” </a:t>
            </a:r>
            <a:r>
              <a:rPr lang="en-US" altLang="ko-KR" dirty="0" err="1" smtClean="0"/>
              <a:t>diantara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endParaRPr lang="en-US" altLang="ko-KR" dirty="0" smtClean="0"/>
          </a:p>
          <a:p>
            <a:pPr marL="514350" indent="-514350"/>
            <a:r>
              <a:rPr lang="en-US" altLang="ko-KR" dirty="0" err="1" smtClean="0"/>
              <a:t>Rendahnya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kualitas</a:t>
            </a:r>
            <a:r>
              <a:rPr lang="en-US" altLang="ko-KR" dirty="0" smtClean="0"/>
              <a:t> PKB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utamanya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hanya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fokus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pada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kepentingan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ekonomi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daripada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hak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kolektif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termasuk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didalamnya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memuat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aturan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merugikan</a:t>
            </a:r>
            <a:r>
              <a:rPr lang="en-US" altLang="ko-KR" dirty="0" smtClean="0"/>
              <a:t> 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serikatburuh</a:t>
            </a:r>
            <a:r>
              <a:rPr lang="en-US" altLang="ko-KR" dirty="0" smtClean="0"/>
              <a:t> </a:t>
            </a:r>
          </a:p>
          <a:p>
            <a:pPr marL="514350" indent="-514350"/>
            <a:r>
              <a:rPr lang="en-US" altLang="ko-KR" dirty="0" err="1" smtClean="0"/>
              <a:t>Lemahnya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sumber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dana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dimiliki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akan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tetapi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gerakan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lebih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aktif</a:t>
            </a:r>
            <a:r>
              <a:rPr lang="en-US" altLang="ko-KR" dirty="0" smtClean="0"/>
              <a:t>  </a:t>
            </a:r>
            <a:r>
              <a:rPr lang="en-US" altLang="ko-KR" dirty="0" err="1" smtClean="0"/>
              <a:t>dibandingkan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dengan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negara-negara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smtClean="0"/>
              <a:t> ASEAN </a:t>
            </a:r>
            <a:r>
              <a:rPr lang="en-US" altLang="ko-KR" dirty="0" err="1" smtClean="0"/>
              <a:t>lainnya</a:t>
            </a:r>
            <a:r>
              <a:rPr lang="en-US" altLang="ko-KR" dirty="0" smtClean="0"/>
              <a:t>.</a:t>
            </a:r>
            <a:endParaRPr lang="en-US" altLang="ko-KR" dirty="0" smtClean="0"/>
          </a:p>
          <a:p>
            <a:pPr marL="514350" indent="-514350"/>
            <a:r>
              <a:rPr lang="en-US" altLang="ko-KR" dirty="0" err="1" smtClean="0"/>
              <a:t>Perjuangan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gerakan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aktif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kuat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sejak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jatuhnya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diktator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militer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akhir</a:t>
            </a:r>
            <a:r>
              <a:rPr lang="en-US" altLang="ko-KR" dirty="0" smtClean="0"/>
              <a:t> 90 an. </a:t>
            </a:r>
            <a:r>
              <a:rPr lang="en-US" altLang="ko-KR" dirty="0" err="1" smtClean="0"/>
              <a:t>Sebagai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contoh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aksi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mogok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satu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hari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diikuti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oleh</a:t>
            </a:r>
            <a:r>
              <a:rPr lang="en-US" altLang="ko-KR" dirty="0" smtClean="0"/>
              <a:t> 2 </a:t>
            </a:r>
            <a:r>
              <a:rPr lang="en-US" altLang="ko-KR" dirty="0" err="1" smtClean="0"/>
              <a:t>juta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untuk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menuntut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kenaikan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upah</a:t>
            </a:r>
            <a:r>
              <a:rPr lang="en-US" altLang="ko-KR" dirty="0" smtClean="0"/>
              <a:t> minimum, </a:t>
            </a:r>
            <a:r>
              <a:rPr lang="en-US" altLang="ko-KR" dirty="0" err="1" smtClean="0"/>
              <a:t>perlindungan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kontrak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i="1" dirty="0" smtClean="0"/>
              <a:t>outsourcing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serta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tuntutan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atas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jaminan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sosial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Malaysia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atinLnBrk="0"/>
            <a:r>
              <a:rPr lang="en-US" altLang="ko-KR" dirty="0" err="1" smtClean="0"/>
              <a:t>Pekerja</a:t>
            </a:r>
            <a:r>
              <a:rPr lang="en-US" altLang="ko-KR" dirty="0" smtClean="0"/>
              <a:t> </a:t>
            </a:r>
            <a:r>
              <a:rPr lang="en-US" altLang="ko-KR" dirty="0" smtClean="0"/>
              <a:t>: </a:t>
            </a:r>
            <a:r>
              <a:rPr lang="en-US" altLang="ko-KR" dirty="0" smtClean="0"/>
              <a:t>12 </a:t>
            </a:r>
            <a:r>
              <a:rPr lang="en-US" altLang="ko-KR" dirty="0" err="1" smtClean="0"/>
              <a:t>juta</a:t>
            </a:r>
            <a:endParaRPr lang="en-US" altLang="ko-KR" dirty="0" smtClean="0"/>
          </a:p>
          <a:p>
            <a:pPr latinLnBrk="0"/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: </a:t>
            </a:r>
            <a:r>
              <a:rPr lang="en-US" altLang="ko-KR" dirty="0" smtClean="0"/>
              <a:t>803,405</a:t>
            </a:r>
          </a:p>
          <a:p>
            <a:pPr latinLnBrk="0"/>
            <a:r>
              <a:rPr lang="en-US" altLang="ko-KR" dirty="0" err="1" smtClean="0"/>
              <a:t>Satu-satunya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konfederasi</a:t>
            </a:r>
            <a:r>
              <a:rPr lang="en-US" altLang="ko-KR" dirty="0" smtClean="0"/>
              <a:t>: </a:t>
            </a:r>
            <a:r>
              <a:rPr lang="en-US" altLang="ko-KR" dirty="0" smtClean="0"/>
              <a:t>Malaysian Trade Union Congress (MTUC) </a:t>
            </a:r>
          </a:p>
          <a:p>
            <a:pPr lvl="1" latinLnBrk="0"/>
            <a:r>
              <a:rPr lang="en-US" altLang="ko-KR" dirty="0" smtClean="0"/>
              <a:t>500,000 </a:t>
            </a:r>
            <a:r>
              <a:rPr lang="en-US" altLang="ko-KR" dirty="0" err="1" smtClean="0"/>
              <a:t>anggota</a:t>
            </a:r>
            <a:endParaRPr lang="en-US" altLang="ko-KR" dirty="0" smtClean="0"/>
          </a:p>
          <a:p>
            <a:pPr lvl="1" latinLnBrk="0"/>
            <a:r>
              <a:rPr lang="en-US" altLang="ko-KR" dirty="0" smtClean="0"/>
              <a:t>244 </a:t>
            </a:r>
            <a:r>
              <a:rPr lang="en-US" altLang="ko-KR" dirty="0" err="1" smtClean="0"/>
              <a:t>afiliasi</a:t>
            </a:r>
            <a:endParaRPr lang="en-US" altLang="ko-KR" dirty="0" smtClean="0"/>
          </a:p>
          <a:p>
            <a:pPr lvl="2" latinLnBrk="0"/>
            <a:r>
              <a:rPr lang="en-US" altLang="ko-KR" dirty="0" smtClean="0"/>
              <a:t>20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</a:t>
            </a:r>
            <a:endParaRPr lang="en-US" altLang="ko-KR" dirty="0" smtClean="0"/>
          </a:p>
          <a:p>
            <a:pPr lvl="2" latinLnBrk="0"/>
            <a:r>
              <a:rPr lang="en-US" altLang="ko-KR" dirty="0" smtClean="0"/>
              <a:t>224 </a:t>
            </a:r>
            <a:r>
              <a:rPr lang="en-US" altLang="ko-KR" dirty="0" err="1" smtClean="0"/>
              <a:t>wilayah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atau</a:t>
            </a:r>
            <a:r>
              <a:rPr lang="en-US" altLang="ko-KR" dirty="0" smtClean="0"/>
              <a:t> PUK</a:t>
            </a:r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157160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Buruh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Migran</a:t>
            </a:r>
            <a:r>
              <a:rPr lang="en-US" altLang="ko-KR" dirty="0" smtClean="0"/>
              <a:t>) </a:t>
            </a:r>
            <a:r>
              <a:rPr lang="en-US" altLang="ko-KR" dirty="0" err="1" smtClean="0"/>
              <a:t>Asing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err="1" smtClean="0"/>
              <a:t>Masuknya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pekerja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asing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sejak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tahun</a:t>
            </a:r>
            <a:r>
              <a:rPr lang="en-US" altLang="ko-KR" dirty="0" smtClean="0"/>
              <a:t> 1992, </a:t>
            </a:r>
            <a:r>
              <a:rPr lang="en-US" altLang="ko-KR" dirty="0" err="1" smtClean="0"/>
              <a:t>namun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hanya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bekerja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sektor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perkebunan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kontruksi</a:t>
            </a:r>
            <a:r>
              <a:rPr lang="en-US" altLang="ko-KR" dirty="0" smtClean="0"/>
              <a:t> </a:t>
            </a:r>
          </a:p>
          <a:p>
            <a:r>
              <a:rPr lang="en-US" altLang="ko-KR" dirty="0" err="1" smtClean="0"/>
              <a:t>Pada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tahun</a:t>
            </a:r>
            <a:r>
              <a:rPr lang="en-US" altLang="ko-KR" dirty="0" smtClean="0"/>
              <a:t> 2000, </a:t>
            </a:r>
            <a:r>
              <a:rPr lang="en-US" altLang="ko-KR" dirty="0" err="1" smtClean="0"/>
              <a:t>kebutuhan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atas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migran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meluas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sektor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industri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manufaktur</a:t>
            </a:r>
            <a:r>
              <a:rPr lang="en-US" altLang="ko-KR" dirty="0"/>
              <a:t>.</a:t>
            </a:r>
            <a:endParaRPr lang="en-US" altLang="ko-KR" dirty="0" smtClean="0"/>
          </a:p>
          <a:p>
            <a:r>
              <a:rPr lang="en-US" altLang="ko-KR" dirty="0" err="1" smtClean="0"/>
              <a:t>Pada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tahun</a:t>
            </a:r>
            <a:r>
              <a:rPr lang="en-US" altLang="ko-KR" dirty="0" smtClean="0"/>
              <a:t> 2002, </a:t>
            </a:r>
            <a:r>
              <a:rPr lang="en-US" altLang="ko-KR" dirty="0" err="1" smtClean="0"/>
              <a:t>diperbolehkan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setiap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industri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sektor</a:t>
            </a:r>
            <a:endParaRPr lang="en-US" altLang="ko-KR" dirty="0" smtClean="0"/>
          </a:p>
          <a:p>
            <a:r>
              <a:rPr lang="en-US" altLang="ko-KR" dirty="0" err="1" smtClean="0"/>
              <a:t>Saat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ini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terdapat</a:t>
            </a:r>
            <a:r>
              <a:rPr lang="en-US" altLang="ko-KR" dirty="0" smtClean="0"/>
              <a:t> 2 </a:t>
            </a:r>
            <a:r>
              <a:rPr lang="en-US" altLang="ko-KR" dirty="0" err="1" smtClean="0"/>
              <a:t>juta</a:t>
            </a:r>
            <a:r>
              <a:rPr lang="en-US" altLang="ko-KR" dirty="0" smtClean="0"/>
              <a:t> orang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migran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terdaftar</a:t>
            </a:r>
            <a:r>
              <a:rPr lang="en-US" altLang="ko-KR" dirty="0" smtClean="0"/>
              <a:t> </a:t>
            </a:r>
            <a:r>
              <a:rPr lang="en-US" altLang="ko-KR" dirty="0" smtClean="0"/>
              <a:t>di </a:t>
            </a:r>
            <a:r>
              <a:rPr lang="en-US" altLang="ko-KR" dirty="0" err="1" smtClean="0"/>
              <a:t>pemerintah</a:t>
            </a:r>
            <a:r>
              <a:rPr lang="en-US" altLang="ko-KR" dirty="0" smtClean="0"/>
              <a:t> Malaysia (2007)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Diperkirakan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lebih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1 </a:t>
            </a:r>
            <a:r>
              <a:rPr lang="en-US" altLang="ko-KR" dirty="0" err="1" smtClean="0"/>
              <a:t>juta</a:t>
            </a:r>
            <a:r>
              <a:rPr lang="en-US" altLang="ko-KR" dirty="0" smtClean="0"/>
              <a:t> orang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migran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tidak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terdaftar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r>
              <a:rPr lang="en-US" altLang="ko-KR" dirty="0" err="1" smtClean="0"/>
              <a:t>Lebih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</a:t>
            </a:r>
            <a:r>
              <a:rPr lang="en-US" altLang="ko-KR" dirty="0" smtClean="0"/>
              <a:t>30% </a:t>
            </a:r>
            <a:r>
              <a:rPr lang="en-US" altLang="ko-KR" dirty="0" err="1" smtClean="0"/>
              <a:t>angkatan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kerja</a:t>
            </a:r>
            <a:r>
              <a:rPr lang="en-US" altLang="ko-KR" dirty="0" smtClean="0"/>
              <a:t> di Malaysia </a:t>
            </a:r>
            <a:r>
              <a:rPr lang="en-US" altLang="ko-KR" dirty="0" err="1" smtClean="0"/>
              <a:t>adalah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asing</a:t>
            </a:r>
            <a:endParaRPr lang="en-US" altLang="ko-KR" dirty="0" smtClean="0"/>
          </a:p>
          <a:p>
            <a:r>
              <a:rPr lang="en-US" altLang="ko-KR" dirty="0" smtClean="0"/>
              <a:t>Negara </a:t>
            </a:r>
            <a:r>
              <a:rPr lang="en-US" altLang="ko-KR" dirty="0" err="1" smtClean="0"/>
              <a:t>pengirim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utama</a:t>
            </a:r>
            <a:r>
              <a:rPr lang="en-US" altLang="ko-KR" dirty="0" smtClean="0"/>
              <a:t>: </a:t>
            </a:r>
            <a:r>
              <a:rPr lang="en-US" altLang="ko-KR" dirty="0" smtClean="0"/>
              <a:t>Indonesia, Nepal, Bangladesh, India, Pakistan, Vietnam, Cambodia, Thailand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Filipina</a:t>
            </a:r>
            <a:endParaRPr lang="en-US" altLang="ko-KR" dirty="0" smtClean="0"/>
          </a:p>
          <a:p>
            <a:r>
              <a:rPr lang="en-US" altLang="ko-KR" dirty="0" err="1" smtClean="0"/>
              <a:t>Penyimpangan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pasar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kerja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struktur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upah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murah</a:t>
            </a:r>
            <a:r>
              <a:rPr lang="en-US" altLang="ko-KR" dirty="0" smtClean="0"/>
              <a:t>.</a:t>
            </a:r>
            <a:endParaRPr lang="en-US" altLang="ko-KR" dirty="0" smtClean="0"/>
          </a:p>
          <a:p>
            <a:r>
              <a:rPr lang="en-US" altLang="ko-KR" dirty="0" err="1" smtClean="0"/>
              <a:t>Tidak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ada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menjadi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endParaRPr lang="en-GB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Karakteristik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ko-KR" dirty="0" err="1" smtClean="0"/>
              <a:t>Campur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tangan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pengaruh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kuat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pemerintah</a:t>
            </a:r>
            <a:r>
              <a:rPr lang="en-US" altLang="ko-KR" dirty="0" smtClean="0"/>
              <a:t>  (</a:t>
            </a:r>
            <a:r>
              <a:rPr lang="en-US" altLang="ko-KR" dirty="0" err="1" smtClean="0"/>
              <a:t>melawan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kebebasan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berserikat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r>
              <a:rPr lang="en-US" altLang="ko-KR" dirty="0" err="1" smtClean="0"/>
              <a:t>Konfederasi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dibentuk</a:t>
            </a:r>
            <a:r>
              <a:rPr lang="en-US" altLang="ko-KR" dirty="0" smtClean="0"/>
              <a:t> “</a:t>
            </a:r>
            <a:r>
              <a:rPr lang="en-US" altLang="ko-KR" dirty="0" err="1" smtClean="0"/>
              <a:t>ditujukan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untuk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memecah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atau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membagi</a:t>
            </a:r>
            <a:r>
              <a:rPr lang="en-US" altLang="ko-KR" dirty="0" smtClean="0"/>
              <a:t>” </a:t>
            </a:r>
            <a:r>
              <a:rPr lang="en-US" altLang="ko-KR" dirty="0" err="1" smtClean="0"/>
              <a:t>berdasarkan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industri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atau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sektor</a:t>
            </a:r>
            <a:r>
              <a:rPr lang="en-US" altLang="ko-KR" dirty="0" smtClean="0"/>
              <a:t> </a:t>
            </a:r>
            <a:r>
              <a:rPr lang="en-US" altLang="ko-KR" dirty="0" smtClean="0"/>
              <a:t>  (</a:t>
            </a:r>
            <a:r>
              <a:rPr lang="en-US" altLang="ko-KR" dirty="0" err="1" smtClean="0"/>
              <a:t>oleh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pemerintah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r>
              <a:rPr lang="en-US" altLang="ko-KR" dirty="0" smtClean="0"/>
              <a:t>Makin </a:t>
            </a:r>
            <a:r>
              <a:rPr lang="en-US" altLang="ko-KR" dirty="0" err="1" smtClean="0"/>
              <a:t>meluasnya</a:t>
            </a:r>
            <a:r>
              <a:rPr lang="en-US" altLang="ko-KR" dirty="0" smtClean="0"/>
              <a:t> 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berbasi</a:t>
            </a:r>
            <a:r>
              <a:rPr lang="en-US" altLang="ko-KR" dirty="0" err="1" smtClean="0"/>
              <a:t>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didorong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oleh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pemerintah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pengusaha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sejak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awal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tahun</a:t>
            </a:r>
            <a:r>
              <a:rPr lang="en-US" altLang="ko-KR" dirty="0" smtClean="0"/>
              <a:t> </a:t>
            </a:r>
            <a:r>
              <a:rPr lang="en-US" altLang="ko-KR" dirty="0" smtClean="0"/>
              <a:t>1990</a:t>
            </a:r>
          </a:p>
          <a:p>
            <a:r>
              <a:rPr lang="en-US" altLang="ko-KR" dirty="0" smtClean="0"/>
              <a:t>PKB </a:t>
            </a:r>
            <a:r>
              <a:rPr lang="en-US" altLang="ko-KR" dirty="0" err="1" smtClean="0"/>
              <a:t>hanya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mencakup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satu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Tidak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ada</a:t>
            </a:r>
            <a:r>
              <a:rPr lang="en-US" altLang="ko-KR" dirty="0" smtClean="0"/>
              <a:t> PKB </a:t>
            </a:r>
            <a:r>
              <a:rPr lang="en-US" altLang="ko-KR" dirty="0" err="1" smtClean="0"/>
              <a:t>sektoral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berdasarkan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industri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akan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tetapi</a:t>
            </a:r>
            <a:r>
              <a:rPr lang="en-US" altLang="ko-KR" dirty="0" smtClean="0"/>
              <a:t> PKB </a:t>
            </a:r>
            <a:r>
              <a:rPr lang="en-US" altLang="ko-KR" dirty="0" err="1" smtClean="0"/>
              <a:t>ditandatangani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oleh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mengesampingkan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biasa</a:t>
            </a:r>
            <a:r>
              <a:rPr lang="en-US" altLang="ko-KR" dirty="0" smtClean="0"/>
              <a:t>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birokrasi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atau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korupsi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r>
              <a:rPr lang="en-US" altLang="ko-KR" dirty="0" err="1" smtClean="0"/>
              <a:t>Terlalu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banyak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migran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memberi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masalah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baru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pada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gerakan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dalam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pengorganisiran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perundingan</a:t>
            </a:r>
            <a:r>
              <a:rPr lang="en-US" altLang="ko-KR" dirty="0" smtClean="0"/>
              <a:t> </a:t>
            </a:r>
            <a:endParaRPr lang="en-US" altLang="ko-KR" dirty="0" smtClean="0"/>
          </a:p>
          <a:p>
            <a:r>
              <a:rPr lang="en-US" altLang="ko-KR" dirty="0" err="1" smtClean="0"/>
              <a:t>Isu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demokrasi</a:t>
            </a:r>
            <a:r>
              <a:rPr lang="en-US" altLang="ko-KR" dirty="0" smtClean="0"/>
              <a:t> 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transparasi</a:t>
            </a:r>
            <a:endParaRPr lang="en-US" altLang="ko-KR" dirty="0" smtClean="0"/>
          </a:p>
          <a:p>
            <a:r>
              <a:rPr lang="en-US" altLang="ko-KR" dirty="0" err="1" smtClean="0"/>
              <a:t>Kehilangan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militansi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atau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semangat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perjuangan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endParaRPr lang="en-US" altLang="ko-KR" dirty="0" smtClean="0"/>
          </a:p>
          <a:p>
            <a:r>
              <a:rPr lang="en-US" altLang="ko-KR" dirty="0" err="1" smtClean="0"/>
              <a:t>Penguasaan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bahasa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Bahasa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Inggris</a:t>
            </a:r>
            <a:r>
              <a:rPr lang="en-US" altLang="ko-KR" dirty="0" smtClean="0"/>
              <a:t>  (</a:t>
            </a:r>
            <a:r>
              <a:rPr lang="en-US" altLang="ko-KR" dirty="0" err="1" smtClean="0"/>
              <a:t>hanya</a:t>
            </a:r>
            <a:r>
              <a:rPr lang="en-US" altLang="ko-KR" dirty="0" smtClean="0"/>
              <a:t> </a:t>
            </a:r>
            <a:r>
              <a:rPr lang="en-US" altLang="ko-KR" dirty="0" smtClean="0"/>
              <a:t>4 </a:t>
            </a:r>
            <a:r>
              <a:rPr lang="en-US" altLang="ko-KR" dirty="0" err="1" smtClean="0"/>
              <a:t>juta</a:t>
            </a:r>
            <a:r>
              <a:rPr lang="en-US" altLang="ko-KR" dirty="0" smtClean="0"/>
              <a:t> orang </a:t>
            </a:r>
            <a:r>
              <a:rPr lang="en-US" altLang="ko-KR" dirty="0" err="1" smtClean="0"/>
              <a:t>dapat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berbicara</a:t>
            </a:r>
            <a:r>
              <a:rPr lang="en-US" altLang="ko-KR" dirty="0" smtClean="0"/>
              <a:t> </a:t>
            </a:r>
          </a:p>
          <a:p>
            <a:pPr marL="0" indent="0">
              <a:buNone/>
            </a:pPr>
            <a:r>
              <a:rPr lang="en-US" altLang="ko-KR" dirty="0" smtClean="0"/>
              <a:t>      </a:t>
            </a:r>
            <a:r>
              <a:rPr lang="en-US" altLang="ko-KR" dirty="0" err="1" smtClean="0"/>
              <a:t>bahasa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Inggris</a:t>
            </a:r>
            <a:r>
              <a:rPr lang="en-US" altLang="ko-KR" dirty="0" smtClean="0"/>
              <a:t>, yang </a:t>
            </a:r>
            <a:r>
              <a:rPr lang="en-US" altLang="ko-KR" dirty="0" err="1" smtClean="0"/>
              <a:t>mengejutkan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hanya</a:t>
            </a:r>
            <a:r>
              <a:rPr lang="en-US" altLang="ko-KR" dirty="0" smtClean="0"/>
              <a:t> 80.000 orang yang </a:t>
            </a:r>
            <a:r>
              <a:rPr lang="en-US" altLang="ko-KR" dirty="0" err="1" smtClean="0"/>
              <a:t>fasih</a:t>
            </a:r>
            <a:r>
              <a:rPr lang="en-US" altLang="ko-KR" dirty="0" smtClean="0"/>
              <a:t>) </a:t>
            </a: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Thailand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err="1" smtClean="0"/>
              <a:t>Angkatan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Kerja</a:t>
            </a:r>
            <a:r>
              <a:rPr lang="en-US" altLang="ko-KR" dirty="0" smtClean="0"/>
              <a:t>: </a:t>
            </a:r>
            <a:r>
              <a:rPr lang="en-US" altLang="ko-KR" dirty="0" smtClean="0"/>
              <a:t>37 </a:t>
            </a:r>
            <a:r>
              <a:rPr lang="en-US" altLang="ko-KR" dirty="0" err="1" smtClean="0"/>
              <a:t>juta</a:t>
            </a:r>
            <a:endParaRPr lang="ko-KR" altLang="en-US" dirty="0" smtClean="0"/>
          </a:p>
          <a:p>
            <a:pPr lvl="1"/>
            <a:r>
              <a:rPr lang="en-US" altLang="ko-KR" dirty="0" smtClean="0"/>
              <a:t> </a:t>
            </a:r>
            <a:r>
              <a:rPr lang="en-US" altLang="ko-KR" dirty="0" err="1" smtClean="0"/>
              <a:t>sektor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publik</a:t>
            </a:r>
            <a:r>
              <a:rPr lang="en-US" altLang="ko-KR" dirty="0" smtClean="0"/>
              <a:t>: </a:t>
            </a:r>
            <a:r>
              <a:rPr lang="en-US" altLang="ko-KR" dirty="0" smtClean="0"/>
              <a:t>3.23 </a:t>
            </a:r>
            <a:r>
              <a:rPr lang="en-US" altLang="ko-KR" dirty="0" err="1" smtClean="0"/>
              <a:t>juta</a:t>
            </a:r>
            <a:endParaRPr lang="ko-KR" altLang="en-US" dirty="0" smtClean="0"/>
          </a:p>
          <a:p>
            <a:pPr lvl="1"/>
            <a:r>
              <a:rPr lang="en-US" altLang="ko-KR" dirty="0" smtClean="0"/>
              <a:t> </a:t>
            </a:r>
            <a:r>
              <a:rPr lang="en-US" altLang="ko-KR" dirty="0" err="1" smtClean="0"/>
              <a:t>sektor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swasta</a:t>
            </a:r>
            <a:r>
              <a:rPr lang="en-US" altLang="ko-KR" dirty="0" smtClean="0"/>
              <a:t>:</a:t>
            </a:r>
            <a:r>
              <a:rPr lang="ko-KR" altLang="en-US" dirty="0" smtClean="0"/>
              <a:t> </a:t>
            </a:r>
            <a:r>
              <a:rPr lang="en-US" altLang="ko-KR" dirty="0" smtClean="0"/>
              <a:t>8.89 </a:t>
            </a:r>
            <a:r>
              <a:rPr lang="en-US" altLang="ko-KR" dirty="0" err="1" smtClean="0"/>
              <a:t>juta</a:t>
            </a:r>
            <a:endParaRPr lang="ko-KR" altLang="en-US" dirty="0" smtClean="0"/>
          </a:p>
          <a:p>
            <a:pPr lvl="1"/>
            <a:r>
              <a:rPr lang="ko-KR" altLang="en-US" dirty="0" smtClean="0"/>
              <a:t> </a:t>
            </a:r>
            <a:r>
              <a:rPr lang="en-US" altLang="ko-KR" dirty="0" err="1" smtClean="0"/>
              <a:t>ekonomi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informasi</a:t>
            </a:r>
            <a:r>
              <a:rPr lang="en-US" altLang="ko-KR" dirty="0" smtClean="0"/>
              <a:t>: </a:t>
            </a:r>
            <a:r>
              <a:rPr lang="en-US" altLang="ko-KR" dirty="0" smtClean="0"/>
              <a:t>23 </a:t>
            </a:r>
            <a:r>
              <a:rPr lang="en-US" altLang="ko-KR" dirty="0" err="1" smtClean="0"/>
              <a:t>juta</a:t>
            </a:r>
            <a:endParaRPr lang="ko-KR" altLang="en-US" dirty="0" smtClean="0"/>
          </a:p>
          <a:p>
            <a:pPr lvl="1"/>
            <a:r>
              <a:rPr lang="en-US" altLang="ko-KR" dirty="0" smtClean="0"/>
              <a:t> </a:t>
            </a:r>
            <a:r>
              <a:rPr lang="en-US" altLang="ko-KR" dirty="0" err="1" smtClean="0"/>
              <a:t>pekerja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asing</a:t>
            </a:r>
            <a:r>
              <a:rPr lang="en-US" altLang="ko-KR" dirty="0" smtClean="0"/>
              <a:t>: </a:t>
            </a:r>
            <a:r>
              <a:rPr lang="en-US" altLang="ko-KR" dirty="0" smtClean="0"/>
              <a:t>470,000</a:t>
            </a:r>
            <a:endParaRPr lang="ko-KR" altLang="en-US" dirty="0" smtClean="0"/>
          </a:p>
          <a:p>
            <a:pPr lvl="1"/>
            <a:r>
              <a:rPr lang="en-US" altLang="ko-KR" dirty="0" smtClean="0"/>
              <a:t> </a:t>
            </a:r>
            <a:r>
              <a:rPr lang="en-US" altLang="ko-KR" dirty="0" err="1" smtClean="0"/>
              <a:t>Pekerja</a:t>
            </a:r>
            <a:r>
              <a:rPr lang="en-US" altLang="ko-KR" dirty="0" smtClean="0"/>
              <a:t> Thailand yang </a:t>
            </a:r>
            <a:r>
              <a:rPr lang="en-US" altLang="ko-KR" dirty="0" err="1" smtClean="0"/>
              <a:t>bekerja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luar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negeri</a:t>
            </a:r>
            <a:r>
              <a:rPr lang="en-US" altLang="ko-KR" dirty="0" smtClean="0"/>
              <a:t>: </a:t>
            </a:r>
            <a:r>
              <a:rPr lang="en-US" altLang="ko-KR" dirty="0" smtClean="0"/>
              <a:t>2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juta</a:t>
            </a:r>
            <a:endParaRPr lang="en-US" altLang="ko-KR" dirty="0" smtClean="0"/>
          </a:p>
          <a:p>
            <a:r>
              <a:rPr lang="en-US" altLang="ko-KR" dirty="0" err="1" smtClean="0"/>
              <a:t>Buruh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menjadi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anggota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: </a:t>
            </a:r>
            <a:r>
              <a:rPr lang="en-US" altLang="ko-KR" dirty="0" smtClean="0"/>
              <a:t>516,000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en-US" altLang="ko-KR" dirty="0" smtClean="0"/>
              <a:t>Data </a:t>
            </a:r>
            <a:r>
              <a:rPr lang="en-US" altLang="ko-KR" dirty="0" err="1" smtClean="0"/>
              <a:t>pemerintah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tahun</a:t>
            </a:r>
            <a:r>
              <a:rPr lang="en-US" altLang="ko-KR" dirty="0" smtClean="0"/>
              <a:t> </a:t>
            </a:r>
            <a:r>
              <a:rPr lang="en-US" altLang="ko-KR" dirty="0" smtClean="0"/>
              <a:t>2007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BUMN</a:t>
            </a:r>
            <a:r>
              <a:rPr lang="en-US" altLang="ko-KR" dirty="0" smtClean="0"/>
              <a:t>: </a:t>
            </a:r>
            <a:r>
              <a:rPr lang="en-US" altLang="ko-KR" dirty="0" smtClean="0"/>
              <a:t>180,500</a:t>
            </a:r>
          </a:p>
          <a:p>
            <a:pPr lvl="1"/>
            <a:r>
              <a:rPr lang="en-US" altLang="ko-KR" dirty="0" err="1" smtClean="0"/>
              <a:t>Sektor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swasta</a:t>
            </a:r>
            <a:r>
              <a:rPr lang="en-US" altLang="ko-KR" dirty="0" smtClean="0"/>
              <a:t> </a:t>
            </a:r>
            <a:r>
              <a:rPr lang="en-US" altLang="ko-KR" dirty="0" smtClean="0"/>
              <a:t>: </a:t>
            </a:r>
            <a:r>
              <a:rPr lang="en-US" altLang="ko-KR" dirty="0" smtClean="0"/>
              <a:t>335,600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tergabung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dalam</a:t>
            </a:r>
            <a:r>
              <a:rPr lang="en-US" altLang="ko-KR" dirty="0" smtClean="0"/>
              <a:t> </a:t>
            </a:r>
            <a:r>
              <a:rPr lang="en-US" altLang="ko-KR" dirty="0" smtClean="0"/>
              <a:t> 1,258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r>
              <a:rPr lang="en-US" altLang="ko-KR" dirty="0" smtClean="0"/>
              <a:t>18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</a:t>
            </a:r>
            <a:r>
              <a:rPr lang="en-US" altLang="ko-KR" dirty="0" smtClean="0"/>
              <a:t>, </a:t>
            </a:r>
            <a:r>
              <a:rPr lang="en-US" altLang="ko-KR" dirty="0" smtClean="0"/>
              <a:t>1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BUMN, </a:t>
            </a:r>
            <a:r>
              <a:rPr lang="en-US" altLang="ko-KR" dirty="0" smtClean="0"/>
              <a:t>12 </a:t>
            </a:r>
            <a:r>
              <a:rPr lang="en-US" altLang="ko-KR" dirty="0" err="1" smtClean="0"/>
              <a:t>Kongres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, </a:t>
            </a:r>
            <a:r>
              <a:rPr lang="en-US" altLang="ko-KR" dirty="0" smtClean="0"/>
              <a:t>8 </a:t>
            </a:r>
            <a:r>
              <a:rPr lang="en-US" altLang="ko-KR" dirty="0" err="1" smtClean="0"/>
              <a:t>dewan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tingkat</a:t>
            </a:r>
            <a:r>
              <a:rPr lang="en-US" altLang="ko-KR" dirty="0" smtClean="0"/>
              <a:t> regional</a:t>
            </a:r>
            <a:endParaRPr lang="en-US" altLang="ko-KR" dirty="0" smtClean="0"/>
          </a:p>
          <a:p>
            <a:pPr lvl="1">
              <a:buNone/>
            </a:pP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ko-KR" altLang="en-US" dirty="0" smtClean="0"/>
          </a:p>
          <a:p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4664"/>
            <a:ext cx="1518241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Karakteristik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4968552"/>
          </a:xfrm>
        </p:spPr>
        <p:txBody>
          <a:bodyPr>
            <a:normAutofit fontScale="62500" lnSpcReduction="20000"/>
          </a:bodyPr>
          <a:lstStyle/>
          <a:p>
            <a:r>
              <a:rPr lang="en-US" altLang="ko-KR" dirty="0" err="1" smtClean="0"/>
              <a:t>Tidak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ada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hubungan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sistematis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antara</a:t>
            </a:r>
            <a:r>
              <a:rPr lang="en-US" altLang="ko-KR" dirty="0" smtClean="0"/>
              <a:t> PUK </a:t>
            </a:r>
            <a:r>
              <a:rPr lang="en-US" altLang="ko-KR" dirty="0" err="1" smtClean="0"/>
              <a:t>dengan</a:t>
            </a:r>
            <a:r>
              <a:rPr lang="en-US" altLang="ko-KR" dirty="0" smtClean="0"/>
              <a:t> DPC </a:t>
            </a:r>
            <a:r>
              <a:rPr lang="en-US" altLang="ko-KR" dirty="0" err="1" smtClean="0"/>
              <a:t>atau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 </a:t>
            </a:r>
          </a:p>
          <a:p>
            <a:r>
              <a:rPr lang="en-US" altLang="ko-KR" dirty="0" err="1" smtClean="0"/>
              <a:t>Lemahnya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koordinasi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kerjasama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diantara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.</a:t>
            </a:r>
          </a:p>
          <a:p>
            <a:r>
              <a:rPr lang="en-US" altLang="ko-KR" dirty="0" err="1" smtClean="0"/>
              <a:t>Lemahnya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sumber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SDM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tidak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ada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kantor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tidak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ada</a:t>
            </a:r>
            <a:r>
              <a:rPr lang="en-US" altLang="ko-KR" dirty="0" smtClean="0"/>
              <a:t>  </a:t>
            </a:r>
            <a:r>
              <a:rPr lang="en-US" altLang="ko-KR" dirty="0" smtClean="0"/>
              <a:t>full-time union officers)</a:t>
            </a:r>
          </a:p>
          <a:p>
            <a:r>
              <a:rPr lang="en-US" altLang="ko-KR" dirty="0" err="1" smtClean="0"/>
              <a:t>Lemahnya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fungsi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dalam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mendukung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aktivitas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di PUK</a:t>
            </a:r>
            <a:endParaRPr lang="en-US" altLang="ko-KR" dirty="0" smtClean="0"/>
          </a:p>
          <a:p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berbasis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perundingan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hanya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melingkupi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endParaRPr lang="en-US" altLang="ko-KR" dirty="0" smtClean="0"/>
          </a:p>
          <a:p>
            <a:r>
              <a:rPr lang="en-US" altLang="ko-KR" dirty="0" err="1" smtClean="0"/>
              <a:t>Pengaruh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feodalisme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dalam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politik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masyarakat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budaya</a:t>
            </a:r>
            <a:r>
              <a:rPr lang="en-US" altLang="ko-KR" dirty="0" smtClean="0"/>
              <a:t> 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en-US" altLang="ko-KR" dirty="0" smtClean="0"/>
              <a:t>Thailand</a:t>
            </a:r>
            <a:endParaRPr lang="en-US" altLang="ko-KR" dirty="0"/>
          </a:p>
          <a:p>
            <a:pPr lvl="1"/>
            <a:r>
              <a:rPr lang="en-US" altLang="ko-KR" dirty="0" err="1" smtClean="0"/>
              <a:t>Terpecahnya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antara</a:t>
            </a:r>
            <a:r>
              <a:rPr lang="en-US" altLang="ko-KR" dirty="0" smtClean="0"/>
              <a:t> 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Kaos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Kuning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Kaos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Merah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Masalah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penguasaan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bahasa</a:t>
            </a:r>
            <a:r>
              <a:rPr lang="en-US" altLang="ko-KR" dirty="0" smtClean="0"/>
              <a:t>: </a:t>
            </a:r>
            <a:r>
              <a:rPr lang="en-US" altLang="ko-KR" dirty="0" smtClean="0"/>
              <a:t>“</a:t>
            </a:r>
            <a:r>
              <a:rPr lang="en-US" altLang="ko-KR" dirty="0" smtClean="0"/>
              <a:t>dialog”</a:t>
            </a:r>
            <a:r>
              <a:rPr lang="en-US" altLang="ko-KR" dirty="0" smtClean="0"/>
              <a:t>, </a:t>
            </a:r>
            <a:r>
              <a:rPr lang="en-US" altLang="ko-KR" dirty="0" smtClean="0"/>
              <a:t>“</a:t>
            </a:r>
            <a:r>
              <a:rPr lang="en-US" altLang="ko-KR" dirty="0" err="1" smtClean="0"/>
              <a:t>perundingan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bersama</a:t>
            </a:r>
            <a:r>
              <a:rPr lang="en-US" altLang="ko-KR" dirty="0" smtClean="0"/>
              <a:t>”</a:t>
            </a:r>
            <a:r>
              <a:rPr lang="en-US" altLang="ko-KR" dirty="0" smtClean="0"/>
              <a:t>, </a:t>
            </a:r>
            <a:r>
              <a:rPr lang="en-US" altLang="ko-KR" dirty="0" smtClean="0"/>
              <a:t>“</a:t>
            </a:r>
            <a:r>
              <a:rPr lang="en-US" altLang="ko-KR" dirty="0" err="1" smtClean="0"/>
              <a:t>pengusaha</a:t>
            </a:r>
            <a:r>
              <a:rPr lang="en-US" altLang="ko-KR" dirty="0" smtClean="0"/>
              <a:t>”</a:t>
            </a:r>
            <a:r>
              <a:rPr lang="en-US" altLang="ko-KR" dirty="0" smtClean="0"/>
              <a:t>, </a:t>
            </a:r>
            <a:r>
              <a:rPr lang="en-US" altLang="ko-KR" dirty="0" smtClean="0"/>
              <a:t>“</a:t>
            </a:r>
            <a:r>
              <a:rPr lang="en-US" altLang="ko-KR" dirty="0" err="1" smtClean="0"/>
              <a:t>karyawan</a:t>
            </a:r>
            <a:r>
              <a:rPr lang="en-US" altLang="ko-KR" dirty="0" smtClean="0"/>
              <a:t>”</a:t>
            </a:r>
            <a:endParaRPr lang="en-US" altLang="ko-KR" dirty="0" smtClean="0"/>
          </a:p>
          <a:p>
            <a:r>
              <a:rPr lang="en-US" altLang="ko-KR" dirty="0" err="1" smtClean="0"/>
              <a:t>Relasi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perburuhan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konfrontatif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tidak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ada</a:t>
            </a:r>
            <a:r>
              <a:rPr lang="en-US" altLang="ko-KR" dirty="0" smtClean="0"/>
              <a:t> rasa </a:t>
            </a:r>
            <a:r>
              <a:rPr lang="en-US" altLang="ko-KR" dirty="0" err="1" smtClean="0"/>
              <a:t>percaya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satu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sama</a:t>
            </a:r>
            <a:r>
              <a:rPr lang="en-US" altLang="ko-KR" dirty="0" smtClean="0"/>
              <a:t> lain </a:t>
            </a:r>
            <a:r>
              <a:rPr lang="en-US" altLang="ko-KR" dirty="0" err="1" smtClean="0"/>
              <a:t>antara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pengusaha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sering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terjadi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tindakan</a:t>
            </a:r>
            <a:r>
              <a:rPr lang="en-US" altLang="ko-KR" dirty="0" smtClean="0"/>
              <a:t> anti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Vietnam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err="1" smtClean="0"/>
              <a:t>Buruh</a:t>
            </a:r>
            <a:r>
              <a:rPr lang="en-US" altLang="ko-KR" dirty="0" smtClean="0"/>
              <a:t>: </a:t>
            </a:r>
            <a:r>
              <a:rPr lang="en-US" altLang="ko-KR" dirty="0" smtClean="0"/>
              <a:t>13.5 </a:t>
            </a:r>
            <a:r>
              <a:rPr lang="en-US" altLang="ko-KR" dirty="0" err="1" smtClean="0"/>
              <a:t>juta</a:t>
            </a:r>
            <a:r>
              <a:rPr lang="en-US" altLang="ko-KR" dirty="0" smtClean="0"/>
              <a:t> </a:t>
            </a:r>
            <a:r>
              <a:rPr lang="en-US" altLang="ko-KR" dirty="0" smtClean="0"/>
              <a:t>(2011)</a:t>
            </a:r>
          </a:p>
          <a:p>
            <a:pPr lvl="1"/>
            <a:r>
              <a:rPr lang="en-US" altLang="ko-KR" dirty="0" err="1" smtClean="0"/>
              <a:t>Sektor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publik</a:t>
            </a:r>
            <a:r>
              <a:rPr lang="en-US" altLang="ko-KR" dirty="0" smtClean="0"/>
              <a:t>: </a:t>
            </a:r>
            <a:r>
              <a:rPr lang="en-US" altLang="ko-KR" dirty="0" smtClean="0"/>
              <a:t>4.2 </a:t>
            </a:r>
            <a:r>
              <a:rPr lang="en-US" altLang="ko-KR" dirty="0" err="1" smtClean="0"/>
              <a:t>juta</a:t>
            </a:r>
            <a:endParaRPr lang="en-US" altLang="ko-KR" dirty="0"/>
          </a:p>
          <a:p>
            <a:pPr lvl="1"/>
            <a:r>
              <a:rPr lang="en-US" altLang="ko-KR" dirty="0" err="1" smtClean="0"/>
              <a:t>Sektor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Swasta</a:t>
            </a:r>
            <a:r>
              <a:rPr lang="en-US" altLang="ko-KR" dirty="0" smtClean="0"/>
              <a:t>: </a:t>
            </a:r>
            <a:r>
              <a:rPr lang="en-US" altLang="ko-KR" dirty="0" smtClean="0"/>
              <a:t>9.3 </a:t>
            </a:r>
            <a:r>
              <a:rPr lang="en-US" altLang="ko-KR" dirty="0" err="1" smtClean="0"/>
              <a:t>juta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termasuk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didalamnya</a:t>
            </a:r>
            <a:r>
              <a:rPr lang="en-US" altLang="ko-KR" dirty="0" smtClean="0"/>
              <a:t> </a:t>
            </a:r>
            <a:r>
              <a:rPr lang="en-US" altLang="ko-KR" dirty="0" smtClean="0"/>
              <a:t>1.9 </a:t>
            </a:r>
            <a:r>
              <a:rPr lang="en-US" altLang="ko-KR" dirty="0" err="1" smtClean="0"/>
              <a:t>juta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bekerja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asing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r>
              <a:rPr lang="en-US" altLang="ko-KR" dirty="0" smtClean="0"/>
              <a:t>Vietnam General Confederation of Labor (VGCL</a:t>
            </a:r>
            <a:r>
              <a:rPr lang="en-US" altLang="ko-KR" dirty="0" smtClean="0"/>
              <a:t>)(</a:t>
            </a:r>
            <a:r>
              <a:rPr lang="en-US" altLang="ko-KR" dirty="0" err="1" smtClean="0"/>
              <a:t>Konfederasi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Vietnam)</a:t>
            </a:r>
            <a:endParaRPr lang="en-US" altLang="ko-KR" dirty="0" smtClean="0"/>
          </a:p>
          <a:p>
            <a:pPr lvl="1"/>
            <a:r>
              <a:rPr lang="en-US" altLang="ko-KR" dirty="0" smtClean="0">
                <a:latin typeface="Georgia" pitchFamily="18" charset="0"/>
              </a:rPr>
              <a:t>20 </a:t>
            </a:r>
            <a:r>
              <a:rPr lang="en-US" altLang="ko-KR" dirty="0" err="1" smtClean="0">
                <a:latin typeface="Georgia" pitchFamily="18" charset="0"/>
              </a:rPr>
              <a:t>federasi</a:t>
            </a:r>
            <a:endParaRPr lang="en-US" altLang="ko-KR" dirty="0" smtClean="0">
              <a:latin typeface="Georgia" pitchFamily="18" charset="0"/>
            </a:endParaRPr>
          </a:p>
          <a:p>
            <a:pPr lvl="1"/>
            <a:r>
              <a:rPr lang="en-US" altLang="ko-KR" dirty="0" smtClean="0">
                <a:latin typeface="Georgia" pitchFamily="18" charset="0"/>
              </a:rPr>
              <a:t>63 </a:t>
            </a:r>
            <a:r>
              <a:rPr lang="en-US" altLang="ko-KR" dirty="0" smtClean="0">
                <a:latin typeface="Georgia" pitchFamily="18" charset="0"/>
              </a:rPr>
              <a:t>DPW (</a:t>
            </a:r>
            <a:r>
              <a:rPr lang="en-US" altLang="ko-KR" dirty="0" err="1" smtClean="0">
                <a:latin typeface="Georgia" pitchFamily="18" charset="0"/>
              </a:rPr>
              <a:t>Propinsi</a:t>
            </a:r>
            <a:r>
              <a:rPr lang="en-US" altLang="ko-KR" dirty="0" smtClean="0">
                <a:latin typeface="Georgia" pitchFamily="18" charset="0"/>
              </a:rPr>
              <a:t>)</a:t>
            </a:r>
            <a:endParaRPr lang="en-US" altLang="ko-KR" dirty="0" smtClean="0">
              <a:latin typeface="Georgia" pitchFamily="18" charset="0"/>
            </a:endParaRPr>
          </a:p>
          <a:p>
            <a:pPr lvl="1"/>
            <a:r>
              <a:rPr lang="en-US" altLang="ko-KR" dirty="0" smtClean="0">
                <a:latin typeface="Georgia" pitchFamily="18" charset="0"/>
              </a:rPr>
              <a:t>7,727,178 </a:t>
            </a:r>
            <a:r>
              <a:rPr lang="en-US" altLang="ko-KR" dirty="0" err="1" smtClean="0">
                <a:latin typeface="Georgia" pitchFamily="18" charset="0"/>
              </a:rPr>
              <a:t>anggota</a:t>
            </a:r>
            <a:r>
              <a:rPr lang="en-US" altLang="ko-KR" dirty="0" smtClean="0">
                <a:latin typeface="Georgia" pitchFamily="18" charset="0"/>
              </a:rPr>
              <a:t> </a:t>
            </a:r>
            <a:r>
              <a:rPr lang="en-US" altLang="ko-KR" dirty="0" err="1" smtClean="0">
                <a:latin typeface="Georgia" pitchFamily="18" charset="0"/>
              </a:rPr>
              <a:t>serikat</a:t>
            </a:r>
            <a:r>
              <a:rPr lang="en-US" altLang="ko-KR" dirty="0" smtClean="0">
                <a:latin typeface="Georgia" pitchFamily="18" charset="0"/>
              </a:rPr>
              <a:t> </a:t>
            </a:r>
            <a:r>
              <a:rPr lang="en-US" altLang="ko-KR" dirty="0" err="1" smtClean="0">
                <a:latin typeface="Georgia" pitchFamily="18" charset="0"/>
              </a:rPr>
              <a:t>buruh</a:t>
            </a:r>
            <a:r>
              <a:rPr lang="en-US" altLang="ko-KR" dirty="0" smtClean="0">
                <a:latin typeface="Georgia" pitchFamily="18" charset="0"/>
              </a:rPr>
              <a:t> ( Data </a:t>
            </a:r>
            <a:r>
              <a:rPr lang="en-US" altLang="ko-KR" dirty="0" err="1" smtClean="0">
                <a:latin typeface="Georgia" pitchFamily="18" charset="0"/>
              </a:rPr>
              <a:t>Juni</a:t>
            </a:r>
            <a:r>
              <a:rPr lang="en-US" altLang="ko-KR" dirty="0" smtClean="0">
                <a:latin typeface="Georgia" pitchFamily="18" charset="0"/>
              </a:rPr>
              <a:t> </a:t>
            </a:r>
            <a:r>
              <a:rPr lang="en-US" altLang="ko-KR" dirty="0" smtClean="0">
                <a:latin typeface="Georgia" pitchFamily="18" charset="0"/>
              </a:rPr>
              <a:t>2012)</a:t>
            </a:r>
          </a:p>
          <a:p>
            <a:pPr lvl="1"/>
            <a:r>
              <a:rPr lang="en-US" altLang="ko-KR" dirty="0" smtClean="0">
                <a:latin typeface="Georgia" pitchFamily="18" charset="0"/>
              </a:rPr>
              <a:t>113,402</a:t>
            </a:r>
            <a:r>
              <a:rPr lang="ko-KR" altLang="en-US" dirty="0" smtClean="0">
                <a:latin typeface="Georgia" pitchFamily="18" charset="0"/>
              </a:rPr>
              <a:t> </a:t>
            </a:r>
            <a:r>
              <a:rPr lang="en-US" altLang="ko-KR" dirty="0" err="1" smtClean="0">
                <a:latin typeface="Georgia" pitchFamily="18" charset="0"/>
              </a:rPr>
              <a:t>serikat</a:t>
            </a:r>
            <a:r>
              <a:rPr lang="en-US" altLang="ko-KR" dirty="0" smtClean="0">
                <a:latin typeface="Georgia" pitchFamily="18" charset="0"/>
              </a:rPr>
              <a:t> </a:t>
            </a:r>
            <a:r>
              <a:rPr lang="en-US" altLang="ko-KR" dirty="0" err="1" smtClean="0">
                <a:latin typeface="Georgia" pitchFamily="18" charset="0"/>
              </a:rPr>
              <a:t>buruh</a:t>
            </a:r>
            <a:r>
              <a:rPr lang="en-US" altLang="ko-KR" dirty="0" smtClean="0">
                <a:latin typeface="Georgia" pitchFamily="18" charset="0"/>
              </a:rPr>
              <a:t> di </a:t>
            </a:r>
            <a:r>
              <a:rPr lang="en-US" altLang="ko-KR" dirty="0" err="1" smtClean="0">
                <a:latin typeface="Georgia" pitchFamily="18" charset="0"/>
              </a:rPr>
              <a:t>perusahaan</a:t>
            </a:r>
            <a:endParaRPr lang="en-US" altLang="ko-KR" dirty="0" smtClean="0">
              <a:latin typeface="Georgia" pitchFamily="18" charset="0"/>
            </a:endParaRPr>
          </a:p>
          <a:p>
            <a:pPr lvl="1"/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11906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Karakteristik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55000" lnSpcReduction="20000"/>
          </a:bodyPr>
          <a:lstStyle/>
          <a:p>
            <a:r>
              <a:rPr lang="en-US" altLang="ko-KR" dirty="0" err="1" smtClean="0"/>
              <a:t>Aktivitas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dibawah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arahan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partai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komunis</a:t>
            </a:r>
            <a:r>
              <a:rPr lang="en-US" altLang="ko-KR" dirty="0" smtClean="0"/>
              <a:t>. </a:t>
            </a:r>
          </a:p>
          <a:p>
            <a:r>
              <a:rPr lang="en-US" altLang="ko-KR" dirty="0" err="1" smtClean="0"/>
              <a:t>Mempunyai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banyak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sumber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smtClean="0"/>
              <a:t>SDM yang </a:t>
            </a:r>
            <a:r>
              <a:rPr lang="en-US" altLang="ko-KR" dirty="0" err="1" smtClean="0"/>
              <a:t>aktif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didalam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pengurus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full time, </a:t>
            </a:r>
            <a:r>
              <a:rPr lang="en-US" altLang="ko-KR" dirty="0" err="1" smtClean="0"/>
              <a:t>gedung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fasilitas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kendaraan</a:t>
            </a:r>
            <a:r>
              <a:rPr lang="en-US" altLang="ko-KR" dirty="0" smtClean="0"/>
              <a:t>)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mempunyai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pengaruh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kuat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terhadap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sosialisme</a:t>
            </a:r>
            <a:endParaRPr lang="en-US" altLang="ko-KR" dirty="0" smtClean="0"/>
          </a:p>
          <a:p>
            <a:r>
              <a:rPr lang="en-US" altLang="ko-KR" dirty="0" err="1" smtClean="0"/>
              <a:t>Lemahnya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pengalaman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pengetahuan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terhadap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isu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perburuhan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aktivitas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dibawah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sistem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ekonomi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kapitalis</a:t>
            </a:r>
            <a:r>
              <a:rPr lang="en-US" altLang="ko-KR" dirty="0" smtClean="0"/>
              <a:t> </a:t>
            </a:r>
          </a:p>
          <a:p>
            <a:r>
              <a:rPr lang="en-US" altLang="ko-KR" dirty="0" err="1" smtClean="0"/>
              <a:t>Kurang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memahami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lebih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banyak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berperan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sebagai</a:t>
            </a:r>
            <a:r>
              <a:rPr lang="en-US" altLang="ko-KR" dirty="0" smtClean="0"/>
              <a:t> </a:t>
            </a:r>
            <a:r>
              <a:rPr lang="en-US" altLang="ko-KR" dirty="0" smtClean="0"/>
              <a:t>“</a:t>
            </a:r>
            <a:r>
              <a:rPr lang="en-US" altLang="ko-KR" dirty="0" smtClean="0"/>
              <a:t>mediator” </a:t>
            </a:r>
            <a:r>
              <a:rPr lang="en-US" altLang="ko-KR" dirty="0" err="1" smtClean="0"/>
              <a:t>antara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pengusaha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daripada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mempertahankan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hak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kepentingan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pengurus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atau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pegawai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negeri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sipil</a:t>
            </a:r>
            <a:r>
              <a:rPr lang="en-US" altLang="ko-KR" dirty="0" smtClean="0"/>
              <a:t> ?</a:t>
            </a:r>
            <a:r>
              <a:rPr lang="en-US" altLang="ko-KR" dirty="0" smtClean="0"/>
              <a:t>)</a:t>
            </a:r>
          </a:p>
          <a:p>
            <a:r>
              <a:rPr lang="en-US" altLang="ko-KR" dirty="0" err="1" smtClean="0"/>
              <a:t>Kurang</a:t>
            </a:r>
            <a:r>
              <a:rPr lang="en-US" altLang="ko-KR" dirty="0"/>
              <a:t> </a:t>
            </a:r>
            <a:r>
              <a:rPr lang="en-US" altLang="ko-KR" dirty="0" err="1" smtClean="0"/>
              <a:t>adanya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kemandirian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demokrasi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partai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pemerintah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pengusaha</a:t>
            </a:r>
            <a:r>
              <a:rPr lang="en-US" altLang="ko-KR" dirty="0" smtClean="0"/>
              <a:t>.</a:t>
            </a:r>
            <a:r>
              <a:rPr lang="en-US" altLang="ko-KR" dirty="0" smtClean="0"/>
              <a:t> </a:t>
            </a:r>
            <a:endParaRPr lang="en-US" altLang="ko-KR" dirty="0" smtClean="0"/>
          </a:p>
          <a:p>
            <a:r>
              <a:rPr lang="en-US" altLang="ko-KR" dirty="0" err="1" smtClean="0"/>
              <a:t>Adanya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jabatan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rangkap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para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pengurus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pengurus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sekaligus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juga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menjabat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sebagai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manajer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r>
              <a:rPr lang="en-US" altLang="ko-KR" dirty="0" err="1" smtClean="0"/>
              <a:t>Relasi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perburuhan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perundingan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hanya</a:t>
            </a:r>
            <a:r>
              <a:rPr lang="en-US" altLang="ko-KR" dirty="0" smtClean="0"/>
              <a:t> di level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sangat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mendominasi</a:t>
            </a:r>
            <a:endParaRPr lang="en-US" altLang="ko-KR" dirty="0" smtClean="0"/>
          </a:p>
          <a:p>
            <a:r>
              <a:rPr lang="en-US" altLang="ko-KR" dirty="0" err="1" smtClean="0"/>
              <a:t>Struktur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tidak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lazim</a:t>
            </a:r>
            <a:r>
              <a:rPr lang="en-US" altLang="ko-KR" dirty="0" smtClean="0"/>
              <a:t>: </a:t>
            </a:r>
            <a:r>
              <a:rPr lang="en-US" altLang="ko-KR" dirty="0" smtClean="0"/>
              <a:t>DPW </a:t>
            </a:r>
            <a:r>
              <a:rPr lang="en-US" altLang="ko-KR" dirty="0" err="1" smtClean="0"/>
              <a:t>atau</a:t>
            </a:r>
            <a:r>
              <a:rPr lang="en-US" altLang="ko-KR" dirty="0" smtClean="0"/>
              <a:t> DPC </a:t>
            </a:r>
            <a:r>
              <a:rPr lang="en-US" altLang="ko-KR" dirty="0" err="1" smtClean="0"/>
              <a:t>lebih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mendominasi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daripada</a:t>
            </a:r>
            <a:r>
              <a:rPr lang="en-US" altLang="ko-KR" dirty="0" smtClean="0"/>
              <a:t> DPP : </a:t>
            </a:r>
            <a:r>
              <a:rPr lang="en-US" altLang="ko-KR" dirty="0" err="1" smtClean="0"/>
              <a:t>pengaruh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sosialisme</a:t>
            </a:r>
            <a:endParaRPr lang="en-US" altLang="ko-KR" dirty="0" smtClean="0"/>
          </a:p>
          <a:p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sebagai</a:t>
            </a:r>
            <a:r>
              <a:rPr lang="en-US" altLang="ko-KR" dirty="0" smtClean="0"/>
              <a:t> </a:t>
            </a:r>
            <a:r>
              <a:rPr lang="en-US" altLang="ko-KR" dirty="0" smtClean="0"/>
              <a:t>“</a:t>
            </a:r>
            <a:r>
              <a:rPr lang="en-US" altLang="ko-KR" dirty="0" err="1" smtClean="0"/>
              <a:t>organisasi</a:t>
            </a:r>
            <a:r>
              <a:rPr lang="en-US" altLang="ko-KR" dirty="0" smtClean="0"/>
              <a:t>” </a:t>
            </a:r>
            <a:r>
              <a:rPr lang="en-US" altLang="ko-KR" dirty="0" err="1" smtClean="0"/>
              <a:t>ada</a:t>
            </a:r>
            <a:r>
              <a:rPr lang="en-US" altLang="ko-KR" dirty="0" smtClean="0"/>
              <a:t> , </a:t>
            </a:r>
            <a:r>
              <a:rPr lang="en-US" altLang="ko-KR" dirty="0" err="1" smtClean="0"/>
              <a:t>tetapi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tidak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ada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adalah</a:t>
            </a:r>
            <a:r>
              <a:rPr lang="en-US" altLang="ko-KR" dirty="0" smtClean="0"/>
              <a:t> “</a:t>
            </a:r>
            <a:r>
              <a:rPr lang="en-US" altLang="ko-KR" dirty="0" err="1" smtClean="0"/>
              <a:t>gerakan</a:t>
            </a:r>
            <a:r>
              <a:rPr lang="en-US" altLang="ko-KR" dirty="0" smtClean="0"/>
              <a:t>” </a:t>
            </a:r>
            <a:r>
              <a:rPr lang="en-US" altLang="ko-KR" dirty="0" err="1" smtClean="0"/>
              <a:t>buruh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Beberapa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Masalah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5328592"/>
          </a:xfrm>
        </p:spPr>
        <p:txBody>
          <a:bodyPr>
            <a:normAutofit fontScale="55000" lnSpcReduction="20000"/>
          </a:bodyPr>
          <a:lstStyle/>
          <a:p>
            <a:r>
              <a:rPr lang="en-US" altLang="ko-KR" dirty="0" err="1" smtClean="0"/>
              <a:t>Rendahnya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keanggotaan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endParaRPr lang="en-US" altLang="ko-KR" dirty="0" smtClean="0"/>
          </a:p>
          <a:p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perundingan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berbasis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lingkup</a:t>
            </a:r>
            <a:r>
              <a:rPr lang="en-US" altLang="ko-KR" dirty="0" smtClean="0"/>
              <a:t>)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masih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dominan</a:t>
            </a:r>
            <a:endParaRPr lang="en-US" altLang="ko-KR" dirty="0" smtClean="0"/>
          </a:p>
          <a:p>
            <a:r>
              <a:rPr lang="en-US" altLang="ko-KR" dirty="0" err="1" smtClean="0"/>
              <a:t>Tidak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adanya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relasi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perburuhan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berbasis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pada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industri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lebih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luas</a:t>
            </a:r>
            <a:r>
              <a:rPr lang="en-US" altLang="ko-KR" dirty="0" smtClean="0"/>
              <a:t> </a:t>
            </a:r>
            <a:endParaRPr lang="en-US" altLang="ko-KR" dirty="0" smtClean="0"/>
          </a:p>
          <a:p>
            <a:r>
              <a:rPr lang="en-US" altLang="ko-KR" dirty="0" err="1" smtClean="0"/>
              <a:t>Rendahnya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kualitas</a:t>
            </a:r>
            <a:r>
              <a:rPr lang="en-US" altLang="ko-KR" dirty="0" smtClean="0"/>
              <a:t> PKB : </a:t>
            </a:r>
            <a:r>
              <a:rPr lang="en-US" altLang="ko-KR" dirty="0" err="1" smtClean="0"/>
              <a:t>sedikitnya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aturan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tentang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aktivitas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kebebasan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berserikat</a:t>
            </a:r>
            <a:r>
              <a:rPr lang="en-US" altLang="ko-KR" dirty="0" smtClean="0"/>
              <a:t>; </a:t>
            </a:r>
            <a:r>
              <a:rPr lang="en-US" altLang="ko-KR" dirty="0" err="1" smtClean="0"/>
              <a:t>Pasal-pasal</a:t>
            </a:r>
            <a:r>
              <a:rPr lang="en-US" altLang="ko-KR" dirty="0" smtClean="0"/>
              <a:t> </a:t>
            </a:r>
            <a:r>
              <a:rPr lang="en-US" altLang="ko-KR" dirty="0" smtClean="0"/>
              <a:t>yang </a:t>
            </a:r>
            <a:r>
              <a:rPr lang="en-US" altLang="ko-KR" dirty="0" err="1" smtClean="0"/>
              <a:t>memuat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sanksi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disiplin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cenderung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memberatkan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r>
              <a:rPr lang="en-US" altLang="ko-KR" dirty="0" err="1" smtClean="0"/>
              <a:t>Terpecahnya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geraka</a:t>
            </a:r>
            <a:r>
              <a:rPr lang="en-US" altLang="ko-KR" dirty="0" err="1" smtClean="0"/>
              <a:t>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secara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politik</a:t>
            </a:r>
            <a:r>
              <a:rPr lang="en-US" altLang="ko-KR" dirty="0"/>
              <a:t> </a:t>
            </a:r>
            <a:r>
              <a:rPr lang="en-US" altLang="ko-KR" dirty="0" smtClean="0"/>
              <a:t>di </a:t>
            </a:r>
            <a:r>
              <a:rPr lang="en-US" altLang="ko-KR" dirty="0" smtClean="0"/>
              <a:t> </a:t>
            </a:r>
            <a:r>
              <a:rPr lang="en-US" altLang="ko-KR" dirty="0" smtClean="0"/>
              <a:t>India, Indonesia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smtClean="0"/>
              <a:t>Thailand</a:t>
            </a:r>
          </a:p>
          <a:p>
            <a:r>
              <a:rPr lang="en-US" altLang="ko-KR" dirty="0" err="1" smtClean="0"/>
              <a:t>Kerja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kontrak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i="1" dirty="0" smtClean="0"/>
              <a:t>outsourcing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menjadi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semakin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luas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lebih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dalam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lagi</a:t>
            </a:r>
            <a:r>
              <a:rPr lang="en-US" altLang="ko-KR" dirty="0" smtClean="0"/>
              <a:t> </a:t>
            </a:r>
          </a:p>
          <a:p>
            <a:r>
              <a:rPr lang="en-US" altLang="ko-KR" dirty="0" err="1" smtClean="0"/>
              <a:t>Rendahnya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kualitas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keterbukaan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informasi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konsultasi</a:t>
            </a:r>
            <a:r>
              <a:rPr lang="en-US" altLang="ko-KR" dirty="0" smtClean="0"/>
              <a:t>:   </a:t>
            </a:r>
            <a:r>
              <a:rPr lang="en-US" altLang="ko-KR" dirty="0" err="1" smtClean="0"/>
              <a:t>kerahasiaan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upah</a:t>
            </a:r>
            <a:endParaRPr lang="en-US" altLang="ko-KR" dirty="0" smtClean="0"/>
          </a:p>
          <a:p>
            <a:r>
              <a:rPr lang="en-US" altLang="ko-KR" dirty="0" err="1" smtClean="0"/>
              <a:t>Kapasitas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lemah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dalam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melakukan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aktivitas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pengurus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bekerja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untuk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dibayar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oleh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kantor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didalam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waktu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dibayar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saat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menjalankan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aktivitas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endParaRPr lang="en-US" altLang="ko-KR" dirty="0" smtClean="0"/>
          </a:p>
          <a:p>
            <a:r>
              <a:rPr lang="en-US" altLang="ko-KR" dirty="0" err="1" smtClean="0"/>
              <a:t>Lemahnya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sumber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daya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dimiliki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oleh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di level </a:t>
            </a:r>
            <a:r>
              <a:rPr lang="en-US" altLang="ko-KR" dirty="0" err="1" smtClean="0"/>
              <a:t>federasi</a:t>
            </a:r>
            <a:endParaRPr lang="en-US" altLang="ko-KR" dirty="0" smtClean="0"/>
          </a:p>
          <a:p>
            <a:r>
              <a:rPr lang="en-US" altLang="ko-KR" dirty="0" err="1" smtClean="0"/>
              <a:t>Koordinasi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Advokasi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lemah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diantara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di level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 </a:t>
            </a:r>
            <a:r>
              <a:rPr lang="en-US" altLang="ko-KR" dirty="0" err="1" smtClean="0"/>
              <a:t>ke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tingkat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</a:t>
            </a:r>
          </a:p>
          <a:p>
            <a:r>
              <a:rPr lang="en-US" altLang="ko-KR" dirty="0" err="1" smtClean="0"/>
              <a:t>Pemerintah</a:t>
            </a:r>
            <a:r>
              <a:rPr lang="en-US" altLang="ko-KR" dirty="0" smtClean="0"/>
              <a:t> yang anti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tindakan</a:t>
            </a:r>
            <a:r>
              <a:rPr lang="en-US" altLang="ko-KR" dirty="0" smtClean="0"/>
              <a:t> anti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seringkali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terjadi</a:t>
            </a:r>
            <a:r>
              <a:rPr lang="en-US" altLang="ko-KR" dirty="0" smtClean="0"/>
              <a:t> di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Tugas-Tugas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77500" lnSpcReduction="20000"/>
          </a:bodyPr>
          <a:lstStyle/>
          <a:p>
            <a:pPr>
              <a:buFont typeface="Arial"/>
              <a:buChar char="•"/>
            </a:pPr>
            <a:r>
              <a:rPr lang="en-US" altLang="ko-KR" dirty="0" err="1" smtClean="0"/>
              <a:t>Pengorganisiran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terbentuknya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endParaRPr lang="en-US" altLang="ko-KR" dirty="0" smtClean="0"/>
          </a:p>
          <a:p>
            <a:r>
              <a:rPr lang="en-US" altLang="ko-KR" dirty="0" err="1" smtClean="0"/>
              <a:t>Memperluas</a:t>
            </a:r>
            <a:r>
              <a:rPr lang="en-US" altLang="ko-KR" dirty="0" smtClean="0"/>
              <a:t> agenda </a:t>
            </a:r>
            <a:r>
              <a:rPr lang="en-US" altLang="ko-KR" dirty="0" err="1" smtClean="0"/>
              <a:t>perundingan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meningkatkan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kualitas</a:t>
            </a:r>
            <a:r>
              <a:rPr lang="en-US" altLang="ko-KR" dirty="0" smtClean="0"/>
              <a:t> PKB</a:t>
            </a:r>
            <a:endParaRPr lang="en-US" altLang="ko-KR" dirty="0" smtClean="0"/>
          </a:p>
          <a:p>
            <a:r>
              <a:rPr lang="en-US" altLang="ko-KR" dirty="0" err="1" smtClean="0"/>
              <a:t>Mencari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jalan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keluar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terhadap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berbasis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   (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tingkat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perusahaan</a:t>
            </a:r>
            <a:r>
              <a:rPr lang="en-US" altLang="ko-KR" dirty="0" smtClean="0"/>
              <a:t>) </a:t>
            </a:r>
            <a:endParaRPr lang="en-US" altLang="ko-KR" dirty="0" smtClean="0"/>
          </a:p>
          <a:p>
            <a:r>
              <a:rPr lang="en-US" altLang="ko-KR" dirty="0" err="1" smtClean="0"/>
              <a:t>Sumber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daya</a:t>
            </a:r>
            <a:r>
              <a:rPr lang="en-US" altLang="ko-KR" dirty="0" smtClean="0"/>
              <a:t> yang </a:t>
            </a:r>
            <a:r>
              <a:rPr lang="en-US" altLang="ko-KR" dirty="0" err="1" smtClean="0"/>
              <a:t>kuat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federasi</a:t>
            </a:r>
            <a:endParaRPr lang="en-US" altLang="ko-KR" dirty="0" smtClean="0"/>
          </a:p>
          <a:p>
            <a:r>
              <a:rPr lang="en-US" altLang="ko-KR" dirty="0" err="1" smtClean="0"/>
              <a:t>Peran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aktif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fungsi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federasi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pengorganisiran</a:t>
            </a:r>
            <a:r>
              <a:rPr lang="en-US" altLang="ko-KR" dirty="0" smtClean="0"/>
              <a:t>, PKB, </a:t>
            </a:r>
            <a:r>
              <a:rPr lang="en-US" altLang="ko-KR" dirty="0" err="1" smtClean="0"/>
              <a:t>terlibat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dalam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pembuatan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kebijakan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pemerintah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r>
              <a:rPr lang="en-US" altLang="ko-KR" dirty="0" err="1" smtClean="0"/>
              <a:t>Perlindungan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pengorganisiran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kontrak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</a:t>
            </a:r>
            <a:r>
              <a:rPr lang="en-US" altLang="ko-KR" i="1" dirty="0" smtClean="0"/>
              <a:t>outsourcing</a:t>
            </a:r>
            <a:r>
              <a:rPr lang="en-US" altLang="ko-KR" dirty="0" smtClean="0"/>
              <a:t>   (</a:t>
            </a:r>
            <a:r>
              <a:rPr lang="en-US" altLang="ko-KR" dirty="0" err="1" smtClean="0"/>
              <a:t>buruh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rentan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r>
              <a:rPr lang="en-US" altLang="ko-KR" dirty="0" err="1" smtClean="0"/>
              <a:t>Solidaritas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dan</a:t>
            </a:r>
            <a:r>
              <a:rPr lang="en-US" altLang="ko-KR" dirty="0" smtClean="0"/>
              <a:t>  </a:t>
            </a:r>
            <a:r>
              <a:rPr lang="en-US" altLang="ko-KR" dirty="0" err="1" smtClean="0"/>
              <a:t>persatuan</a:t>
            </a:r>
            <a:r>
              <a:rPr lang="en-US" altLang="ko-KR" dirty="0"/>
              <a:t> </a:t>
            </a:r>
            <a:r>
              <a:rPr lang="en-US" altLang="ko-KR" dirty="0" err="1" smtClean="0"/>
              <a:t>gerakan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serikat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buruh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2876</TotalTime>
  <Words>1415</Words>
  <Application>Microsoft Macintosh PowerPoint</Application>
  <PresentationFormat>On-screen Show (4:3)</PresentationFormat>
  <Paragraphs>159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테마</vt:lpstr>
      <vt:lpstr>Serikat Buruh di Asia India, Indonesia, Malaysia, Thailand, Vietnam, Korea </vt:lpstr>
      <vt:lpstr>Hubungan antara serikat buruh di  perusahaan dan serikat buruh global</vt:lpstr>
      <vt:lpstr>India</vt:lpstr>
      <vt:lpstr>Konfederasi</vt:lpstr>
      <vt:lpstr>Karakteristik</vt:lpstr>
      <vt:lpstr>Indonesia</vt:lpstr>
      <vt:lpstr>Karakteristik</vt:lpstr>
      <vt:lpstr>Malaysia</vt:lpstr>
      <vt:lpstr>Buruh (Migran) Asing</vt:lpstr>
      <vt:lpstr>Karakteristik</vt:lpstr>
      <vt:lpstr>Thailand</vt:lpstr>
      <vt:lpstr>Karakteristik</vt:lpstr>
      <vt:lpstr>Vietnam</vt:lpstr>
      <vt:lpstr>Karakteristik</vt:lpstr>
      <vt:lpstr>Beberapa Masalah</vt:lpstr>
      <vt:lpstr>Tugas-Tugas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yoon hyowon</dc:creator>
  <cp:lastModifiedBy>Indah Saptorini</cp:lastModifiedBy>
  <cp:revision>169</cp:revision>
  <dcterms:created xsi:type="dcterms:W3CDTF">2013-02-12T00:59:17Z</dcterms:created>
  <dcterms:modified xsi:type="dcterms:W3CDTF">2013-03-18T17:31:00Z</dcterms:modified>
</cp:coreProperties>
</file>