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1" r:id="rId3"/>
    <p:sldId id="280" r:id="rId4"/>
    <p:sldId id="282" r:id="rId5"/>
    <p:sldId id="264" r:id="rId6"/>
    <p:sldId id="265" r:id="rId7"/>
    <p:sldId id="261" r:id="rId8"/>
    <p:sldId id="257" r:id="rId9"/>
    <p:sldId id="268" r:id="rId10"/>
    <p:sldId id="269" r:id="rId11"/>
    <p:sldId id="266" r:id="rId12"/>
    <p:sldId id="274" r:id="rId13"/>
    <p:sldId id="279" r:id="rId14"/>
    <p:sldId id="270" r:id="rId15"/>
    <p:sldId id="283" r:id="rId16"/>
    <p:sldId id="259" r:id="rId17"/>
    <p:sldId id="284" r:id="rId18"/>
    <p:sldId id="285" r:id="rId19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C70"/>
    <a:srgbClr val="C12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048" autoAdjust="0"/>
  </p:normalViewPr>
  <p:slideViewPr>
    <p:cSldViewPr>
      <p:cViewPr varScale="1">
        <p:scale>
          <a:sx n="71" d="100"/>
          <a:sy n="71" d="100"/>
        </p:scale>
        <p:origin x="135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BA66C5-49CD-4E73-BD26-0363C07F6EB4}" type="doc">
      <dgm:prSet loTypeId="urn:microsoft.com/office/officeart/2011/layout/HexagonRadial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00B1ED9-9F08-4CF3-BE52-1DCABD4F1283}">
      <dgm:prSet phldrT="[Text]"/>
      <dgm:spPr/>
      <dgm:t>
        <a:bodyPr/>
        <a:lstStyle/>
        <a:p>
          <a:r>
            <a:rPr lang="en-US" dirty="0" smtClean="0"/>
            <a:t>STANDAR KESEHATAN KERJA</a:t>
          </a:r>
          <a:endParaRPr lang="en-US" dirty="0"/>
        </a:p>
      </dgm:t>
    </dgm:pt>
    <dgm:pt modelId="{219FCE6D-3494-4545-BF0B-04AD9BE3F0C8}" type="parTrans" cxnId="{8FF8B912-FF2C-4F7B-9996-E988F974BCA6}">
      <dgm:prSet/>
      <dgm:spPr/>
      <dgm:t>
        <a:bodyPr/>
        <a:lstStyle/>
        <a:p>
          <a:endParaRPr lang="en-US"/>
        </a:p>
      </dgm:t>
    </dgm:pt>
    <dgm:pt modelId="{C95572DF-2159-44FC-986E-3A685F23ABAF}" type="sibTrans" cxnId="{8FF8B912-FF2C-4F7B-9996-E988F974BCA6}">
      <dgm:prSet/>
      <dgm:spPr/>
      <dgm:t>
        <a:bodyPr/>
        <a:lstStyle/>
        <a:p>
          <a:endParaRPr lang="en-US"/>
        </a:p>
      </dgm:t>
    </dgm:pt>
    <dgm:pt modelId="{EA8C641B-8BA2-4DA0-B297-D04A3A04EADB}">
      <dgm:prSet phldrT="[Text]" custT="1"/>
      <dgm:spPr/>
      <dgm:t>
        <a:bodyPr/>
        <a:lstStyle/>
        <a:p>
          <a:r>
            <a:rPr lang="en-US" sz="25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K3</a:t>
          </a:r>
          <a:r>
            <a:rPr lang="en-US" sz="2500" b="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200" b="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PERKANTORAN</a:t>
          </a:r>
          <a:endParaRPr lang="en-US" sz="1200" b="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5807F11-38A6-41B6-A522-D0EDD4B80320}" type="parTrans" cxnId="{B6A9DA5F-90C1-4AFB-8526-F3F69FE75449}">
      <dgm:prSet/>
      <dgm:spPr/>
      <dgm:t>
        <a:bodyPr/>
        <a:lstStyle/>
        <a:p>
          <a:endParaRPr lang="en-US"/>
        </a:p>
      </dgm:t>
    </dgm:pt>
    <dgm:pt modelId="{CC0C0E43-4811-4D20-9380-DF03D954FBFA}" type="sibTrans" cxnId="{B6A9DA5F-90C1-4AFB-8526-F3F69FE75449}">
      <dgm:prSet/>
      <dgm:spPr/>
      <dgm:t>
        <a:bodyPr/>
        <a:lstStyle/>
        <a:p>
          <a:endParaRPr lang="en-US"/>
        </a:p>
      </dgm:t>
    </dgm:pt>
    <dgm:pt modelId="{17655009-5B9C-44FA-AFA0-78D6C6399CA7}">
      <dgm:prSet phldrT="[Text]" custT="1"/>
      <dgm:spPr/>
      <dgm:t>
        <a:bodyPr/>
        <a:lstStyle/>
        <a:p>
          <a:r>
            <a:rPr lang="en-US" sz="2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PAK</a:t>
          </a:r>
          <a:endParaRPr lang="en-US" sz="22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269F614-C55D-4F1E-AF7A-B96D9FC6BF28}" type="parTrans" cxnId="{9E2CA86E-BA24-43EF-9A41-4ACF65113ADC}">
      <dgm:prSet/>
      <dgm:spPr/>
      <dgm:t>
        <a:bodyPr/>
        <a:lstStyle/>
        <a:p>
          <a:endParaRPr lang="en-US"/>
        </a:p>
      </dgm:t>
    </dgm:pt>
    <dgm:pt modelId="{A79CB420-AD21-43C5-A6B6-9A3BDF04FF1C}" type="sibTrans" cxnId="{9E2CA86E-BA24-43EF-9A41-4ACF65113ADC}">
      <dgm:prSet/>
      <dgm:spPr/>
      <dgm:t>
        <a:bodyPr/>
        <a:lstStyle/>
        <a:p>
          <a:endParaRPr lang="en-US"/>
        </a:p>
      </dgm:t>
    </dgm:pt>
    <dgm:pt modelId="{7111777A-AB12-4EB7-9173-7C7E237CC42C}">
      <dgm:prSet/>
      <dgm:spPr/>
      <dgm:t>
        <a:bodyPr/>
        <a:lstStyle/>
        <a:p>
          <a:r>
            <a:rPr lang="en-U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LINGKUNGAN KERJA</a:t>
          </a:r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6F93656-859C-4416-8681-E5BC9CF52E29}" type="parTrans" cxnId="{90E849A6-06BA-4031-BFF0-086331DF3AE3}">
      <dgm:prSet/>
      <dgm:spPr/>
      <dgm:t>
        <a:bodyPr/>
        <a:lstStyle/>
        <a:p>
          <a:endParaRPr lang="en-US"/>
        </a:p>
      </dgm:t>
    </dgm:pt>
    <dgm:pt modelId="{167DA336-173B-40F3-9474-5743253BCEC5}" type="sibTrans" cxnId="{90E849A6-06BA-4031-BFF0-086331DF3AE3}">
      <dgm:prSet/>
      <dgm:spPr/>
      <dgm:t>
        <a:bodyPr/>
        <a:lstStyle/>
        <a:p>
          <a:endParaRPr lang="en-US"/>
        </a:p>
      </dgm:t>
    </dgm:pt>
    <dgm:pt modelId="{73859F10-A0CB-4880-B100-4052AD4F225F}">
      <dgm:prSet phldrT="[Text]" custT="1"/>
      <dgm:spPr/>
      <dgm:t>
        <a:bodyPr/>
        <a:lstStyle/>
        <a:p>
          <a:r>
            <a:rPr lang="en-US" sz="2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ASI</a:t>
          </a:r>
          <a:endParaRPr lang="en-US" sz="22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2BF4157-CD2E-4122-919E-5BD4A3062A45}" type="sibTrans" cxnId="{72E9B0F9-51B4-48FF-9A60-72695385A017}">
      <dgm:prSet/>
      <dgm:spPr/>
      <dgm:t>
        <a:bodyPr/>
        <a:lstStyle/>
        <a:p>
          <a:endParaRPr lang="en-US"/>
        </a:p>
      </dgm:t>
    </dgm:pt>
    <dgm:pt modelId="{0C25DAE5-94F5-47B5-BD07-867DC4BC87F0}" type="parTrans" cxnId="{72E9B0F9-51B4-48FF-9A60-72695385A017}">
      <dgm:prSet/>
      <dgm:spPr/>
      <dgm:t>
        <a:bodyPr/>
        <a:lstStyle/>
        <a:p>
          <a:endParaRPr lang="en-US"/>
        </a:p>
      </dgm:t>
    </dgm:pt>
    <dgm:pt modelId="{777DA52F-403B-487F-95E4-5FD1A17CAD96}">
      <dgm:prSet phldrT="[Text]" custT="1"/>
      <dgm:spPr/>
      <dgm:t>
        <a:bodyPr/>
        <a:lstStyle/>
        <a:p>
          <a:r>
            <a:rPr lang="en-US" sz="25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K3</a:t>
          </a:r>
          <a:r>
            <a:rPr lang="en-US" sz="25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  <a:p>
          <a:r>
            <a:rPr lang="en-US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RS</a:t>
          </a:r>
          <a:endParaRPr lang="en-US" sz="18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2DE0782-7E55-4846-85D0-C36AE9051DFC}" type="sibTrans" cxnId="{F140AEA0-CCAC-4F9B-9600-8E1C96C4AEB4}">
      <dgm:prSet/>
      <dgm:spPr/>
      <dgm:t>
        <a:bodyPr/>
        <a:lstStyle/>
        <a:p>
          <a:endParaRPr lang="en-US"/>
        </a:p>
      </dgm:t>
    </dgm:pt>
    <dgm:pt modelId="{D1CF6EE7-73F2-4A4B-BCB6-64AADF9E3467}" type="parTrans" cxnId="{F140AEA0-CCAC-4F9B-9600-8E1C96C4AEB4}">
      <dgm:prSet/>
      <dgm:spPr/>
      <dgm:t>
        <a:bodyPr/>
        <a:lstStyle/>
        <a:p>
          <a:endParaRPr lang="en-US"/>
        </a:p>
      </dgm:t>
    </dgm:pt>
    <dgm:pt modelId="{8A247824-B486-44A0-BD8E-5EFC3299DD12}" type="pres">
      <dgm:prSet presAssocID="{DBBA66C5-49CD-4E73-BD26-0363C07F6EB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2D0148A-03FF-4753-8A42-E843A8FAAF9E}" type="pres">
      <dgm:prSet presAssocID="{A00B1ED9-9F08-4CF3-BE52-1DCABD4F1283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45C8B850-826B-400A-87C8-FE4A09FFA840}" type="pres">
      <dgm:prSet presAssocID="{777DA52F-403B-487F-95E4-5FD1A17CAD96}" presName="Accent1" presStyleCnt="0"/>
      <dgm:spPr/>
    </dgm:pt>
    <dgm:pt modelId="{EDDCD270-7217-4775-A2A4-98EE6382EE39}" type="pres">
      <dgm:prSet presAssocID="{777DA52F-403B-487F-95E4-5FD1A17CAD96}" presName="Accent" presStyleLbl="bgShp" presStyleIdx="0" presStyleCnt="5"/>
      <dgm:spPr/>
    </dgm:pt>
    <dgm:pt modelId="{2AEF0AD2-A8CA-450A-9A77-BBDBDF56558F}" type="pres">
      <dgm:prSet presAssocID="{777DA52F-403B-487F-95E4-5FD1A17CAD96}" presName="Child1" presStyleLbl="node1" presStyleIdx="0" presStyleCnt="5" custLinFactNeighborX="-83310" custLinFactNeighborY="620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4CD5CE-10E9-4EA9-97C4-32B216EDD299}" type="pres">
      <dgm:prSet presAssocID="{73859F10-A0CB-4880-B100-4052AD4F225F}" presName="Accent2" presStyleCnt="0"/>
      <dgm:spPr/>
    </dgm:pt>
    <dgm:pt modelId="{B49FC4B2-454F-4FE1-B837-95A7C40E5A49}" type="pres">
      <dgm:prSet presAssocID="{73859F10-A0CB-4880-B100-4052AD4F225F}" presName="Accent" presStyleLbl="bgShp" presStyleIdx="1" presStyleCnt="5" custFlipVert="1" custScaleX="56715" custScaleY="59497" custLinFactX="3455580" custLinFactY="-1029748" custLinFactNeighborX="3500000" custLinFactNeighborY="-1100000"/>
      <dgm:spPr/>
    </dgm:pt>
    <dgm:pt modelId="{56D314D3-EF8D-420E-9369-27B3B10D8A93}" type="pres">
      <dgm:prSet presAssocID="{73859F10-A0CB-4880-B100-4052AD4F225F}" presName="Child2" presStyleLbl="node1" presStyleIdx="1" presStyleCnt="5" custLinFactNeighborX="-9565" custLinFactNeighborY="44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2B7026-C388-4403-BBA7-5542D5265A32}" type="pres">
      <dgm:prSet presAssocID="{EA8C641B-8BA2-4DA0-B297-D04A3A04EADB}" presName="Accent3" presStyleCnt="0"/>
      <dgm:spPr/>
    </dgm:pt>
    <dgm:pt modelId="{CAC24469-5527-4FB3-A8AE-AD814F4DB272}" type="pres">
      <dgm:prSet presAssocID="{EA8C641B-8BA2-4DA0-B297-D04A3A04EADB}" presName="Accent" presStyleLbl="bgShp" presStyleIdx="2" presStyleCnt="5" custScaleX="643239" custLinFactX="-63384" custLinFactY="-101650" custLinFactNeighborX="-100000" custLinFactNeighborY="-200000"/>
      <dgm:spPr/>
    </dgm:pt>
    <dgm:pt modelId="{BA871832-09A9-405D-9B31-028683C58B5F}" type="pres">
      <dgm:prSet presAssocID="{EA8C641B-8BA2-4DA0-B297-D04A3A04EADB}" presName="Child3" presStyleLbl="node1" presStyleIdx="2" presStyleCnt="5" custLinFactNeighborX="-8036" custLinFactNeighborY="-6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57E419-9750-4DFE-8896-8B7DD67CA0ED}" type="pres">
      <dgm:prSet presAssocID="{17655009-5B9C-44FA-AFA0-78D6C6399CA7}" presName="Accent4" presStyleCnt="0"/>
      <dgm:spPr/>
    </dgm:pt>
    <dgm:pt modelId="{B05323CF-7955-4CA8-8D78-7C399BF91305}" type="pres">
      <dgm:prSet presAssocID="{17655009-5B9C-44FA-AFA0-78D6C6399CA7}" presName="Accent" presStyleLbl="bgShp" presStyleIdx="3" presStyleCnt="5" custScaleX="53861" custScaleY="55280" custLinFactX="-200000" custLinFactY="-213033" custLinFactNeighborX="-232374" custLinFactNeighborY="-300000"/>
      <dgm:spPr/>
      <dgm:t>
        <a:bodyPr/>
        <a:lstStyle/>
        <a:p>
          <a:endParaRPr lang="en-US"/>
        </a:p>
      </dgm:t>
    </dgm:pt>
    <dgm:pt modelId="{583C7C7C-157F-40AC-AF3C-00A1C1A51075}" type="pres">
      <dgm:prSet presAssocID="{17655009-5B9C-44FA-AFA0-78D6C6399CA7}" presName="Child4" presStyleLbl="node1" presStyleIdx="3" presStyleCnt="5" custLinFactNeighborX="3495" custLinFactNeighborY="-83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8786E1-D72F-448E-9DF0-48F1E905166E}" type="pres">
      <dgm:prSet presAssocID="{7111777A-AB12-4EB7-9173-7C7E237CC42C}" presName="Accent5" presStyleCnt="0"/>
      <dgm:spPr/>
    </dgm:pt>
    <dgm:pt modelId="{BFC1EBA2-4B99-4DB2-8D57-592FB32864B3}" type="pres">
      <dgm:prSet presAssocID="{7111777A-AB12-4EB7-9173-7C7E237CC42C}" presName="Accent" presStyleLbl="bgShp" presStyleIdx="4" presStyleCnt="5" custScaleX="54266" custScaleY="54762" custLinFactX="200000" custLinFactY="-235198" custLinFactNeighborX="284314" custLinFactNeighborY="-300000"/>
      <dgm:spPr/>
    </dgm:pt>
    <dgm:pt modelId="{D790291F-6383-494B-A43B-473AF6A14489}" type="pres">
      <dgm:prSet presAssocID="{7111777A-AB12-4EB7-9173-7C7E237CC42C}" presName="Child5" presStyleLbl="node1" presStyleIdx="4" presStyleCnt="5" custLinFactNeighborX="8694" custLinFactNeighborY="-32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E1450E-D9A2-4E3D-AE6D-82F6E95AEC96}" type="presOf" srcId="{17655009-5B9C-44FA-AFA0-78D6C6399CA7}" destId="{583C7C7C-157F-40AC-AF3C-00A1C1A51075}" srcOrd="0" destOrd="0" presId="urn:microsoft.com/office/officeart/2011/layout/HexagonRadial"/>
    <dgm:cxn modelId="{72E9B0F9-51B4-48FF-9A60-72695385A017}" srcId="{A00B1ED9-9F08-4CF3-BE52-1DCABD4F1283}" destId="{73859F10-A0CB-4880-B100-4052AD4F225F}" srcOrd="1" destOrd="0" parTransId="{0C25DAE5-94F5-47B5-BD07-867DC4BC87F0}" sibTransId="{02BF4157-CD2E-4122-919E-5BD4A3062A45}"/>
    <dgm:cxn modelId="{3BEFEB79-F462-4B99-8F54-B46066C0EDBF}" type="presOf" srcId="{7111777A-AB12-4EB7-9173-7C7E237CC42C}" destId="{D790291F-6383-494B-A43B-473AF6A14489}" srcOrd="0" destOrd="0" presId="urn:microsoft.com/office/officeart/2011/layout/HexagonRadial"/>
    <dgm:cxn modelId="{90E849A6-06BA-4031-BFF0-086331DF3AE3}" srcId="{A00B1ED9-9F08-4CF3-BE52-1DCABD4F1283}" destId="{7111777A-AB12-4EB7-9173-7C7E237CC42C}" srcOrd="4" destOrd="0" parTransId="{66F93656-859C-4416-8681-E5BC9CF52E29}" sibTransId="{167DA336-173B-40F3-9474-5743253BCEC5}"/>
    <dgm:cxn modelId="{8FF8B912-FF2C-4F7B-9996-E988F974BCA6}" srcId="{DBBA66C5-49CD-4E73-BD26-0363C07F6EB4}" destId="{A00B1ED9-9F08-4CF3-BE52-1DCABD4F1283}" srcOrd="0" destOrd="0" parTransId="{219FCE6D-3494-4545-BF0B-04AD9BE3F0C8}" sibTransId="{C95572DF-2159-44FC-986E-3A685F23ABAF}"/>
    <dgm:cxn modelId="{9E2CA86E-BA24-43EF-9A41-4ACF65113ADC}" srcId="{A00B1ED9-9F08-4CF3-BE52-1DCABD4F1283}" destId="{17655009-5B9C-44FA-AFA0-78D6C6399CA7}" srcOrd="3" destOrd="0" parTransId="{B269F614-C55D-4F1E-AF7A-B96D9FC6BF28}" sibTransId="{A79CB420-AD21-43C5-A6B6-9A3BDF04FF1C}"/>
    <dgm:cxn modelId="{E472C742-1FA5-40DB-BD7E-49F3CCD2B3A3}" type="presOf" srcId="{73859F10-A0CB-4880-B100-4052AD4F225F}" destId="{56D314D3-EF8D-420E-9369-27B3B10D8A93}" srcOrd="0" destOrd="0" presId="urn:microsoft.com/office/officeart/2011/layout/HexagonRadial"/>
    <dgm:cxn modelId="{D2414AAC-3CF6-48BB-AD67-C5EF85C614EA}" type="presOf" srcId="{777DA52F-403B-487F-95E4-5FD1A17CAD96}" destId="{2AEF0AD2-A8CA-450A-9A77-BBDBDF56558F}" srcOrd="0" destOrd="0" presId="urn:microsoft.com/office/officeart/2011/layout/HexagonRadial"/>
    <dgm:cxn modelId="{298AB4F5-F4F3-4ED8-8193-7E44FBF366AA}" type="presOf" srcId="{DBBA66C5-49CD-4E73-BD26-0363C07F6EB4}" destId="{8A247824-B486-44A0-BD8E-5EFC3299DD12}" srcOrd="0" destOrd="0" presId="urn:microsoft.com/office/officeart/2011/layout/HexagonRadial"/>
    <dgm:cxn modelId="{F140AEA0-CCAC-4F9B-9600-8E1C96C4AEB4}" srcId="{A00B1ED9-9F08-4CF3-BE52-1DCABD4F1283}" destId="{777DA52F-403B-487F-95E4-5FD1A17CAD96}" srcOrd="0" destOrd="0" parTransId="{D1CF6EE7-73F2-4A4B-BCB6-64AADF9E3467}" sibTransId="{72DE0782-7E55-4846-85D0-C36AE9051DFC}"/>
    <dgm:cxn modelId="{B6A9DA5F-90C1-4AFB-8526-F3F69FE75449}" srcId="{A00B1ED9-9F08-4CF3-BE52-1DCABD4F1283}" destId="{EA8C641B-8BA2-4DA0-B297-D04A3A04EADB}" srcOrd="2" destOrd="0" parTransId="{35807F11-38A6-41B6-A522-D0EDD4B80320}" sibTransId="{CC0C0E43-4811-4D20-9380-DF03D954FBFA}"/>
    <dgm:cxn modelId="{B6AE0220-32C2-440D-B48F-706033559FE7}" type="presOf" srcId="{EA8C641B-8BA2-4DA0-B297-D04A3A04EADB}" destId="{BA871832-09A9-405D-9B31-028683C58B5F}" srcOrd="0" destOrd="0" presId="urn:microsoft.com/office/officeart/2011/layout/HexagonRadial"/>
    <dgm:cxn modelId="{2750F283-6A2C-4FDE-BA17-28E08AC99FEB}" type="presOf" srcId="{A00B1ED9-9F08-4CF3-BE52-1DCABD4F1283}" destId="{22D0148A-03FF-4753-8A42-E843A8FAAF9E}" srcOrd="0" destOrd="0" presId="urn:microsoft.com/office/officeart/2011/layout/HexagonRadial"/>
    <dgm:cxn modelId="{166294AE-EEFB-4124-B226-AE22B2862A3F}" type="presParOf" srcId="{8A247824-B486-44A0-BD8E-5EFC3299DD12}" destId="{22D0148A-03FF-4753-8A42-E843A8FAAF9E}" srcOrd="0" destOrd="0" presId="urn:microsoft.com/office/officeart/2011/layout/HexagonRadial"/>
    <dgm:cxn modelId="{8C87ED69-0B87-4197-AFD6-AFCED4651B40}" type="presParOf" srcId="{8A247824-B486-44A0-BD8E-5EFC3299DD12}" destId="{45C8B850-826B-400A-87C8-FE4A09FFA840}" srcOrd="1" destOrd="0" presId="urn:microsoft.com/office/officeart/2011/layout/HexagonRadial"/>
    <dgm:cxn modelId="{F17A546E-6416-49B8-B3DF-8591AAFC174C}" type="presParOf" srcId="{45C8B850-826B-400A-87C8-FE4A09FFA840}" destId="{EDDCD270-7217-4775-A2A4-98EE6382EE39}" srcOrd="0" destOrd="0" presId="urn:microsoft.com/office/officeart/2011/layout/HexagonRadial"/>
    <dgm:cxn modelId="{FD8CB77A-9209-4A23-BB69-9F99E6A05D4D}" type="presParOf" srcId="{8A247824-B486-44A0-BD8E-5EFC3299DD12}" destId="{2AEF0AD2-A8CA-450A-9A77-BBDBDF56558F}" srcOrd="2" destOrd="0" presId="urn:microsoft.com/office/officeart/2011/layout/HexagonRadial"/>
    <dgm:cxn modelId="{01E6E2EB-8A48-4CAB-8E14-0582C0C31622}" type="presParOf" srcId="{8A247824-B486-44A0-BD8E-5EFC3299DD12}" destId="{464CD5CE-10E9-4EA9-97C4-32B216EDD299}" srcOrd="3" destOrd="0" presId="urn:microsoft.com/office/officeart/2011/layout/HexagonRadial"/>
    <dgm:cxn modelId="{651FDB8E-E2B1-415F-8F27-61073685FBA0}" type="presParOf" srcId="{464CD5CE-10E9-4EA9-97C4-32B216EDD299}" destId="{B49FC4B2-454F-4FE1-B837-95A7C40E5A49}" srcOrd="0" destOrd="0" presId="urn:microsoft.com/office/officeart/2011/layout/HexagonRadial"/>
    <dgm:cxn modelId="{5B4972C0-BAAE-4140-B5CD-7166859B41B0}" type="presParOf" srcId="{8A247824-B486-44A0-BD8E-5EFC3299DD12}" destId="{56D314D3-EF8D-420E-9369-27B3B10D8A93}" srcOrd="4" destOrd="0" presId="urn:microsoft.com/office/officeart/2011/layout/HexagonRadial"/>
    <dgm:cxn modelId="{686A44D6-85E0-429C-8254-4BE5007C5CBD}" type="presParOf" srcId="{8A247824-B486-44A0-BD8E-5EFC3299DD12}" destId="{272B7026-C388-4403-BBA7-5542D5265A32}" srcOrd="5" destOrd="0" presId="urn:microsoft.com/office/officeart/2011/layout/HexagonRadial"/>
    <dgm:cxn modelId="{E14BC1C6-F452-4F7C-93C7-FF549F9E0789}" type="presParOf" srcId="{272B7026-C388-4403-BBA7-5542D5265A32}" destId="{CAC24469-5527-4FB3-A8AE-AD814F4DB272}" srcOrd="0" destOrd="0" presId="urn:microsoft.com/office/officeart/2011/layout/HexagonRadial"/>
    <dgm:cxn modelId="{7A617505-F444-4A49-9871-A21331B133C1}" type="presParOf" srcId="{8A247824-B486-44A0-BD8E-5EFC3299DD12}" destId="{BA871832-09A9-405D-9B31-028683C58B5F}" srcOrd="6" destOrd="0" presId="urn:microsoft.com/office/officeart/2011/layout/HexagonRadial"/>
    <dgm:cxn modelId="{08CAB1B3-B490-4ACF-9A25-479EFF678DAF}" type="presParOf" srcId="{8A247824-B486-44A0-BD8E-5EFC3299DD12}" destId="{E357E419-9750-4DFE-8896-8B7DD67CA0ED}" srcOrd="7" destOrd="0" presId="urn:microsoft.com/office/officeart/2011/layout/HexagonRadial"/>
    <dgm:cxn modelId="{F99C4CA5-ED82-4099-B672-78538C8A56ED}" type="presParOf" srcId="{E357E419-9750-4DFE-8896-8B7DD67CA0ED}" destId="{B05323CF-7955-4CA8-8D78-7C399BF91305}" srcOrd="0" destOrd="0" presId="urn:microsoft.com/office/officeart/2011/layout/HexagonRadial"/>
    <dgm:cxn modelId="{E1F18D30-20CB-4C02-BEEE-CA4E35F27F77}" type="presParOf" srcId="{8A247824-B486-44A0-BD8E-5EFC3299DD12}" destId="{583C7C7C-157F-40AC-AF3C-00A1C1A51075}" srcOrd="8" destOrd="0" presId="urn:microsoft.com/office/officeart/2011/layout/HexagonRadial"/>
    <dgm:cxn modelId="{5124F9D6-1FE9-432A-9556-39398448A26A}" type="presParOf" srcId="{8A247824-B486-44A0-BD8E-5EFC3299DD12}" destId="{968786E1-D72F-448E-9DF0-48F1E905166E}" srcOrd="9" destOrd="0" presId="urn:microsoft.com/office/officeart/2011/layout/HexagonRadial"/>
    <dgm:cxn modelId="{79E7A38B-18F7-483F-B654-4A39E57258C5}" type="presParOf" srcId="{968786E1-D72F-448E-9DF0-48F1E905166E}" destId="{BFC1EBA2-4B99-4DB2-8D57-592FB32864B3}" srcOrd="0" destOrd="0" presId="urn:microsoft.com/office/officeart/2011/layout/HexagonRadial"/>
    <dgm:cxn modelId="{13841325-4528-4BAB-A72E-E8C508EEF71C}" type="presParOf" srcId="{8A247824-B486-44A0-BD8E-5EFC3299DD12}" destId="{D790291F-6383-494B-A43B-473AF6A14489}" srcOrd="10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9CB26B-A77A-4C37-9215-9486DF98C25B}" type="doc">
      <dgm:prSet loTypeId="urn:microsoft.com/office/officeart/2005/8/layout/radial2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6958440-AA13-4EFB-97A4-63804FB23182}">
      <dgm:prSet phldrT="[Text]" custT="1"/>
      <dgm:spPr/>
      <dgm:t>
        <a:bodyPr/>
        <a:lstStyle/>
        <a:p>
          <a:r>
            <a:rPr lang="en-US" sz="3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NAB</a:t>
          </a:r>
          <a:endParaRPr lang="en-US" sz="30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75EB4EC-9745-4F19-BC4C-649532559206}" type="parTrans" cxnId="{684DBE64-173D-400A-85A5-64D65C450864}">
      <dgm:prSet/>
      <dgm:spPr>
        <a:ln w="47625"/>
      </dgm:spPr>
      <dgm:t>
        <a:bodyPr/>
        <a:lstStyle/>
        <a:p>
          <a:endParaRPr lang="en-US"/>
        </a:p>
      </dgm:t>
    </dgm:pt>
    <dgm:pt modelId="{E97CB2C2-1275-4C1D-8D97-8AD3C9EC9F2A}" type="sibTrans" cxnId="{684DBE64-173D-400A-85A5-64D65C450864}">
      <dgm:prSet/>
      <dgm:spPr/>
      <dgm:t>
        <a:bodyPr/>
        <a:lstStyle/>
        <a:p>
          <a:endParaRPr lang="en-US"/>
        </a:p>
      </dgm:t>
    </dgm:pt>
    <dgm:pt modelId="{A8F1F999-5207-4618-878E-2A281E9591C4}">
      <dgm:prSet phldrT="[Text]" custT="1"/>
      <dgm:spPr/>
      <dgm:t>
        <a:bodyPr/>
        <a:lstStyle/>
        <a:p>
          <a:r>
            <a:rPr lang="en-US" sz="3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IPB</a:t>
          </a:r>
          <a:endParaRPr lang="en-US" sz="30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276DEF1-4C22-48D2-907E-99BB8061D2E5}" type="parTrans" cxnId="{524043B9-AB71-45DB-8B76-A7373236800C}">
      <dgm:prSet/>
      <dgm:spPr>
        <a:ln w="47625"/>
      </dgm:spPr>
      <dgm:t>
        <a:bodyPr/>
        <a:lstStyle/>
        <a:p>
          <a:endParaRPr lang="en-US"/>
        </a:p>
      </dgm:t>
    </dgm:pt>
    <dgm:pt modelId="{689D0B24-1F9E-4539-81C8-21098DAA880C}" type="sibTrans" cxnId="{524043B9-AB71-45DB-8B76-A7373236800C}">
      <dgm:prSet/>
      <dgm:spPr/>
      <dgm:t>
        <a:bodyPr/>
        <a:lstStyle/>
        <a:p>
          <a:endParaRPr lang="en-US"/>
        </a:p>
      </dgm:t>
    </dgm:pt>
    <dgm:pt modelId="{C5EC8EAE-EC63-4FC0-93F8-325CA9A00126}">
      <dgm:prSet phldrT="[Text]" custT="1"/>
      <dgm:spPr/>
      <dgm:t>
        <a:bodyPr/>
        <a:lstStyle/>
        <a:p>
          <a:r>
            <a:rPr lang="en-US" sz="17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STANDAR BAKU MUTU</a:t>
          </a:r>
          <a:endParaRPr lang="en-US" sz="17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D37E366-F703-47AE-8F8B-83115DD0D392}" type="parTrans" cxnId="{755B4848-F3E6-407B-B628-986497EC2CA7}">
      <dgm:prSet/>
      <dgm:spPr/>
      <dgm:t>
        <a:bodyPr/>
        <a:lstStyle/>
        <a:p>
          <a:endParaRPr lang="en-US"/>
        </a:p>
      </dgm:t>
    </dgm:pt>
    <dgm:pt modelId="{7DA393D1-D84B-4B2B-903C-2ABE7DB8F4C1}" type="sibTrans" cxnId="{755B4848-F3E6-407B-B628-986497EC2CA7}">
      <dgm:prSet/>
      <dgm:spPr/>
      <dgm:t>
        <a:bodyPr/>
        <a:lstStyle/>
        <a:p>
          <a:endParaRPr lang="en-US"/>
        </a:p>
      </dgm:t>
    </dgm:pt>
    <dgm:pt modelId="{EBA6347F-EF33-4CB7-B986-CF4C81202A39}" type="pres">
      <dgm:prSet presAssocID="{089CB26B-A77A-4C37-9215-9486DF98C25B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62D4056-917C-494B-8FA5-594B9E11EF5D}" type="pres">
      <dgm:prSet presAssocID="{089CB26B-A77A-4C37-9215-9486DF98C25B}" presName="cycle" presStyleCnt="0"/>
      <dgm:spPr/>
    </dgm:pt>
    <dgm:pt modelId="{5119A743-ED67-437E-8EB6-23B53502758F}" type="pres">
      <dgm:prSet presAssocID="{089CB26B-A77A-4C37-9215-9486DF98C25B}" presName="centerShape" presStyleCnt="0"/>
      <dgm:spPr/>
    </dgm:pt>
    <dgm:pt modelId="{1DAA09E0-0ED9-43D6-B47F-0D2687227996}" type="pres">
      <dgm:prSet presAssocID="{089CB26B-A77A-4C37-9215-9486DF98C25B}" presName="connSite" presStyleLbl="node1" presStyleIdx="0" presStyleCnt="4"/>
      <dgm:spPr/>
    </dgm:pt>
    <dgm:pt modelId="{7C832F9D-3BF3-4D7F-BF73-AAC8D2E0B955}" type="pres">
      <dgm:prSet presAssocID="{089CB26B-A77A-4C37-9215-9486DF98C25B}" presName="visible" presStyleLbl="node1" presStyleIdx="0" presStyleCnt="4" custLinFactNeighborX="1227" custLinFactNeighborY="196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  <dgm:t>
        <a:bodyPr/>
        <a:lstStyle/>
        <a:p>
          <a:endParaRPr lang="en-US"/>
        </a:p>
      </dgm:t>
    </dgm:pt>
    <dgm:pt modelId="{8133AEF2-8614-4A3D-8F26-A59954E11E9A}" type="pres">
      <dgm:prSet presAssocID="{975EB4EC-9745-4F19-BC4C-649532559206}" presName="Name25" presStyleLbl="parChTrans1D1" presStyleIdx="0" presStyleCnt="3"/>
      <dgm:spPr/>
      <dgm:t>
        <a:bodyPr/>
        <a:lstStyle/>
        <a:p>
          <a:endParaRPr lang="en-US"/>
        </a:p>
      </dgm:t>
    </dgm:pt>
    <dgm:pt modelId="{35FD31B2-F5AB-4130-842A-20175FDB561C}" type="pres">
      <dgm:prSet presAssocID="{F6958440-AA13-4EFB-97A4-63804FB23182}" presName="node" presStyleCnt="0"/>
      <dgm:spPr/>
    </dgm:pt>
    <dgm:pt modelId="{B9093B8F-D7C8-493D-A0D7-078FF3F3A15B}" type="pres">
      <dgm:prSet presAssocID="{F6958440-AA13-4EFB-97A4-63804FB23182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64D527-636A-4CA1-B28F-84616D8C948C}" type="pres">
      <dgm:prSet presAssocID="{F6958440-AA13-4EFB-97A4-63804FB23182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8CB997-4EA4-486E-BAD8-DD23C5711EA5}" type="pres">
      <dgm:prSet presAssocID="{2276DEF1-4C22-48D2-907E-99BB8061D2E5}" presName="Name25" presStyleLbl="parChTrans1D1" presStyleIdx="1" presStyleCnt="3"/>
      <dgm:spPr/>
      <dgm:t>
        <a:bodyPr/>
        <a:lstStyle/>
        <a:p>
          <a:endParaRPr lang="en-US"/>
        </a:p>
      </dgm:t>
    </dgm:pt>
    <dgm:pt modelId="{E5F14850-036C-4F80-9D0F-B666DD65C27B}" type="pres">
      <dgm:prSet presAssocID="{A8F1F999-5207-4618-878E-2A281E9591C4}" presName="node" presStyleCnt="0"/>
      <dgm:spPr/>
    </dgm:pt>
    <dgm:pt modelId="{3E424049-A2FF-45E0-AF84-BA70FD947263}" type="pres">
      <dgm:prSet presAssocID="{A8F1F999-5207-4618-878E-2A281E9591C4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E95084-4424-4BFC-9DC4-00E94A616DF9}" type="pres">
      <dgm:prSet presAssocID="{A8F1F999-5207-4618-878E-2A281E9591C4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182925-009E-4100-B4B6-306B602E9CAF}" type="pres">
      <dgm:prSet presAssocID="{BD37E366-F703-47AE-8F8B-83115DD0D392}" presName="Name25" presStyleLbl="parChTrans1D1" presStyleIdx="2" presStyleCnt="3"/>
      <dgm:spPr/>
      <dgm:t>
        <a:bodyPr/>
        <a:lstStyle/>
        <a:p>
          <a:endParaRPr lang="en-US"/>
        </a:p>
      </dgm:t>
    </dgm:pt>
    <dgm:pt modelId="{F1A4C506-518E-4AB9-81C8-92F920066EF8}" type="pres">
      <dgm:prSet presAssocID="{C5EC8EAE-EC63-4FC0-93F8-325CA9A00126}" presName="node" presStyleCnt="0"/>
      <dgm:spPr/>
    </dgm:pt>
    <dgm:pt modelId="{DB8F6E7C-87DE-4897-80C4-5D4EF5852A1C}" type="pres">
      <dgm:prSet presAssocID="{C5EC8EAE-EC63-4FC0-93F8-325CA9A00126}" presName="parentNode" presStyleLbl="node1" presStyleIdx="3" presStyleCnt="4" custScaleX="133447" custScaleY="12324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9383E8-C228-4E6F-8C4D-4F4ECF662834}" type="pres">
      <dgm:prSet presAssocID="{C5EC8EAE-EC63-4FC0-93F8-325CA9A00126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755B4848-F3E6-407B-B628-986497EC2CA7}" srcId="{089CB26B-A77A-4C37-9215-9486DF98C25B}" destId="{C5EC8EAE-EC63-4FC0-93F8-325CA9A00126}" srcOrd="2" destOrd="0" parTransId="{BD37E366-F703-47AE-8F8B-83115DD0D392}" sibTransId="{7DA393D1-D84B-4B2B-903C-2ABE7DB8F4C1}"/>
    <dgm:cxn modelId="{3EED72D7-0CA6-4C17-828B-FD47F65F2508}" type="presOf" srcId="{089CB26B-A77A-4C37-9215-9486DF98C25B}" destId="{EBA6347F-EF33-4CB7-B986-CF4C81202A39}" srcOrd="0" destOrd="0" presId="urn:microsoft.com/office/officeart/2005/8/layout/radial2"/>
    <dgm:cxn modelId="{684DBE64-173D-400A-85A5-64D65C450864}" srcId="{089CB26B-A77A-4C37-9215-9486DF98C25B}" destId="{F6958440-AA13-4EFB-97A4-63804FB23182}" srcOrd="0" destOrd="0" parTransId="{975EB4EC-9745-4F19-BC4C-649532559206}" sibTransId="{E97CB2C2-1275-4C1D-8D97-8AD3C9EC9F2A}"/>
    <dgm:cxn modelId="{2855852D-52AB-447C-A6B7-20165B14E358}" type="presOf" srcId="{975EB4EC-9745-4F19-BC4C-649532559206}" destId="{8133AEF2-8614-4A3D-8F26-A59954E11E9A}" srcOrd="0" destOrd="0" presId="urn:microsoft.com/office/officeart/2005/8/layout/radial2"/>
    <dgm:cxn modelId="{54DF4494-086B-4CA4-B12A-B9AB37A9F023}" type="presOf" srcId="{F6958440-AA13-4EFB-97A4-63804FB23182}" destId="{B9093B8F-D7C8-493D-A0D7-078FF3F3A15B}" srcOrd="0" destOrd="0" presId="urn:microsoft.com/office/officeart/2005/8/layout/radial2"/>
    <dgm:cxn modelId="{C32FB67F-7469-45C2-8635-F0A4F300D183}" type="presOf" srcId="{2276DEF1-4C22-48D2-907E-99BB8061D2E5}" destId="{118CB997-4EA4-486E-BAD8-DD23C5711EA5}" srcOrd="0" destOrd="0" presId="urn:microsoft.com/office/officeart/2005/8/layout/radial2"/>
    <dgm:cxn modelId="{C7D9DFD0-6107-40AC-B86D-18177E49FFBA}" type="presOf" srcId="{C5EC8EAE-EC63-4FC0-93F8-325CA9A00126}" destId="{DB8F6E7C-87DE-4897-80C4-5D4EF5852A1C}" srcOrd="0" destOrd="0" presId="urn:microsoft.com/office/officeart/2005/8/layout/radial2"/>
    <dgm:cxn modelId="{4E7EAA9A-A262-4067-AB96-51CE5EDD4E2F}" type="presOf" srcId="{BD37E366-F703-47AE-8F8B-83115DD0D392}" destId="{88182925-009E-4100-B4B6-306B602E9CAF}" srcOrd="0" destOrd="0" presId="urn:microsoft.com/office/officeart/2005/8/layout/radial2"/>
    <dgm:cxn modelId="{524043B9-AB71-45DB-8B76-A7373236800C}" srcId="{089CB26B-A77A-4C37-9215-9486DF98C25B}" destId="{A8F1F999-5207-4618-878E-2A281E9591C4}" srcOrd="1" destOrd="0" parTransId="{2276DEF1-4C22-48D2-907E-99BB8061D2E5}" sibTransId="{689D0B24-1F9E-4539-81C8-21098DAA880C}"/>
    <dgm:cxn modelId="{F1FB40BC-D1FE-45E8-AB7E-681FD31400C3}" type="presOf" srcId="{A8F1F999-5207-4618-878E-2A281E9591C4}" destId="{3E424049-A2FF-45E0-AF84-BA70FD947263}" srcOrd="0" destOrd="0" presId="urn:microsoft.com/office/officeart/2005/8/layout/radial2"/>
    <dgm:cxn modelId="{F9DED032-D6DD-489C-8172-F82531174B6E}" type="presParOf" srcId="{EBA6347F-EF33-4CB7-B986-CF4C81202A39}" destId="{362D4056-917C-494B-8FA5-594B9E11EF5D}" srcOrd="0" destOrd="0" presId="urn:microsoft.com/office/officeart/2005/8/layout/radial2"/>
    <dgm:cxn modelId="{2D47D26A-D251-485F-9AA5-9E6782A40F2F}" type="presParOf" srcId="{362D4056-917C-494B-8FA5-594B9E11EF5D}" destId="{5119A743-ED67-437E-8EB6-23B53502758F}" srcOrd="0" destOrd="0" presId="urn:microsoft.com/office/officeart/2005/8/layout/radial2"/>
    <dgm:cxn modelId="{967CAF34-A108-4FA6-96E9-43A02F935F40}" type="presParOf" srcId="{5119A743-ED67-437E-8EB6-23B53502758F}" destId="{1DAA09E0-0ED9-43D6-B47F-0D2687227996}" srcOrd="0" destOrd="0" presId="urn:microsoft.com/office/officeart/2005/8/layout/radial2"/>
    <dgm:cxn modelId="{59A63806-7DDC-4952-866B-490060EE85CE}" type="presParOf" srcId="{5119A743-ED67-437E-8EB6-23B53502758F}" destId="{7C832F9D-3BF3-4D7F-BF73-AAC8D2E0B955}" srcOrd="1" destOrd="0" presId="urn:microsoft.com/office/officeart/2005/8/layout/radial2"/>
    <dgm:cxn modelId="{FBF9A46F-6402-4DE7-9308-757865B2346D}" type="presParOf" srcId="{362D4056-917C-494B-8FA5-594B9E11EF5D}" destId="{8133AEF2-8614-4A3D-8F26-A59954E11E9A}" srcOrd="1" destOrd="0" presId="urn:microsoft.com/office/officeart/2005/8/layout/radial2"/>
    <dgm:cxn modelId="{DD048DF6-9B58-426E-B5B0-2859AC2FB339}" type="presParOf" srcId="{362D4056-917C-494B-8FA5-594B9E11EF5D}" destId="{35FD31B2-F5AB-4130-842A-20175FDB561C}" srcOrd="2" destOrd="0" presId="urn:microsoft.com/office/officeart/2005/8/layout/radial2"/>
    <dgm:cxn modelId="{2E08C624-0AA1-42AF-8731-B30B0B4A41D4}" type="presParOf" srcId="{35FD31B2-F5AB-4130-842A-20175FDB561C}" destId="{B9093B8F-D7C8-493D-A0D7-078FF3F3A15B}" srcOrd="0" destOrd="0" presId="urn:microsoft.com/office/officeart/2005/8/layout/radial2"/>
    <dgm:cxn modelId="{26D95531-5098-4554-801C-9E1C875E462A}" type="presParOf" srcId="{35FD31B2-F5AB-4130-842A-20175FDB561C}" destId="{A664D527-636A-4CA1-B28F-84616D8C948C}" srcOrd="1" destOrd="0" presId="urn:microsoft.com/office/officeart/2005/8/layout/radial2"/>
    <dgm:cxn modelId="{3E9EF804-D6F0-466F-A175-A6ECE2849746}" type="presParOf" srcId="{362D4056-917C-494B-8FA5-594B9E11EF5D}" destId="{118CB997-4EA4-486E-BAD8-DD23C5711EA5}" srcOrd="3" destOrd="0" presId="urn:microsoft.com/office/officeart/2005/8/layout/radial2"/>
    <dgm:cxn modelId="{4C3C2AD7-68DC-498A-96E4-28F945273C7B}" type="presParOf" srcId="{362D4056-917C-494B-8FA5-594B9E11EF5D}" destId="{E5F14850-036C-4F80-9D0F-B666DD65C27B}" srcOrd="4" destOrd="0" presId="urn:microsoft.com/office/officeart/2005/8/layout/radial2"/>
    <dgm:cxn modelId="{60A30B07-C6D3-4402-9562-C848C52BE1CA}" type="presParOf" srcId="{E5F14850-036C-4F80-9D0F-B666DD65C27B}" destId="{3E424049-A2FF-45E0-AF84-BA70FD947263}" srcOrd="0" destOrd="0" presId="urn:microsoft.com/office/officeart/2005/8/layout/radial2"/>
    <dgm:cxn modelId="{39CF866D-F8CD-44E9-BBD9-1C021A969362}" type="presParOf" srcId="{E5F14850-036C-4F80-9D0F-B666DD65C27B}" destId="{E8E95084-4424-4BFC-9DC4-00E94A616DF9}" srcOrd="1" destOrd="0" presId="urn:microsoft.com/office/officeart/2005/8/layout/radial2"/>
    <dgm:cxn modelId="{02F83ECB-C02F-4129-B6AA-303F4264CFBE}" type="presParOf" srcId="{362D4056-917C-494B-8FA5-594B9E11EF5D}" destId="{88182925-009E-4100-B4B6-306B602E9CAF}" srcOrd="5" destOrd="0" presId="urn:microsoft.com/office/officeart/2005/8/layout/radial2"/>
    <dgm:cxn modelId="{55966E5D-364C-406F-9329-908A0C95C086}" type="presParOf" srcId="{362D4056-917C-494B-8FA5-594B9E11EF5D}" destId="{F1A4C506-518E-4AB9-81C8-92F920066EF8}" srcOrd="6" destOrd="0" presId="urn:microsoft.com/office/officeart/2005/8/layout/radial2"/>
    <dgm:cxn modelId="{A6ECBB3C-C3AD-406F-BD93-54F1CC3F71F1}" type="presParOf" srcId="{F1A4C506-518E-4AB9-81C8-92F920066EF8}" destId="{DB8F6E7C-87DE-4897-80C4-5D4EF5852A1C}" srcOrd="0" destOrd="0" presId="urn:microsoft.com/office/officeart/2005/8/layout/radial2"/>
    <dgm:cxn modelId="{57BD1E01-1F81-4561-A867-C7D512C17264}" type="presParOf" srcId="{F1A4C506-518E-4AB9-81C8-92F920066EF8}" destId="{6A9383E8-C228-4E6F-8C4D-4F4ECF662834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93CD99-67D4-4387-B5FB-550DBC9C17D6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EBAB840-CD8F-4042-8B61-0002403501FC}">
      <dgm:prSet phldrT="[Text]" custT="1"/>
      <dgm:spPr/>
      <dgm:t>
        <a:bodyPr/>
        <a:lstStyle/>
        <a:p>
          <a:r>
            <a:rPr lang="en-US" sz="1700" dirty="0" smtClean="0">
              <a:latin typeface="AR DESTINE" panose="02000000000000000000" pitchFamily="2" charset="0"/>
            </a:rPr>
            <a:t>PENGELOLA TEMPAT KERJA</a:t>
          </a:r>
          <a:endParaRPr lang="en-US" sz="1700" dirty="0">
            <a:latin typeface="AR DESTINE" panose="02000000000000000000" pitchFamily="2" charset="0"/>
          </a:endParaRPr>
        </a:p>
      </dgm:t>
    </dgm:pt>
    <dgm:pt modelId="{2F50F866-E5D0-44A5-9871-17AE97BF7222}" type="parTrans" cxnId="{6FAED359-D77E-4D2A-900A-484D71E4241F}">
      <dgm:prSet/>
      <dgm:spPr/>
      <dgm:t>
        <a:bodyPr/>
        <a:lstStyle/>
        <a:p>
          <a:endParaRPr lang="en-US"/>
        </a:p>
      </dgm:t>
    </dgm:pt>
    <dgm:pt modelId="{3CAC547C-367F-4A69-B030-12B67D4C2B8E}" type="sibTrans" cxnId="{6FAED359-D77E-4D2A-900A-484D71E4241F}">
      <dgm:prSet/>
      <dgm:spPr/>
      <dgm:t>
        <a:bodyPr/>
        <a:lstStyle/>
        <a:p>
          <a:endParaRPr lang="en-US"/>
        </a:p>
      </dgm:t>
    </dgm:pt>
    <dgm:pt modelId="{FADA47A1-3AFD-4876-B13F-3B3EB5602D00}">
      <dgm:prSet phldrT="[Text]" custT="1"/>
      <dgm:spPr/>
      <dgm:t>
        <a:bodyPr/>
        <a:lstStyle/>
        <a:p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Memberikan</a:t>
          </a:r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hak-hak</a:t>
          </a:r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terkait</a:t>
          </a:r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kesehatan</a:t>
          </a:r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kerja</a:t>
          </a:r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bagi</a:t>
          </a:r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pekerja</a:t>
          </a:r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perempuan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F1CC94-AA9B-46D8-9649-BC3C360A4FB8}" type="parTrans" cxnId="{C6578276-6DDE-4420-B5E9-55705EF320AD}">
      <dgm:prSet/>
      <dgm:spPr/>
      <dgm:t>
        <a:bodyPr/>
        <a:lstStyle/>
        <a:p>
          <a:endParaRPr lang="en-US"/>
        </a:p>
      </dgm:t>
    </dgm:pt>
    <dgm:pt modelId="{2E74A522-6C9D-4D0F-A6C4-01E0AC1F3679}" type="sibTrans" cxnId="{C6578276-6DDE-4420-B5E9-55705EF320AD}">
      <dgm:prSet/>
      <dgm:spPr/>
      <dgm:t>
        <a:bodyPr/>
        <a:lstStyle/>
        <a:p>
          <a:endParaRPr lang="en-US"/>
        </a:p>
      </dgm:t>
    </dgm:pt>
    <dgm:pt modelId="{682DD2AB-4EEC-4708-B3EE-C06B7638BE0B}">
      <dgm:prSet phldrT="[Text]" custT="1"/>
      <dgm:spPr/>
      <dgm:t>
        <a:bodyPr/>
        <a:lstStyle/>
        <a:p>
          <a:r>
            <a:rPr lang="en-US" sz="1800" dirty="0" err="1" smtClean="0">
              <a:latin typeface="AR DESTINE" panose="02000000000000000000" pitchFamily="2" charset="0"/>
            </a:rPr>
            <a:t>Pekerja</a:t>
          </a:r>
          <a:r>
            <a:rPr lang="en-US" sz="1800" dirty="0" smtClean="0">
              <a:latin typeface="AR DESTINE" panose="02000000000000000000" pitchFamily="2" charset="0"/>
            </a:rPr>
            <a:t> </a:t>
          </a:r>
          <a:r>
            <a:rPr lang="en-US" sz="1700" dirty="0" err="1" smtClean="0">
              <a:latin typeface="AR DESTINE" panose="02000000000000000000" pitchFamily="2" charset="0"/>
            </a:rPr>
            <a:t>Perempuan</a:t>
          </a:r>
          <a:endParaRPr lang="en-US" sz="1700" dirty="0">
            <a:latin typeface="AR DESTINE" panose="02000000000000000000" pitchFamily="2" charset="0"/>
          </a:endParaRPr>
        </a:p>
      </dgm:t>
    </dgm:pt>
    <dgm:pt modelId="{AC7C2626-558E-46AA-9D7B-6B943181E1F2}" type="parTrans" cxnId="{D807ACEF-C8BC-4515-BC23-BE06ED02183C}">
      <dgm:prSet/>
      <dgm:spPr/>
      <dgm:t>
        <a:bodyPr/>
        <a:lstStyle/>
        <a:p>
          <a:endParaRPr lang="en-US"/>
        </a:p>
      </dgm:t>
    </dgm:pt>
    <dgm:pt modelId="{D019D6A8-B29B-4D8B-815C-3C46EB24A593}" type="sibTrans" cxnId="{D807ACEF-C8BC-4515-BC23-BE06ED02183C}">
      <dgm:prSet/>
      <dgm:spPr/>
      <dgm:t>
        <a:bodyPr/>
        <a:lstStyle/>
        <a:p>
          <a:endParaRPr lang="en-US"/>
        </a:p>
      </dgm:t>
    </dgm:pt>
    <dgm:pt modelId="{6CDCFAB9-5B81-4736-968E-BAAE84A809B7}">
      <dgm:prSet phldrT="[Text]" custT="1"/>
      <dgm:spPr/>
      <dgm:t>
        <a:bodyPr/>
        <a:lstStyle/>
        <a:p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Aktif</a:t>
          </a:r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memelihara</a:t>
          </a:r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dan</a:t>
          </a:r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meningkatkan</a:t>
          </a:r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kesehatan</a:t>
          </a:r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dirty="0" err="1" smtClean="0">
              <a:latin typeface="Arial" panose="020B0604020202020204" pitchFamily="34" charset="0"/>
              <a:cs typeface="Arial" panose="020B0604020202020204" pitchFamily="34" charset="0"/>
            </a:rPr>
            <a:t>dirinya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93F14B-C5AF-493D-93CD-0963604B99E6}" type="parTrans" cxnId="{657B7325-6A5E-4C35-AACC-A92974D29468}">
      <dgm:prSet/>
      <dgm:spPr/>
      <dgm:t>
        <a:bodyPr/>
        <a:lstStyle/>
        <a:p>
          <a:endParaRPr lang="en-US"/>
        </a:p>
      </dgm:t>
    </dgm:pt>
    <dgm:pt modelId="{ECBC2518-AB45-4A58-9F75-C91623C485F8}" type="sibTrans" cxnId="{657B7325-6A5E-4C35-AACC-A92974D29468}">
      <dgm:prSet/>
      <dgm:spPr/>
      <dgm:t>
        <a:bodyPr/>
        <a:lstStyle/>
        <a:p>
          <a:endParaRPr lang="en-US"/>
        </a:p>
      </dgm:t>
    </dgm:pt>
    <dgm:pt modelId="{0C9298FA-03A1-4C56-9B80-DC5BDA0F2FD3}" type="pres">
      <dgm:prSet presAssocID="{E493CD99-67D4-4387-B5FB-550DBC9C17D6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D5756CE7-C9CB-4146-B453-ABE46A8C2CA8}" type="pres">
      <dgm:prSet presAssocID="{2EBAB840-CD8F-4042-8B61-0002403501FC}" presName="parenttextcomposite" presStyleCnt="0"/>
      <dgm:spPr/>
    </dgm:pt>
    <dgm:pt modelId="{3B9FC574-F0A4-4B2F-AD20-525DFDC5592B}" type="pres">
      <dgm:prSet presAssocID="{2EBAB840-CD8F-4042-8B61-0002403501FC}" presName="parenttext" presStyleLbl="revTx" presStyleIdx="0" presStyleCnt="2" custScaleX="111220" custScaleY="113949" custLinFactNeighborY="215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4754CC-F505-42EC-B1CE-1936A2E0A8B2}" type="pres">
      <dgm:prSet presAssocID="{2EBAB840-CD8F-4042-8B61-0002403501FC}" presName="composite" presStyleCnt="0"/>
      <dgm:spPr/>
    </dgm:pt>
    <dgm:pt modelId="{40B88CE3-C866-4E61-BC45-631A1283700D}" type="pres">
      <dgm:prSet presAssocID="{2EBAB840-CD8F-4042-8B61-0002403501FC}" presName="chevron1" presStyleLbl="alignNode1" presStyleIdx="0" presStyleCnt="14"/>
      <dgm:spPr/>
    </dgm:pt>
    <dgm:pt modelId="{3A2C5546-198D-4440-B5C2-30A7C878ED55}" type="pres">
      <dgm:prSet presAssocID="{2EBAB840-CD8F-4042-8B61-0002403501FC}" presName="chevron2" presStyleLbl="alignNode1" presStyleIdx="1" presStyleCnt="14"/>
      <dgm:spPr/>
    </dgm:pt>
    <dgm:pt modelId="{B0749077-A813-4F24-BAE4-46280BA7FE41}" type="pres">
      <dgm:prSet presAssocID="{2EBAB840-CD8F-4042-8B61-0002403501FC}" presName="chevron3" presStyleLbl="alignNode1" presStyleIdx="2" presStyleCnt="14"/>
      <dgm:spPr/>
    </dgm:pt>
    <dgm:pt modelId="{C56BB720-EAAC-45FA-9F18-3ADEAA847292}" type="pres">
      <dgm:prSet presAssocID="{2EBAB840-CD8F-4042-8B61-0002403501FC}" presName="chevron4" presStyleLbl="alignNode1" presStyleIdx="3" presStyleCnt="14"/>
      <dgm:spPr/>
    </dgm:pt>
    <dgm:pt modelId="{53E5E4FC-C82F-47CE-8A1B-54EAEBD3661B}" type="pres">
      <dgm:prSet presAssocID="{2EBAB840-CD8F-4042-8B61-0002403501FC}" presName="chevron5" presStyleLbl="alignNode1" presStyleIdx="4" presStyleCnt="14"/>
      <dgm:spPr/>
    </dgm:pt>
    <dgm:pt modelId="{53371F40-8AAD-4F18-B69A-B9796633E5E2}" type="pres">
      <dgm:prSet presAssocID="{2EBAB840-CD8F-4042-8B61-0002403501FC}" presName="chevron6" presStyleLbl="alignNode1" presStyleIdx="5" presStyleCnt="14"/>
      <dgm:spPr/>
    </dgm:pt>
    <dgm:pt modelId="{E3895B93-1B29-4804-AF12-4ECD17B367ED}" type="pres">
      <dgm:prSet presAssocID="{2EBAB840-CD8F-4042-8B61-0002403501FC}" presName="chevron7" presStyleLbl="alignNode1" presStyleIdx="6" presStyleCnt="14" custLinFactNeighborX="7378" custLinFactNeighborY="-933"/>
      <dgm:spPr/>
    </dgm:pt>
    <dgm:pt modelId="{93A7810A-035C-4707-9D89-7A62B35031D7}" type="pres">
      <dgm:prSet presAssocID="{2EBAB840-CD8F-4042-8B61-0002403501FC}" presName="childtext" presStyleLbl="solidFgAcc1" presStyleIdx="0" presStyleCnt="2" custScaleX="64885" custScaleY="219241" custLinFactNeighborX="605" custLinFactNeighborY="30314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EA9155-DB9E-427F-8D9F-B229FB0941BA}" type="pres">
      <dgm:prSet presAssocID="{3CAC547C-367F-4A69-B030-12B67D4C2B8E}" presName="sibTrans" presStyleCnt="0"/>
      <dgm:spPr/>
    </dgm:pt>
    <dgm:pt modelId="{0541DF51-866D-436C-92A1-863CA46C2ED2}" type="pres">
      <dgm:prSet presAssocID="{682DD2AB-4EEC-4708-B3EE-C06B7638BE0B}" presName="parenttextcomposite" presStyleCnt="0"/>
      <dgm:spPr/>
    </dgm:pt>
    <dgm:pt modelId="{0BF3EBA1-F6E4-4179-943F-51543A3DCFF8}" type="pres">
      <dgm:prSet presAssocID="{682DD2AB-4EEC-4708-B3EE-C06B7638BE0B}" presName="parenttext" presStyleLbl="revTx" presStyleIdx="1" presStyleCnt="2" custLinFactNeighborY="6694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BC9BE4-0403-467F-BBFE-D0C587C40F2F}" type="pres">
      <dgm:prSet presAssocID="{682DD2AB-4EEC-4708-B3EE-C06B7638BE0B}" presName="composite" presStyleCnt="0"/>
      <dgm:spPr/>
    </dgm:pt>
    <dgm:pt modelId="{150FB0FD-7AE9-4895-BB1D-969280A04C38}" type="pres">
      <dgm:prSet presAssocID="{682DD2AB-4EEC-4708-B3EE-C06B7638BE0B}" presName="chevron1" presStyleLbl="alignNode1" presStyleIdx="7" presStyleCnt="14" custLinFactNeighborY="44606"/>
      <dgm:spPr/>
    </dgm:pt>
    <dgm:pt modelId="{8CC5C2D2-4ABB-439B-ABDE-4B4FFE75BCC8}" type="pres">
      <dgm:prSet presAssocID="{682DD2AB-4EEC-4708-B3EE-C06B7638BE0B}" presName="chevron2" presStyleLbl="alignNode1" presStyleIdx="8" presStyleCnt="14" custLinFactNeighborY="44606"/>
      <dgm:spPr/>
    </dgm:pt>
    <dgm:pt modelId="{8390F088-DBF6-4D3E-8A03-512AA0A89419}" type="pres">
      <dgm:prSet presAssocID="{682DD2AB-4EEC-4708-B3EE-C06B7638BE0B}" presName="chevron3" presStyleLbl="alignNode1" presStyleIdx="9" presStyleCnt="14" custLinFactNeighborY="44606"/>
      <dgm:spPr/>
      <dgm:t>
        <a:bodyPr/>
        <a:lstStyle/>
        <a:p>
          <a:endParaRPr lang="en-US"/>
        </a:p>
      </dgm:t>
    </dgm:pt>
    <dgm:pt modelId="{6DAF9A67-2E6F-4019-9D6D-2173062B94A4}" type="pres">
      <dgm:prSet presAssocID="{682DD2AB-4EEC-4708-B3EE-C06B7638BE0B}" presName="chevron4" presStyleLbl="alignNode1" presStyleIdx="10" presStyleCnt="14" custLinFactNeighborY="44606"/>
      <dgm:spPr/>
    </dgm:pt>
    <dgm:pt modelId="{394FB346-A435-44AE-9787-4E4312401C4C}" type="pres">
      <dgm:prSet presAssocID="{682DD2AB-4EEC-4708-B3EE-C06B7638BE0B}" presName="chevron5" presStyleLbl="alignNode1" presStyleIdx="11" presStyleCnt="14" custLinFactNeighborY="44606"/>
      <dgm:spPr/>
    </dgm:pt>
    <dgm:pt modelId="{D1E80968-56E3-4939-9C28-E00238C1E3AB}" type="pres">
      <dgm:prSet presAssocID="{682DD2AB-4EEC-4708-B3EE-C06B7638BE0B}" presName="chevron6" presStyleLbl="alignNode1" presStyleIdx="12" presStyleCnt="14" custLinFactNeighborY="44606"/>
      <dgm:spPr/>
    </dgm:pt>
    <dgm:pt modelId="{5EC9CF17-0CE6-4951-BB47-E06CB05BDB35}" type="pres">
      <dgm:prSet presAssocID="{682DD2AB-4EEC-4708-B3EE-C06B7638BE0B}" presName="chevron7" presStyleLbl="alignNode1" presStyleIdx="13" presStyleCnt="14" custLinFactNeighborY="44606"/>
      <dgm:spPr/>
    </dgm:pt>
    <dgm:pt modelId="{D1F2C802-2CA6-4CBC-BAD7-4E9088B8F4CF}" type="pres">
      <dgm:prSet presAssocID="{682DD2AB-4EEC-4708-B3EE-C06B7638BE0B}" presName="childtext" presStyleLbl="solidFgAcc1" presStyleIdx="1" presStyleCnt="2" custScaleX="62243" custScaleY="195802" custLinFactNeighborX="-482" custLinFactNeighborY="48727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07ACEF-C8BC-4515-BC23-BE06ED02183C}" srcId="{E493CD99-67D4-4387-B5FB-550DBC9C17D6}" destId="{682DD2AB-4EEC-4708-B3EE-C06B7638BE0B}" srcOrd="1" destOrd="0" parTransId="{AC7C2626-558E-46AA-9D7B-6B943181E1F2}" sibTransId="{D019D6A8-B29B-4D8B-815C-3C46EB24A593}"/>
    <dgm:cxn modelId="{657B7325-6A5E-4C35-AACC-A92974D29468}" srcId="{682DD2AB-4EEC-4708-B3EE-C06B7638BE0B}" destId="{6CDCFAB9-5B81-4736-968E-BAAE84A809B7}" srcOrd="0" destOrd="0" parTransId="{E093F14B-C5AF-493D-93CD-0963604B99E6}" sibTransId="{ECBC2518-AB45-4A58-9F75-C91623C485F8}"/>
    <dgm:cxn modelId="{7CE00174-45F7-4A86-A71E-6CFD046BF56A}" type="presOf" srcId="{2EBAB840-CD8F-4042-8B61-0002403501FC}" destId="{3B9FC574-F0A4-4B2F-AD20-525DFDC5592B}" srcOrd="0" destOrd="0" presId="urn:microsoft.com/office/officeart/2008/layout/VerticalAccentList"/>
    <dgm:cxn modelId="{2A4AF67C-BCD8-4A19-A35D-89799CEA3022}" type="presOf" srcId="{6CDCFAB9-5B81-4736-968E-BAAE84A809B7}" destId="{D1F2C802-2CA6-4CBC-BAD7-4E9088B8F4CF}" srcOrd="0" destOrd="0" presId="urn:microsoft.com/office/officeart/2008/layout/VerticalAccentList"/>
    <dgm:cxn modelId="{84F383C8-6874-449B-84B3-9EDF75469C05}" type="presOf" srcId="{682DD2AB-4EEC-4708-B3EE-C06B7638BE0B}" destId="{0BF3EBA1-F6E4-4179-943F-51543A3DCFF8}" srcOrd="0" destOrd="0" presId="urn:microsoft.com/office/officeart/2008/layout/VerticalAccentList"/>
    <dgm:cxn modelId="{6FAED359-D77E-4D2A-900A-484D71E4241F}" srcId="{E493CD99-67D4-4387-B5FB-550DBC9C17D6}" destId="{2EBAB840-CD8F-4042-8B61-0002403501FC}" srcOrd="0" destOrd="0" parTransId="{2F50F866-E5D0-44A5-9871-17AE97BF7222}" sibTransId="{3CAC547C-367F-4A69-B030-12B67D4C2B8E}"/>
    <dgm:cxn modelId="{6ADDA449-3559-4E50-8397-9423CC3CEF36}" type="presOf" srcId="{FADA47A1-3AFD-4876-B13F-3B3EB5602D00}" destId="{93A7810A-035C-4707-9D89-7A62B35031D7}" srcOrd="0" destOrd="0" presId="urn:microsoft.com/office/officeart/2008/layout/VerticalAccentList"/>
    <dgm:cxn modelId="{1C995376-D257-40BA-9E1D-169BA6CA964B}" type="presOf" srcId="{E493CD99-67D4-4387-B5FB-550DBC9C17D6}" destId="{0C9298FA-03A1-4C56-9B80-DC5BDA0F2FD3}" srcOrd="0" destOrd="0" presId="urn:microsoft.com/office/officeart/2008/layout/VerticalAccentList"/>
    <dgm:cxn modelId="{C6578276-6DDE-4420-B5E9-55705EF320AD}" srcId="{2EBAB840-CD8F-4042-8B61-0002403501FC}" destId="{FADA47A1-3AFD-4876-B13F-3B3EB5602D00}" srcOrd="0" destOrd="0" parTransId="{78F1CC94-AA9B-46D8-9649-BC3C360A4FB8}" sibTransId="{2E74A522-6C9D-4D0F-A6C4-01E0AC1F3679}"/>
    <dgm:cxn modelId="{7DCE163A-C278-46F5-AC0A-57A284369FC0}" type="presParOf" srcId="{0C9298FA-03A1-4C56-9B80-DC5BDA0F2FD3}" destId="{D5756CE7-C9CB-4146-B453-ABE46A8C2CA8}" srcOrd="0" destOrd="0" presId="urn:microsoft.com/office/officeart/2008/layout/VerticalAccentList"/>
    <dgm:cxn modelId="{94AD0AAE-A6FF-42EA-B082-50FE0CE1973F}" type="presParOf" srcId="{D5756CE7-C9CB-4146-B453-ABE46A8C2CA8}" destId="{3B9FC574-F0A4-4B2F-AD20-525DFDC5592B}" srcOrd="0" destOrd="0" presId="urn:microsoft.com/office/officeart/2008/layout/VerticalAccentList"/>
    <dgm:cxn modelId="{8E946191-4553-48B8-95D5-B96836132BA4}" type="presParOf" srcId="{0C9298FA-03A1-4C56-9B80-DC5BDA0F2FD3}" destId="{B04754CC-F505-42EC-B1CE-1936A2E0A8B2}" srcOrd="1" destOrd="0" presId="urn:microsoft.com/office/officeart/2008/layout/VerticalAccentList"/>
    <dgm:cxn modelId="{FFFA27C0-EC7D-4622-B051-780D9A202532}" type="presParOf" srcId="{B04754CC-F505-42EC-B1CE-1936A2E0A8B2}" destId="{40B88CE3-C866-4E61-BC45-631A1283700D}" srcOrd="0" destOrd="0" presId="urn:microsoft.com/office/officeart/2008/layout/VerticalAccentList"/>
    <dgm:cxn modelId="{D64CF4DE-E4DC-4A8D-901B-455E59F43929}" type="presParOf" srcId="{B04754CC-F505-42EC-B1CE-1936A2E0A8B2}" destId="{3A2C5546-198D-4440-B5C2-30A7C878ED55}" srcOrd="1" destOrd="0" presId="urn:microsoft.com/office/officeart/2008/layout/VerticalAccentList"/>
    <dgm:cxn modelId="{B78AD6B6-018B-4D27-AE5A-41A398F2E64B}" type="presParOf" srcId="{B04754CC-F505-42EC-B1CE-1936A2E0A8B2}" destId="{B0749077-A813-4F24-BAE4-46280BA7FE41}" srcOrd="2" destOrd="0" presId="urn:microsoft.com/office/officeart/2008/layout/VerticalAccentList"/>
    <dgm:cxn modelId="{1DAD4FAC-BC86-4E70-803B-EEADEA364D3F}" type="presParOf" srcId="{B04754CC-F505-42EC-B1CE-1936A2E0A8B2}" destId="{C56BB720-EAAC-45FA-9F18-3ADEAA847292}" srcOrd="3" destOrd="0" presId="urn:microsoft.com/office/officeart/2008/layout/VerticalAccentList"/>
    <dgm:cxn modelId="{B30A0D9F-DDA7-4739-B336-7EF684AE4B7F}" type="presParOf" srcId="{B04754CC-F505-42EC-B1CE-1936A2E0A8B2}" destId="{53E5E4FC-C82F-47CE-8A1B-54EAEBD3661B}" srcOrd="4" destOrd="0" presId="urn:microsoft.com/office/officeart/2008/layout/VerticalAccentList"/>
    <dgm:cxn modelId="{D8C15B51-C7F1-45A5-B486-C145DF43190A}" type="presParOf" srcId="{B04754CC-F505-42EC-B1CE-1936A2E0A8B2}" destId="{53371F40-8AAD-4F18-B69A-B9796633E5E2}" srcOrd="5" destOrd="0" presId="urn:microsoft.com/office/officeart/2008/layout/VerticalAccentList"/>
    <dgm:cxn modelId="{D2D29C4C-DA54-412A-B783-E858641871B8}" type="presParOf" srcId="{B04754CC-F505-42EC-B1CE-1936A2E0A8B2}" destId="{E3895B93-1B29-4804-AF12-4ECD17B367ED}" srcOrd="6" destOrd="0" presId="urn:microsoft.com/office/officeart/2008/layout/VerticalAccentList"/>
    <dgm:cxn modelId="{B4489B45-EF99-4EB9-B0D7-FFC83002A917}" type="presParOf" srcId="{B04754CC-F505-42EC-B1CE-1936A2E0A8B2}" destId="{93A7810A-035C-4707-9D89-7A62B35031D7}" srcOrd="7" destOrd="0" presId="urn:microsoft.com/office/officeart/2008/layout/VerticalAccentList"/>
    <dgm:cxn modelId="{9D0FE776-8232-4527-AB9E-0FF1EA0474E6}" type="presParOf" srcId="{0C9298FA-03A1-4C56-9B80-DC5BDA0F2FD3}" destId="{19EA9155-DB9E-427F-8D9F-B229FB0941BA}" srcOrd="2" destOrd="0" presId="urn:microsoft.com/office/officeart/2008/layout/VerticalAccentList"/>
    <dgm:cxn modelId="{7FE94106-036F-4F2E-9BBB-987560553F3D}" type="presParOf" srcId="{0C9298FA-03A1-4C56-9B80-DC5BDA0F2FD3}" destId="{0541DF51-866D-436C-92A1-863CA46C2ED2}" srcOrd="3" destOrd="0" presId="urn:microsoft.com/office/officeart/2008/layout/VerticalAccentList"/>
    <dgm:cxn modelId="{91F044EC-B420-4530-99B6-228B281B7329}" type="presParOf" srcId="{0541DF51-866D-436C-92A1-863CA46C2ED2}" destId="{0BF3EBA1-F6E4-4179-943F-51543A3DCFF8}" srcOrd="0" destOrd="0" presId="urn:microsoft.com/office/officeart/2008/layout/VerticalAccentList"/>
    <dgm:cxn modelId="{F9995386-9AA9-4AB9-B4F4-77D7B326BA05}" type="presParOf" srcId="{0C9298FA-03A1-4C56-9B80-DC5BDA0F2FD3}" destId="{3FBC9BE4-0403-467F-BBFE-D0C587C40F2F}" srcOrd="4" destOrd="0" presId="urn:microsoft.com/office/officeart/2008/layout/VerticalAccentList"/>
    <dgm:cxn modelId="{1487D288-6D6E-4715-A268-524EEA54E18C}" type="presParOf" srcId="{3FBC9BE4-0403-467F-BBFE-D0C587C40F2F}" destId="{150FB0FD-7AE9-4895-BB1D-969280A04C38}" srcOrd="0" destOrd="0" presId="urn:microsoft.com/office/officeart/2008/layout/VerticalAccentList"/>
    <dgm:cxn modelId="{E3FB5A85-A1D9-40A8-8D1C-93108DE42699}" type="presParOf" srcId="{3FBC9BE4-0403-467F-BBFE-D0C587C40F2F}" destId="{8CC5C2D2-4ABB-439B-ABDE-4B4FFE75BCC8}" srcOrd="1" destOrd="0" presId="urn:microsoft.com/office/officeart/2008/layout/VerticalAccentList"/>
    <dgm:cxn modelId="{58EDB334-BF2D-4278-886F-9D1741C6EEC5}" type="presParOf" srcId="{3FBC9BE4-0403-467F-BBFE-D0C587C40F2F}" destId="{8390F088-DBF6-4D3E-8A03-512AA0A89419}" srcOrd="2" destOrd="0" presId="urn:microsoft.com/office/officeart/2008/layout/VerticalAccentList"/>
    <dgm:cxn modelId="{6F2CA3C0-F32A-4484-8A07-167D9661C1AE}" type="presParOf" srcId="{3FBC9BE4-0403-467F-BBFE-D0C587C40F2F}" destId="{6DAF9A67-2E6F-4019-9D6D-2173062B94A4}" srcOrd="3" destOrd="0" presId="urn:microsoft.com/office/officeart/2008/layout/VerticalAccentList"/>
    <dgm:cxn modelId="{878FBF25-06AC-4D92-8C93-3B6B38397874}" type="presParOf" srcId="{3FBC9BE4-0403-467F-BBFE-D0C587C40F2F}" destId="{394FB346-A435-44AE-9787-4E4312401C4C}" srcOrd="4" destOrd="0" presId="urn:microsoft.com/office/officeart/2008/layout/VerticalAccentList"/>
    <dgm:cxn modelId="{A3710EE2-AFD0-48AA-94B6-E9A4DAA43D1B}" type="presParOf" srcId="{3FBC9BE4-0403-467F-BBFE-D0C587C40F2F}" destId="{D1E80968-56E3-4939-9C28-E00238C1E3AB}" srcOrd="5" destOrd="0" presId="urn:microsoft.com/office/officeart/2008/layout/VerticalAccentList"/>
    <dgm:cxn modelId="{3817F169-D68D-446F-AF22-12E7FC364E77}" type="presParOf" srcId="{3FBC9BE4-0403-467F-BBFE-D0C587C40F2F}" destId="{5EC9CF17-0CE6-4951-BB47-E06CB05BDB35}" srcOrd="6" destOrd="0" presId="urn:microsoft.com/office/officeart/2008/layout/VerticalAccentList"/>
    <dgm:cxn modelId="{32B99404-6692-4E8D-85CB-FB823EC460B8}" type="presParOf" srcId="{3FBC9BE4-0403-467F-BBFE-D0C587C40F2F}" destId="{D1F2C802-2CA6-4CBC-BAD7-4E9088B8F4CF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0148A-03FF-4753-8A42-E843A8FAAF9E}">
      <dsp:nvSpPr>
        <dsp:cNvPr id="0" name=""/>
        <dsp:cNvSpPr/>
      </dsp:nvSpPr>
      <dsp:spPr>
        <a:xfrm>
          <a:off x="2806240" y="1771119"/>
          <a:ext cx="2251169" cy="194735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STANDAR KESEHATAN KERJA</a:t>
          </a:r>
          <a:endParaRPr lang="en-US" sz="2400" kern="1200" dirty="0"/>
        </a:p>
      </dsp:txBody>
      <dsp:txXfrm>
        <a:off x="3179290" y="2093823"/>
        <a:ext cx="1505069" cy="1301945"/>
      </dsp:txXfrm>
    </dsp:sp>
    <dsp:sp modelId="{B49FC4B2-454F-4FE1-B837-95A7C40E5A49}">
      <dsp:nvSpPr>
        <dsp:cNvPr id="0" name=""/>
        <dsp:cNvSpPr/>
      </dsp:nvSpPr>
      <dsp:spPr>
        <a:xfrm flipV="1">
          <a:off x="9195685" y="0"/>
          <a:ext cx="481714" cy="435420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AEF0AD2-A8CA-450A-9A77-BBDBDF56558F}">
      <dsp:nvSpPr>
        <dsp:cNvPr id="0" name=""/>
        <dsp:cNvSpPr/>
      </dsp:nvSpPr>
      <dsp:spPr>
        <a:xfrm>
          <a:off x="1476688" y="990946"/>
          <a:ext cx="1844817" cy="159598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K3</a:t>
          </a:r>
          <a:r>
            <a:rPr lang="en-US" sz="25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RS</a:t>
          </a:r>
          <a:endParaRPr lang="en-US" sz="18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782414" y="1255434"/>
        <a:ext cx="1233365" cy="1067007"/>
      </dsp:txXfrm>
    </dsp:sp>
    <dsp:sp modelId="{CAC24469-5527-4FB3-A8AE-AD814F4DB272}">
      <dsp:nvSpPr>
        <dsp:cNvPr id="0" name=""/>
        <dsp:cNvSpPr/>
      </dsp:nvSpPr>
      <dsp:spPr>
        <a:xfrm>
          <a:off x="1512429" y="3"/>
          <a:ext cx="5463413" cy="731835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6D314D3-EF8D-420E-9369-27B3B10D8A93}">
      <dsp:nvSpPr>
        <dsp:cNvPr id="0" name=""/>
        <dsp:cNvSpPr/>
      </dsp:nvSpPr>
      <dsp:spPr>
        <a:xfrm>
          <a:off x="4529061" y="1053344"/>
          <a:ext cx="1844817" cy="159598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shade val="51000"/>
                <a:satMod val="130000"/>
              </a:schemeClr>
            </a:gs>
            <a:gs pos="80000">
              <a:schemeClr val="accent5">
                <a:hueOff val="-2483469"/>
                <a:satOff val="9953"/>
                <a:lumOff val="2157"/>
                <a:alphaOff val="0"/>
                <a:shade val="93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ASI</a:t>
          </a:r>
          <a:endParaRPr lang="en-US" sz="22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834787" y="1317832"/>
        <a:ext cx="1233365" cy="1067007"/>
      </dsp:txXfrm>
    </dsp:sp>
    <dsp:sp modelId="{B05323CF-7955-4CA8-8D78-7C399BF91305}">
      <dsp:nvSpPr>
        <dsp:cNvPr id="0" name=""/>
        <dsp:cNvSpPr/>
      </dsp:nvSpPr>
      <dsp:spPr>
        <a:xfrm>
          <a:off x="1042107" y="161041"/>
          <a:ext cx="457473" cy="404558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A871832-09A9-405D-9B31-028683C58B5F}">
      <dsp:nvSpPr>
        <dsp:cNvPr id="0" name=""/>
        <dsp:cNvSpPr/>
      </dsp:nvSpPr>
      <dsp:spPr>
        <a:xfrm>
          <a:off x="4557268" y="2901766"/>
          <a:ext cx="1844817" cy="159598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K3</a:t>
          </a:r>
          <a:r>
            <a:rPr lang="en-US" sz="2500" b="0" kern="120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200" b="0" kern="120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PERKANTORAN</a:t>
          </a:r>
          <a:endParaRPr lang="en-US" sz="1200" b="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862994" y="3166254"/>
        <a:ext cx="1233365" cy="1067007"/>
      </dsp:txXfrm>
    </dsp:sp>
    <dsp:sp modelId="{BFC1EBA2-4B99-4DB2-8D57-592FB32864B3}">
      <dsp:nvSpPr>
        <dsp:cNvPr id="0" name=""/>
        <dsp:cNvSpPr/>
      </dsp:nvSpPr>
      <dsp:spPr>
        <a:xfrm>
          <a:off x="7118221" y="161037"/>
          <a:ext cx="460913" cy="400767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83C7C7C-157F-40AC-AF3C-00A1C1A51075}">
      <dsp:nvSpPr>
        <dsp:cNvPr id="0" name=""/>
        <dsp:cNvSpPr/>
      </dsp:nvSpPr>
      <dsp:spPr>
        <a:xfrm>
          <a:off x="3078082" y="3760253"/>
          <a:ext cx="1844817" cy="159598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shade val="51000"/>
                <a:satMod val="130000"/>
              </a:schemeClr>
            </a:gs>
            <a:gs pos="80000">
              <a:schemeClr val="accent5">
                <a:hueOff val="-7450407"/>
                <a:satOff val="29858"/>
                <a:lumOff val="6471"/>
                <a:alphaOff val="0"/>
                <a:shade val="93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PAK</a:t>
          </a:r>
          <a:endParaRPr lang="en-US" sz="22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383808" y="4024741"/>
        <a:ext cx="1233365" cy="1067007"/>
      </dsp:txXfrm>
    </dsp:sp>
    <dsp:sp modelId="{D790291F-6383-494B-A43B-473AF6A14489}">
      <dsp:nvSpPr>
        <dsp:cNvPr id="0" name=""/>
        <dsp:cNvSpPr/>
      </dsp:nvSpPr>
      <dsp:spPr>
        <a:xfrm>
          <a:off x="1474227" y="2860602"/>
          <a:ext cx="1844817" cy="159598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LINGKUNGAN KERJA</a:t>
          </a:r>
          <a:endParaRPr lang="en-US" sz="13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779953" y="3125090"/>
        <a:ext cx="1233365" cy="10670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182925-009E-4100-B4B6-306B602E9CAF}">
      <dsp:nvSpPr>
        <dsp:cNvPr id="0" name=""/>
        <dsp:cNvSpPr/>
      </dsp:nvSpPr>
      <dsp:spPr>
        <a:xfrm rot="2616095">
          <a:off x="2067850" y="2909569"/>
          <a:ext cx="428515" cy="58007"/>
        </a:xfrm>
        <a:custGeom>
          <a:avLst/>
          <a:gdLst/>
          <a:ahLst/>
          <a:cxnLst/>
          <a:rect l="0" t="0" r="0" b="0"/>
          <a:pathLst>
            <a:path>
              <a:moveTo>
                <a:pt x="0" y="29003"/>
              </a:moveTo>
              <a:lnTo>
                <a:pt x="428515" y="2900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8CB997-4EA4-486E-BAD8-DD23C5711EA5}">
      <dsp:nvSpPr>
        <dsp:cNvPr id="0" name=""/>
        <dsp:cNvSpPr/>
      </dsp:nvSpPr>
      <dsp:spPr>
        <a:xfrm>
          <a:off x="2126952" y="2067387"/>
          <a:ext cx="731623" cy="58007"/>
        </a:xfrm>
        <a:custGeom>
          <a:avLst/>
          <a:gdLst/>
          <a:ahLst/>
          <a:cxnLst/>
          <a:rect l="0" t="0" r="0" b="0"/>
          <a:pathLst>
            <a:path>
              <a:moveTo>
                <a:pt x="0" y="29003"/>
              </a:moveTo>
              <a:lnTo>
                <a:pt x="731623" y="29003"/>
              </a:lnTo>
            </a:path>
          </a:pathLst>
        </a:custGeom>
        <a:noFill/>
        <a:ln w="4762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33AEF2-8614-4A3D-8F26-A59954E11E9A}">
      <dsp:nvSpPr>
        <dsp:cNvPr id="0" name=""/>
        <dsp:cNvSpPr/>
      </dsp:nvSpPr>
      <dsp:spPr>
        <a:xfrm rot="19038360">
          <a:off x="2039723" y="1171476"/>
          <a:ext cx="658296" cy="58007"/>
        </a:xfrm>
        <a:custGeom>
          <a:avLst/>
          <a:gdLst/>
          <a:ahLst/>
          <a:cxnLst/>
          <a:rect l="0" t="0" r="0" b="0"/>
          <a:pathLst>
            <a:path>
              <a:moveTo>
                <a:pt x="0" y="29003"/>
              </a:moveTo>
              <a:lnTo>
                <a:pt x="658296" y="29003"/>
              </a:lnTo>
            </a:path>
          </a:pathLst>
        </a:custGeom>
        <a:noFill/>
        <a:ln w="4762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832F9D-3BF3-4D7F-BF73-AAC8D2E0B955}">
      <dsp:nvSpPr>
        <dsp:cNvPr id="0" name=""/>
        <dsp:cNvSpPr/>
      </dsp:nvSpPr>
      <dsp:spPr>
        <a:xfrm>
          <a:off x="381664" y="1095735"/>
          <a:ext cx="2083353" cy="208335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093B8F-D7C8-493D-A0D7-078FF3F3A15B}">
      <dsp:nvSpPr>
        <dsp:cNvPr id="0" name=""/>
        <dsp:cNvSpPr/>
      </dsp:nvSpPr>
      <dsp:spPr>
        <a:xfrm>
          <a:off x="2445155" y="-71521"/>
          <a:ext cx="1250012" cy="1250012"/>
        </a:xfrm>
        <a:prstGeom prst="ellips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NAB</a:t>
          </a:r>
          <a:endParaRPr lang="en-US" sz="30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628215" y="111539"/>
        <a:ext cx="883892" cy="883892"/>
      </dsp:txXfrm>
    </dsp:sp>
    <dsp:sp modelId="{3E424049-A2FF-45E0-AF84-BA70FD947263}">
      <dsp:nvSpPr>
        <dsp:cNvPr id="0" name=""/>
        <dsp:cNvSpPr/>
      </dsp:nvSpPr>
      <dsp:spPr>
        <a:xfrm>
          <a:off x="2858576" y="1471385"/>
          <a:ext cx="1250012" cy="1250012"/>
        </a:xfrm>
        <a:prstGeom prst="ellips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IPB</a:t>
          </a:r>
          <a:endParaRPr lang="en-US" sz="30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41636" y="1654445"/>
        <a:ext cx="883892" cy="883892"/>
      </dsp:txXfrm>
    </dsp:sp>
    <dsp:sp modelId="{DB8F6E7C-87DE-4897-80C4-5D4EF5852A1C}">
      <dsp:nvSpPr>
        <dsp:cNvPr id="0" name=""/>
        <dsp:cNvSpPr/>
      </dsp:nvSpPr>
      <dsp:spPr>
        <a:xfrm>
          <a:off x="2183848" y="2869028"/>
          <a:ext cx="1668103" cy="1540540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STANDAR BAKU MUTU</a:t>
          </a:r>
          <a:endParaRPr lang="en-US" sz="17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428136" y="3094635"/>
        <a:ext cx="1179527" cy="10893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9FC574-F0A4-4B2F-AD20-525DFDC5592B}">
      <dsp:nvSpPr>
        <dsp:cNvPr id="0" name=""/>
        <dsp:cNvSpPr/>
      </dsp:nvSpPr>
      <dsp:spPr>
        <a:xfrm>
          <a:off x="-4" y="442137"/>
          <a:ext cx="3240367" cy="301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 DESTINE" panose="02000000000000000000" pitchFamily="2" charset="0"/>
            </a:rPr>
            <a:t>PENGELOLA TEMPAT KERJA</a:t>
          </a:r>
          <a:endParaRPr lang="en-US" sz="1700" kern="1200" dirty="0">
            <a:latin typeface="AR DESTINE" panose="02000000000000000000" pitchFamily="2" charset="0"/>
          </a:endParaRPr>
        </a:p>
      </dsp:txBody>
      <dsp:txXfrm>
        <a:off x="-4" y="442137"/>
        <a:ext cx="3240367" cy="301806"/>
      </dsp:txXfrm>
    </dsp:sp>
    <dsp:sp modelId="{40B88CE3-C866-4E61-BC45-631A1283700D}">
      <dsp:nvSpPr>
        <dsp:cNvPr id="0" name=""/>
        <dsp:cNvSpPr/>
      </dsp:nvSpPr>
      <dsp:spPr>
        <a:xfrm>
          <a:off x="-4" y="890356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2C5546-198D-4440-B5C2-30A7C878ED55}">
      <dsp:nvSpPr>
        <dsp:cNvPr id="0" name=""/>
        <dsp:cNvSpPr/>
      </dsp:nvSpPr>
      <dsp:spPr>
        <a:xfrm>
          <a:off x="409501" y="890356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-764144"/>
            <a:satOff val="3062"/>
            <a:lumOff val="664"/>
            <a:alphaOff val="0"/>
          </a:schemeClr>
        </a:solidFill>
        <a:ln w="25400" cap="flat" cmpd="sng" algn="ctr">
          <a:solidFill>
            <a:schemeClr val="accent5">
              <a:hueOff val="-764144"/>
              <a:satOff val="3062"/>
              <a:lumOff val="6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749077-A813-4F24-BAE4-46280BA7FE41}">
      <dsp:nvSpPr>
        <dsp:cNvPr id="0" name=""/>
        <dsp:cNvSpPr/>
      </dsp:nvSpPr>
      <dsp:spPr>
        <a:xfrm>
          <a:off x="819329" y="890356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-1528289"/>
            <a:satOff val="6125"/>
            <a:lumOff val="1327"/>
            <a:alphaOff val="0"/>
          </a:schemeClr>
        </a:solidFill>
        <a:ln w="25400" cap="flat" cmpd="sng" algn="ctr">
          <a:solidFill>
            <a:schemeClr val="accent5">
              <a:hueOff val="-1528289"/>
              <a:satOff val="6125"/>
              <a:lumOff val="13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6BB720-EAAC-45FA-9F18-3ADEAA847292}">
      <dsp:nvSpPr>
        <dsp:cNvPr id="0" name=""/>
        <dsp:cNvSpPr/>
      </dsp:nvSpPr>
      <dsp:spPr>
        <a:xfrm>
          <a:off x="1228835" y="890356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-2292433"/>
            <a:satOff val="9187"/>
            <a:lumOff val="1991"/>
            <a:alphaOff val="0"/>
          </a:schemeClr>
        </a:solidFill>
        <a:ln w="25400" cap="flat" cmpd="sng" algn="ctr">
          <a:solidFill>
            <a:schemeClr val="accent5">
              <a:hueOff val="-2292433"/>
              <a:satOff val="9187"/>
              <a:lumOff val="19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E5E4FC-C82F-47CE-8A1B-54EAEBD3661B}">
      <dsp:nvSpPr>
        <dsp:cNvPr id="0" name=""/>
        <dsp:cNvSpPr/>
      </dsp:nvSpPr>
      <dsp:spPr>
        <a:xfrm>
          <a:off x="1638663" y="890356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-3056578"/>
            <a:satOff val="12250"/>
            <a:lumOff val="2655"/>
            <a:alphaOff val="0"/>
          </a:schemeClr>
        </a:solidFill>
        <a:ln w="25400" cap="flat" cmpd="sng" algn="ctr">
          <a:solidFill>
            <a:schemeClr val="accent5">
              <a:hueOff val="-3056578"/>
              <a:satOff val="12250"/>
              <a:lumOff val="26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371F40-8AAD-4F18-B69A-B9796633E5E2}">
      <dsp:nvSpPr>
        <dsp:cNvPr id="0" name=""/>
        <dsp:cNvSpPr/>
      </dsp:nvSpPr>
      <dsp:spPr>
        <a:xfrm>
          <a:off x="2048168" y="890356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-3820722"/>
            <a:satOff val="15312"/>
            <a:lumOff val="3318"/>
            <a:alphaOff val="0"/>
          </a:schemeClr>
        </a:solidFill>
        <a:ln w="25400" cap="flat" cmpd="sng" algn="ctr">
          <a:solidFill>
            <a:schemeClr val="accent5">
              <a:hueOff val="-3820722"/>
              <a:satOff val="15312"/>
              <a:lumOff val="33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895B93-1B29-4804-AF12-4ECD17B367ED}">
      <dsp:nvSpPr>
        <dsp:cNvPr id="0" name=""/>
        <dsp:cNvSpPr/>
      </dsp:nvSpPr>
      <dsp:spPr>
        <a:xfrm>
          <a:off x="2508297" y="885323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-4584866"/>
            <a:satOff val="18374"/>
            <a:lumOff val="3982"/>
            <a:alphaOff val="0"/>
          </a:schemeClr>
        </a:solidFill>
        <a:ln w="25400" cap="flat" cmpd="sng" algn="ctr">
          <a:solidFill>
            <a:schemeClr val="accent5">
              <a:hueOff val="-4584866"/>
              <a:satOff val="18374"/>
              <a:lumOff val="39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A7810A-035C-4707-9D89-7A62B35031D7}">
      <dsp:nvSpPr>
        <dsp:cNvPr id="0" name=""/>
        <dsp:cNvSpPr/>
      </dsp:nvSpPr>
      <dsp:spPr>
        <a:xfrm>
          <a:off x="536034" y="817815"/>
          <a:ext cx="1914983" cy="9463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Memberikan</a:t>
          </a:r>
          <a:r>
            <a:rPr lang="en-U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hak-hak</a:t>
          </a:r>
          <a:r>
            <a:rPr lang="en-U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terkait</a:t>
          </a:r>
          <a:r>
            <a:rPr lang="en-U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kesehatan</a:t>
          </a:r>
          <a:r>
            <a:rPr lang="en-U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kerja</a:t>
          </a:r>
          <a:r>
            <a:rPr lang="en-U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bagi</a:t>
          </a:r>
          <a:r>
            <a:rPr lang="en-U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pekerja</a:t>
          </a:r>
          <a:r>
            <a:rPr lang="en-U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perempuan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6034" y="817815"/>
        <a:ext cx="1914983" cy="946301"/>
      </dsp:txXfrm>
    </dsp:sp>
    <dsp:sp modelId="{0BF3EBA1-F6E4-4179-943F-51543A3DCFF8}">
      <dsp:nvSpPr>
        <dsp:cNvPr id="0" name=""/>
        <dsp:cNvSpPr/>
      </dsp:nvSpPr>
      <dsp:spPr>
        <a:xfrm>
          <a:off x="-4" y="1874367"/>
          <a:ext cx="2913475" cy="264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AR DESTINE" panose="02000000000000000000" pitchFamily="2" charset="0"/>
            </a:rPr>
            <a:t>Pekerja</a:t>
          </a:r>
          <a:r>
            <a:rPr lang="en-US" sz="1800" kern="1200" dirty="0" smtClean="0">
              <a:latin typeface="AR DESTINE" panose="02000000000000000000" pitchFamily="2" charset="0"/>
            </a:rPr>
            <a:t> </a:t>
          </a:r>
          <a:r>
            <a:rPr lang="en-US" sz="1700" kern="1200" dirty="0" err="1" smtClean="0">
              <a:latin typeface="AR DESTINE" panose="02000000000000000000" pitchFamily="2" charset="0"/>
            </a:rPr>
            <a:t>Perempuan</a:t>
          </a:r>
          <a:endParaRPr lang="en-US" sz="1700" kern="1200" dirty="0">
            <a:latin typeface="AR DESTINE" panose="02000000000000000000" pitchFamily="2" charset="0"/>
          </a:endParaRPr>
        </a:p>
      </dsp:txBody>
      <dsp:txXfrm>
        <a:off x="-4" y="1874367"/>
        <a:ext cx="2913475" cy="264861"/>
      </dsp:txXfrm>
    </dsp:sp>
    <dsp:sp modelId="{150FB0FD-7AE9-4895-BB1D-969280A04C38}">
      <dsp:nvSpPr>
        <dsp:cNvPr id="0" name=""/>
        <dsp:cNvSpPr/>
      </dsp:nvSpPr>
      <dsp:spPr>
        <a:xfrm>
          <a:off x="-4" y="2355380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-5349011"/>
            <a:satOff val="21437"/>
            <a:lumOff val="4646"/>
            <a:alphaOff val="0"/>
          </a:schemeClr>
        </a:solidFill>
        <a:ln w="25400" cap="flat" cmpd="sng" algn="ctr">
          <a:solidFill>
            <a:schemeClr val="accent5">
              <a:hueOff val="-5349011"/>
              <a:satOff val="21437"/>
              <a:lumOff val="46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5C2D2-4ABB-439B-ABDE-4B4FFE75BCC8}">
      <dsp:nvSpPr>
        <dsp:cNvPr id="0" name=""/>
        <dsp:cNvSpPr/>
      </dsp:nvSpPr>
      <dsp:spPr>
        <a:xfrm>
          <a:off x="409501" y="2355380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-6113155"/>
            <a:satOff val="24499"/>
            <a:lumOff val="5310"/>
            <a:alphaOff val="0"/>
          </a:schemeClr>
        </a:solidFill>
        <a:ln w="25400" cap="flat" cmpd="sng" algn="ctr">
          <a:solidFill>
            <a:schemeClr val="accent5">
              <a:hueOff val="-6113155"/>
              <a:satOff val="24499"/>
              <a:lumOff val="53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90F088-DBF6-4D3E-8A03-512AA0A89419}">
      <dsp:nvSpPr>
        <dsp:cNvPr id="0" name=""/>
        <dsp:cNvSpPr/>
      </dsp:nvSpPr>
      <dsp:spPr>
        <a:xfrm>
          <a:off x="819329" y="2355380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-6877299"/>
            <a:satOff val="27561"/>
            <a:lumOff val="5973"/>
            <a:alphaOff val="0"/>
          </a:schemeClr>
        </a:solidFill>
        <a:ln w="25400" cap="flat" cmpd="sng" algn="ctr">
          <a:solidFill>
            <a:schemeClr val="accent5">
              <a:hueOff val="-6877299"/>
              <a:satOff val="27561"/>
              <a:lumOff val="59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AF9A67-2E6F-4019-9D6D-2173062B94A4}">
      <dsp:nvSpPr>
        <dsp:cNvPr id="0" name=""/>
        <dsp:cNvSpPr/>
      </dsp:nvSpPr>
      <dsp:spPr>
        <a:xfrm>
          <a:off x="1228835" y="2355380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-7641443"/>
            <a:satOff val="30624"/>
            <a:lumOff val="6637"/>
            <a:alphaOff val="0"/>
          </a:schemeClr>
        </a:solidFill>
        <a:ln w="25400" cap="flat" cmpd="sng" algn="ctr">
          <a:solidFill>
            <a:schemeClr val="accent5">
              <a:hueOff val="-7641443"/>
              <a:satOff val="30624"/>
              <a:lumOff val="66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4FB346-A435-44AE-9787-4E4312401C4C}">
      <dsp:nvSpPr>
        <dsp:cNvPr id="0" name=""/>
        <dsp:cNvSpPr/>
      </dsp:nvSpPr>
      <dsp:spPr>
        <a:xfrm>
          <a:off x="1638663" y="2355380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-8405587"/>
            <a:satOff val="33686"/>
            <a:lumOff val="7301"/>
            <a:alphaOff val="0"/>
          </a:schemeClr>
        </a:solidFill>
        <a:ln w="25400" cap="flat" cmpd="sng" algn="ctr">
          <a:solidFill>
            <a:schemeClr val="accent5">
              <a:hueOff val="-8405587"/>
              <a:satOff val="33686"/>
              <a:lumOff val="73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E80968-56E3-4939-9C28-E00238C1E3AB}">
      <dsp:nvSpPr>
        <dsp:cNvPr id="0" name=""/>
        <dsp:cNvSpPr/>
      </dsp:nvSpPr>
      <dsp:spPr>
        <a:xfrm>
          <a:off x="2048168" y="2355380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-9169732"/>
            <a:satOff val="36749"/>
            <a:lumOff val="7964"/>
            <a:alphaOff val="0"/>
          </a:schemeClr>
        </a:solidFill>
        <a:ln w="25400" cap="flat" cmpd="sng" algn="ctr">
          <a:solidFill>
            <a:schemeClr val="accent5">
              <a:hueOff val="-9169732"/>
              <a:satOff val="36749"/>
              <a:lumOff val="79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C9CF17-0CE6-4951-BB47-E06CB05BDB35}">
      <dsp:nvSpPr>
        <dsp:cNvPr id="0" name=""/>
        <dsp:cNvSpPr/>
      </dsp:nvSpPr>
      <dsp:spPr>
        <a:xfrm>
          <a:off x="2457997" y="2355380"/>
          <a:ext cx="681753" cy="539532"/>
        </a:xfrm>
        <a:prstGeom prst="chevron">
          <a:avLst>
            <a:gd name="adj" fmla="val 7061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2C802-2CA6-4CBC-BAD7-4E9088B8F4CF}">
      <dsp:nvSpPr>
        <dsp:cNvPr id="0" name=""/>
        <dsp:cNvSpPr/>
      </dsp:nvSpPr>
      <dsp:spPr>
        <a:xfrm>
          <a:off x="542941" y="2172235"/>
          <a:ext cx="1837008" cy="8451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Aktif</a:t>
          </a:r>
          <a:r>
            <a:rPr lang="en-U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memelihara</a:t>
          </a:r>
          <a:r>
            <a:rPr lang="en-U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dan</a:t>
          </a:r>
          <a:r>
            <a:rPr lang="en-U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meningkatkan</a:t>
          </a:r>
          <a:r>
            <a:rPr lang="en-U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kesehatan</a:t>
          </a:r>
          <a:r>
            <a:rPr lang="en-U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dirinya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2941" y="2172235"/>
        <a:ext cx="1837008" cy="8451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7B87C681-B4F3-4FAB-8733-EA05AEE8A47F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242D853E-DCB2-4062-AE68-69915256D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75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2C8DDA14-31F9-4020-8890-021D5FDCCEF7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D441577E-52E3-4991-AFB3-B170F6918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86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1577E-52E3-4991-AFB3-B170F6918F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6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CFAE6-53D7-4541-B230-D456AFA91379}" type="slidenum">
              <a:rPr lang="en-CA" altLang="id-ID" smtClean="0"/>
              <a:pPr/>
              <a:t>2</a:t>
            </a:fld>
            <a:endParaRPr lang="en-CA" altLang="id-ID"/>
          </a:p>
        </p:txBody>
      </p:sp>
    </p:spTree>
    <p:extLst>
      <p:ext uri="{BB962C8B-B14F-4D97-AF65-F5344CB8AC3E}">
        <p14:creationId xmlns:p14="http://schemas.microsoft.com/office/powerpoint/2010/main" val="3352099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en-US" alt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3D6C826-884E-48A6-990C-76AFD080FD3E}" type="slidenum">
              <a:rPr lang="en-CA" altLang="id-ID" smtClean="0"/>
              <a:pPr>
                <a:defRPr/>
              </a:pPr>
              <a:t>3</a:t>
            </a:fld>
            <a:endParaRPr lang="en-CA" altLang="id-ID" smtClean="0"/>
          </a:p>
        </p:txBody>
      </p:sp>
    </p:spTree>
    <p:extLst>
      <p:ext uri="{BB962C8B-B14F-4D97-AF65-F5344CB8AC3E}">
        <p14:creationId xmlns:p14="http://schemas.microsoft.com/office/powerpoint/2010/main" val="1392443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id-ID" dirty="0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5476" indent="-286722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6886" indent="-229377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5641" indent="-229377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64395" indent="-229377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23150" indent="-2293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81904" indent="-2293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40659" indent="-2293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99413" indent="-2293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1C6CBDFC-A785-4D65-896B-46063EB729F0}" type="slidenum">
              <a:rPr lang="en-CA" altLang="id-ID"/>
              <a:pPr eaLnBrk="1" hangingPunct="1"/>
              <a:t>4</a:t>
            </a:fld>
            <a:endParaRPr lang="en-CA" altLang="id-ID"/>
          </a:p>
        </p:txBody>
      </p:sp>
    </p:spTree>
    <p:extLst>
      <p:ext uri="{BB962C8B-B14F-4D97-AF65-F5344CB8AC3E}">
        <p14:creationId xmlns:p14="http://schemas.microsoft.com/office/powerpoint/2010/main" val="2725502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1577E-52E3-4991-AFB3-B170F6918F6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233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CFAE6-53D7-4541-B230-D456AFA91379}" type="slidenum">
              <a:rPr lang="en-CA" altLang="id-ID" smtClean="0"/>
              <a:pPr/>
              <a:t>11</a:t>
            </a:fld>
            <a:endParaRPr lang="en-CA" altLang="id-ID"/>
          </a:p>
        </p:txBody>
      </p:sp>
    </p:spTree>
    <p:extLst>
      <p:ext uri="{BB962C8B-B14F-4D97-AF65-F5344CB8AC3E}">
        <p14:creationId xmlns:p14="http://schemas.microsoft.com/office/powerpoint/2010/main" val="2668425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CFAE6-53D7-4541-B230-D456AFA91379}" type="slidenum">
              <a:rPr lang="en-CA" altLang="id-ID" smtClean="0"/>
              <a:pPr/>
              <a:t>12</a:t>
            </a:fld>
            <a:endParaRPr lang="en-CA" altLang="id-ID"/>
          </a:p>
        </p:txBody>
      </p:sp>
    </p:spTree>
    <p:extLst>
      <p:ext uri="{BB962C8B-B14F-4D97-AF65-F5344CB8AC3E}">
        <p14:creationId xmlns:p14="http://schemas.microsoft.com/office/powerpoint/2010/main" val="950428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CFAE6-53D7-4541-B230-D456AFA91379}" type="slidenum">
              <a:rPr lang="en-CA" altLang="id-ID" smtClean="0"/>
              <a:pPr/>
              <a:t>13</a:t>
            </a:fld>
            <a:endParaRPr lang="en-CA" altLang="id-ID"/>
          </a:p>
        </p:txBody>
      </p:sp>
    </p:spTree>
    <p:extLst>
      <p:ext uri="{BB962C8B-B14F-4D97-AF65-F5344CB8AC3E}">
        <p14:creationId xmlns:p14="http://schemas.microsoft.com/office/powerpoint/2010/main" val="2082429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dirty="0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1A6142D8-06F6-47DC-A26F-213EA6516E08}" type="slidenum">
              <a:rPr lang="en-US" altLang="id-ID" smtClean="0"/>
              <a:pPr/>
              <a:t>18</a:t>
            </a:fld>
            <a:endParaRPr lang="en-US" altLang="id-ID" smtClean="0"/>
          </a:p>
        </p:txBody>
      </p:sp>
    </p:spTree>
    <p:extLst>
      <p:ext uri="{BB962C8B-B14F-4D97-AF65-F5344CB8AC3E}">
        <p14:creationId xmlns:p14="http://schemas.microsoft.com/office/powerpoint/2010/main" val="4153752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E3E6-4323-4668-90AC-0AB3B831A36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3EEA-EDCF-448B-96DA-2A35C7B9A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25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E3E6-4323-4668-90AC-0AB3B831A36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3EEA-EDCF-448B-96DA-2A35C7B9A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34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E3E6-4323-4668-90AC-0AB3B831A36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3EEA-EDCF-448B-96DA-2A35C7B9A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2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E3E6-4323-4668-90AC-0AB3B831A36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3EEA-EDCF-448B-96DA-2A35C7B9A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1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E3E6-4323-4668-90AC-0AB3B831A36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3EEA-EDCF-448B-96DA-2A35C7B9A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268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E3E6-4323-4668-90AC-0AB3B831A36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3EEA-EDCF-448B-96DA-2A35C7B9A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54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E3E6-4323-4668-90AC-0AB3B831A36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3EEA-EDCF-448B-96DA-2A35C7B9A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26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E3E6-4323-4668-90AC-0AB3B831A36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3EEA-EDCF-448B-96DA-2A35C7B9A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686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E3E6-4323-4668-90AC-0AB3B831A36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3EEA-EDCF-448B-96DA-2A35C7B9A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758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E3E6-4323-4668-90AC-0AB3B831A36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3EEA-EDCF-448B-96DA-2A35C7B9A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405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E3E6-4323-4668-90AC-0AB3B831A36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3EEA-EDCF-448B-96DA-2A35C7B9A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7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4E3E6-4323-4668-90AC-0AB3B831A366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43EEA-EDCF-448B-96DA-2A35C7B9A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46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emf"/><Relationship Id="rId3" Type="http://schemas.openxmlformats.org/officeDocument/2006/relationships/image" Target="../media/image3.emf"/><Relationship Id="rId7" Type="http://schemas.openxmlformats.org/officeDocument/2006/relationships/image" Target="../media/image7.png"/><Relationship Id="rId12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emf"/><Relationship Id="rId5" Type="http://schemas.openxmlformats.org/officeDocument/2006/relationships/image" Target="../media/image5.png"/><Relationship Id="rId15" Type="http://schemas.openxmlformats.org/officeDocument/2006/relationships/image" Target="../media/image1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3.emf"/><Relationship Id="rId9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24.png"/><Relationship Id="rId7" Type="http://schemas.openxmlformats.org/officeDocument/2006/relationships/image" Target="../media/image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2.emf"/><Relationship Id="rId5" Type="http://schemas.openxmlformats.org/officeDocument/2006/relationships/image" Target="../media/image29.jpeg"/><Relationship Id="rId10" Type="http://schemas.openxmlformats.org/officeDocument/2006/relationships/image" Target="../media/image1.png"/><Relationship Id="rId4" Type="http://schemas.openxmlformats.org/officeDocument/2006/relationships/image" Target="../media/image13.emf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34.jpg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2.emf"/><Relationship Id="rId4" Type="http://schemas.openxmlformats.org/officeDocument/2006/relationships/diagramLayout" Target="../diagrams/layout3.xml"/><Relationship Id="rId9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4571999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PERLINDUNGAN KESEHATAN PADA PEKERJA PEREMPUAN</a:t>
            </a:r>
            <a:b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d-ID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id-ID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AU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Disampaikan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id-ID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d-ID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PERINGATAN </a:t>
            </a:r>
            <a:r>
              <a:rPr lang="id-ID" sz="24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WOMEN’S</a:t>
            </a:r>
            <a:r>
              <a:rPr lang="id-ID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id-ID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A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A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A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A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d-ID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Kementerian </a:t>
            </a:r>
            <a:r>
              <a:rPr lang="id-ID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Kesehatan</a:t>
            </a:r>
            <a:r>
              <a:rPr lang="en-A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RI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Direktorat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Jenderal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Kesehatan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Masyarakat</a:t>
            </a:r>
            <a:r>
              <a:rPr lang="id-ID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id-ID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d-ID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id-ID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d-ID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Jakarta,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</a:t>
            </a:r>
            <a:r>
              <a:rPr 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Maret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2018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07991" cy="65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22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47750"/>
            <a:ext cx="3886200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172200" y="3551238"/>
            <a:ext cx="2433638" cy="160496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8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white"/>
              </a:solidFill>
            </a:endParaRPr>
          </a:p>
        </p:txBody>
      </p:sp>
      <p:pic>
        <p:nvPicPr>
          <p:cNvPr id="7174" name="Picture 17" descr="C:\Users\toshiba\Pictures\CLIPART\images (7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0" y="1127125"/>
            <a:ext cx="7080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088" y="1533525"/>
            <a:ext cx="639762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6" descr="C:\Users\toshiba\Pictures\CLIPART\canstock929914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8" y="2549525"/>
            <a:ext cx="620712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688" y="3463925"/>
            <a:ext cx="830262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8" y="3463925"/>
            <a:ext cx="66357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2651125"/>
            <a:ext cx="865187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8" y="1635125"/>
            <a:ext cx="60325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2" name="Rectangle 1029"/>
          <p:cNvSpPr>
            <a:spLocks/>
          </p:cNvSpPr>
          <p:nvPr/>
        </p:nvSpPr>
        <p:spPr bwMode="auto">
          <a:xfrm>
            <a:off x="6786563" y="2819400"/>
            <a:ext cx="12827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id-ID" sz="11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YANKES </a:t>
            </a:r>
            <a:r>
              <a:rPr lang="en-US" altLang="id-ID" sz="15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(58%)</a:t>
            </a:r>
          </a:p>
        </p:txBody>
      </p:sp>
      <p:sp>
        <p:nvSpPr>
          <p:cNvPr id="7184" name="Rectangle 1034"/>
          <p:cNvSpPr>
            <a:spLocks/>
          </p:cNvSpPr>
          <p:nvPr/>
        </p:nvSpPr>
        <p:spPr bwMode="auto">
          <a:xfrm>
            <a:off x="6113463" y="4343400"/>
            <a:ext cx="1176337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6" tIns="33338" rIns="67866" bIns="333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37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1200" b="1" spc="-150" dirty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PUSKESMAS</a:t>
            </a:r>
            <a:endParaRPr lang="en-US" altLang="id-ID" sz="1200" b="1" spc="-150" dirty="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192" name="Rectangle 1034"/>
          <p:cNvSpPr>
            <a:spLocks/>
          </p:cNvSpPr>
          <p:nvPr/>
        </p:nvSpPr>
        <p:spPr bwMode="auto">
          <a:xfrm>
            <a:off x="6172200" y="4648200"/>
            <a:ext cx="24384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6" tIns="33338" rIns="67866" bIns="333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37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1500" b="1" spc="-150" dirty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RUMAH SAKIT</a:t>
            </a:r>
            <a:endParaRPr lang="en-US" altLang="id-ID" sz="1500" b="1" spc="-150" dirty="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47" name="Title 1"/>
          <p:cNvSpPr txBox="1">
            <a:spLocks/>
          </p:cNvSpPr>
          <p:nvPr/>
        </p:nvSpPr>
        <p:spPr bwMode="auto">
          <a:xfrm>
            <a:off x="3409950" y="912812"/>
            <a:ext cx="421005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 eaLnBrk="1" hangingPunct="1">
              <a:lnSpc>
                <a:spcPct val="80000"/>
              </a:lnSpc>
              <a:defRPr/>
            </a:pPr>
            <a:r>
              <a:rPr lang="id-ID" altLang="en-US" sz="2800" b="1" spc="-150" dirty="0" smtClean="0">
                <a:solidFill>
                  <a:srgbClr val="1F497D"/>
                </a:solidFill>
                <a:latin typeface="Arial Black"/>
                <a:cs typeface="Arial Black"/>
              </a:rPr>
              <a:t>P</a:t>
            </a:r>
            <a:r>
              <a:rPr lang="en-AU" altLang="en-US" sz="2800" b="1" spc="-150" dirty="0" smtClean="0">
                <a:solidFill>
                  <a:srgbClr val="1F497D"/>
                </a:solidFill>
                <a:latin typeface="Arial Black"/>
                <a:cs typeface="Arial Black"/>
              </a:rPr>
              <a:t>ARADIGMA SEHAT</a:t>
            </a:r>
            <a:endParaRPr lang="id-ID" altLang="en-US" sz="2800" b="1" spc="-150" dirty="0">
              <a:solidFill>
                <a:srgbClr val="1F497D"/>
              </a:solidFill>
              <a:latin typeface="Arial Black"/>
              <a:cs typeface="Arial Black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04800" y="4241800"/>
            <a:ext cx="3886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id-ID" altLang="id-ID" sz="13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MENJAGA TETAP SEHAT </a:t>
            </a:r>
            <a:r>
              <a:rPr lang="id-ID" altLang="id-ID" sz="1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</a:p>
          <a:p>
            <a:pPr algn="ctr" eaLnBrk="1" hangingPunct="1">
              <a:lnSpc>
                <a:spcPct val="80000"/>
              </a:lnSpc>
            </a:pPr>
            <a:r>
              <a:rPr lang="id-ID" altLang="id-ID" sz="11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DITINGKATKAN</a:t>
            </a:r>
          </a:p>
          <a:p>
            <a:pPr algn="ctr" eaLnBrk="1" hangingPunct="1">
              <a:lnSpc>
                <a:spcPct val="80000"/>
              </a:lnSpc>
            </a:pPr>
            <a:r>
              <a:rPr lang="id-ID" altLang="id-ID" sz="1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DERAJAT KESEHATAN</a:t>
            </a:r>
            <a:r>
              <a:rPr lang="en-AU" altLang="id-ID" sz="1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</a:t>
            </a:r>
            <a:r>
              <a:rPr lang="id-ID" altLang="id-ID" sz="1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93900" y="5254625"/>
            <a:ext cx="508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304800" y="5638800"/>
            <a:ext cx="38862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37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spc="-150" dirty="0" smtClean="0">
                <a:solidFill>
                  <a:srgbClr val="660066"/>
                </a:solidFill>
                <a:latin typeface="Arial Black"/>
                <a:ea typeface="+mn-ea"/>
                <a:cs typeface="Arial Black"/>
              </a:rPr>
              <a:t>PROGRAM INDONESIA </a:t>
            </a:r>
            <a:r>
              <a:rPr lang="en-US" sz="2000" b="1" spc="-150" dirty="0">
                <a:solidFill>
                  <a:srgbClr val="660066"/>
                </a:solidFill>
                <a:latin typeface="Arial Black"/>
                <a:ea typeface="+mn-ea"/>
                <a:cs typeface="Arial Black"/>
              </a:rPr>
              <a:t>SEHAT</a:t>
            </a:r>
            <a:endParaRPr lang="id-ID" sz="2000" b="1" spc="-150" dirty="0">
              <a:solidFill>
                <a:srgbClr val="660066"/>
              </a:solidFill>
              <a:latin typeface="Arial Black"/>
              <a:ea typeface="+mn-ea"/>
              <a:cs typeface="Arial Black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43125"/>
            <a:ext cx="1143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5943600" y="2311400"/>
            <a:ext cx="2362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id-ID" sz="1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MENGELUH SAKIT </a:t>
            </a:r>
            <a:r>
              <a:rPr lang="en-US" altLang="id-ID" sz="1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(30%)</a:t>
            </a: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175500" y="3289300"/>
            <a:ext cx="508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Rectangle 1029"/>
          <p:cNvSpPr>
            <a:spLocks/>
          </p:cNvSpPr>
          <p:nvPr/>
        </p:nvSpPr>
        <p:spPr bwMode="auto">
          <a:xfrm>
            <a:off x="6486525" y="3827463"/>
            <a:ext cx="1882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id-ID" altLang="id-ID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FASILITAS PELAYANAN</a:t>
            </a:r>
          </a:p>
          <a:p>
            <a:pPr algn="ctr" eaLnBrk="1" hangingPunct="1">
              <a:lnSpc>
                <a:spcPct val="80000"/>
              </a:lnSpc>
            </a:pPr>
            <a:r>
              <a:rPr lang="id-ID" altLang="id-ID" sz="15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endParaRPr lang="en-US" altLang="id-ID" sz="150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1034"/>
          <p:cNvSpPr>
            <a:spLocks/>
          </p:cNvSpPr>
          <p:nvPr/>
        </p:nvSpPr>
        <p:spPr bwMode="auto">
          <a:xfrm>
            <a:off x="7510463" y="4343400"/>
            <a:ext cx="1176337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6" tIns="33338" rIns="67866" bIns="333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37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1200" b="1" spc="-150" dirty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FKTP LA</a:t>
            </a:r>
            <a:r>
              <a:rPr lang="id-ID" altLang="id-ID" sz="1200" b="1" dirty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IN</a:t>
            </a:r>
            <a:endParaRPr lang="en-US" altLang="id-ID" sz="1200" b="1" dirty="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5" name="Rectangle 1029"/>
          <p:cNvSpPr>
            <a:spLocks/>
          </p:cNvSpPr>
          <p:nvPr/>
        </p:nvSpPr>
        <p:spPr bwMode="auto">
          <a:xfrm>
            <a:off x="4911725" y="2819400"/>
            <a:ext cx="14192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id-ID" sz="11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SELFCARE </a:t>
            </a:r>
            <a:r>
              <a:rPr lang="en-US" altLang="id-ID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(42%)</a:t>
            </a:r>
          </a:p>
        </p:txBody>
      </p:sp>
      <p:pic>
        <p:nvPicPr>
          <p:cNvPr id="11290" name="Picture 2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68463"/>
            <a:ext cx="3543300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608388"/>
            <a:ext cx="9906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6400800" y="5257800"/>
            <a:ext cx="19558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378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spc="-150" dirty="0">
                <a:solidFill>
                  <a:srgbClr val="FF0000"/>
                </a:solidFill>
                <a:latin typeface="Arial Black"/>
                <a:ea typeface="+mn-ea"/>
                <a:cs typeface="Arial Black"/>
              </a:rPr>
              <a:t>MUTU</a:t>
            </a:r>
          </a:p>
          <a:p>
            <a:pPr algn="ctr" defTabSz="914378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spc="-150" dirty="0">
                <a:solidFill>
                  <a:srgbClr val="FF0000"/>
                </a:solidFill>
                <a:latin typeface="Arial Black"/>
                <a:ea typeface="+mn-ea"/>
                <a:cs typeface="Arial Black"/>
              </a:rPr>
              <a:t>PELAYANAN</a:t>
            </a:r>
            <a:endParaRPr lang="id-ID" sz="2000" b="1" spc="-150" dirty="0">
              <a:solidFill>
                <a:srgbClr val="FF0000"/>
              </a:solidFill>
              <a:latin typeface="Arial Black"/>
              <a:ea typeface="+mn-ea"/>
              <a:cs typeface="Arial Black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93900" y="3797300"/>
            <a:ext cx="508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07991" cy="65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8533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182" grpId="0"/>
      <p:bldP spid="7184" grpId="0"/>
      <p:bldP spid="7192" grpId="0"/>
      <p:bldP spid="47" grpId="0"/>
      <p:bldP spid="11" grpId="0"/>
      <p:bldP spid="54" grpId="0"/>
      <p:bldP spid="59" grpId="0"/>
      <p:bldP spid="61" grpId="0"/>
      <p:bldP spid="62" grpId="0"/>
      <p:bldP spid="65" grpId="0"/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979613"/>
            <a:ext cx="6961188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2209800" y="-25400"/>
            <a:ext cx="4495800" cy="22177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2800" b="1" spc="-150" dirty="0" smtClean="0">
                <a:solidFill>
                  <a:srgbClr val="1F497D"/>
                </a:solidFill>
                <a:latin typeface="Arial Black"/>
                <a:cs typeface="Arial Black"/>
              </a:rPr>
              <a:t>KEBIJAKAN</a:t>
            </a:r>
            <a:endParaRPr lang="id-ID" altLang="en-US" sz="2800" b="1" spc="-150" dirty="0">
              <a:solidFill>
                <a:srgbClr val="1F497D"/>
              </a:solidFill>
              <a:latin typeface="Arial Black"/>
              <a:cs typeface="Arial Black"/>
            </a:endParaRPr>
          </a:p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1800" b="1" spc="-150" dirty="0" err="1" smtClean="0">
                <a:solidFill>
                  <a:srgbClr val="1F497D"/>
                </a:solidFill>
                <a:latin typeface="Arial Black"/>
                <a:cs typeface="Arial Black"/>
              </a:rPr>
              <a:t>Pelayanan</a:t>
            </a:r>
            <a:r>
              <a:rPr lang="en-US" altLang="en-US" sz="1800" b="1" spc="-150" dirty="0" smtClean="0">
                <a:solidFill>
                  <a:srgbClr val="1F497D"/>
                </a:solidFill>
                <a:latin typeface="Arial Black"/>
                <a:cs typeface="Arial Black"/>
              </a:rPr>
              <a:t> </a:t>
            </a:r>
            <a:r>
              <a:rPr lang="en-US" altLang="en-US" sz="1800" b="1" spc="-150" dirty="0" err="1" smtClean="0">
                <a:solidFill>
                  <a:srgbClr val="1F497D"/>
                </a:solidFill>
                <a:latin typeface="Arial Black"/>
                <a:cs typeface="Arial Black"/>
              </a:rPr>
              <a:t>Kesehatan</a:t>
            </a:r>
            <a:r>
              <a:rPr lang="en-US" altLang="en-US" sz="1800" b="1" spc="-150" dirty="0" smtClean="0">
                <a:solidFill>
                  <a:srgbClr val="1F497D"/>
                </a:solidFill>
                <a:latin typeface="Arial Black"/>
                <a:cs typeface="Arial Black"/>
              </a:rPr>
              <a:t> </a:t>
            </a:r>
            <a:r>
              <a:rPr lang="en-US" altLang="en-US" sz="1800" b="1" spc="-150" dirty="0" err="1" smtClean="0">
                <a:solidFill>
                  <a:srgbClr val="1F497D"/>
                </a:solidFill>
                <a:latin typeface="Arial Black"/>
                <a:cs typeface="Arial Black"/>
              </a:rPr>
              <a:t>dengan</a:t>
            </a:r>
            <a:r>
              <a:rPr lang="en-US" altLang="en-US" sz="1800" b="1" spc="-150" dirty="0" smtClean="0">
                <a:solidFill>
                  <a:srgbClr val="1F497D"/>
                </a:solidFill>
                <a:latin typeface="Arial Black"/>
                <a:cs typeface="Arial Black"/>
              </a:rPr>
              <a:t> </a:t>
            </a:r>
            <a:r>
              <a:rPr lang="en-US" altLang="en-US" sz="1800" b="1" spc="-150" dirty="0" err="1" smtClean="0">
                <a:solidFill>
                  <a:srgbClr val="1F497D"/>
                </a:solidFill>
                <a:latin typeface="Arial Black"/>
                <a:cs typeface="Arial Black"/>
              </a:rPr>
              <a:t>Pendekatan</a:t>
            </a:r>
            <a:r>
              <a:rPr lang="en-US" altLang="en-US" sz="1800" b="1" spc="-150" dirty="0" smtClean="0">
                <a:solidFill>
                  <a:srgbClr val="1F497D"/>
                </a:solidFill>
                <a:latin typeface="Arial Black"/>
                <a:cs typeface="Arial Black"/>
              </a:rPr>
              <a:t> </a:t>
            </a:r>
            <a:r>
              <a:rPr lang="en-US" altLang="en-US" sz="1800" b="1" spc="-150" dirty="0" err="1" smtClean="0">
                <a:solidFill>
                  <a:srgbClr val="1F497D"/>
                </a:solidFill>
                <a:latin typeface="Arial Black"/>
                <a:cs typeface="Arial Black"/>
              </a:rPr>
              <a:t>Siklus</a:t>
            </a:r>
            <a:r>
              <a:rPr lang="en-US" altLang="en-US" sz="1800" b="1" spc="-150" dirty="0" smtClean="0">
                <a:solidFill>
                  <a:srgbClr val="1F497D"/>
                </a:solidFill>
                <a:latin typeface="Arial Black"/>
                <a:cs typeface="Arial Black"/>
              </a:rPr>
              <a:t> </a:t>
            </a:r>
            <a:r>
              <a:rPr lang="en-US" altLang="en-US" sz="1800" b="1" spc="-150" dirty="0" err="1" smtClean="0">
                <a:solidFill>
                  <a:srgbClr val="1F497D"/>
                </a:solidFill>
                <a:latin typeface="Arial Black"/>
                <a:cs typeface="Arial Black"/>
              </a:rPr>
              <a:t>Hidup</a:t>
            </a:r>
            <a:r>
              <a:rPr lang="en-US" altLang="en-US" sz="1800" b="1" spc="-150" dirty="0" smtClean="0">
                <a:solidFill>
                  <a:srgbClr val="1F497D"/>
                </a:solidFill>
                <a:latin typeface="Arial Black"/>
                <a:cs typeface="Arial Black"/>
              </a:rPr>
              <a:t> </a:t>
            </a:r>
            <a:r>
              <a:rPr lang="en-US" altLang="en-US" sz="1800" b="1" spc="-150" dirty="0" err="1" smtClean="0">
                <a:solidFill>
                  <a:srgbClr val="1F497D"/>
                </a:solidFill>
                <a:latin typeface="Arial Black"/>
                <a:cs typeface="Arial Black"/>
              </a:rPr>
              <a:t>Manusia</a:t>
            </a:r>
            <a:endParaRPr lang="id-ID" altLang="en-US" sz="2800" b="1" spc="-150" dirty="0">
              <a:solidFill>
                <a:srgbClr val="1F497D"/>
              </a:solidFill>
              <a:latin typeface="Arial Black"/>
              <a:cs typeface="Arial Black"/>
            </a:endParaRPr>
          </a:p>
        </p:txBody>
      </p:sp>
      <p:pic>
        <p:nvPicPr>
          <p:cNvPr id="15365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990600"/>
            <a:ext cx="3543300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3779838" y="2349500"/>
            <a:ext cx="1008062" cy="1223963"/>
          </a:xfrm>
          <a:prstGeom prst="ellipse">
            <a:avLst/>
          </a:prstGeom>
          <a:noFill/>
          <a:ln w="38100">
            <a:solidFill>
              <a:srgbClr val="2FD94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44463" y="3629025"/>
            <a:ext cx="1008062" cy="1223963"/>
          </a:xfrm>
          <a:prstGeom prst="ellipse">
            <a:avLst/>
          </a:prstGeom>
          <a:noFill/>
          <a:ln w="38100">
            <a:solidFill>
              <a:srgbClr val="2FD94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971550" y="2565400"/>
            <a:ext cx="1008063" cy="1223963"/>
          </a:xfrm>
          <a:prstGeom prst="ellipse">
            <a:avLst/>
          </a:prstGeom>
          <a:noFill/>
          <a:ln w="38100">
            <a:solidFill>
              <a:srgbClr val="2FD94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-1655763" y="4962525"/>
            <a:ext cx="1800226" cy="1001713"/>
          </a:xfrm>
          <a:prstGeom prst="rightArrow">
            <a:avLst/>
          </a:prstGeom>
          <a:solidFill>
            <a:srgbClr val="2FD94B"/>
          </a:solidFill>
          <a:ln>
            <a:solidFill>
              <a:srgbClr val="2FD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solidFill>
                  <a:schemeClr val="tx1"/>
                </a:solidFill>
              </a:rPr>
              <a:t>Pelayanan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Kesehatan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691438" y="3519488"/>
            <a:ext cx="1116012" cy="6127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Tepat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sasaran</a:t>
            </a:r>
            <a:endParaRPr lang="en-US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691438" y="4400550"/>
            <a:ext cx="1296987" cy="6127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endParaRPr lang="en-US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762875" y="5157788"/>
            <a:ext cx="1346200" cy="6111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risiko</a:t>
            </a:r>
            <a:endParaRPr lang="en-US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38" y="3789363"/>
            <a:ext cx="573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363" y="4581525"/>
            <a:ext cx="531812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463" y="5300663"/>
            <a:ext cx="56515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5523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07991" cy="65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65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184 0.00139 L 0.67708 0.0078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3800" y="3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9" grpId="0" animBg="1"/>
      <p:bldP spid="10" grpId="0" animBg="1"/>
      <p:bldP spid="8" grpId="0" animBg="1"/>
      <p:bldP spid="11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754563" y="977900"/>
            <a:ext cx="2697162" cy="2782888"/>
            <a:chOff x="7488932" y="972170"/>
            <a:chExt cx="3796340" cy="3652324"/>
          </a:xfrm>
        </p:grpSpPr>
        <p:sp>
          <p:nvSpPr>
            <p:cNvPr id="11" name="Pie 10"/>
            <p:cNvSpPr>
              <a:spLocks/>
            </p:cNvSpPr>
            <p:nvPr/>
          </p:nvSpPr>
          <p:spPr bwMode="auto">
            <a:xfrm rot="5400000">
              <a:off x="7560940" y="900162"/>
              <a:ext cx="3652324" cy="3796340"/>
            </a:xfrm>
            <a:custGeom>
              <a:avLst/>
              <a:gdLst>
                <a:gd name="T0" fmla="*/ 0 w 3652324"/>
                <a:gd name="T1" fmla="*/ 3796340 h 3796340"/>
                <a:gd name="T2" fmla="*/ 3652324 w 3652324"/>
                <a:gd name="T3" fmla="*/ 0 h 3796340"/>
                <a:gd name="T4" fmla="*/ 3652324 w 3652324"/>
                <a:gd name="T5" fmla="*/ 3796340 h 3796340"/>
                <a:gd name="T6" fmla="*/ 0 w 3652324"/>
                <a:gd name="T7" fmla="*/ 3796340 h 37963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52324" h="3796340">
                  <a:moveTo>
                    <a:pt x="0" y="3796340"/>
                  </a:moveTo>
                  <a:cubicBezTo>
                    <a:pt x="0" y="1699679"/>
                    <a:pt x="1635201" y="0"/>
                    <a:pt x="3652324" y="0"/>
                  </a:cubicBezTo>
                  <a:lnTo>
                    <a:pt x="3652324" y="3796340"/>
                  </a:lnTo>
                  <a:lnTo>
                    <a:pt x="0" y="3796340"/>
                  </a:lnTo>
                  <a:close/>
                </a:path>
              </a:pathLst>
            </a:custGeom>
            <a:noFill/>
            <a:ln w="38100" cmpd="sng">
              <a:solidFill>
                <a:srgbClr val="33CC33"/>
              </a:solidFill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CA"/>
            </a:p>
          </p:txBody>
        </p:sp>
        <p:grpSp>
          <p:nvGrpSpPr>
            <p:cNvPr id="18459" name="Group 21"/>
            <p:cNvGrpSpPr>
              <a:grpSpLocks/>
            </p:cNvGrpSpPr>
            <p:nvPr/>
          </p:nvGrpSpPr>
          <p:grpSpPr bwMode="auto">
            <a:xfrm>
              <a:off x="7704957" y="1770571"/>
              <a:ext cx="2923256" cy="2449480"/>
              <a:chOff x="2736629" y="1123090"/>
              <a:chExt cx="3625967" cy="2672862"/>
            </a:xfrm>
          </p:grpSpPr>
          <p:pic>
            <p:nvPicPr>
              <p:cNvPr id="18460" name="Picture 4" descr="C:\Users\Firmadi Akbar\Documents\Kemenkes\Desain\non plus.jpg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36629" y="1302049"/>
                <a:ext cx="1634115" cy="2485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TextBox 3"/>
              <p:cNvSpPr txBox="1">
                <a:spLocks noChangeArrowheads="1"/>
              </p:cNvSpPr>
              <p:nvPr/>
            </p:nvSpPr>
            <p:spPr bwMode="auto">
              <a:xfrm>
                <a:off x="4220319" y="1504562"/>
                <a:ext cx="2142438" cy="229166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dirty="0" err="1">
                    <a:latin typeface="+mn-lt"/>
                    <a:cs typeface="Arial" charset="0"/>
                  </a:rPr>
                  <a:t>Keluarga</a:t>
                </a:r>
                <a:r>
                  <a:rPr lang="en-US" sz="1400" b="1" dirty="0">
                    <a:latin typeface="+mn-lt"/>
                    <a:cs typeface="Arial" charset="0"/>
                  </a:rPr>
                  <a:t> </a:t>
                </a:r>
                <a:r>
                  <a:rPr lang="en-US" sz="1400" b="1" dirty="0" err="1">
                    <a:latin typeface="+mn-lt"/>
                    <a:cs typeface="Arial" charset="0"/>
                  </a:rPr>
                  <a:t>Sakit</a:t>
                </a:r>
                <a:r>
                  <a:rPr lang="en-US" sz="1400" b="1" dirty="0">
                    <a:latin typeface="+mn-lt"/>
                    <a:cs typeface="Arial" charset="0"/>
                  </a:rPr>
                  <a:t>, </a:t>
                </a:r>
                <a:r>
                  <a:rPr lang="en-US" sz="1400" b="1" dirty="0" err="1">
                    <a:latin typeface="+mn-lt"/>
                    <a:cs typeface="Arial" charset="0"/>
                  </a:rPr>
                  <a:t>Pekerja</a:t>
                </a:r>
                <a:r>
                  <a:rPr lang="en-US" sz="1400" b="1" dirty="0">
                    <a:latin typeface="+mn-lt"/>
                    <a:cs typeface="Arial" charset="0"/>
                  </a:rPr>
                  <a:t> </a:t>
                </a:r>
                <a:r>
                  <a:rPr lang="en-US" sz="1400" b="1" dirty="0" err="1">
                    <a:latin typeface="+mn-lt"/>
                    <a:cs typeface="Arial" charset="0"/>
                  </a:rPr>
                  <a:t>Sehat</a:t>
                </a:r>
                <a:r>
                  <a:rPr lang="en-US" sz="1400" b="1" dirty="0">
                    <a:latin typeface="+mn-lt"/>
                    <a:cs typeface="Arial" charset="0"/>
                  </a:rPr>
                  <a:t> 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dirty="0">
                    <a:latin typeface="+mn-lt"/>
                    <a:cs typeface="Arial" charset="0"/>
                  </a:rPr>
                  <a:t> =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dirty="0" err="1">
                    <a:solidFill>
                      <a:schemeClr val="accent6"/>
                    </a:solidFill>
                    <a:latin typeface="+mn-lt"/>
                    <a:cs typeface="Arial" charset="0"/>
                  </a:rPr>
                  <a:t>Beban</a:t>
                </a:r>
                <a:r>
                  <a:rPr lang="en-US" sz="1400" b="1" dirty="0">
                    <a:solidFill>
                      <a:schemeClr val="accent6"/>
                    </a:solidFill>
                    <a:latin typeface="+mn-lt"/>
                    <a:cs typeface="Arial" charset="0"/>
                  </a:rPr>
                  <a:t> </a:t>
                </a:r>
                <a:r>
                  <a:rPr lang="en-US" sz="1400" b="1" dirty="0" err="1">
                    <a:solidFill>
                      <a:schemeClr val="accent6"/>
                    </a:solidFill>
                    <a:latin typeface="+mn-lt"/>
                    <a:cs typeface="Arial" charset="0"/>
                  </a:rPr>
                  <a:t>Keluarga</a:t>
                </a:r>
                <a:endParaRPr lang="en-US" sz="1400" b="1" dirty="0">
                  <a:solidFill>
                    <a:schemeClr val="accent6"/>
                  </a:solidFill>
                  <a:latin typeface="+mn-lt"/>
                  <a:cs typeface="Arial" charset="0"/>
                </a:endParaRPr>
              </a:p>
            </p:txBody>
          </p:sp>
          <p:sp>
            <p:nvSpPr>
              <p:cNvPr id="29" name="Cross 28"/>
              <p:cNvSpPr/>
              <p:nvPr/>
            </p:nvSpPr>
            <p:spPr>
              <a:xfrm>
                <a:off x="3970876" y="1122619"/>
                <a:ext cx="457311" cy="409225"/>
              </a:xfrm>
              <a:prstGeom prst="plus">
                <a:avLst>
                  <a:gd name="adj" fmla="val 33516"/>
                </a:avLst>
              </a:prstGeom>
              <a:solidFill>
                <a:srgbClr val="FF0F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700"/>
              </a:p>
            </p:txBody>
          </p:sp>
          <p:sp>
            <p:nvSpPr>
              <p:cNvPr id="30" name="Cross 29"/>
              <p:cNvSpPr/>
              <p:nvPr/>
            </p:nvSpPr>
            <p:spPr>
              <a:xfrm>
                <a:off x="2917672" y="3291513"/>
                <a:ext cx="457311" cy="409225"/>
              </a:xfrm>
              <a:prstGeom prst="plus">
                <a:avLst>
                  <a:gd name="adj" fmla="val 33516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700"/>
              </a:p>
            </p:txBody>
          </p:sp>
        </p:grp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835150" y="3848100"/>
            <a:ext cx="2862263" cy="2781300"/>
            <a:chOff x="3548575" y="4736671"/>
            <a:chExt cx="3849632" cy="3652324"/>
          </a:xfrm>
        </p:grpSpPr>
        <p:sp>
          <p:nvSpPr>
            <p:cNvPr id="14" name="Pie 13"/>
            <p:cNvSpPr>
              <a:spLocks/>
            </p:cNvSpPr>
            <p:nvPr/>
          </p:nvSpPr>
          <p:spPr bwMode="auto">
            <a:xfrm rot="-5400000">
              <a:off x="3620540" y="4664706"/>
              <a:ext cx="3652324" cy="3796253"/>
            </a:xfrm>
            <a:custGeom>
              <a:avLst/>
              <a:gdLst>
                <a:gd name="T0" fmla="*/ 0 w 3652324"/>
                <a:gd name="T1" fmla="*/ 3795570 h 3796340"/>
                <a:gd name="T2" fmla="*/ 3652324 w 3652324"/>
                <a:gd name="T3" fmla="*/ 0 h 3796340"/>
                <a:gd name="T4" fmla="*/ 3652324 w 3652324"/>
                <a:gd name="T5" fmla="*/ 3795570 h 3796340"/>
                <a:gd name="T6" fmla="*/ 0 w 3652324"/>
                <a:gd name="T7" fmla="*/ 3795570 h 37963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52324" h="3796340">
                  <a:moveTo>
                    <a:pt x="0" y="3796340"/>
                  </a:moveTo>
                  <a:cubicBezTo>
                    <a:pt x="0" y="1699679"/>
                    <a:pt x="1635201" y="0"/>
                    <a:pt x="3652324" y="0"/>
                  </a:cubicBezTo>
                  <a:lnTo>
                    <a:pt x="3652324" y="3796340"/>
                  </a:lnTo>
                  <a:lnTo>
                    <a:pt x="0" y="3796340"/>
                  </a:lnTo>
                  <a:close/>
                </a:path>
              </a:pathLst>
            </a:custGeom>
            <a:noFill/>
            <a:ln w="38100" cmpd="sng">
              <a:solidFill>
                <a:srgbClr val="33CC33"/>
              </a:solidFill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CA"/>
            </a:p>
          </p:txBody>
        </p:sp>
        <p:grpSp>
          <p:nvGrpSpPr>
            <p:cNvPr id="18453" name="Group 30"/>
            <p:cNvGrpSpPr>
              <a:grpSpLocks/>
            </p:cNvGrpSpPr>
            <p:nvPr/>
          </p:nvGrpSpPr>
          <p:grpSpPr bwMode="auto">
            <a:xfrm>
              <a:off x="4553700" y="4939930"/>
              <a:ext cx="2844507" cy="2277458"/>
              <a:chOff x="2757920" y="1297772"/>
              <a:chExt cx="3542451" cy="2634009"/>
            </a:xfrm>
          </p:grpSpPr>
          <p:pic>
            <p:nvPicPr>
              <p:cNvPr id="18454" name="Picture 4" descr="C:\Users\Firmadi Akbar\Documents\Kemenkes\Desain\non plus.jpg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7920" y="1297772"/>
                <a:ext cx="1634115" cy="2485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78" name="TextBox 3"/>
              <p:cNvSpPr txBox="1">
                <a:spLocks noChangeArrowheads="1"/>
              </p:cNvSpPr>
              <p:nvPr/>
            </p:nvSpPr>
            <p:spPr bwMode="auto">
              <a:xfrm>
                <a:off x="4159865" y="1503910"/>
                <a:ext cx="2140506" cy="24279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id-ID" sz="1400" b="1" dirty="0" err="1">
                    <a:latin typeface="+mn-lt"/>
                  </a:rPr>
                  <a:t>Keluarga</a:t>
                </a:r>
                <a:r>
                  <a:rPr lang="en-US" altLang="id-ID" sz="1400" b="1" dirty="0">
                    <a:latin typeface="+mn-lt"/>
                  </a:rPr>
                  <a:t> </a:t>
                </a:r>
                <a:r>
                  <a:rPr lang="en-US" altLang="id-ID" sz="1400" b="1" dirty="0" err="1">
                    <a:latin typeface="+mn-lt"/>
                  </a:rPr>
                  <a:t>Sehat</a:t>
                </a:r>
                <a:r>
                  <a:rPr lang="en-US" altLang="id-ID" sz="1400" b="1" dirty="0">
                    <a:latin typeface="+mn-lt"/>
                  </a:rPr>
                  <a:t>, </a:t>
                </a:r>
                <a:r>
                  <a:rPr lang="en-US" altLang="id-ID" sz="1400" b="1" dirty="0" err="1">
                    <a:latin typeface="+mn-lt"/>
                  </a:rPr>
                  <a:t>Pekerja</a:t>
                </a:r>
                <a:r>
                  <a:rPr lang="en-US" altLang="id-ID" sz="1400" b="1" dirty="0">
                    <a:latin typeface="+mn-lt"/>
                  </a:rPr>
                  <a:t> </a:t>
                </a:r>
                <a:r>
                  <a:rPr lang="en-US" altLang="id-ID" sz="1400" b="1" dirty="0" err="1">
                    <a:latin typeface="+mn-lt"/>
                  </a:rPr>
                  <a:t>Sakit</a:t>
                </a:r>
                <a:r>
                  <a:rPr lang="en-US" altLang="id-ID" sz="1400" b="1" dirty="0">
                    <a:latin typeface="+mn-lt"/>
                  </a:rPr>
                  <a:t> 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id-ID" sz="1400" b="1" dirty="0">
                    <a:latin typeface="+mn-lt"/>
                  </a:rPr>
                  <a:t> =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id-ID" sz="1400" b="1" dirty="0" err="1">
                    <a:solidFill>
                      <a:srgbClr val="FF6600"/>
                    </a:solidFill>
                    <a:latin typeface="+mn-lt"/>
                  </a:rPr>
                  <a:t>Masalah</a:t>
                </a:r>
                <a:r>
                  <a:rPr lang="en-US" altLang="id-ID" sz="1400" b="1" dirty="0">
                    <a:solidFill>
                      <a:srgbClr val="FF6600"/>
                    </a:solidFill>
                    <a:latin typeface="+mn-lt"/>
                  </a:rPr>
                  <a:t> </a:t>
                </a:r>
                <a:r>
                  <a:rPr lang="en-US" altLang="id-ID" sz="1400" b="1" dirty="0" err="1">
                    <a:solidFill>
                      <a:srgbClr val="FF6600"/>
                    </a:solidFill>
                    <a:latin typeface="+mn-lt"/>
                  </a:rPr>
                  <a:t>Keluarga</a:t>
                </a:r>
                <a:endParaRPr lang="en-US" altLang="id-ID" sz="1400" b="1" dirty="0">
                  <a:solidFill>
                    <a:srgbClr val="FF6600"/>
                  </a:solidFill>
                  <a:latin typeface="+mn-lt"/>
                </a:endParaRPr>
              </a:p>
            </p:txBody>
          </p:sp>
          <p:sp>
            <p:nvSpPr>
              <p:cNvPr id="35" name="Cross 34"/>
              <p:cNvSpPr/>
              <p:nvPr/>
            </p:nvSpPr>
            <p:spPr>
              <a:xfrm>
                <a:off x="3901942" y="1298972"/>
                <a:ext cx="460008" cy="407464"/>
              </a:xfrm>
              <a:prstGeom prst="plus">
                <a:avLst>
                  <a:gd name="adj" fmla="val 33516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700"/>
              </a:p>
            </p:txBody>
          </p:sp>
          <p:sp>
            <p:nvSpPr>
              <p:cNvPr id="36" name="Cross 35"/>
              <p:cNvSpPr/>
              <p:nvPr/>
            </p:nvSpPr>
            <p:spPr>
              <a:xfrm>
                <a:off x="2915447" y="3292892"/>
                <a:ext cx="460010" cy="407463"/>
              </a:xfrm>
              <a:prstGeom prst="plus">
                <a:avLst>
                  <a:gd name="adj" fmla="val 33516"/>
                </a:avLst>
              </a:prstGeom>
              <a:solidFill>
                <a:srgbClr val="FF0F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700"/>
              </a:p>
            </p:txBody>
          </p:sp>
        </p:grpSp>
      </p:grp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4754563" y="3848100"/>
            <a:ext cx="2697162" cy="2781300"/>
            <a:chOff x="7488933" y="4736670"/>
            <a:chExt cx="3796339" cy="3652323"/>
          </a:xfrm>
        </p:grpSpPr>
        <p:sp>
          <p:nvSpPr>
            <p:cNvPr id="17" name="Pie 16"/>
            <p:cNvSpPr>
              <a:spLocks/>
            </p:cNvSpPr>
            <p:nvPr/>
          </p:nvSpPr>
          <p:spPr bwMode="auto">
            <a:xfrm rot="10800000">
              <a:off x="7488933" y="4736670"/>
              <a:ext cx="3796339" cy="3652323"/>
            </a:xfrm>
            <a:custGeom>
              <a:avLst/>
              <a:gdLst>
                <a:gd name="T0" fmla="*/ 0 w 3796339"/>
                <a:gd name="T1" fmla="*/ 3652323 h 3652323"/>
                <a:gd name="T2" fmla="*/ 3796339 w 3796339"/>
                <a:gd name="T3" fmla="*/ 0 h 3652323"/>
                <a:gd name="T4" fmla="*/ 3796339 w 3796339"/>
                <a:gd name="T5" fmla="*/ 3652323 h 3652323"/>
                <a:gd name="T6" fmla="*/ 0 w 3796339"/>
                <a:gd name="T7" fmla="*/ 3652323 h 36523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96339" h="3652323">
                  <a:moveTo>
                    <a:pt x="0" y="3652323"/>
                  </a:moveTo>
                  <a:cubicBezTo>
                    <a:pt x="0" y="1635201"/>
                    <a:pt x="1699679" y="0"/>
                    <a:pt x="3796339" y="0"/>
                  </a:cubicBezTo>
                  <a:lnTo>
                    <a:pt x="3796339" y="3652323"/>
                  </a:lnTo>
                  <a:lnTo>
                    <a:pt x="0" y="3652323"/>
                  </a:lnTo>
                  <a:close/>
                </a:path>
              </a:pathLst>
            </a:custGeom>
            <a:noFill/>
            <a:ln w="38100" cmpd="sng">
              <a:solidFill>
                <a:srgbClr val="FF0000"/>
              </a:solidFill>
              <a:prstDash val="sysDash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CA"/>
            </a:p>
          </p:txBody>
        </p:sp>
        <p:grpSp>
          <p:nvGrpSpPr>
            <p:cNvPr id="18447" name="Group 36"/>
            <p:cNvGrpSpPr>
              <a:grpSpLocks/>
            </p:cNvGrpSpPr>
            <p:nvPr/>
          </p:nvGrpSpPr>
          <p:grpSpPr bwMode="auto">
            <a:xfrm>
              <a:off x="7632948" y="4992333"/>
              <a:ext cx="2950827" cy="2244532"/>
              <a:chOff x="2736629" y="1344840"/>
              <a:chExt cx="3718761" cy="2442906"/>
            </a:xfrm>
          </p:grpSpPr>
          <p:pic>
            <p:nvPicPr>
              <p:cNvPr id="18448" name="Picture 4" descr="C:\Users\Firmadi Akbar\Documents\Kemenkes\Desain\non plus.jpg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36629" y="1353446"/>
                <a:ext cx="1600327" cy="2434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72" name="TextBox 3"/>
              <p:cNvSpPr txBox="1">
                <a:spLocks noChangeArrowheads="1"/>
              </p:cNvSpPr>
              <p:nvPr/>
            </p:nvSpPr>
            <p:spPr bwMode="auto">
              <a:xfrm>
                <a:off x="4312294" y="1450027"/>
                <a:ext cx="2142944" cy="2287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id-ID" sz="1400" b="1" dirty="0" err="1">
                    <a:latin typeface="+mn-lt"/>
                  </a:rPr>
                  <a:t>Keluarga</a:t>
                </a:r>
                <a:r>
                  <a:rPr lang="en-US" altLang="id-ID" sz="1400" b="1" dirty="0">
                    <a:latin typeface="+mn-lt"/>
                  </a:rPr>
                  <a:t> </a:t>
                </a:r>
                <a:r>
                  <a:rPr lang="en-US" altLang="id-ID" sz="1400" b="1" dirty="0" err="1">
                    <a:latin typeface="+mn-lt"/>
                  </a:rPr>
                  <a:t>Sakit</a:t>
                </a:r>
                <a:r>
                  <a:rPr lang="en-US" altLang="id-ID" sz="1400" b="1" dirty="0">
                    <a:latin typeface="+mn-lt"/>
                  </a:rPr>
                  <a:t>, </a:t>
                </a:r>
                <a:r>
                  <a:rPr lang="en-US" altLang="id-ID" sz="1400" b="1" dirty="0" err="1">
                    <a:latin typeface="+mn-lt"/>
                  </a:rPr>
                  <a:t>Pekerja</a:t>
                </a:r>
                <a:r>
                  <a:rPr lang="en-US" altLang="id-ID" sz="1400" b="1" dirty="0">
                    <a:latin typeface="+mn-lt"/>
                  </a:rPr>
                  <a:t> </a:t>
                </a:r>
                <a:r>
                  <a:rPr lang="en-US" altLang="id-ID" sz="1400" b="1" dirty="0" err="1">
                    <a:latin typeface="+mn-lt"/>
                  </a:rPr>
                  <a:t>Sakit</a:t>
                </a:r>
                <a:r>
                  <a:rPr lang="en-US" altLang="id-ID" sz="1400" b="1" dirty="0">
                    <a:latin typeface="+mn-lt"/>
                  </a:rPr>
                  <a:t> 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id-ID" sz="1400" b="1" dirty="0">
                    <a:latin typeface="+mn-lt"/>
                  </a:rPr>
                  <a:t> =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id-ID" sz="1400" b="1" dirty="0" err="1">
                    <a:solidFill>
                      <a:srgbClr val="FF0000"/>
                    </a:solidFill>
                    <a:latin typeface="+mn-lt"/>
                  </a:rPr>
                  <a:t>Bencana</a:t>
                </a:r>
                <a:r>
                  <a:rPr lang="en-US" altLang="id-ID" sz="1400" b="1" dirty="0">
                    <a:solidFill>
                      <a:srgbClr val="FF0000"/>
                    </a:solidFill>
                    <a:latin typeface="+mn-lt"/>
                  </a:rPr>
                  <a:t> </a:t>
                </a:r>
                <a:r>
                  <a:rPr lang="en-US" altLang="id-ID" sz="1400" b="1" dirty="0" err="1">
                    <a:solidFill>
                      <a:srgbClr val="FF0000"/>
                    </a:solidFill>
                    <a:latin typeface="+mn-lt"/>
                  </a:rPr>
                  <a:t>Keluarga</a:t>
                </a:r>
                <a:endParaRPr lang="en-US" altLang="id-ID" sz="1400" b="1" dirty="0">
                  <a:solidFill>
                    <a:srgbClr val="FF0000"/>
                  </a:solidFill>
                  <a:latin typeface="+mn-lt"/>
                </a:endParaRPr>
              </a:p>
            </p:txBody>
          </p:sp>
          <p:sp>
            <p:nvSpPr>
              <p:cNvPr id="41" name="Cross 40"/>
              <p:cNvSpPr/>
              <p:nvPr/>
            </p:nvSpPr>
            <p:spPr>
              <a:xfrm>
                <a:off x="3875819" y="1345658"/>
                <a:ext cx="459002" cy="408403"/>
              </a:xfrm>
              <a:prstGeom prst="plus">
                <a:avLst>
                  <a:gd name="adj" fmla="val 33516"/>
                </a:avLst>
              </a:prstGeom>
              <a:solidFill>
                <a:srgbClr val="FF0F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700"/>
              </a:p>
            </p:txBody>
          </p:sp>
          <p:sp>
            <p:nvSpPr>
              <p:cNvPr id="42" name="Cross 41"/>
              <p:cNvSpPr/>
              <p:nvPr/>
            </p:nvSpPr>
            <p:spPr>
              <a:xfrm>
                <a:off x="2912762" y="3290107"/>
                <a:ext cx="461817" cy="408403"/>
              </a:xfrm>
              <a:prstGeom prst="plus">
                <a:avLst>
                  <a:gd name="adj" fmla="val 33516"/>
                </a:avLst>
              </a:prstGeom>
              <a:solidFill>
                <a:srgbClr val="FF0F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700"/>
              </a:p>
            </p:txBody>
          </p:sp>
        </p:grpSp>
      </p:grpSp>
      <p:grpSp>
        <p:nvGrpSpPr>
          <p:cNvPr id="52" name="Group 51"/>
          <p:cNvGrpSpPr>
            <a:grpSpLocks/>
          </p:cNvGrpSpPr>
          <p:nvPr/>
        </p:nvGrpSpPr>
        <p:grpSpPr bwMode="auto">
          <a:xfrm>
            <a:off x="1835150" y="977900"/>
            <a:ext cx="2851150" cy="2782888"/>
            <a:chOff x="3548576" y="972170"/>
            <a:chExt cx="3831901" cy="3652324"/>
          </a:xfrm>
        </p:grpSpPr>
        <p:grpSp>
          <p:nvGrpSpPr>
            <p:cNvPr id="44" name="Group 43"/>
            <p:cNvGrpSpPr/>
            <p:nvPr/>
          </p:nvGrpSpPr>
          <p:grpSpPr>
            <a:xfrm>
              <a:off x="3548576" y="972170"/>
              <a:ext cx="3796340" cy="3652324"/>
              <a:chOff x="3848566" y="338604"/>
              <a:chExt cx="2572204" cy="2572204"/>
            </a:xfrm>
            <a:noFill/>
          </p:grpSpPr>
          <p:sp>
            <p:nvSpPr>
              <p:cNvPr id="45" name="Pie 44"/>
              <p:cNvSpPr/>
              <p:nvPr/>
            </p:nvSpPr>
            <p:spPr>
              <a:xfrm>
                <a:off x="3848566" y="338604"/>
                <a:ext cx="2572204" cy="2572204"/>
              </a:xfrm>
              <a:prstGeom prst="pieWedge">
                <a:avLst/>
              </a:prstGeom>
              <a:grpFill/>
              <a:ln w="38100" cmpd="sng">
                <a:solidFill>
                  <a:srgbClr val="0000FF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6" name="Pie 4"/>
              <p:cNvSpPr/>
              <p:nvPr/>
            </p:nvSpPr>
            <p:spPr>
              <a:xfrm>
                <a:off x="4601947" y="1091985"/>
                <a:ext cx="1818823" cy="1818823"/>
              </a:xfrm>
              <a:prstGeom prst="rect">
                <a:avLst/>
              </a:prstGeom>
              <a:grpFill/>
              <a:ln w="38100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291592" tIns="291592" rIns="291592" bIns="291592" spcCol="1270" anchor="ctr"/>
              <a:lstStyle/>
              <a:p>
                <a:pPr algn="ctr" defTabSz="1246008" fontAlgn="auto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endParaRPr lang="en-US" sz="2800"/>
              </a:p>
            </p:txBody>
          </p:sp>
        </p:grpSp>
        <p:grpSp>
          <p:nvGrpSpPr>
            <p:cNvPr id="18441" name="Group 46"/>
            <p:cNvGrpSpPr>
              <a:grpSpLocks/>
            </p:cNvGrpSpPr>
            <p:nvPr/>
          </p:nvGrpSpPr>
          <p:grpSpPr bwMode="auto">
            <a:xfrm>
              <a:off x="4506742" y="1908663"/>
              <a:ext cx="2873735" cy="2335195"/>
              <a:chOff x="2736629" y="1123319"/>
              <a:chExt cx="3539917" cy="2707838"/>
            </a:xfrm>
          </p:grpSpPr>
          <p:pic>
            <p:nvPicPr>
              <p:cNvPr id="18442" name="Picture 4" descr="C:\Users\Firmadi Akbar\Documents\Kemenkes\Desain\non plus.jpg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36629" y="1302049"/>
                <a:ext cx="1634115" cy="2485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66" name="TextBox 3"/>
              <p:cNvSpPr txBox="1">
                <a:spLocks noChangeArrowheads="1"/>
              </p:cNvSpPr>
              <p:nvPr/>
            </p:nvSpPr>
            <p:spPr bwMode="auto">
              <a:xfrm>
                <a:off x="4134584" y="1395143"/>
                <a:ext cx="2141962" cy="2435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id-ID" sz="1400" b="1" dirty="0" err="1">
                    <a:latin typeface="+mn-lt"/>
                  </a:rPr>
                  <a:t>Keluarga</a:t>
                </a:r>
                <a:r>
                  <a:rPr lang="en-US" altLang="id-ID" sz="1400" b="1" dirty="0">
                    <a:latin typeface="+mn-lt"/>
                  </a:rPr>
                  <a:t> </a:t>
                </a:r>
                <a:r>
                  <a:rPr lang="en-US" altLang="id-ID" sz="1400" b="1" dirty="0" err="1">
                    <a:latin typeface="+mn-lt"/>
                  </a:rPr>
                  <a:t>Sehat</a:t>
                </a:r>
                <a:r>
                  <a:rPr lang="en-US" altLang="id-ID" sz="1400" b="1" dirty="0">
                    <a:latin typeface="+mn-lt"/>
                  </a:rPr>
                  <a:t>, </a:t>
                </a:r>
                <a:r>
                  <a:rPr lang="en-US" altLang="id-ID" sz="1400" b="1" dirty="0" err="1">
                    <a:latin typeface="+mn-lt"/>
                  </a:rPr>
                  <a:t>Pekerja</a:t>
                </a:r>
                <a:r>
                  <a:rPr lang="en-US" altLang="id-ID" sz="1400" b="1" dirty="0">
                    <a:latin typeface="+mn-lt"/>
                  </a:rPr>
                  <a:t> </a:t>
                </a:r>
                <a:r>
                  <a:rPr lang="en-US" altLang="id-ID" sz="1400" b="1" dirty="0" err="1">
                    <a:latin typeface="+mn-lt"/>
                  </a:rPr>
                  <a:t>Sehat</a:t>
                </a:r>
                <a:r>
                  <a:rPr lang="en-US" altLang="id-ID" sz="1400" b="1" dirty="0">
                    <a:latin typeface="+mn-lt"/>
                  </a:rPr>
                  <a:t> 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id-ID" sz="1400" b="1" dirty="0">
                    <a:latin typeface="+mn-lt"/>
                  </a:rPr>
                  <a:t> =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id-ID" sz="1400" b="1" dirty="0" err="1">
                    <a:solidFill>
                      <a:srgbClr val="008000"/>
                    </a:solidFill>
                    <a:latin typeface="+mn-lt"/>
                  </a:rPr>
                  <a:t>Keluarga</a:t>
                </a:r>
                <a:r>
                  <a:rPr lang="en-US" altLang="id-ID" sz="1400" b="1" dirty="0">
                    <a:solidFill>
                      <a:srgbClr val="008000"/>
                    </a:solidFill>
                    <a:latin typeface="+mn-lt"/>
                  </a:rPr>
                  <a:t> </a:t>
                </a:r>
                <a:r>
                  <a:rPr lang="en-US" altLang="id-ID" sz="1400" b="1" dirty="0" err="1">
                    <a:solidFill>
                      <a:srgbClr val="008000"/>
                    </a:solidFill>
                    <a:latin typeface="+mn-lt"/>
                  </a:rPr>
                  <a:t>Bahagia</a:t>
                </a:r>
                <a:r>
                  <a:rPr lang="en-US" altLang="id-ID" sz="1400" b="1" dirty="0">
                    <a:solidFill>
                      <a:srgbClr val="008000"/>
                    </a:solidFill>
                    <a:latin typeface="+mn-lt"/>
                  </a:rPr>
                  <a:t> </a:t>
                </a:r>
              </a:p>
            </p:txBody>
          </p:sp>
          <p:sp>
            <p:nvSpPr>
              <p:cNvPr id="50" name="Cross 49"/>
              <p:cNvSpPr/>
              <p:nvPr/>
            </p:nvSpPr>
            <p:spPr>
              <a:xfrm>
                <a:off x="3971638" y="1122143"/>
                <a:ext cx="457302" cy="405878"/>
              </a:xfrm>
              <a:prstGeom prst="plus">
                <a:avLst>
                  <a:gd name="adj" fmla="val 33516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700"/>
              </a:p>
            </p:txBody>
          </p:sp>
          <p:sp>
            <p:nvSpPr>
              <p:cNvPr id="51" name="Cross 50"/>
              <p:cNvSpPr/>
              <p:nvPr/>
            </p:nvSpPr>
            <p:spPr>
              <a:xfrm>
                <a:off x="2917739" y="3291660"/>
                <a:ext cx="457302" cy="408294"/>
              </a:xfrm>
              <a:prstGeom prst="plus">
                <a:avLst>
                  <a:gd name="adj" fmla="val 33516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700"/>
              </a:p>
            </p:txBody>
          </p:sp>
        </p:grpSp>
      </p:grpSp>
      <p:pic>
        <p:nvPicPr>
          <p:cNvPr id="32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07991" cy="65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itle 1"/>
          <p:cNvSpPr txBox="1">
            <a:spLocks/>
          </p:cNvSpPr>
          <p:nvPr/>
        </p:nvSpPr>
        <p:spPr bwMode="auto">
          <a:xfrm>
            <a:off x="2286000" y="0"/>
            <a:ext cx="4800600" cy="1030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 eaLnBrk="1" hangingPunct="1">
              <a:lnSpc>
                <a:spcPct val="80000"/>
              </a:lnSpc>
              <a:defRPr/>
            </a:pPr>
            <a:r>
              <a:rPr lang="id-ID" altLang="en-US" sz="2800" b="1" spc="-150" dirty="0" smtClean="0">
                <a:solidFill>
                  <a:srgbClr val="1F497D"/>
                </a:solidFill>
                <a:latin typeface="Arial Black"/>
                <a:cs typeface="Arial Black"/>
              </a:rPr>
              <a:t>P</a:t>
            </a:r>
            <a:r>
              <a:rPr lang="en-AU" altLang="en-US" sz="2800" b="1" spc="-150" dirty="0" smtClean="0">
                <a:solidFill>
                  <a:srgbClr val="1F497D"/>
                </a:solidFill>
                <a:latin typeface="Arial Black"/>
                <a:cs typeface="Arial Black"/>
              </a:rPr>
              <a:t>ENYEHATAN PEKERJA </a:t>
            </a:r>
            <a:endParaRPr lang="id-ID" altLang="en-US" sz="2800" b="1" spc="-150" dirty="0">
              <a:solidFill>
                <a:srgbClr val="1F497D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0837171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2" y="4592394"/>
            <a:ext cx="1863352" cy="10097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990600"/>
          </a:xfrm>
        </p:spPr>
        <p:txBody>
          <a:bodyPr>
            <a:normAutofit/>
          </a:bodyPr>
          <a:lstStyle/>
          <a:p>
            <a:r>
              <a:rPr lang="en-US" sz="25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PEKERJA PEREMPUAN SEBAGAI SUBJEK DAN OBJEK PEMBANGUNAN KESEHATAN</a:t>
            </a:r>
            <a:endParaRPr lang="en-US" sz="25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5" t="12338" r="55771" b="4876"/>
          <a:stretch/>
        </p:blipFill>
        <p:spPr>
          <a:xfrm>
            <a:off x="3352800" y="2009638"/>
            <a:ext cx="1805990" cy="4525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2209800"/>
            <a:ext cx="3600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SUBJEK PEMBANGUNAN KESEHATAN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26668" y="2209800"/>
            <a:ext cx="3600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OBJEK PEMBANGUNAN KESEHATAN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8200" y="3246282"/>
            <a:ext cx="2880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>
                <a:latin typeface="AR DESTINE" panose="02000000000000000000" pitchFamily="2" charset="0"/>
                <a:cs typeface="Arial" panose="020B0604020202020204" pitchFamily="34" charset="0"/>
              </a:rPr>
              <a:t>Penentu</a:t>
            </a:r>
            <a:r>
              <a:rPr lang="en-US" dirty="0" smtClean="0">
                <a:latin typeface="AR DESTINE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 DESTINE" panose="02000000000000000000" pitchFamily="2" charset="0"/>
                <a:cs typeface="Arial" panose="020B0604020202020204" pitchFamily="34" charset="0"/>
              </a:rPr>
              <a:t>alokasi</a:t>
            </a:r>
            <a:r>
              <a:rPr lang="en-US" dirty="0" smtClean="0">
                <a:latin typeface="AR DESTINE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 DESTINE" panose="02000000000000000000" pitchFamily="2" charset="0"/>
                <a:cs typeface="Arial" panose="020B0604020202020204" pitchFamily="34" charset="0"/>
              </a:rPr>
              <a:t>pangan</a:t>
            </a:r>
            <a:endParaRPr lang="en-US" dirty="0">
              <a:latin typeface="AR DESTINE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066800" y="6186755"/>
            <a:ext cx="2459261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67503" y="581742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>
                <a:latin typeface="AR DESTINE" panose="02000000000000000000" pitchFamily="2" charset="0"/>
                <a:cs typeface="Arial" panose="020B0604020202020204" pitchFamily="34" charset="0"/>
              </a:rPr>
              <a:t>Perawat</a:t>
            </a:r>
            <a:r>
              <a:rPr lang="en-US" dirty="0" smtClean="0">
                <a:latin typeface="AR DESTINE" panose="02000000000000000000" pitchFamily="2" charset="0"/>
                <a:cs typeface="Arial" panose="020B0604020202020204" pitchFamily="34" charset="0"/>
              </a:rPr>
              <a:t> &amp; </a:t>
            </a:r>
            <a:r>
              <a:rPr lang="en-US" dirty="0" err="1" smtClean="0">
                <a:latin typeface="AR DESTINE" panose="02000000000000000000" pitchFamily="2" charset="0"/>
                <a:cs typeface="Arial" panose="020B0604020202020204" pitchFamily="34" charset="0"/>
              </a:rPr>
              <a:t>Pemelihara</a:t>
            </a:r>
            <a:endParaRPr lang="en-US" dirty="0">
              <a:latin typeface="AR DESTINE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99207" y="3810695"/>
            <a:ext cx="2589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>
                <a:latin typeface="AR DESTINE" panose="02000000000000000000" pitchFamily="2" charset="0"/>
                <a:cs typeface="Arial" panose="020B0604020202020204" pitchFamily="34" charset="0"/>
              </a:rPr>
              <a:t>Penentu</a:t>
            </a:r>
            <a:r>
              <a:rPr lang="en-US" dirty="0" smtClean="0">
                <a:latin typeface="AR DESTINE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 DESTINE" panose="02000000000000000000" pitchFamily="2" charset="0"/>
                <a:cs typeface="Arial" panose="020B0604020202020204" pitchFamily="34" charset="0"/>
              </a:rPr>
              <a:t>budaya</a:t>
            </a:r>
            <a:r>
              <a:rPr lang="en-US" dirty="0" smtClean="0">
                <a:latin typeface="AR DESTINE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 DESTINE" panose="02000000000000000000" pitchFamily="2" charset="0"/>
                <a:cs typeface="Arial" panose="020B0604020202020204" pitchFamily="34" charset="0"/>
              </a:rPr>
              <a:t>konsumsi</a:t>
            </a:r>
            <a:r>
              <a:rPr lang="en-US" dirty="0" smtClean="0">
                <a:latin typeface="AR DESTINE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 DESTINE" panose="02000000000000000000" pitchFamily="2" charset="0"/>
                <a:cs typeface="Arial" panose="020B0604020202020204" pitchFamily="34" charset="0"/>
              </a:rPr>
              <a:t>keluarga</a:t>
            </a:r>
            <a:endParaRPr lang="en-US" dirty="0">
              <a:latin typeface="AR DESTINE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58074" y="4659868"/>
            <a:ext cx="2327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>
                <a:latin typeface="AR DESTINE" panose="02000000000000000000" pitchFamily="2" charset="0"/>
                <a:cs typeface="Arial" panose="020B0604020202020204" pitchFamily="34" charset="0"/>
              </a:rPr>
              <a:t>Pendidik</a:t>
            </a:r>
            <a:endParaRPr lang="en-US" dirty="0">
              <a:latin typeface="AR DESTINE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1356549" y="4479210"/>
            <a:ext cx="1996251" cy="1740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6" idx="2"/>
          </p:cNvCxnSpPr>
          <p:nvPr/>
        </p:nvCxnSpPr>
        <p:spPr>
          <a:xfrm>
            <a:off x="2021607" y="5029200"/>
            <a:ext cx="1143119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62000" y="3615614"/>
            <a:ext cx="2817741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029200" y="30616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dirty="0" err="1" smtClean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rentan</a:t>
            </a:r>
            <a:r>
              <a:rPr lang="en-US" dirty="0" smtClean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mengalami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eksploitasi</a:t>
            </a:r>
            <a:endParaRPr lang="en-US" dirty="0">
              <a:latin typeface="AR DESTINE" panose="020000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095156" y="3615614"/>
            <a:ext cx="39154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perempuan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mempunyai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peran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ganda</a:t>
            </a:r>
            <a:endParaRPr lang="en-US" dirty="0">
              <a:latin typeface="AR DESTINE" panose="020000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095155" y="4450951"/>
            <a:ext cx="39154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rentan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terpapar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bahaya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tempat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723258" y="5494257"/>
            <a:ext cx="40408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err="1" smtClean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mengalami</a:t>
            </a:r>
            <a:r>
              <a:rPr lang="en-US" dirty="0" smtClean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haid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hamil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melahirkan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nifas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dirty="0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AR DESTINE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menyusui</a:t>
            </a:r>
            <a:endParaRPr lang="en-US" dirty="0">
              <a:latin typeface="AR DESTINE" panose="020000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V="1">
            <a:off x="5105391" y="3430948"/>
            <a:ext cx="3276609" cy="1740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228006" y="4262725"/>
            <a:ext cx="3153994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5234757" y="5097282"/>
            <a:ext cx="3071043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4738918" y="6139844"/>
            <a:ext cx="3643082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8697" y="3448348"/>
            <a:ext cx="566251" cy="286138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5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KELUARGA  SEHAT</a:t>
            </a:r>
            <a:endParaRPr lang="en-US" sz="15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4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07991" cy="65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4254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PERATURAN PEMERINTAH TERKAIT KESEHATAN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 rot="373306">
            <a:off x="444154" y="1846509"/>
            <a:ext cx="3124200" cy="1835311"/>
            <a:chOff x="1524000" y="1833820"/>
            <a:chExt cx="3124200" cy="2369032"/>
          </a:xfrm>
        </p:grpSpPr>
        <p:sp>
          <p:nvSpPr>
            <p:cNvPr id="5" name="Rectangle 4"/>
            <p:cNvSpPr/>
            <p:nvPr/>
          </p:nvSpPr>
          <p:spPr>
            <a:xfrm>
              <a:off x="1524000" y="1833820"/>
              <a:ext cx="3124200" cy="757618"/>
            </a:xfrm>
            <a:prstGeom prst="rect">
              <a:avLst/>
            </a:prstGeom>
            <a:solidFill>
              <a:srgbClr val="C12515"/>
            </a:solidFill>
            <a:ln>
              <a:solidFill>
                <a:srgbClr val="C12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</a:t>
              </a:r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</a:t>
              </a:r>
              <a:r>
                <a:rPr lang="id-ID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No</a:t>
              </a:r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r>
                <a:rPr lang="id-ID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40 Tahun 1991</a:t>
              </a:r>
              <a:endPara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35819" y="2591438"/>
              <a:ext cx="3112381" cy="161141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C12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r>
                <a:rPr lang="id-ID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Penanggulangan Wabah Penyakit Menular </a:t>
              </a:r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953714" y="1791713"/>
            <a:ext cx="3124200" cy="1903805"/>
            <a:chOff x="1524000" y="1833820"/>
            <a:chExt cx="3124200" cy="2369032"/>
          </a:xfrm>
        </p:grpSpPr>
        <p:sp>
          <p:nvSpPr>
            <p:cNvPr id="12" name="Rectangle 11"/>
            <p:cNvSpPr/>
            <p:nvPr/>
          </p:nvSpPr>
          <p:spPr>
            <a:xfrm>
              <a:off x="1524000" y="1833820"/>
              <a:ext cx="3124200" cy="75761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PP No. 33 </a:t>
              </a:r>
              <a:r>
                <a:rPr lang="en-US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Tahun</a:t>
              </a:r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2012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535819" y="2591438"/>
              <a:ext cx="3112381" cy="16114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r>
                <a:rPr lang="en-US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Pemberian</a:t>
              </a: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ASI </a:t>
              </a:r>
              <a:r>
                <a:rPr lang="en-US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Eksklusif</a:t>
              </a:r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1707" y="1502598"/>
            <a:ext cx="360040" cy="360040"/>
            <a:chOff x="8388424" y="2575295"/>
            <a:chExt cx="360040" cy="360040"/>
          </a:xfrm>
        </p:grpSpPr>
        <p:sp>
          <p:nvSpPr>
            <p:cNvPr id="15" name="Flowchart: Connector 14"/>
            <p:cNvSpPr/>
            <p:nvPr/>
          </p:nvSpPr>
          <p:spPr>
            <a:xfrm>
              <a:off x="8388424" y="2575295"/>
              <a:ext cx="360040" cy="36004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lowchart: Connector 15"/>
            <p:cNvSpPr/>
            <p:nvPr/>
          </p:nvSpPr>
          <p:spPr>
            <a:xfrm>
              <a:off x="8487610" y="2683307"/>
              <a:ext cx="144016" cy="144016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782520" y="1638582"/>
            <a:ext cx="360040" cy="360040"/>
            <a:chOff x="8388424" y="2575295"/>
            <a:chExt cx="360040" cy="360040"/>
          </a:xfrm>
        </p:grpSpPr>
        <p:sp>
          <p:nvSpPr>
            <p:cNvPr id="8" name="Flowchart: Connector 7"/>
            <p:cNvSpPr/>
            <p:nvPr/>
          </p:nvSpPr>
          <p:spPr>
            <a:xfrm>
              <a:off x="8388424" y="2575295"/>
              <a:ext cx="360040" cy="36004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8487610" y="2683307"/>
              <a:ext cx="144016" cy="144016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660048" y="3218925"/>
            <a:ext cx="3124200" cy="1810275"/>
            <a:chOff x="1524000" y="1833820"/>
            <a:chExt cx="3124200" cy="1810275"/>
          </a:xfrm>
        </p:grpSpPr>
        <p:sp>
          <p:nvSpPr>
            <p:cNvPr id="18" name="Rectangle 17"/>
            <p:cNvSpPr/>
            <p:nvPr/>
          </p:nvSpPr>
          <p:spPr>
            <a:xfrm>
              <a:off x="1524000" y="1833820"/>
              <a:ext cx="3124200" cy="75761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PP No. 61 </a:t>
              </a:r>
              <a:r>
                <a:rPr lang="en-US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Tahun</a:t>
              </a:r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2014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535819" y="2591438"/>
              <a:ext cx="3112381" cy="105265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Kesehatan</a:t>
              </a: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Reproduksi</a:t>
              </a:r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491847" y="3062764"/>
            <a:ext cx="360040" cy="360040"/>
            <a:chOff x="8388424" y="2575295"/>
            <a:chExt cx="360040" cy="360040"/>
          </a:xfrm>
        </p:grpSpPr>
        <p:sp>
          <p:nvSpPr>
            <p:cNvPr id="21" name="Flowchart: Connector 20"/>
            <p:cNvSpPr/>
            <p:nvPr/>
          </p:nvSpPr>
          <p:spPr>
            <a:xfrm>
              <a:off x="8388424" y="2575295"/>
              <a:ext cx="360040" cy="36004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lowchart: Connector 21"/>
            <p:cNvSpPr/>
            <p:nvPr/>
          </p:nvSpPr>
          <p:spPr>
            <a:xfrm>
              <a:off x="8487610" y="2683307"/>
              <a:ext cx="144016" cy="144016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 rot="21186233">
            <a:off x="228147" y="4627508"/>
            <a:ext cx="3124200" cy="1835311"/>
            <a:chOff x="1524000" y="1833820"/>
            <a:chExt cx="3124200" cy="2369032"/>
          </a:xfrm>
        </p:grpSpPr>
        <p:sp>
          <p:nvSpPr>
            <p:cNvPr id="24" name="Rectangle 23"/>
            <p:cNvSpPr/>
            <p:nvPr/>
          </p:nvSpPr>
          <p:spPr>
            <a:xfrm>
              <a:off x="1524000" y="1833820"/>
              <a:ext cx="3124200" cy="75761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C12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PP No. 66 </a:t>
              </a:r>
              <a:r>
                <a:rPr lang="en-US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Tahun</a:t>
              </a:r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2014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535819" y="2591438"/>
              <a:ext cx="3112381" cy="161141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C12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Kesehatan</a:t>
              </a: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Lingkungan</a:t>
              </a: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 rot="373306">
            <a:off x="3953713" y="4666761"/>
            <a:ext cx="3124200" cy="1835311"/>
            <a:chOff x="1524000" y="1833820"/>
            <a:chExt cx="3124200" cy="2369032"/>
          </a:xfrm>
          <a:solidFill>
            <a:schemeClr val="accent1">
              <a:lumMod val="75000"/>
            </a:schemeClr>
          </a:solidFill>
        </p:grpSpPr>
        <p:sp>
          <p:nvSpPr>
            <p:cNvPr id="27" name="Rectangle 26"/>
            <p:cNvSpPr/>
            <p:nvPr/>
          </p:nvSpPr>
          <p:spPr>
            <a:xfrm>
              <a:off x="1524000" y="1833820"/>
              <a:ext cx="3124200" cy="757618"/>
            </a:xfrm>
            <a:prstGeom prst="rect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PP No. 17 </a:t>
              </a:r>
              <a:r>
                <a:rPr lang="en-US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Tahun</a:t>
              </a:r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2015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535819" y="2591438"/>
              <a:ext cx="3112381" cy="161141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Ketahanan</a:t>
              </a: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Pangan</a:t>
              </a: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Gizi</a:t>
              </a:r>
              <a:endPara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895600" y="4247210"/>
            <a:ext cx="360040" cy="360040"/>
            <a:chOff x="8388424" y="2575295"/>
            <a:chExt cx="360040" cy="360040"/>
          </a:xfrm>
        </p:grpSpPr>
        <p:sp>
          <p:nvSpPr>
            <p:cNvPr id="30" name="Flowchart: Connector 29"/>
            <p:cNvSpPr/>
            <p:nvPr/>
          </p:nvSpPr>
          <p:spPr>
            <a:xfrm>
              <a:off x="8388424" y="2575295"/>
              <a:ext cx="360040" cy="36004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lowchart: Connector 30"/>
            <p:cNvSpPr/>
            <p:nvPr/>
          </p:nvSpPr>
          <p:spPr>
            <a:xfrm>
              <a:off x="8487610" y="2683307"/>
              <a:ext cx="144016" cy="144016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965533" y="4315260"/>
            <a:ext cx="360040" cy="360040"/>
            <a:chOff x="8388424" y="2575295"/>
            <a:chExt cx="360040" cy="360040"/>
          </a:xfrm>
        </p:grpSpPr>
        <p:sp>
          <p:nvSpPr>
            <p:cNvPr id="33" name="Flowchart: Connector 32"/>
            <p:cNvSpPr/>
            <p:nvPr/>
          </p:nvSpPr>
          <p:spPr>
            <a:xfrm>
              <a:off x="8388424" y="2575295"/>
              <a:ext cx="360040" cy="36004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lowchart: Connector 33"/>
            <p:cNvSpPr/>
            <p:nvPr/>
          </p:nvSpPr>
          <p:spPr>
            <a:xfrm>
              <a:off x="8487610" y="2683307"/>
              <a:ext cx="144016" cy="144016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5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07991" cy="65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66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79438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REGULASI KESEHATAN KERJA</a:t>
            </a:r>
            <a:endParaRPr lang="en-U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85800" y="1437135"/>
            <a:ext cx="2286000" cy="3201094"/>
            <a:chOff x="1676400" y="3352800"/>
            <a:chExt cx="2286000" cy="2819400"/>
          </a:xfrm>
        </p:grpSpPr>
        <p:sp>
          <p:nvSpPr>
            <p:cNvPr id="13" name="Rectangle 12"/>
            <p:cNvSpPr/>
            <p:nvPr/>
          </p:nvSpPr>
          <p:spPr>
            <a:xfrm>
              <a:off x="1676400" y="3352800"/>
              <a:ext cx="2286000" cy="5334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UU KESEHATAN NO. 36 TAHUN 2009</a:t>
              </a:r>
              <a:endParaRPr lang="en-US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676400" y="3886200"/>
              <a:ext cx="2286000" cy="2286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500" b="1" dirty="0" err="1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Pasal</a:t>
              </a:r>
              <a:r>
                <a:rPr lang="en-US" sz="1500" b="1" dirty="0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164</a:t>
              </a:r>
            </a:p>
            <a:p>
              <a:r>
                <a:rPr lang="en-US" sz="1500" b="1" dirty="0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(1)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Upaya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Kesja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dirty="0" err="1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ditujukan</a:t>
              </a:r>
              <a:r>
                <a:rPr lang="en-US" sz="1500" dirty="0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dirty="0" err="1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utk</a:t>
              </a:r>
              <a:r>
                <a:rPr lang="en-US" sz="1500" dirty="0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melindungi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pekerja</a:t>
              </a:r>
              <a:r>
                <a:rPr lang="en-US" sz="1500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agar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hidup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sehat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dirty="0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&amp;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terbebas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dari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gangguan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kesehatan</a:t>
              </a:r>
              <a:r>
                <a:rPr lang="en-US" sz="1500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dirty="0" err="1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serta</a:t>
              </a:r>
              <a:r>
                <a:rPr lang="en-US" sz="1500" dirty="0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pengaruh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buruk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dirty="0" err="1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yg</a:t>
              </a:r>
              <a:r>
                <a:rPr lang="en-US" sz="1500" dirty="0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diakibatkan</a:t>
              </a:r>
              <a:r>
                <a:rPr lang="en-US" sz="1500" b="1" dirty="0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pekerjaan</a:t>
              </a:r>
              <a:endParaRPr lang="en-US" sz="15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05780" y="1257115"/>
            <a:ext cx="360040" cy="360040"/>
            <a:chOff x="8388424" y="2575295"/>
            <a:chExt cx="360040" cy="360040"/>
          </a:xfrm>
        </p:grpSpPr>
        <p:sp>
          <p:nvSpPr>
            <p:cNvPr id="16" name="Flowchart: Connector 15"/>
            <p:cNvSpPr/>
            <p:nvPr/>
          </p:nvSpPr>
          <p:spPr>
            <a:xfrm>
              <a:off x="8388424" y="2575295"/>
              <a:ext cx="360040" cy="36004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lowchart: Connector 16"/>
            <p:cNvSpPr/>
            <p:nvPr/>
          </p:nvSpPr>
          <p:spPr>
            <a:xfrm>
              <a:off x="8487610" y="2683307"/>
              <a:ext cx="144016" cy="144016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867400" y="2289296"/>
            <a:ext cx="2286000" cy="3201094"/>
            <a:chOff x="1676400" y="3352800"/>
            <a:chExt cx="2286000" cy="2819400"/>
          </a:xfrm>
        </p:grpSpPr>
        <p:sp>
          <p:nvSpPr>
            <p:cNvPr id="28" name="Rectangle 27"/>
            <p:cNvSpPr/>
            <p:nvPr/>
          </p:nvSpPr>
          <p:spPr>
            <a:xfrm>
              <a:off x="1676400" y="3352800"/>
              <a:ext cx="2286000" cy="5334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UU KESEHATAN NO. 36 TAHUN 2009</a:t>
              </a:r>
              <a:endParaRPr lang="en-US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676400" y="3886200"/>
              <a:ext cx="2286000" cy="2286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500" b="1" dirty="0" err="1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Pasal</a:t>
              </a:r>
              <a:r>
                <a:rPr lang="en-US" sz="1500" b="1" dirty="0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164</a:t>
              </a:r>
            </a:p>
            <a:p>
              <a:r>
                <a:rPr lang="en-US" sz="1500" b="1" dirty="0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(2) </a:t>
              </a:r>
              <a:r>
                <a:rPr lang="en-US" sz="1500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Sebagaimana</a:t>
              </a:r>
              <a:r>
                <a:rPr lang="en-US" sz="1500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yang </a:t>
              </a:r>
              <a:r>
                <a:rPr lang="en-US" sz="1500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dimaksud</a:t>
              </a:r>
              <a:r>
                <a:rPr lang="en-US" sz="1500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pada</a:t>
              </a:r>
              <a:r>
                <a:rPr lang="en-US" sz="1500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ayat</a:t>
              </a:r>
              <a:r>
                <a:rPr lang="en-US" sz="1500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(1) </a:t>
              </a:r>
              <a:r>
                <a:rPr lang="en-US" sz="1500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meliputi</a:t>
              </a:r>
              <a:r>
                <a:rPr lang="en-US" sz="1500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Pekerja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Sektor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Formal &amp; Informal</a:t>
              </a:r>
              <a:endParaRPr lang="en-US" sz="15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320546" y="1902660"/>
            <a:ext cx="2286000" cy="3201093"/>
            <a:chOff x="1676400" y="3352800"/>
            <a:chExt cx="2286000" cy="2819399"/>
          </a:xfrm>
        </p:grpSpPr>
        <p:sp>
          <p:nvSpPr>
            <p:cNvPr id="32" name="Rectangle 31"/>
            <p:cNvSpPr/>
            <p:nvPr/>
          </p:nvSpPr>
          <p:spPr>
            <a:xfrm>
              <a:off x="1676400" y="3352800"/>
              <a:ext cx="2286000" cy="5334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UU KESEHATAN NO. 36 TAHUN 2009</a:t>
              </a:r>
              <a:endParaRPr lang="en-US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676400" y="3886199"/>
              <a:ext cx="2286000" cy="2286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500" b="1" dirty="0" err="1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Pasal</a:t>
              </a:r>
              <a:r>
                <a:rPr lang="en-US" sz="1500" b="1" dirty="0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164</a:t>
              </a:r>
            </a:p>
            <a:p>
              <a:r>
                <a:rPr lang="en-US" sz="1500" b="1" dirty="0" smtClean="0">
                  <a:solidFill>
                    <a:sysClr val="windowText" lastClr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(6) </a:t>
              </a:r>
              <a:r>
                <a:rPr lang="en-US" sz="1500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Pengelola</a:t>
              </a:r>
              <a:r>
                <a:rPr lang="en-US" sz="1500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tempat</a:t>
              </a:r>
              <a:r>
                <a:rPr lang="en-US" sz="1500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kerja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wajib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mentaati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standar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kesehatan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menjamin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lingkungan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kerja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yg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sehat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serta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bertanggung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jawab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atas</a:t>
              </a:r>
              <a:r>
                <a:rPr lang="en-US" sz="1500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terjadinya</a:t>
              </a:r>
              <a:r>
                <a:rPr lang="en-US" sz="1500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kecelakaan</a:t>
              </a:r>
              <a:r>
                <a:rPr lang="en-US" sz="15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500" b="1" dirty="0" err="1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kerja</a:t>
              </a:r>
              <a:endParaRPr lang="en-US" sz="15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112906" y="1722640"/>
            <a:ext cx="360040" cy="360040"/>
            <a:chOff x="8388424" y="2575295"/>
            <a:chExt cx="360040" cy="360040"/>
          </a:xfrm>
        </p:grpSpPr>
        <p:sp>
          <p:nvSpPr>
            <p:cNvPr id="44" name="Flowchart: Connector 43"/>
            <p:cNvSpPr/>
            <p:nvPr/>
          </p:nvSpPr>
          <p:spPr>
            <a:xfrm>
              <a:off x="8388424" y="2575295"/>
              <a:ext cx="360040" cy="36004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lowchart: Connector 44"/>
            <p:cNvSpPr/>
            <p:nvPr/>
          </p:nvSpPr>
          <p:spPr>
            <a:xfrm>
              <a:off x="8487610" y="2683307"/>
              <a:ext cx="144016" cy="144016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687380" y="2107375"/>
            <a:ext cx="360040" cy="360040"/>
            <a:chOff x="8388424" y="2575295"/>
            <a:chExt cx="360040" cy="360040"/>
          </a:xfrm>
        </p:grpSpPr>
        <p:sp>
          <p:nvSpPr>
            <p:cNvPr id="47" name="Flowchart: Connector 46"/>
            <p:cNvSpPr/>
            <p:nvPr/>
          </p:nvSpPr>
          <p:spPr>
            <a:xfrm>
              <a:off x="8388424" y="2575295"/>
              <a:ext cx="360040" cy="360040"/>
            </a:xfrm>
            <a:prstGeom prst="flowChartConnec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lowchart: Connector 47"/>
            <p:cNvSpPr/>
            <p:nvPr/>
          </p:nvSpPr>
          <p:spPr>
            <a:xfrm>
              <a:off x="8487610" y="2683307"/>
              <a:ext cx="144016" cy="144016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Flowchart: Connector 24"/>
          <p:cNvSpPr/>
          <p:nvPr/>
        </p:nvSpPr>
        <p:spPr>
          <a:xfrm>
            <a:off x="3212092" y="1599854"/>
            <a:ext cx="2394454" cy="3890536"/>
          </a:xfrm>
          <a:prstGeom prst="flowChartConnector">
            <a:avLst/>
          </a:prstGeom>
          <a:noFill/>
          <a:ln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3276600" y="5490390"/>
            <a:ext cx="2133600" cy="377010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2895600" y="6019800"/>
            <a:ext cx="2817676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STANDAR KESEHATAN KERJA</a:t>
            </a:r>
            <a:endParaRPr lang="en-US" sz="15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07991" cy="65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5" name="Content Placeholder 3">
            <a:extLst>
              <a:ext uri="{FF2B5EF4-FFF2-40B4-BE49-F238E27FC236}">
                <a16:creationId xmlns:lc="http://schemas.openxmlformats.org/drawingml/2006/lockedCanvas" xmlns="" xmlns:a16="http://schemas.microsoft.com/office/drawing/2014/main" id="{4436C2A7-D6BB-4D1F-9C86-29668EC80E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525869"/>
              </p:ext>
            </p:extLst>
          </p:nvPr>
        </p:nvGraphicFramePr>
        <p:xfrm>
          <a:off x="457200" y="453459"/>
          <a:ext cx="9677400" cy="5490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Arrow: Chevron 69">
            <a:extLst>
              <a:ext uri="{FF2B5EF4-FFF2-40B4-BE49-F238E27FC236}">
                <a16:creationId xmlns:lc="http://schemas.openxmlformats.org/drawingml/2006/lockedCanvas" xmlns="" xmlns:a16="http://schemas.microsoft.com/office/drawing/2014/main" id="{3AC86A2F-7BBD-439E-93E8-6117CEC2040C}"/>
              </a:ext>
            </a:extLst>
          </p:cNvPr>
          <p:cNvSpPr/>
          <p:nvPr/>
        </p:nvSpPr>
        <p:spPr>
          <a:xfrm>
            <a:off x="6553200" y="1899657"/>
            <a:ext cx="459767" cy="803437"/>
          </a:xfrm>
          <a:prstGeom prst="chevron">
            <a:avLst/>
          </a:prstGeom>
          <a:solidFill>
            <a:srgbClr val="115334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Arrow: Pentagon 62">
            <a:extLst>
              <a:ext uri="{FF2B5EF4-FFF2-40B4-BE49-F238E27FC236}">
                <a16:creationId xmlns:lc="http://schemas.openxmlformats.org/drawingml/2006/lockedCanvas" xmlns="" xmlns:a16="http://schemas.microsoft.com/office/drawing/2014/main" id="{F6AD6769-198F-4D42-B5D7-1084DF3E0A89}"/>
              </a:ext>
            </a:extLst>
          </p:cNvPr>
          <p:cNvSpPr/>
          <p:nvPr/>
        </p:nvSpPr>
        <p:spPr>
          <a:xfrm>
            <a:off x="7016708" y="1899657"/>
            <a:ext cx="2131033" cy="1576122"/>
          </a:xfrm>
          <a:prstGeom prst="homePlate">
            <a:avLst>
              <a:gd name="adj" fmla="val 26396"/>
            </a:avLst>
          </a:prstGeom>
          <a:solidFill>
            <a:srgbClr val="26B873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Permenkes</a:t>
            </a:r>
            <a:r>
              <a:rPr lang="en-US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RI No. 15 </a:t>
            </a:r>
            <a:r>
              <a:rPr lang="en-US" sz="1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tahun</a:t>
            </a:r>
            <a:r>
              <a:rPr lang="en-US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2013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tentang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Fasilitas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Khusus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Menyusui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Memerah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Arrow: Pentagon 63">
            <a:extLst>
              <a:ext uri="{FF2B5EF4-FFF2-40B4-BE49-F238E27FC236}">
                <a16:creationId xmlns:lc="http://schemas.openxmlformats.org/drawingml/2006/lockedCanvas" xmlns="" xmlns:a16="http://schemas.microsoft.com/office/drawing/2014/main" id="{7ADB0252-BEE8-49C3-9AD9-5BAC52BCD415}"/>
              </a:ext>
            </a:extLst>
          </p:cNvPr>
          <p:cNvSpPr/>
          <p:nvPr/>
        </p:nvSpPr>
        <p:spPr>
          <a:xfrm>
            <a:off x="7000676" y="3810000"/>
            <a:ext cx="2143323" cy="1096407"/>
          </a:xfrm>
          <a:prstGeom prst="homePlate">
            <a:avLst>
              <a:gd name="adj" fmla="val 26396"/>
            </a:avLst>
          </a:prstGeom>
          <a:solidFill>
            <a:srgbClr val="3EC222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Permenkes RI No</a:t>
            </a:r>
            <a:r>
              <a:rPr lang="en-US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48</a:t>
            </a:r>
            <a:r>
              <a:rPr lang="id-ID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tahun 2016 </a:t>
            </a:r>
            <a:r>
              <a:rPr lang="id-ID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tentang 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K3 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Perkantoran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Arrow: Chevron 69">
            <a:extLst>
              <a:ext uri="{FF2B5EF4-FFF2-40B4-BE49-F238E27FC236}">
                <a16:creationId xmlns:lc="http://schemas.openxmlformats.org/drawingml/2006/lockedCanvas" xmlns="" xmlns:a16="http://schemas.microsoft.com/office/drawing/2014/main" id="{3AC86A2F-7BBD-439E-93E8-6117CEC2040C}"/>
              </a:ext>
            </a:extLst>
          </p:cNvPr>
          <p:cNvSpPr/>
          <p:nvPr/>
        </p:nvSpPr>
        <p:spPr>
          <a:xfrm>
            <a:off x="6524986" y="3703249"/>
            <a:ext cx="459767" cy="803437"/>
          </a:xfrm>
          <a:prstGeom prst="chevron">
            <a:avLst/>
          </a:prstGeom>
          <a:solidFill>
            <a:srgbClr val="115334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lc="http://schemas.openxmlformats.org/drawingml/2006/lockedCanvas" xmlns="" xmlns:a16="http://schemas.microsoft.com/office/drawing/2014/main" id="{6F906F9D-9FB7-41EB-8ACF-B7C9855394A4}"/>
              </a:ext>
            </a:extLst>
          </p:cNvPr>
          <p:cNvSpPr/>
          <p:nvPr/>
        </p:nvSpPr>
        <p:spPr>
          <a:xfrm>
            <a:off x="2514600" y="6096000"/>
            <a:ext cx="4470153" cy="606678"/>
          </a:xfrm>
          <a:prstGeom prst="rect">
            <a:avLst/>
          </a:prstGeom>
          <a:solidFill>
            <a:srgbClr val="D9F629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Permenkes RI No</a:t>
            </a:r>
            <a:r>
              <a:rPr lang="en-US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56</a:t>
            </a:r>
            <a:r>
              <a:rPr lang="id-ID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id-ID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tahun 2016 </a:t>
            </a:r>
            <a:r>
              <a:rPr lang="id-ID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tentang 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Penyakit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Akibat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Arrow: Chevron 69">
            <a:extLst>
              <a:ext uri="{FF2B5EF4-FFF2-40B4-BE49-F238E27FC236}">
                <a16:creationId xmlns:lc="http://schemas.openxmlformats.org/drawingml/2006/lockedCanvas" xmlns="" xmlns:a16="http://schemas.microsoft.com/office/drawing/2014/main" id="{3AC86A2F-7BBD-439E-93E8-6117CEC2040C}"/>
              </a:ext>
            </a:extLst>
          </p:cNvPr>
          <p:cNvSpPr/>
          <p:nvPr/>
        </p:nvSpPr>
        <p:spPr>
          <a:xfrm rot="5400000">
            <a:off x="4245198" y="5269036"/>
            <a:ext cx="459767" cy="803437"/>
          </a:xfrm>
          <a:prstGeom prst="chevron">
            <a:avLst/>
          </a:prstGeom>
          <a:solidFill>
            <a:srgbClr val="115334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Flowchart: Card 32">
            <a:extLst>
              <a:ext uri="{FF2B5EF4-FFF2-40B4-BE49-F238E27FC236}">
                <a16:creationId xmlns:lc="http://schemas.openxmlformats.org/drawingml/2006/lockedCanvas" xmlns="" xmlns:a16="http://schemas.microsoft.com/office/drawing/2014/main" id="{BFBF4A63-F143-4F1B-B177-7BA0A41D5091}"/>
              </a:ext>
            </a:extLst>
          </p:cNvPr>
          <p:cNvSpPr/>
          <p:nvPr/>
        </p:nvSpPr>
        <p:spPr>
          <a:xfrm>
            <a:off x="-46703" y="3739505"/>
            <a:ext cx="1963384" cy="2590799"/>
          </a:xfrm>
          <a:prstGeom prst="flowChartPunchedCard">
            <a:avLst/>
          </a:prstGeom>
          <a:solidFill>
            <a:srgbClr val="E77F24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d-ID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Permenkes RI No</a:t>
            </a:r>
            <a:r>
              <a:rPr lang="en-US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id-ID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70 tahun 2016</a:t>
            </a:r>
            <a:r>
              <a:rPr lang="id-ID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tentang 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Standar dan Persyaratan Kesehatan Lingkungan Kerja Industr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Arrow: Chevron 72">
            <a:extLst>
              <a:ext uri="{FF2B5EF4-FFF2-40B4-BE49-F238E27FC236}">
                <a16:creationId xmlns:lc="http://schemas.openxmlformats.org/drawingml/2006/lockedCanvas" xmlns="" xmlns:a16="http://schemas.microsoft.com/office/drawing/2014/main" id="{4ACF1AD5-B245-4A4D-B8EF-ABFDB18108D2}"/>
              </a:ext>
            </a:extLst>
          </p:cNvPr>
          <p:cNvSpPr/>
          <p:nvPr/>
        </p:nvSpPr>
        <p:spPr>
          <a:xfrm rot="10800000">
            <a:off x="1857687" y="3600450"/>
            <a:ext cx="459767" cy="803437"/>
          </a:xfrm>
          <a:prstGeom prst="chevron">
            <a:avLst/>
          </a:prstGeom>
          <a:solidFill>
            <a:srgbClr val="86460C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Flowchart: Card 34">
            <a:extLst>
              <a:ext uri="{FF2B5EF4-FFF2-40B4-BE49-F238E27FC236}">
                <a16:creationId xmlns:lc="http://schemas.openxmlformats.org/drawingml/2006/lockedCanvas" xmlns="" xmlns:a16="http://schemas.microsoft.com/office/drawing/2014/main" id="{2792AE01-1019-4CC5-9EE5-089FEE99DC7F}"/>
              </a:ext>
            </a:extLst>
          </p:cNvPr>
          <p:cNvSpPr/>
          <p:nvPr/>
        </p:nvSpPr>
        <p:spPr>
          <a:xfrm>
            <a:off x="0" y="1617299"/>
            <a:ext cx="1916681" cy="1368152"/>
          </a:xfrm>
          <a:prstGeom prst="flowChartPunchedCard">
            <a:avLst/>
          </a:prstGeom>
          <a:solidFill>
            <a:srgbClr val="2C95B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US" sz="16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ermenkes</a:t>
            </a:r>
            <a:r>
              <a:rPr lang="en-US" sz="16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No. 66 </a:t>
            </a:r>
            <a:r>
              <a:rPr lang="en-US" sz="16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Tahun</a:t>
            </a:r>
            <a:r>
              <a:rPr lang="en-US" sz="16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2016 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tentang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K3 RS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Arrow: Chevron 71">
            <a:extLst>
              <a:ext uri="{FF2B5EF4-FFF2-40B4-BE49-F238E27FC236}">
                <a16:creationId xmlns:lc="http://schemas.openxmlformats.org/drawingml/2006/lockedCanvas" xmlns="" xmlns:a16="http://schemas.microsoft.com/office/drawing/2014/main" id="{029A9126-BADC-4C06-8E0F-2710EE664E18}"/>
              </a:ext>
            </a:extLst>
          </p:cNvPr>
          <p:cNvSpPr/>
          <p:nvPr/>
        </p:nvSpPr>
        <p:spPr>
          <a:xfrm rot="10800000">
            <a:off x="1857687" y="1734760"/>
            <a:ext cx="459767" cy="803437"/>
          </a:xfrm>
          <a:prstGeom prst="chevron">
            <a:avLst/>
          </a:prstGeom>
          <a:solidFill>
            <a:schemeClr val="tx2">
              <a:lumMod val="7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5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STANDAR KESEHATAN KERJA</a:t>
            </a:r>
            <a:endParaRPr lang="en-US" sz="2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07991" cy="65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470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233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d-ID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PERMENKES RI NO 70 TAHUN 2016 </a:t>
            </a:r>
            <a:br>
              <a:rPr lang="id-ID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d-ID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TENTANG </a:t>
            </a:r>
            <a:br>
              <a:rPr lang="id-ID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d-ID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STANDAR DAN PERSYARATAN KESEHATAN LINGKUNGAN KERJA INDUSTRI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7870012"/>
              </p:ext>
            </p:extLst>
          </p:nvPr>
        </p:nvGraphicFramePr>
        <p:xfrm>
          <a:off x="-368710" y="2133600"/>
          <a:ext cx="6464710" cy="4338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4728087" y="2438400"/>
            <a:ext cx="4038600" cy="12954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d-ID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Mewujudkan </a:t>
            </a:r>
            <a:r>
              <a:rPr lang="id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kualitas lingkungan kerja industri yang sehat dalam rangka menciptakan pekerja yang sehat dan produktif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48200" y="5486400"/>
            <a:ext cx="4038600" cy="9144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Mencegah timbulnya pencemaran lingkungan akibat kegiatan </a:t>
            </a:r>
            <a:r>
              <a:rPr lang="id-ID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industri</a:t>
            </a:r>
            <a:endParaRPr lang="id-ID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28087" y="4038600"/>
            <a:ext cx="4038600" cy="9906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Mencegah timbulnya gangguan kesehatan, PAK dan </a:t>
            </a:r>
            <a:r>
              <a:rPr lang="id-ID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endParaRPr lang="id-ID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19600" y="2209800"/>
            <a:ext cx="4572000" cy="449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886200" y="3505200"/>
            <a:ext cx="533400" cy="1295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07991" cy="65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179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468" y="762000"/>
            <a:ext cx="8229600" cy="868362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KESEPAKATAN</a:t>
            </a:r>
            <a:b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GERAKAN PEKERJA PEREMPUAN SEHAT PRODUKTIF (GP2SP)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498" y="1673990"/>
            <a:ext cx="5246370" cy="3886200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920446"/>
            <a:ext cx="2261054" cy="86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800001"/>
            <a:ext cx="2057400" cy="8949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0" b="14491"/>
          <a:stretch/>
        </p:blipFill>
        <p:spPr>
          <a:xfrm>
            <a:off x="2438400" y="5800001"/>
            <a:ext cx="2060455" cy="9817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287" y="5779007"/>
            <a:ext cx="1693746" cy="98179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172281" y="5410200"/>
            <a:ext cx="3104238" cy="3688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ditandatangani</a:t>
            </a:r>
            <a:r>
              <a:rPr lang="en-US" sz="15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oleh</a:t>
            </a:r>
            <a:r>
              <a:rPr lang="en-US" sz="15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</p:txBody>
      </p:sp>
      <p:pic>
        <p:nvPicPr>
          <p:cNvPr id="11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07991" cy="65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82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50" y="694098"/>
            <a:ext cx="9144000" cy="4887112"/>
          </a:xfrm>
          <a:prstGeom prst="rect">
            <a:avLst/>
          </a:prstGeom>
          <a:effectLst>
            <a:reflection stA="50000" endPos="48000" dist="50800" dir="5400000" sy="-100000" algn="bl" rotWithShape="0"/>
          </a:effec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2438400" y="0"/>
            <a:ext cx="4495800" cy="22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2800" b="1" spc="-150" dirty="0" smtClean="0">
                <a:solidFill>
                  <a:srgbClr val="A9D18E"/>
                </a:solidFill>
                <a:latin typeface="Arial Black"/>
                <a:cs typeface="Arial Black"/>
              </a:rPr>
              <a:t>INTRUKSI PRESIDEN GERMAS</a:t>
            </a:r>
            <a:endParaRPr lang="id-ID" altLang="en-US" sz="2800" b="1" spc="-150" dirty="0">
              <a:solidFill>
                <a:srgbClr val="A9D18E"/>
              </a:solidFill>
              <a:latin typeface="Arial Black"/>
              <a:cs typeface="Arial Black"/>
            </a:endParaRPr>
          </a:p>
        </p:txBody>
      </p:sp>
      <p:pic>
        <p:nvPicPr>
          <p:cNvPr id="8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547" y="1124744"/>
            <a:ext cx="3543300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 descr="ppt 1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49"/>
          <a:stretch/>
        </p:blipFill>
        <p:spPr bwMode="auto">
          <a:xfrm>
            <a:off x="152400" y="5517232"/>
            <a:ext cx="8955088" cy="919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503410" y="1564481"/>
            <a:ext cx="8677102" cy="3736727"/>
            <a:chOff x="503410" y="1564481"/>
            <a:chExt cx="8677102" cy="3736727"/>
          </a:xfrm>
        </p:grpSpPr>
        <p:sp>
          <p:nvSpPr>
            <p:cNvPr id="10" name="Rectangle 9"/>
            <p:cNvSpPr/>
            <p:nvPr/>
          </p:nvSpPr>
          <p:spPr>
            <a:xfrm>
              <a:off x="1547201" y="2190352"/>
              <a:ext cx="1932671" cy="6625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Aktifitas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fisik</a:t>
              </a:r>
              <a:endPara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47576" y="3174319"/>
              <a:ext cx="864096" cy="9361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215557" y="1564481"/>
              <a:ext cx="864096" cy="9361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4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181857" y="2852936"/>
              <a:ext cx="864096" cy="9361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4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00633" y="4221088"/>
              <a:ext cx="864096" cy="9361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4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3410" y="4365104"/>
              <a:ext cx="864096" cy="9361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4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9065" y="2105236"/>
              <a:ext cx="864096" cy="9361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4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592250" y="3320987"/>
              <a:ext cx="1932671" cy="6625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Peningkatan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PHBS</a:t>
              </a:r>
              <a:endPara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002704" y="1701241"/>
              <a:ext cx="2629376" cy="6625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Penyediaan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pangan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sehat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&amp;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percepatan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perbaikan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gizi</a:t>
              </a:r>
              <a:endPara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116170" y="2989696"/>
              <a:ext cx="2515910" cy="6625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Peningkatan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&amp;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Pencegahan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deteksi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dini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penyakit</a:t>
              </a:r>
              <a:endPara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202975" y="4531773"/>
              <a:ext cx="2629376" cy="6625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Peningkatan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kualitas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lingkungan</a:t>
              </a:r>
              <a:endPara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318842" y="4382233"/>
              <a:ext cx="2629376" cy="6625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Peningkatan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edukasi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hidup</a:t>
              </a:r>
              <a:r>
                <a:rPr lang="en-US" b="1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sehat</a:t>
              </a:r>
              <a:endPara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 bwMode="auto">
            <a:xfrm flipV="1">
              <a:off x="1663739" y="2699597"/>
              <a:ext cx="1711150" cy="1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/>
            <p:cNvCxnSpPr/>
            <p:nvPr/>
          </p:nvCxnSpPr>
          <p:spPr bwMode="auto">
            <a:xfrm flipV="1">
              <a:off x="1672723" y="3971531"/>
              <a:ext cx="1662976" cy="2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/>
            <p:cNvCxnSpPr/>
            <p:nvPr/>
          </p:nvCxnSpPr>
          <p:spPr bwMode="auto">
            <a:xfrm flipV="1">
              <a:off x="1246213" y="5194354"/>
              <a:ext cx="2486472" cy="2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/>
            <p:cNvCxnSpPr/>
            <p:nvPr/>
          </p:nvCxnSpPr>
          <p:spPr bwMode="auto">
            <a:xfrm>
              <a:off x="6101252" y="2499454"/>
              <a:ext cx="2016224" cy="1131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>
              <a:off x="6122012" y="3805972"/>
              <a:ext cx="2274805" cy="9459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5414635" y="5013176"/>
              <a:ext cx="2281768" cy="0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35" name="Picture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736" y="2032227"/>
              <a:ext cx="1047345" cy="991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7476" y="3315050"/>
              <a:ext cx="1063036" cy="106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7476" y="1824437"/>
              <a:ext cx="997140" cy="102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63736" y="3475751"/>
              <a:ext cx="1047864" cy="1013963"/>
            </a:xfrm>
            <a:prstGeom prst="rect">
              <a:avLst/>
            </a:prstGeom>
          </p:spPr>
        </p:pic>
      </p:grpSp>
      <p:pic>
        <p:nvPicPr>
          <p:cNvPr id="43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07991" cy="65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61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172" y="838200"/>
            <a:ext cx="3543300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6804248" y="2406290"/>
            <a:ext cx="2267743" cy="4191062"/>
            <a:chOff x="6804248" y="2406290"/>
            <a:chExt cx="2267743" cy="4191062"/>
          </a:xfrm>
        </p:grpSpPr>
        <p:sp>
          <p:nvSpPr>
            <p:cNvPr id="21" name="Right Arrow 20"/>
            <p:cNvSpPr/>
            <p:nvPr/>
          </p:nvSpPr>
          <p:spPr>
            <a:xfrm>
              <a:off x="6804248" y="2406290"/>
              <a:ext cx="288032" cy="1448945"/>
            </a:xfrm>
            <a:prstGeom prst="rightArrow">
              <a:avLst/>
            </a:prstGeom>
            <a:solidFill>
              <a:srgbClr val="2FD94B"/>
            </a:solidFill>
            <a:ln>
              <a:solidFill>
                <a:srgbClr val="2FD9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ight Arrow 26"/>
            <p:cNvSpPr/>
            <p:nvPr/>
          </p:nvSpPr>
          <p:spPr>
            <a:xfrm>
              <a:off x="6804248" y="4932383"/>
              <a:ext cx="288032" cy="1448945"/>
            </a:xfrm>
            <a:prstGeom prst="rightArrow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236297" y="2778162"/>
              <a:ext cx="1728192" cy="1076466"/>
            </a:xfrm>
            <a:prstGeom prst="rect">
              <a:avLst/>
            </a:prstGeom>
            <a:noFill/>
            <a:ln>
              <a:solidFill>
                <a:srgbClr val="2FD9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Meningkatkan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derajat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kesehatan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pekerja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perempuan</a:t>
              </a:r>
              <a:endPara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164288" y="4725144"/>
              <a:ext cx="1907703" cy="1872208"/>
            </a:xfrm>
            <a:prstGeom prst="rect">
              <a:avLst/>
            </a:prstGeom>
            <a:noFill/>
            <a:ln>
              <a:solidFill>
                <a:srgbClr val="2FD9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Memberikan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pekerja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perempuan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pengetahuan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memadai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agar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mampu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memelihara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kesehatan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diri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sz="15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keluarga</a:t>
              </a:r>
              <a:endPara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07504" y="304800"/>
            <a:ext cx="7360096" cy="6076528"/>
            <a:chOff x="107504" y="304800"/>
            <a:chExt cx="7360096" cy="6076528"/>
          </a:xfrm>
        </p:grpSpPr>
        <p:sp>
          <p:nvSpPr>
            <p:cNvPr id="5" name="Title 1"/>
            <p:cNvSpPr txBox="1">
              <a:spLocks/>
            </p:cNvSpPr>
            <p:nvPr/>
          </p:nvSpPr>
          <p:spPr bwMode="auto">
            <a:xfrm>
              <a:off x="1828800" y="304800"/>
              <a:ext cx="5638800" cy="1525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algn="l" defTabSz="685800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defTabSz="685800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300">
                  <a:solidFill>
                    <a:schemeClr val="tx1"/>
                  </a:solidFill>
                  <a:latin typeface="Calibri Light" panose="020F0302020204030204" pitchFamily="34" charset="0"/>
                </a:defRPr>
              </a:lvl2pPr>
              <a:lvl3pPr algn="l" defTabSz="685800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300">
                  <a:solidFill>
                    <a:schemeClr val="tx1"/>
                  </a:solidFill>
                  <a:latin typeface="Calibri Light" panose="020F0302020204030204" pitchFamily="34" charset="0"/>
                </a:defRPr>
              </a:lvl3pPr>
              <a:lvl4pPr algn="l" defTabSz="685800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300">
                  <a:solidFill>
                    <a:schemeClr val="tx1"/>
                  </a:solidFill>
                  <a:latin typeface="Calibri Light" panose="020F0302020204030204" pitchFamily="34" charset="0"/>
                </a:defRPr>
              </a:lvl4pPr>
              <a:lvl5pPr algn="l" defTabSz="685800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300">
                  <a:solidFill>
                    <a:schemeClr val="tx1"/>
                  </a:solidFill>
                  <a:latin typeface="Calibri Light" panose="020F0302020204030204" pitchFamily="34" charset="0"/>
                </a:defRPr>
              </a:lvl5pPr>
              <a:lvl6pPr marL="457200" algn="l" defTabSz="6858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300">
                  <a:solidFill>
                    <a:schemeClr val="tx1"/>
                  </a:solidFill>
                  <a:latin typeface="Calibri Light" panose="020F0302020204030204" pitchFamily="34" charset="0"/>
                </a:defRPr>
              </a:lvl6pPr>
              <a:lvl7pPr marL="914400" algn="l" defTabSz="6858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300">
                  <a:solidFill>
                    <a:schemeClr val="tx1"/>
                  </a:solidFill>
                  <a:latin typeface="Calibri Light" panose="020F0302020204030204" pitchFamily="34" charset="0"/>
                </a:defRPr>
              </a:lvl7pPr>
              <a:lvl8pPr marL="1371600" algn="l" defTabSz="6858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300">
                  <a:solidFill>
                    <a:schemeClr val="tx1"/>
                  </a:solidFill>
                  <a:latin typeface="Calibri Light" panose="020F0302020204030204" pitchFamily="34" charset="0"/>
                </a:defRPr>
              </a:lvl8pPr>
              <a:lvl9pPr marL="1828800" algn="l" defTabSz="6858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300">
                  <a:solidFill>
                    <a:schemeClr val="tx1"/>
                  </a:solidFill>
                  <a:latin typeface="Calibri Light" panose="020F030202020403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defRPr/>
              </a:pPr>
              <a:r>
                <a:rPr lang="en-US" altLang="en-US" sz="2400" spc="-150" dirty="0" smtClean="0">
                  <a:solidFill>
                    <a:srgbClr val="1F497D"/>
                  </a:solidFill>
                  <a:latin typeface="Arial Black"/>
                  <a:cs typeface="Arial Black"/>
                </a:rPr>
                <a:t>UPAYA KESEHATAN KERJA MENGUATKAN PERAN PEKERJA PEREMPUAN</a:t>
              </a:r>
              <a:endParaRPr lang="id-ID" altLang="en-US" sz="2400" spc="-150" dirty="0">
                <a:solidFill>
                  <a:srgbClr val="1F497D"/>
                </a:solidFill>
                <a:latin typeface="Arial Black"/>
                <a:cs typeface="Arial Black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62995" y="4853759"/>
              <a:ext cx="6153222" cy="48097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KOMUNIKASI, INFORMASI DAN EDUKASI</a:t>
              </a:r>
              <a:endPara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6058" y="2703500"/>
              <a:ext cx="504056" cy="672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1" r="71136" b="71631"/>
            <a:stretch/>
          </p:blipFill>
          <p:spPr>
            <a:xfrm>
              <a:off x="4955573" y="2406290"/>
              <a:ext cx="1560643" cy="123596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1475656" y="2629361"/>
              <a:ext cx="144016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UPAYA </a:t>
              </a:r>
            </a:p>
            <a:p>
              <a:pPr algn="ctr"/>
              <a:r>
                <a:rPr lang="en-US" sz="1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KESJA BAGI PEKERJA PEREMPUAN</a:t>
              </a:r>
              <a:endParaRPr lang="en-US" sz="1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51520" y="1556792"/>
              <a:ext cx="6480720" cy="3168352"/>
            </a:xfrm>
            <a:prstGeom prst="rect">
              <a:avLst/>
            </a:prstGeom>
            <a:noFill/>
            <a:ln>
              <a:solidFill>
                <a:srgbClr val="2FD94B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467544" y="5445224"/>
              <a:ext cx="225133" cy="216024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43608" y="5877272"/>
              <a:ext cx="58686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Upaya</a:t>
              </a: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kesehatan</a:t>
              </a: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keluarga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87996" y="5373216"/>
              <a:ext cx="58686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Upaya</a:t>
              </a: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kesehatan</a:t>
              </a: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kerja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5-Point Star 24"/>
            <p:cNvSpPr/>
            <p:nvPr/>
          </p:nvSpPr>
          <p:spPr>
            <a:xfrm>
              <a:off x="467543" y="5949280"/>
              <a:ext cx="225133" cy="216024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51520" y="4805166"/>
              <a:ext cx="6552728" cy="157616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953184" y="1911019"/>
              <a:ext cx="2351610" cy="2388564"/>
            </a:xfrm>
            <a:prstGeom prst="ellipse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547664" y="1757003"/>
              <a:ext cx="1368152" cy="581877"/>
            </a:xfrm>
            <a:prstGeom prst="rect">
              <a:avLst/>
            </a:prstGeom>
            <a:solidFill>
              <a:srgbClr val="2FD94B"/>
            </a:solidFill>
            <a:ln>
              <a:solidFill>
                <a:srgbClr val="2FD94B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Gizi</a:t>
              </a: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07504" y="2733335"/>
              <a:ext cx="1368152" cy="581877"/>
            </a:xfrm>
            <a:prstGeom prst="rect">
              <a:avLst/>
            </a:prstGeom>
            <a:solidFill>
              <a:srgbClr val="2FD94B"/>
            </a:solidFill>
            <a:ln>
              <a:solidFill>
                <a:srgbClr val="2FD94B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Kesehatan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Reproduksi</a:t>
              </a: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915816" y="2714238"/>
              <a:ext cx="1368152" cy="581877"/>
            </a:xfrm>
            <a:prstGeom prst="rect">
              <a:avLst/>
            </a:prstGeom>
            <a:solidFill>
              <a:srgbClr val="2FD94B"/>
            </a:solidFill>
            <a:ln>
              <a:solidFill>
                <a:srgbClr val="2FD94B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ASI</a:t>
              </a: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555776" y="4071259"/>
              <a:ext cx="1656184" cy="581877"/>
            </a:xfrm>
            <a:prstGeom prst="rect">
              <a:avLst/>
            </a:prstGeom>
            <a:solidFill>
              <a:srgbClr val="2FD94B"/>
            </a:solidFill>
            <a:ln>
              <a:solidFill>
                <a:srgbClr val="2FD94B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Pengendalian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PTM &amp; PM</a:t>
              </a: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9552" y="4071259"/>
              <a:ext cx="1368152" cy="581877"/>
            </a:xfrm>
            <a:prstGeom prst="rect">
              <a:avLst/>
            </a:prstGeom>
            <a:solidFill>
              <a:srgbClr val="2FD94B"/>
            </a:solidFill>
            <a:ln>
              <a:solidFill>
                <a:srgbClr val="2FD94B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Lingkungan</a:t>
              </a:r>
              <a:r>
                <a:rPr lang="en-US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Kerja</a:t>
              </a: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0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07991" cy="65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109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099719" y="2452433"/>
            <a:ext cx="2596481" cy="864096"/>
          </a:xfrm>
          <a:prstGeom prst="rect">
            <a:avLst/>
          </a:prstGeom>
          <a:noFill/>
          <a:ln>
            <a:solidFill>
              <a:srgbClr val="2FD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Pekerja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perempuan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sehat</a:t>
            </a:r>
            <a:endParaRPr lang="en-US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99720" y="3649960"/>
            <a:ext cx="2596479" cy="1368152"/>
          </a:xfrm>
          <a:prstGeom prst="rect">
            <a:avLst/>
          </a:prstGeom>
          <a:noFill/>
          <a:ln>
            <a:solidFill>
              <a:srgbClr val="2FD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pengetahuan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memadai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mampu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memelihara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endParaRPr lang="en-US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143301814"/>
              </p:ext>
            </p:extLst>
          </p:nvPr>
        </p:nvGraphicFramePr>
        <p:xfrm>
          <a:off x="923257" y="2057400"/>
          <a:ext cx="3240359" cy="3192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Rectangle 20"/>
          <p:cNvSpPr/>
          <p:nvPr/>
        </p:nvSpPr>
        <p:spPr>
          <a:xfrm>
            <a:off x="838201" y="1488017"/>
            <a:ext cx="3541440" cy="64558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 DESTINE" panose="02000000000000000000" pitchFamily="2" charset="0"/>
                <a:cs typeface="Arial" panose="020B0604020202020204" pitchFamily="34" charset="0"/>
              </a:rPr>
              <a:t>KEWAJIBAN</a:t>
            </a:r>
            <a:endParaRPr lang="en-US" dirty="0">
              <a:solidFill>
                <a:schemeClr val="tx1"/>
              </a:solidFill>
              <a:latin typeface="AR DESTINE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955704" y="2209800"/>
            <a:ext cx="3045295" cy="3096344"/>
          </a:xfrm>
          <a:prstGeom prst="rect">
            <a:avLst/>
          </a:prstGeom>
          <a:noFill/>
          <a:ln>
            <a:solidFill>
              <a:srgbClr val="2FD94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91769" y="2225279"/>
            <a:ext cx="3487871" cy="309634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>
            <a:off x="4379640" y="3332008"/>
            <a:ext cx="432048" cy="9005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itle 1"/>
          <p:cNvSpPr txBox="1">
            <a:spLocks/>
          </p:cNvSpPr>
          <p:nvPr/>
        </p:nvSpPr>
        <p:spPr bwMode="auto">
          <a:xfrm>
            <a:off x="1905000" y="0"/>
            <a:ext cx="5105400" cy="161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2500" spc="-150" dirty="0" smtClean="0">
                <a:solidFill>
                  <a:schemeClr val="tx2"/>
                </a:solidFill>
                <a:latin typeface="Arial Black"/>
                <a:cs typeface="Arial Black"/>
              </a:rPr>
              <a:t>STRATEGI MEWUJUDKAN PEKERJA PEREMPUAN SEHAT &amp; PRODUKTIF </a:t>
            </a:r>
            <a:endParaRPr lang="id-ID" altLang="en-US" sz="2500" spc="-150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pic>
        <p:nvPicPr>
          <p:cNvPr id="34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172" y="829023"/>
            <a:ext cx="3543300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707631" y="1488017"/>
            <a:ext cx="3541440" cy="6455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 DESTINE" panose="02000000000000000000" pitchFamily="2" charset="0"/>
                <a:cs typeface="Arial" panose="020B0604020202020204" pitchFamily="34" charset="0"/>
              </a:rPr>
              <a:t>HARAPAN CAPAIAN</a:t>
            </a:r>
            <a:endParaRPr lang="en-US" dirty="0">
              <a:solidFill>
                <a:schemeClr val="tx1"/>
              </a:solidFill>
              <a:latin typeface="AR DESTINE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2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07991" cy="65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294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5723973" y="5251664"/>
            <a:ext cx="1447801" cy="14528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9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INDIVIDU PEKERJA PEREMPAUAN</a:t>
            </a:r>
            <a:endParaRPr lang="en-US" sz="9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Flowchart: Connector 18"/>
          <p:cNvSpPr/>
          <p:nvPr/>
        </p:nvSpPr>
        <p:spPr>
          <a:xfrm>
            <a:off x="6248400" y="1524000"/>
            <a:ext cx="2133600" cy="1487144"/>
          </a:xfrm>
          <a:prstGeom prst="flowChartConnector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KEMENTERIAN DALAM NEGERI</a:t>
            </a:r>
            <a:endParaRPr lang="en-US" sz="1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122114" y="1676401"/>
            <a:ext cx="1784265" cy="1671485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PERUSAHAAN/ SWASTA</a:t>
            </a:r>
            <a:endParaRPr lang="en-US" sz="1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5" t="12338" r="55771" b="4876"/>
          <a:stretch/>
        </p:blipFill>
        <p:spPr>
          <a:xfrm>
            <a:off x="3951444" y="2344639"/>
            <a:ext cx="1828800" cy="42085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90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 LINTAS SEKTOR DALAM PERLINDUNGAN PEKERJA PEREMPUAN</a:t>
            </a:r>
            <a:endParaRPr lang="en-US" sz="2400" dirty="0"/>
          </a:p>
        </p:txBody>
      </p:sp>
      <p:sp>
        <p:nvSpPr>
          <p:cNvPr id="7" name="Arc 6"/>
          <p:cNvSpPr/>
          <p:nvPr/>
        </p:nvSpPr>
        <p:spPr>
          <a:xfrm rot="10067741">
            <a:off x="1514933" y="3028875"/>
            <a:ext cx="6675003" cy="1885652"/>
          </a:xfrm>
          <a:prstGeom prst="arc">
            <a:avLst>
              <a:gd name="adj1" fmla="val 7918278"/>
              <a:gd name="adj2" fmla="val 4717244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764410" y="3624087"/>
            <a:ext cx="1339434" cy="5324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Sehat</a:t>
            </a:r>
            <a:endParaRPr lang="en-US" sz="15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65766" y="4312014"/>
            <a:ext cx="1568034" cy="5476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berkompeten</a:t>
            </a:r>
            <a:endParaRPr lang="en-US" sz="15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26880" y="3011145"/>
            <a:ext cx="1487340" cy="475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Pekerja</a:t>
            </a:r>
            <a:r>
              <a:rPr lang="en-US" sz="15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Produktif</a:t>
            </a:r>
            <a:endParaRPr lang="en-US" sz="15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5410200" y="3248670"/>
            <a:ext cx="76200" cy="4133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486400" y="3200400"/>
            <a:ext cx="457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3" idx="3"/>
          </p:cNvCxnSpPr>
          <p:nvPr/>
        </p:nvCxnSpPr>
        <p:spPr>
          <a:xfrm flipH="1">
            <a:off x="3733800" y="4448919"/>
            <a:ext cx="370044" cy="1369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4088884" y="3821293"/>
            <a:ext cx="24981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lowchart: Connector 29"/>
          <p:cNvSpPr/>
          <p:nvPr/>
        </p:nvSpPr>
        <p:spPr>
          <a:xfrm>
            <a:off x="122114" y="3890289"/>
            <a:ext cx="2043652" cy="2087820"/>
          </a:xfrm>
          <a:prstGeom prst="flowChartConnector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KEMENTERIAN PP DAN PA</a:t>
            </a:r>
            <a:endParaRPr lang="en-US" sz="13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Flowchart: Connector 28"/>
          <p:cNvSpPr/>
          <p:nvPr/>
        </p:nvSpPr>
        <p:spPr>
          <a:xfrm>
            <a:off x="1807011" y="1676401"/>
            <a:ext cx="2144433" cy="2089552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KEMENTERIAN TENAGA KERJA</a:t>
            </a:r>
            <a:endParaRPr lang="en-US" sz="1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6866020" y="4585824"/>
            <a:ext cx="1928096" cy="183854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PEMBERDAYAAN MASYARAKAT</a:t>
            </a:r>
            <a:endParaRPr lang="en-US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Flowchart: Connector 25"/>
          <p:cNvSpPr/>
          <p:nvPr/>
        </p:nvSpPr>
        <p:spPr>
          <a:xfrm>
            <a:off x="6866020" y="3011145"/>
            <a:ext cx="2132687" cy="2102802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KEMENTERIAN KESEHATAN</a:t>
            </a:r>
            <a:endParaRPr lang="en-US" sz="1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52400"/>
            <a:ext cx="163659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0435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43" grpId="0" animBg="1"/>
      <p:bldP spid="30" grpId="0" animBg="1"/>
      <p:bldP spid="29" grpId="0" animBg="1"/>
      <p:bldP spid="44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HARAPAN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charset="0"/>
                <a:cs typeface="Arial" charset="0"/>
              </a:rPr>
              <a:t>Program </a:t>
            </a:r>
            <a:r>
              <a:rPr lang="en-US" dirty="0" err="1">
                <a:latin typeface="Arial" charset="0"/>
                <a:cs typeface="Arial" charset="0"/>
              </a:rPr>
              <a:t>Kesehatan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dapat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diterapkan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disemua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perusahaan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untuk</a:t>
            </a:r>
            <a:r>
              <a:rPr lang="en-US" altLang="en-US" dirty="0">
                <a:latin typeface="Arial" charset="0"/>
                <a:cs typeface="Arial" charset="0"/>
              </a:rPr>
              <a:t> </a:t>
            </a:r>
            <a:r>
              <a:rPr lang="en-US" altLang="en-US" dirty="0" err="1">
                <a:latin typeface="Arial" charset="0"/>
                <a:cs typeface="Arial" charset="0"/>
              </a:rPr>
              <a:t>meningkatkan</a:t>
            </a:r>
            <a:r>
              <a:rPr lang="en-US" altLang="en-US" dirty="0">
                <a:latin typeface="Arial" charset="0"/>
                <a:cs typeface="Arial" charset="0"/>
              </a:rPr>
              <a:t> status </a:t>
            </a:r>
            <a:r>
              <a:rPr lang="en-US" altLang="en-US" dirty="0" err="1">
                <a:latin typeface="Arial" charset="0"/>
                <a:cs typeface="Arial" charset="0"/>
              </a:rPr>
              <a:t>Kesehatan</a:t>
            </a:r>
            <a:r>
              <a:rPr lang="en-US" altLang="en-US" dirty="0">
                <a:latin typeface="Arial" charset="0"/>
                <a:cs typeface="Arial" charset="0"/>
              </a:rPr>
              <a:t> </a:t>
            </a:r>
            <a:r>
              <a:rPr lang="en-US" altLang="en-US" dirty="0" err="1">
                <a:latin typeface="Arial" charset="0"/>
                <a:cs typeface="Arial" charset="0"/>
              </a:rPr>
              <a:t>pekerja</a:t>
            </a:r>
            <a:r>
              <a:rPr lang="en-US" altLang="en-US" dirty="0">
                <a:latin typeface="Arial" charset="0"/>
                <a:cs typeface="Arial" charset="0"/>
              </a:rPr>
              <a:t> </a:t>
            </a:r>
          </a:p>
          <a:p>
            <a:r>
              <a:rPr lang="en-US" dirty="0" err="1" smtClean="0">
                <a:latin typeface="Arial" charset="0"/>
                <a:cs typeface="Arial" charset="0"/>
              </a:rPr>
              <a:t>Serikat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Pekerja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dapat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berperan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untuk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melakukan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sosialisasi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dan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advokasi</a:t>
            </a:r>
            <a:r>
              <a:rPr lang="en-US" dirty="0">
                <a:latin typeface="Arial" charset="0"/>
                <a:cs typeface="Arial" charset="0"/>
              </a:rPr>
              <a:t> program </a:t>
            </a:r>
            <a:r>
              <a:rPr lang="en-US" dirty="0" err="1">
                <a:latin typeface="Arial" charset="0"/>
                <a:cs typeface="Arial" charset="0"/>
              </a:rPr>
              <a:t>kesehatan</a:t>
            </a:r>
            <a:r>
              <a:rPr lang="en-US" dirty="0">
                <a:latin typeface="Arial" charset="0"/>
                <a:cs typeface="Arial" charset="0"/>
              </a:rPr>
              <a:t>, </a:t>
            </a:r>
            <a:r>
              <a:rPr lang="en-US" dirty="0" err="1">
                <a:latin typeface="Arial" charset="0"/>
                <a:cs typeface="Arial" charset="0"/>
              </a:rPr>
              <a:t>baik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pada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pengusahan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maupun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pekerja</a:t>
            </a:r>
            <a:r>
              <a:rPr lang="en-US" dirty="0">
                <a:latin typeface="Arial" charset="0"/>
                <a:cs typeface="Arial" charset="0"/>
              </a:rPr>
              <a:t> </a:t>
            </a:r>
          </a:p>
          <a:p>
            <a:endParaRPr lang="en-US" dirty="0"/>
          </a:p>
        </p:txBody>
      </p:sp>
      <p:pic>
        <p:nvPicPr>
          <p:cNvPr id="4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52400"/>
            <a:ext cx="163659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969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KESIMPULAN</a:t>
            </a:r>
            <a:endParaRPr lang="en-US" sz="3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Pelayanan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kesehatan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dilakukan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melalui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pendekatan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siklus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hidup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manusia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agar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tepat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sasaran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sesuai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kebutuhan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berdasarkan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risiko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kesehatan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risiko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kesehatan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akibat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457200" indent="-457200" algn="just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Pekerja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perempuan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merupakan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pekerja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rentan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Paparan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bahaya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tempat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berdampak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bagi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kesehatan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dirinya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organ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reproduksi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isiko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kesehatan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semakin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bertambah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karena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pekerja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perempuan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ganda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harus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melalui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haid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hamil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melahirkan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nifas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menyusui</a:t>
            </a: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buNone/>
            </a:pPr>
            <a:endParaRPr lang="en-US" alt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52400"/>
            <a:ext cx="163659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3775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KESIMPULAN</a:t>
            </a:r>
            <a:endParaRPr lang="en-US" sz="3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60000"/>
              </a:lnSpc>
              <a:spcBef>
                <a:spcPts val="0"/>
              </a:spcBef>
              <a:buFont typeface="+mj-lt"/>
              <a:buAutoNum type="arabicPeriod" startAt="3"/>
            </a:pP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Upaya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kesehatan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meningkatkan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status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kesehatan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pekerja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perempuan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calon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generasi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penerus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bangsa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457200" indent="-457200" algn="just">
              <a:lnSpc>
                <a:spcPct val="160000"/>
              </a:lnSpc>
              <a:spcBef>
                <a:spcPts val="0"/>
              </a:spcBef>
              <a:buFont typeface="+mj-lt"/>
              <a:buAutoNum type="arabicPeriod" startAt="3"/>
            </a:pP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Agar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pekerja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perempuan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sehat</a:t>
            </a: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produktif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aktif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semua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sektor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baik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pemerintah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swasta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harus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perjuangkan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oleh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pekerja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perempuan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itu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sendiri</a:t>
            </a:r>
            <a:r>
              <a:rPr lang="en-US" alt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buNone/>
            </a:pPr>
            <a:endParaRPr lang="en-US" altLang="en-US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4" descr="C:\Users\OKVA\Downloads\logo-kemenkes-baru-2016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524000" cy="65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52400"/>
            <a:ext cx="163659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7843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extBox 1"/>
          <p:cNvSpPr txBox="1">
            <a:spLocks noChangeArrowheads="1"/>
          </p:cNvSpPr>
          <p:nvPr/>
        </p:nvSpPr>
        <p:spPr bwMode="auto">
          <a:xfrm>
            <a:off x="1" y="2054895"/>
            <a:ext cx="9144000" cy="5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694" tIns="34347" rIns="68694" bIns="34347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id-ID" sz="3306">
                <a:solidFill>
                  <a:srgbClr val="FF0000"/>
                </a:solidFill>
                <a:latin typeface="Arial Black" panose="020B0A04020102020204" pitchFamily="34" charset="0"/>
              </a:rPr>
              <a:t>TERIMA KASIH</a:t>
            </a:r>
            <a:endParaRPr lang="id-ID" altLang="id-ID" sz="3306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3363" name="TextBox 3"/>
          <p:cNvSpPr txBox="1">
            <a:spLocks noChangeArrowheads="1"/>
          </p:cNvSpPr>
          <p:nvPr/>
        </p:nvSpPr>
        <p:spPr bwMode="auto">
          <a:xfrm>
            <a:off x="1981200" y="2741948"/>
            <a:ext cx="6858000" cy="3029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94" tIns="34347" rIns="68694" bIns="34347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d-ID" altLang="id-ID" sz="7213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A</a:t>
            </a:r>
            <a:r>
              <a:rPr lang="en-AU" altLang="id-ID" sz="3006" dirty="0" err="1" smtClean="0">
                <a:solidFill>
                  <a:schemeClr val="accent1"/>
                </a:solidFill>
                <a:latin typeface="Arial Black" panose="020B0A04020102020204" pitchFamily="34" charset="0"/>
              </a:rPr>
              <a:t>yo</a:t>
            </a:r>
            <a:r>
              <a:rPr lang="id-ID" altLang="id-ID" sz="3006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AU" altLang="id-ID" sz="3006" dirty="0" err="1" smtClean="0">
                <a:solidFill>
                  <a:schemeClr val="accent1"/>
                </a:solidFill>
                <a:latin typeface="Arial Black" panose="020B0A04020102020204" pitchFamily="34" charset="0"/>
              </a:rPr>
              <a:t>Tingkatkan</a:t>
            </a:r>
            <a:r>
              <a:rPr lang="en-AU" altLang="id-ID" sz="3006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/>
            <a:r>
              <a:rPr lang="en-AU" altLang="id-ID" sz="3006" dirty="0" err="1" smtClean="0">
                <a:solidFill>
                  <a:schemeClr val="accent1"/>
                </a:solidFill>
                <a:latin typeface="Arial Black" panose="020B0A04020102020204" pitchFamily="34" charset="0"/>
              </a:rPr>
              <a:t>Kesehatan</a:t>
            </a:r>
            <a:r>
              <a:rPr lang="en-AU" altLang="id-ID" sz="3006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AU" altLang="id-ID" sz="3006" dirty="0" err="1" smtClean="0">
                <a:solidFill>
                  <a:schemeClr val="accent1"/>
                </a:solidFill>
                <a:latin typeface="Arial Black" panose="020B0A04020102020204" pitchFamily="34" charset="0"/>
              </a:rPr>
              <a:t>Perempuan</a:t>
            </a:r>
            <a:r>
              <a:rPr lang="en-AU" altLang="id-ID" sz="3006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id-ID" altLang="id-ID" sz="3006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AU" altLang="id-ID" sz="4508" dirty="0" err="1" smtClean="0">
                <a:solidFill>
                  <a:srgbClr val="008000"/>
                </a:solidFill>
                <a:latin typeface="Arial Black" panose="020B0A04020102020204" pitchFamily="34" charset="0"/>
              </a:rPr>
              <a:t>Untuk</a:t>
            </a:r>
            <a:r>
              <a:rPr lang="en-AU" altLang="id-ID" sz="4508" dirty="0" smtClean="0">
                <a:solidFill>
                  <a:srgbClr val="008000"/>
                </a:solidFill>
                <a:latin typeface="Arial Black" panose="020B0A04020102020204" pitchFamily="34" charset="0"/>
              </a:rPr>
              <a:t> Indonesia </a:t>
            </a:r>
            <a:r>
              <a:rPr lang="en-AU" altLang="id-ID" sz="4508" dirty="0" err="1" smtClean="0">
                <a:solidFill>
                  <a:srgbClr val="008000"/>
                </a:solidFill>
                <a:latin typeface="Arial Black" panose="020B0A04020102020204" pitchFamily="34" charset="0"/>
              </a:rPr>
              <a:t>Hebat</a:t>
            </a:r>
            <a:r>
              <a:rPr lang="id-ID" altLang="id-ID" sz="3006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...</a:t>
            </a:r>
            <a:endParaRPr lang="en-US" altLang="id-ID" sz="3006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pic>
        <p:nvPicPr>
          <p:cNvPr id="143364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35"/>
          <a:stretch>
            <a:fillRect/>
          </a:stretch>
        </p:blipFill>
        <p:spPr bwMode="auto">
          <a:xfrm>
            <a:off x="-28627" y="1425097"/>
            <a:ext cx="2576447" cy="375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6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558253" indent="-2147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858850" indent="-17177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202390" indent="-17177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1545930" indent="-17177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1889470" indent="-1717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233011" indent="-1717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2576551" indent="-1717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2920091" indent="-1717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60F3357B-39FD-4557-BF21-DCABFC48F754}" type="slidenum">
              <a:rPr lang="en-US" altLang="id-ID" smtClean="0">
                <a:solidFill>
                  <a:srgbClr val="898989"/>
                </a:solidFill>
              </a:rPr>
              <a:pPr/>
              <a:t>18</a:t>
            </a:fld>
            <a:endParaRPr lang="en-US" altLang="id-ID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2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740</Words>
  <Application>Microsoft Office PowerPoint</Application>
  <PresentationFormat>On-screen Show (4:3)</PresentationFormat>
  <Paragraphs>160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MS PGothic</vt:lpstr>
      <vt:lpstr>AR DESTINE</vt:lpstr>
      <vt:lpstr>Arial</vt:lpstr>
      <vt:lpstr>Arial Black</vt:lpstr>
      <vt:lpstr>Calibri</vt:lpstr>
      <vt:lpstr>Tahoma</vt:lpstr>
      <vt:lpstr>Office Theme</vt:lpstr>
      <vt:lpstr>PERLINDUNGAN KESEHATAN PADA PEKERJA PEREMPUAN  Disampaikan pada  PERINGATAN INTERNATIONAL WOMEN’S   Kementerian Kesehatan RI  Direktorat Jenderal Kesehatan Masyarakat  Jakarta, 7 Maret 2018</vt:lpstr>
      <vt:lpstr>PowerPoint Presentation</vt:lpstr>
      <vt:lpstr>PowerPoint Presentation</vt:lpstr>
      <vt:lpstr>PowerPoint Presentation</vt:lpstr>
      <vt:lpstr>PEKERJA PEREMPUAN SEBAGAI SUBJEK DAN OBJEK PEMBANGUNAN KESEHATAN</vt:lpstr>
      <vt:lpstr>PERATURAN PEMERINTAH TERKAIT KESEHATAN</vt:lpstr>
      <vt:lpstr>REGULASI KESEHATAN KERJA</vt:lpstr>
      <vt:lpstr>STANDAR KESEHATAN KERJA</vt:lpstr>
      <vt:lpstr>PERMENKES RI NO 70 TAHUN 2016  TENTANG  STANDAR DAN PERSYARATAN KESEHATAN LINGKUNGAN KERJA INDUSTRI</vt:lpstr>
      <vt:lpstr>KESEPAKATAN GERAKAN PEKERJA PEREMPUAN SEHAT PRODUKTIF (GP2SP)</vt:lpstr>
      <vt:lpstr>PowerPoint Presentation</vt:lpstr>
      <vt:lpstr>PowerPoint Presentation</vt:lpstr>
      <vt:lpstr>PowerPoint Presentation</vt:lpstr>
      <vt:lpstr>PERAN LINTAS SEKTOR DALAM PERLINDUNGAN PEKERJA PEREMPUAN</vt:lpstr>
      <vt:lpstr>HARAPAN</vt:lpstr>
      <vt:lpstr>KESIMPULAN</vt:lpstr>
      <vt:lpstr>KESIMPULAN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PERLINDUNGAN KESEHATAN PEKERJA PEREMPUAN</dc:title>
  <dc:creator>hp</dc:creator>
  <cp:lastModifiedBy>Dit-Jen KenMas</cp:lastModifiedBy>
  <cp:revision>60</cp:revision>
  <cp:lastPrinted>2018-02-15T09:27:18Z</cp:lastPrinted>
  <dcterms:created xsi:type="dcterms:W3CDTF">2018-02-14T14:52:24Z</dcterms:created>
  <dcterms:modified xsi:type="dcterms:W3CDTF">2018-03-07T00:53:44Z</dcterms:modified>
</cp:coreProperties>
</file>