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405" r:id="rId6"/>
    <p:sldId id="406" r:id="rId7"/>
    <p:sldId id="340" r:id="rId8"/>
    <p:sldId id="389" r:id="rId9"/>
    <p:sldId id="392" r:id="rId10"/>
    <p:sldId id="377" r:id="rId11"/>
    <p:sldId id="383" r:id="rId12"/>
    <p:sldId id="378" r:id="rId13"/>
    <p:sldId id="332" r:id="rId14"/>
    <p:sldId id="381" r:id="rId15"/>
    <p:sldId id="395" r:id="rId16"/>
    <p:sldId id="398" r:id="rId17"/>
    <p:sldId id="399" r:id="rId18"/>
    <p:sldId id="400" r:id="rId19"/>
    <p:sldId id="396" r:id="rId20"/>
    <p:sldId id="397" r:id="rId21"/>
    <p:sldId id="401" r:id="rId22"/>
    <p:sldId id="385" r:id="rId23"/>
  </p:sldIdLst>
  <p:sldSz cx="9144000" cy="6858000" type="screen4x3"/>
  <p:notesSz cx="6819900" cy="9918700"/>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8032"/>
    <a:srgbClr val="1FA22E"/>
    <a:srgbClr val="40AAD5"/>
    <a:srgbClr val="81BE40"/>
    <a:srgbClr val="D71C52"/>
    <a:srgbClr val="CEDA47"/>
    <a:srgbClr val="CDEBCD"/>
    <a:srgbClr val="CCDEBB"/>
    <a:srgbClr val="EB9E2B"/>
    <a:srgbClr val="916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77442" autoAdjust="0"/>
  </p:normalViewPr>
  <p:slideViewPr>
    <p:cSldViewPr>
      <p:cViewPr varScale="1">
        <p:scale>
          <a:sx n="56" d="100"/>
          <a:sy n="56" d="100"/>
        </p:scale>
        <p:origin x="1806" y="78"/>
      </p:cViewPr>
      <p:guideLst>
        <p:guide orient="horz" pos="2160"/>
        <p:guide pos="204"/>
      </p:guideLst>
    </p:cSldViewPr>
  </p:slideViewPr>
  <p:outlineViewPr>
    <p:cViewPr>
      <p:scale>
        <a:sx n="33" d="100"/>
        <a:sy n="33" d="100"/>
      </p:scale>
      <p:origin x="0" y="17718"/>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55290" cy="495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sv-SE" dirty="0"/>
          </a:p>
        </p:txBody>
      </p:sp>
      <p:sp>
        <p:nvSpPr>
          <p:cNvPr id="8195" name="Rectangle 3"/>
          <p:cNvSpPr>
            <a:spLocks noGrp="1" noChangeArrowheads="1"/>
          </p:cNvSpPr>
          <p:nvPr>
            <p:ph type="dt" idx="1"/>
          </p:nvPr>
        </p:nvSpPr>
        <p:spPr bwMode="auto">
          <a:xfrm>
            <a:off x="3863032" y="0"/>
            <a:ext cx="2955290" cy="495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sv-SE" dirty="0"/>
          </a:p>
        </p:txBody>
      </p:sp>
      <p:sp>
        <p:nvSpPr>
          <p:cNvPr id="8196" name="Rectangle 4"/>
          <p:cNvSpPr>
            <a:spLocks noGrp="1" noRot="1" noChangeAspect="1" noChangeArrowheads="1" noTextEdit="1"/>
          </p:cNvSpPr>
          <p:nvPr>
            <p:ph type="sldImg" idx="2"/>
          </p:nvPr>
        </p:nvSpPr>
        <p:spPr bwMode="auto">
          <a:xfrm>
            <a:off x="930275" y="744538"/>
            <a:ext cx="4959350" cy="371951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681990" y="4711383"/>
            <a:ext cx="5455920" cy="446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8198" name="Rectangle 6"/>
          <p:cNvSpPr>
            <a:spLocks noGrp="1" noChangeArrowheads="1"/>
          </p:cNvSpPr>
          <p:nvPr>
            <p:ph type="ftr" sz="quarter" idx="4"/>
          </p:nvPr>
        </p:nvSpPr>
        <p:spPr bwMode="auto">
          <a:xfrm>
            <a:off x="0" y="9421044"/>
            <a:ext cx="2955290" cy="495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sv-SE" dirty="0"/>
          </a:p>
        </p:txBody>
      </p:sp>
      <p:sp>
        <p:nvSpPr>
          <p:cNvPr id="8199" name="Rectangle 7"/>
          <p:cNvSpPr>
            <a:spLocks noGrp="1" noChangeArrowheads="1"/>
          </p:cNvSpPr>
          <p:nvPr>
            <p:ph type="sldNum" sz="quarter" idx="5"/>
          </p:nvPr>
        </p:nvSpPr>
        <p:spPr bwMode="auto">
          <a:xfrm>
            <a:off x="3863032" y="9421044"/>
            <a:ext cx="2955290" cy="495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0DF94F1-9A05-4B51-B8C5-DAD4D9EE2F52}" type="slidenum">
              <a:rPr lang="sv-SE"/>
              <a:pPr/>
              <a:t>‹#›</a:t>
            </a:fld>
            <a:endParaRPr lang="sv-SE" dirty="0"/>
          </a:p>
        </p:txBody>
      </p:sp>
    </p:spTree>
    <p:extLst>
      <p:ext uri="{BB962C8B-B14F-4D97-AF65-F5344CB8AC3E}">
        <p14:creationId xmlns:p14="http://schemas.microsoft.com/office/powerpoint/2010/main" val="30556431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noProof="0" dirty="0" smtClean="0"/>
              <a:t>My name is </a:t>
            </a:r>
            <a:r>
              <a:rPr lang="en-GB" noProof="0" dirty="0" smtClean="0"/>
              <a:t>Carin Hallerström and </a:t>
            </a:r>
            <a:r>
              <a:rPr lang="en-GB" noProof="0" dirty="0" smtClean="0"/>
              <a:t>I </a:t>
            </a:r>
            <a:r>
              <a:rPr lang="en-GB" noProof="0" dirty="0" smtClean="0"/>
              <a:t>work as international secretary</a:t>
            </a:r>
            <a:r>
              <a:rPr lang="en-GB" baseline="0" noProof="0" dirty="0" smtClean="0"/>
              <a:t> in Unionen </a:t>
            </a:r>
          </a:p>
          <a:p>
            <a:endParaRPr lang="en-GB" baseline="0" noProof="0" dirty="0" smtClean="0"/>
          </a:p>
          <a:p>
            <a:r>
              <a:rPr lang="en-GB" baseline="0" noProof="0" dirty="0" smtClean="0"/>
              <a:t>I have been asked to tell you about </a:t>
            </a:r>
            <a:r>
              <a:rPr lang="en-GB" baseline="0" noProof="0" dirty="0" err="1" smtClean="0"/>
              <a:t>Unionen’s</a:t>
            </a:r>
            <a:r>
              <a:rPr lang="en-GB" baseline="0" noProof="0" dirty="0" smtClean="0"/>
              <a:t> </a:t>
            </a:r>
            <a:r>
              <a:rPr lang="en-GB" baseline="0" noProof="0" dirty="0" smtClean="0"/>
              <a:t>politics regarding equal treatment, gender equality, equal pay, diversity and work-life balance related to parenthood</a:t>
            </a:r>
            <a:r>
              <a:rPr lang="en-GB" baseline="0" noProof="0" dirty="0" smtClean="0"/>
              <a:t>.</a:t>
            </a:r>
          </a:p>
          <a:p>
            <a:endParaRPr lang="en-GB" baseline="0" noProof="0" dirty="0" smtClean="0"/>
          </a:p>
          <a:p>
            <a:r>
              <a:rPr lang="en-GB" baseline="0" noProof="0" dirty="0" smtClean="0"/>
              <a:t>First let me start with some words about Unionen </a:t>
            </a:r>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a:t>
            </a:fld>
            <a:endParaRPr lang="sv-SE"/>
          </a:p>
        </p:txBody>
      </p:sp>
    </p:spTree>
    <p:extLst>
      <p:ext uri="{BB962C8B-B14F-4D97-AF65-F5344CB8AC3E}">
        <p14:creationId xmlns:p14="http://schemas.microsoft.com/office/powerpoint/2010/main" val="3090450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3</a:t>
            </a:fld>
            <a:endParaRPr lang="sv-SE" dirty="0"/>
          </a:p>
        </p:txBody>
      </p:sp>
    </p:spTree>
    <p:extLst>
      <p:ext uri="{BB962C8B-B14F-4D97-AF65-F5344CB8AC3E}">
        <p14:creationId xmlns:p14="http://schemas.microsoft.com/office/powerpoint/2010/main" val="1430678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4</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noProof="0" dirty="0" smtClean="0"/>
              <a:t>The unadjusted</a:t>
            </a:r>
            <a:r>
              <a:rPr lang="en-GB" baseline="0" noProof="0" dirty="0" smtClean="0"/>
              <a:t> </a:t>
            </a:r>
            <a:r>
              <a:rPr lang="en-GB" noProof="0" dirty="0" smtClean="0"/>
              <a:t>gender pay gap</a:t>
            </a:r>
            <a:r>
              <a:rPr lang="en-GB" baseline="0" noProof="0" dirty="0" smtClean="0"/>
              <a:t> in the Swedish labour market is 13,2 per cent.</a:t>
            </a:r>
          </a:p>
          <a:p>
            <a:r>
              <a:rPr lang="en-GB" baseline="0" noProof="0" dirty="0" smtClean="0"/>
              <a:t>When you take factors such as education, age, employment rate (full time or part time), sector and profession/occupation into consideration the adjusted pay gap amounts to 5 per cent.</a:t>
            </a:r>
          </a:p>
          <a:p>
            <a:endParaRPr lang="en-GB" baseline="0" noProof="0" dirty="0" smtClean="0"/>
          </a:p>
          <a:p>
            <a:r>
              <a:rPr lang="en-GB" baseline="0" noProof="0" dirty="0" smtClean="0"/>
              <a:t>Among white collar workers in the private sector the unadjusted pay gap is 18,6 per cent and the adjusted amounts to 8,1 per cent, so the gender pay gap is wider among white collar workers in the private sector than the average of the Swedish labour market overall.  </a:t>
            </a:r>
          </a:p>
          <a:p>
            <a:r>
              <a:rPr lang="en-GB" baseline="0" noProof="0" dirty="0" smtClean="0"/>
              <a:t>(The latest available statistics reflect the situation as of 2014).   </a:t>
            </a:r>
          </a:p>
        </p:txBody>
      </p:sp>
      <p:sp>
        <p:nvSpPr>
          <p:cNvPr id="4" name="Platshållare för bildnummer 3"/>
          <p:cNvSpPr>
            <a:spLocks noGrp="1"/>
          </p:cNvSpPr>
          <p:nvPr>
            <p:ph type="sldNum" sz="quarter" idx="10"/>
          </p:nvPr>
        </p:nvSpPr>
        <p:spPr/>
        <p:txBody>
          <a:bodyPr/>
          <a:lstStyle/>
          <a:p>
            <a:fld id="{00DF94F1-9A05-4B51-B8C5-DAD4D9EE2F52}" type="slidenum">
              <a:rPr lang="sv-SE" smtClean="0"/>
              <a:pPr/>
              <a:t>5</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noProof="0" dirty="0" smtClean="0"/>
              <a:t>There</a:t>
            </a:r>
            <a:r>
              <a:rPr lang="en-GB" baseline="0" noProof="0" dirty="0" smtClean="0"/>
              <a:t> </a:t>
            </a:r>
            <a:endParaRPr lang="en-GB" baseline="0" noProof="0" dirty="0" smtClean="0"/>
          </a:p>
          <a:p>
            <a:endParaRPr lang="en-GB" baseline="0" noProof="0" dirty="0" smtClean="0"/>
          </a:p>
          <a:p>
            <a:r>
              <a:rPr lang="en-US" sz="1200" b="0" dirty="0" smtClean="0"/>
              <a:t>The employer is to assess whether existing pay differences are directly or indirectly associated with sex. The assessment is to refer in particular to differences between </a:t>
            </a:r>
          </a:p>
          <a:p>
            <a:r>
              <a:rPr lang="en-US" sz="1200" b="0" dirty="0" smtClean="0"/>
              <a:t>• women and men performing work that is to be regarded as equal, and </a:t>
            </a:r>
          </a:p>
          <a:p>
            <a:r>
              <a:rPr lang="en-US" sz="1200" b="0" dirty="0" smtClean="0"/>
              <a:t>• groups of employees performing work that is or is generally considered to be dominated by women and groups of employees performing work that is to be regarded as of equal value to such work but is not or is not generally considered to be dominated by women. </a:t>
            </a:r>
          </a:p>
          <a:p>
            <a:r>
              <a:rPr lang="en-GB" baseline="0" noProof="0" dirty="0" smtClean="0"/>
              <a:t>are </a:t>
            </a:r>
            <a:r>
              <a:rPr lang="en-GB" baseline="0" noProof="0" dirty="0" smtClean="0"/>
              <a:t>legal and binding provisions in the Swedish Discrimination Act obliging all employers to carry out pay surveys and an analysis of existing pay differentials between women and man who perform equal work or work of equal value</a:t>
            </a:r>
            <a:r>
              <a:rPr lang="en-GB" baseline="0" noProof="0" dirty="0" smtClean="0"/>
              <a:t>.</a:t>
            </a:r>
          </a:p>
          <a:p>
            <a:endParaRPr lang="en-GB" baseline="0" noProof="0" dirty="0" smtClean="0"/>
          </a:p>
          <a:p>
            <a:pPr marL="342900" indent="-342900">
              <a:buFont typeface="Arial" panose="020B0604020202020204" pitchFamily="34" charset="0"/>
              <a:buChar char="•"/>
            </a:pPr>
            <a:r>
              <a:rPr lang="en-GB" altLang="sv-SE" sz="2200" b="0" dirty="0" smtClean="0"/>
              <a:t>Unionen produces annual reports on the work with pay surveys and analysis.</a:t>
            </a:r>
          </a:p>
          <a:p>
            <a:pPr marL="342900" indent="-342900">
              <a:buFont typeface="Arial" panose="020B0604020202020204" pitchFamily="34" charset="0"/>
              <a:buChar char="•"/>
            </a:pPr>
            <a:r>
              <a:rPr lang="en-GB" altLang="sv-SE" sz="2200" b="0" dirty="0" smtClean="0"/>
              <a:t>When asked whether the company has undertaken the work with pay surveys and analysis:</a:t>
            </a:r>
          </a:p>
          <a:p>
            <a:pPr marL="1085850" lvl="1" indent="-342900">
              <a:buFont typeface="Arial" panose="020B0604020202020204" pitchFamily="34" charset="0"/>
              <a:buChar char="•"/>
            </a:pPr>
            <a:r>
              <a:rPr lang="en-GB" altLang="sv-SE" sz="2000" dirty="0" smtClean="0"/>
              <a:t>One out of three do it on an annual basis.</a:t>
            </a:r>
          </a:p>
          <a:p>
            <a:pPr marL="1085850" lvl="1" indent="-342900">
              <a:buFont typeface="Arial" panose="020B0604020202020204" pitchFamily="34" charset="0"/>
              <a:buChar char="•"/>
            </a:pPr>
            <a:r>
              <a:rPr lang="en-GB" altLang="sv-SE" sz="2000" b="0" dirty="0" smtClean="0"/>
              <a:t>One out of three do it at least every third year.</a:t>
            </a:r>
          </a:p>
          <a:p>
            <a:pPr marL="1085850" lvl="1" indent="-342900">
              <a:buFont typeface="Arial" panose="020B0604020202020204" pitchFamily="34" charset="0"/>
              <a:buChar char="•"/>
            </a:pPr>
            <a:r>
              <a:rPr lang="en-GB" altLang="sv-SE" sz="2000" dirty="0" smtClean="0"/>
              <a:t>One out of three have not done a pay survey and analysis within the last three years</a:t>
            </a:r>
            <a:endParaRPr lang="en-GB" altLang="sv-SE" sz="2000" b="0" dirty="0" smtClean="0"/>
          </a:p>
          <a:p>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6</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8</a:t>
            </a:fld>
            <a:endParaRPr lang="sv-SE"/>
          </a:p>
        </p:txBody>
      </p:sp>
    </p:spTree>
    <p:extLst>
      <p:ext uri="{BB962C8B-B14F-4D97-AF65-F5344CB8AC3E}">
        <p14:creationId xmlns:p14="http://schemas.microsoft.com/office/powerpoint/2010/main" val="4218438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2900" indent="-342900">
              <a:buFont typeface="Arial" panose="020B0604020202020204" pitchFamily="34" charset="0"/>
              <a:buChar char="•"/>
            </a:pPr>
            <a:r>
              <a:rPr lang="en-GB" altLang="sv-SE" sz="1200" b="0" noProof="0" dirty="0" smtClean="0"/>
              <a:t>The social partners are better suited to take responsibility for the work for equal pay. </a:t>
            </a:r>
          </a:p>
          <a:p>
            <a:pPr marL="342900" indent="-342900">
              <a:buFont typeface="Arial" panose="020B0604020202020204" pitchFamily="34" charset="0"/>
              <a:buChar char="•"/>
            </a:pPr>
            <a:r>
              <a:rPr lang="en-GB" altLang="sv-SE" sz="1200" b="0" noProof="0" dirty="0" err="1" smtClean="0"/>
              <a:t>Semidispositivity</a:t>
            </a:r>
            <a:r>
              <a:rPr lang="en-GB" altLang="sv-SE" sz="1200" b="0" noProof="0" dirty="0" smtClean="0"/>
              <a:t>  would also enable the social partners to construct tailor-made solutions and models that are effective in different parts of the labour market.</a:t>
            </a:r>
          </a:p>
        </p:txBody>
      </p:sp>
      <p:sp>
        <p:nvSpPr>
          <p:cNvPr id="4" name="Platshållare för bildnummer 3"/>
          <p:cNvSpPr>
            <a:spLocks noGrp="1"/>
          </p:cNvSpPr>
          <p:nvPr>
            <p:ph type="sldNum" sz="quarter" idx="10"/>
          </p:nvPr>
        </p:nvSpPr>
        <p:spPr/>
        <p:txBody>
          <a:bodyPr/>
          <a:lstStyle/>
          <a:p>
            <a:fld id="{00DF94F1-9A05-4B51-B8C5-DAD4D9EE2F52}" type="slidenum">
              <a:rPr lang="sv-SE" smtClean="0"/>
              <a:pPr/>
              <a:t>9</a:t>
            </a:fld>
            <a:endParaRPr lang="sv-SE"/>
          </a:p>
        </p:txBody>
      </p:sp>
    </p:spTree>
    <p:extLst>
      <p:ext uri="{BB962C8B-B14F-4D97-AF65-F5344CB8AC3E}">
        <p14:creationId xmlns:p14="http://schemas.microsoft.com/office/powerpoint/2010/main" val="414191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noProof="0" dirty="0" smtClean="0"/>
              <a:t>On the contrary</a:t>
            </a:r>
          </a:p>
          <a:p>
            <a:endParaRPr lang="en-GB" noProof="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1" noProof="0" dirty="0" smtClean="0"/>
              <a:t>The employers are dismissing the trade unions proposals to include agreements on pay surveys and analysis in the collective agreements and one of the arguments for that is the fact that it would be a case of double regulation and that the employers would face the risk of double sanctions.</a:t>
            </a:r>
          </a:p>
          <a:p>
            <a:endParaRPr lang="en-GB" noProof="0" dirty="0" smtClean="0"/>
          </a:p>
          <a:p>
            <a:r>
              <a:rPr lang="en-GB" noProof="0" dirty="0" smtClean="0"/>
              <a:t>The Board against Discrimination</a:t>
            </a:r>
            <a:r>
              <a:rPr lang="en-GB" baseline="0" noProof="0" dirty="0" smtClean="0"/>
              <a:t> (failure to comply with obligations according to the Discrimination Act)</a:t>
            </a:r>
          </a:p>
          <a:p>
            <a:r>
              <a:rPr lang="en-GB" baseline="0" noProof="0" dirty="0" smtClean="0"/>
              <a:t>Labour Court (disputes regarding breaches of collective agreement)</a:t>
            </a:r>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10</a:t>
            </a:fld>
            <a:endParaRPr lang="sv-SE"/>
          </a:p>
        </p:txBody>
      </p:sp>
    </p:spTree>
    <p:extLst>
      <p:ext uri="{BB962C8B-B14F-4D97-AF65-F5344CB8AC3E}">
        <p14:creationId xmlns:p14="http://schemas.microsoft.com/office/powerpoint/2010/main" val="4218438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11</a:t>
            </a:fld>
            <a:endParaRPr lang="sv-SE" dirty="0"/>
          </a:p>
        </p:txBody>
      </p:sp>
    </p:spTree>
    <p:extLst>
      <p:ext uri="{BB962C8B-B14F-4D97-AF65-F5344CB8AC3E}">
        <p14:creationId xmlns:p14="http://schemas.microsoft.com/office/powerpoint/2010/main" val="4218438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Another</a:t>
            </a:r>
            <a:r>
              <a:rPr lang="en-US" sz="1200" kern="1200" baseline="0" dirty="0" smtClean="0">
                <a:solidFill>
                  <a:schemeClr val="tx1"/>
                </a:solidFill>
                <a:effectLst/>
                <a:latin typeface="Arial" charset="0"/>
                <a:ea typeface="+mn-ea"/>
                <a:cs typeface="+mn-cs"/>
              </a:rPr>
              <a:t> one</a:t>
            </a:r>
            <a:r>
              <a:rPr lang="en-US" sz="1200" kern="1200" dirty="0" smtClean="0">
                <a:solidFill>
                  <a:schemeClr val="tx1"/>
                </a:solidFill>
                <a:effectLst/>
                <a:latin typeface="Arial" charset="0"/>
                <a:ea typeface="+mn-ea"/>
                <a:cs typeface="+mn-cs"/>
              </a:rPr>
              <a:t> of </a:t>
            </a:r>
            <a:r>
              <a:rPr lang="en-US" sz="1200" kern="1200" dirty="0" err="1" smtClean="0">
                <a:solidFill>
                  <a:schemeClr val="tx1"/>
                </a:solidFill>
                <a:effectLst/>
                <a:latin typeface="Arial" charset="0"/>
                <a:ea typeface="+mn-ea"/>
                <a:cs typeface="+mn-cs"/>
              </a:rPr>
              <a:t>Unionen’s</a:t>
            </a:r>
            <a:r>
              <a:rPr lang="en-US" sz="1200" kern="1200" dirty="0" smtClean="0">
                <a:solidFill>
                  <a:schemeClr val="tx1"/>
                </a:solidFill>
                <a:effectLst/>
                <a:latin typeface="Arial" charset="0"/>
                <a:ea typeface="+mn-ea"/>
                <a:cs typeface="+mn-cs"/>
              </a:rPr>
              <a:t> top priorities regarding gender</a:t>
            </a:r>
            <a:r>
              <a:rPr lang="en-US" sz="1200" kern="1200" baseline="0" dirty="0" smtClean="0">
                <a:solidFill>
                  <a:schemeClr val="tx1"/>
                </a:solidFill>
                <a:effectLst/>
                <a:latin typeface="Arial" charset="0"/>
                <a:ea typeface="+mn-ea"/>
                <a:cs typeface="+mn-cs"/>
              </a:rPr>
              <a:t> equality</a:t>
            </a:r>
            <a:r>
              <a:rPr lang="en-US" sz="1200" kern="1200" dirty="0" smtClean="0">
                <a:solidFill>
                  <a:schemeClr val="tx1"/>
                </a:solidFill>
                <a:effectLst/>
                <a:latin typeface="Arial" charset="0"/>
                <a:ea typeface="+mn-ea"/>
                <a:cs typeface="+mn-cs"/>
              </a:rPr>
              <a:t> is to achieve a parent-friendly working life. In order to promote this Unionen produces annual reports on success factors and areas which</a:t>
            </a:r>
            <a:r>
              <a:rPr lang="en-US" sz="1200" kern="1200" baseline="0" dirty="0" smtClean="0">
                <a:solidFill>
                  <a:schemeClr val="tx1"/>
                </a:solidFill>
                <a:effectLst/>
                <a:latin typeface="Arial" charset="0"/>
                <a:ea typeface="+mn-ea"/>
                <a:cs typeface="+mn-cs"/>
              </a:rPr>
              <a:t> need</a:t>
            </a:r>
            <a:r>
              <a:rPr lang="en-US" sz="1200" kern="1200" dirty="0" smtClean="0">
                <a:solidFill>
                  <a:schemeClr val="tx1"/>
                </a:solidFill>
                <a:effectLst/>
                <a:latin typeface="Arial" charset="0"/>
                <a:ea typeface="+mn-ea"/>
                <a:cs typeface="+mn-cs"/>
              </a:rPr>
              <a:t> improvement. Although the present situation is far from perfect we do see an improvement in the number of companies and organizations that take active measures to facilitate the combination of gainful employment and parenthood.</a:t>
            </a:r>
          </a:p>
          <a:p>
            <a:endParaRPr lang="en-US" sz="1200" kern="1200" noProof="0" dirty="0" smtClean="0">
              <a:solidFill>
                <a:schemeClr val="tx1"/>
              </a:solidFill>
              <a:effectLst/>
              <a:latin typeface="Arial" charset="0"/>
              <a:ea typeface="+mn-ea"/>
              <a:cs typeface="+mn-cs"/>
            </a:endParaRPr>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12</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13</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noProof="0" dirty="0" smtClean="0"/>
              <a:t>In the labour market overall:</a:t>
            </a:r>
            <a:r>
              <a:rPr lang="en-GB" baseline="0" noProof="0" dirty="0" smtClean="0"/>
              <a:t> </a:t>
            </a:r>
          </a:p>
          <a:p>
            <a:r>
              <a:rPr lang="en-GB" noProof="0" dirty="0" smtClean="0"/>
              <a:t>30 per</a:t>
            </a:r>
            <a:r>
              <a:rPr lang="en-GB" baseline="0" noProof="0" dirty="0" smtClean="0"/>
              <a:t> cent of the employed women work part time.</a:t>
            </a:r>
          </a:p>
          <a:p>
            <a:r>
              <a:rPr lang="en-GB" baseline="0" noProof="0" dirty="0" smtClean="0"/>
              <a:t>11 per cent of the employed men work part time.</a:t>
            </a:r>
          </a:p>
          <a:p>
            <a:endParaRPr lang="en-GB" baseline="0" noProof="0" dirty="0" smtClean="0"/>
          </a:p>
          <a:p>
            <a:r>
              <a:rPr lang="en-GB" baseline="0" noProof="0" dirty="0" smtClean="0"/>
              <a:t>Among </a:t>
            </a:r>
            <a:r>
              <a:rPr lang="en-GB" baseline="0" noProof="0" dirty="0" err="1" smtClean="0"/>
              <a:t>Unionen's</a:t>
            </a:r>
            <a:r>
              <a:rPr lang="en-GB" baseline="0" noProof="0" dirty="0" smtClean="0"/>
              <a:t> members:</a:t>
            </a:r>
          </a:p>
          <a:p>
            <a:r>
              <a:rPr lang="en-GB" noProof="0" dirty="0" smtClean="0"/>
              <a:t>16 per cent of the women work</a:t>
            </a:r>
            <a:r>
              <a:rPr lang="en-GB" baseline="0" noProof="0" dirty="0" smtClean="0"/>
              <a:t> part time, 3 per cent of the men.</a:t>
            </a:r>
          </a:p>
          <a:p>
            <a:endParaRPr lang="en-GB" baseline="0" noProof="0" dirty="0" smtClean="0"/>
          </a:p>
          <a:p>
            <a:r>
              <a:rPr lang="en-GB" baseline="0" noProof="0" dirty="0" smtClean="0"/>
              <a:t>The share of women who work part time increases in the ages where many of us become parents. </a:t>
            </a:r>
          </a:p>
          <a:p>
            <a:r>
              <a:rPr lang="en-GB" baseline="0" noProof="0" dirty="0" smtClean="0"/>
              <a:t>Becoming a parent does not influence the share of men working part time.</a:t>
            </a:r>
          </a:p>
          <a:p>
            <a:endParaRPr lang="en-GB" baseline="0" noProof="0" dirty="0" smtClean="0"/>
          </a:p>
          <a:p>
            <a:r>
              <a:rPr lang="en-GB" baseline="0" noProof="0" dirty="0" smtClean="0"/>
              <a:t>The pay gap between women and men widens when the share of women who work part time increases. </a:t>
            </a:r>
          </a:p>
          <a:p>
            <a:endParaRPr lang="en-GB" baseline="0" noProof="0" dirty="0" smtClean="0"/>
          </a:p>
          <a:p>
            <a:r>
              <a:rPr lang="en-GB" baseline="0" noProof="0" dirty="0" smtClean="0"/>
              <a:t>Being away from the workplace to a larger extent than men out women at a disadvantage and a risk of:</a:t>
            </a:r>
          </a:p>
          <a:p>
            <a:pPr marL="171450" indent="-171450">
              <a:buFont typeface="Arial" panose="020B0604020202020204" pitchFamily="34" charset="0"/>
              <a:buChar char="•"/>
            </a:pPr>
            <a:r>
              <a:rPr lang="en-GB" baseline="0" noProof="0" dirty="0" smtClean="0"/>
              <a:t>Less internal training and skills development</a:t>
            </a:r>
          </a:p>
          <a:p>
            <a:pPr marL="171450" indent="-171450">
              <a:buFont typeface="Arial" panose="020B0604020202020204" pitchFamily="34" charset="0"/>
              <a:buChar char="•"/>
            </a:pPr>
            <a:r>
              <a:rPr lang="en-GB" baseline="0" noProof="0" dirty="0" smtClean="0"/>
              <a:t>Smaller pay increases</a:t>
            </a:r>
          </a:p>
          <a:p>
            <a:pPr marL="171450" indent="-171450">
              <a:buFont typeface="Arial" panose="020B0604020202020204" pitchFamily="34" charset="0"/>
              <a:buChar char="•"/>
            </a:pPr>
            <a:r>
              <a:rPr lang="en-GB" baseline="0" noProof="0" dirty="0" smtClean="0"/>
              <a:t>Decreased labour market movability</a:t>
            </a:r>
          </a:p>
          <a:p>
            <a:pPr marL="171450" indent="-171450">
              <a:buFont typeface="Arial" panose="020B0604020202020204" pitchFamily="34" charset="0"/>
              <a:buChar char="•"/>
            </a:pPr>
            <a:r>
              <a:rPr lang="en-GB" baseline="0" noProof="0" dirty="0" smtClean="0"/>
              <a:t>Lesser likelihood to be promoted or become a manager </a:t>
            </a:r>
          </a:p>
          <a:p>
            <a:pPr marL="171450" indent="-171450">
              <a:buFont typeface="Arial" panose="020B0604020202020204" pitchFamily="34" charset="0"/>
              <a:buChar char="•"/>
            </a:pPr>
            <a:endParaRPr lang="en-GB" baseline="0" noProof="0" dirty="0" smtClean="0"/>
          </a:p>
          <a:p>
            <a:pPr marL="0" indent="0">
              <a:buFont typeface="Arial" panose="020B0604020202020204" pitchFamily="34" charset="0"/>
              <a:buNone/>
            </a:pPr>
            <a:r>
              <a:rPr lang="en-GB" baseline="0" noProof="0" dirty="0" smtClean="0"/>
              <a:t>Parenthood should never put an employee at a disadvantage.  It is particularly worrying that there are clearly visible patterns indicating that parenthood is a career brake for women in particular.</a:t>
            </a:r>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14</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15</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Unionen has an annual award called The Golden Pacifier (</a:t>
            </a:r>
            <a:r>
              <a:rPr lang="en-US" sz="1200" kern="1200" dirty="0" err="1" smtClean="0">
                <a:solidFill>
                  <a:schemeClr val="tx1"/>
                </a:solidFill>
                <a:effectLst/>
                <a:latin typeface="Arial" charset="0"/>
                <a:ea typeface="+mn-ea"/>
                <a:cs typeface="+mn-cs"/>
              </a:rPr>
              <a:t>Guldnappen</a:t>
            </a:r>
            <a:r>
              <a:rPr lang="en-US" sz="1200" kern="1200" dirty="0" smtClean="0">
                <a:solidFill>
                  <a:schemeClr val="tx1"/>
                </a:solidFill>
                <a:effectLst/>
                <a:latin typeface="Arial" charset="0"/>
                <a:ea typeface="+mn-ea"/>
                <a:cs typeface="+mn-cs"/>
              </a:rPr>
              <a:t>) which is awarded to the most parent-friendly workplace in the private sector of the Swedish </a:t>
            </a:r>
            <a:r>
              <a:rPr lang="en-US" sz="1200" kern="1200" dirty="0" err="1" smtClean="0">
                <a:solidFill>
                  <a:schemeClr val="tx1"/>
                </a:solidFill>
                <a:effectLst/>
                <a:latin typeface="Arial" charset="0"/>
                <a:ea typeface="+mn-ea"/>
                <a:cs typeface="+mn-cs"/>
              </a:rPr>
              <a:t>labour</a:t>
            </a:r>
            <a:r>
              <a:rPr lang="en-US" sz="1200" kern="1200" dirty="0" smtClean="0">
                <a:solidFill>
                  <a:schemeClr val="tx1"/>
                </a:solidFill>
                <a:effectLst/>
                <a:latin typeface="Arial" charset="0"/>
                <a:ea typeface="+mn-ea"/>
                <a:cs typeface="+mn-cs"/>
              </a:rPr>
              <a:t> market. Former winners include</a:t>
            </a:r>
            <a:r>
              <a:rPr lang="en-US" sz="1200" kern="1200" baseline="0" dirty="0" smtClean="0">
                <a:solidFill>
                  <a:schemeClr val="tx1"/>
                </a:solidFill>
                <a:effectLst/>
                <a:latin typeface="Arial" charset="0"/>
                <a:ea typeface="+mn-ea"/>
                <a:cs typeface="+mn-cs"/>
              </a:rPr>
              <a:t> </a:t>
            </a:r>
            <a:r>
              <a:rPr lang="en-US" sz="1200" kern="1200" dirty="0" smtClean="0">
                <a:solidFill>
                  <a:schemeClr val="tx1"/>
                </a:solidFill>
                <a:effectLst/>
                <a:latin typeface="Arial" charset="0"/>
                <a:ea typeface="+mn-ea"/>
                <a:cs typeface="+mn-cs"/>
              </a:rPr>
              <a:t>IKEA,</a:t>
            </a:r>
            <a:r>
              <a:rPr lang="en-US" sz="1200" kern="1200" baseline="0" dirty="0" smtClean="0">
                <a:solidFill>
                  <a:schemeClr val="tx1"/>
                </a:solidFill>
                <a:effectLst/>
                <a:latin typeface="Arial" charset="0"/>
                <a:ea typeface="+mn-ea"/>
                <a:cs typeface="+mn-cs"/>
              </a:rPr>
              <a:t> </a:t>
            </a:r>
            <a:r>
              <a:rPr lang="en-US" sz="1200" kern="1200" baseline="0" dirty="0" err="1" smtClean="0">
                <a:solidFill>
                  <a:schemeClr val="tx1"/>
                </a:solidFill>
                <a:effectLst/>
                <a:latin typeface="Arial" charset="0"/>
                <a:ea typeface="+mn-ea"/>
                <a:cs typeface="+mn-cs"/>
              </a:rPr>
              <a:t>Ramböll</a:t>
            </a:r>
            <a:r>
              <a:rPr lang="en-US" sz="1200" kern="1200" baseline="0" dirty="0" smtClean="0">
                <a:solidFill>
                  <a:schemeClr val="tx1"/>
                </a:solidFill>
                <a:effectLst/>
                <a:latin typeface="Arial" charset="0"/>
                <a:ea typeface="+mn-ea"/>
                <a:cs typeface="+mn-cs"/>
              </a:rPr>
              <a:t> and Volvo Car Corporation</a:t>
            </a:r>
            <a:r>
              <a:rPr lang="en-US" sz="1200" kern="1200" dirty="0" smtClean="0">
                <a:solidFill>
                  <a:schemeClr val="tx1"/>
                </a:solidFill>
                <a:effectLst/>
                <a:latin typeface="Arial" charset="0"/>
                <a:ea typeface="+mn-ea"/>
                <a:cs typeface="+mn-cs"/>
              </a:rPr>
              <a:t> </a:t>
            </a:r>
            <a:endParaRPr lang="sv-SE" sz="1200" kern="1200" dirty="0" smtClean="0">
              <a:solidFill>
                <a:schemeClr val="tx1"/>
              </a:solidFill>
              <a:effectLst/>
              <a:latin typeface="Arial" charset="0"/>
              <a:ea typeface="+mn-ea"/>
              <a:cs typeface="+mn-cs"/>
            </a:endParaRPr>
          </a:p>
          <a:p>
            <a:endParaRPr lang="sv-SE" sz="1200" kern="1200" dirty="0" smtClean="0">
              <a:solidFill>
                <a:schemeClr val="tx1"/>
              </a:solidFill>
              <a:effectLst/>
              <a:latin typeface="Arial" charset="0"/>
              <a:ea typeface="+mn-ea"/>
              <a:cs typeface="+mn-cs"/>
            </a:endParaRPr>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16</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In order to promote an active work for parent-friendly workplaces Unionen has produced a book in which company leaders and managers as well as union representatives share their thoughts on why it is important and profitable to carry out a systematic and ambitious work for gender equality. They also offer a description of how they go about promoting gender equality in their companies. </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The interviewed</a:t>
            </a:r>
            <a:r>
              <a:rPr lang="en-US" sz="1200" kern="1200" baseline="0" dirty="0" smtClean="0">
                <a:solidFill>
                  <a:schemeClr val="tx1"/>
                </a:solidFill>
                <a:effectLst/>
                <a:latin typeface="Arial" charset="0"/>
                <a:ea typeface="+mn-ea"/>
                <a:cs typeface="+mn-cs"/>
              </a:rPr>
              <a:t> companies are Boliden, Coca-Cola, IKEA, </a:t>
            </a:r>
            <a:r>
              <a:rPr lang="en-US" sz="1200" kern="1200" baseline="0" dirty="0" err="1" smtClean="0">
                <a:solidFill>
                  <a:schemeClr val="tx1"/>
                </a:solidFill>
                <a:effectLst/>
                <a:latin typeface="Arial" charset="0"/>
                <a:ea typeface="+mn-ea"/>
                <a:cs typeface="+mn-cs"/>
              </a:rPr>
              <a:t>Polarbröd</a:t>
            </a:r>
            <a:r>
              <a:rPr lang="en-US" sz="1200" kern="1200" baseline="0" dirty="0" smtClean="0">
                <a:solidFill>
                  <a:schemeClr val="tx1"/>
                </a:solidFill>
                <a:effectLst/>
                <a:latin typeface="Arial" charset="0"/>
                <a:ea typeface="+mn-ea"/>
                <a:cs typeface="+mn-cs"/>
              </a:rPr>
              <a:t> and </a:t>
            </a:r>
            <a:r>
              <a:rPr lang="en-US" sz="1200" kern="1200" baseline="0" dirty="0" err="1" smtClean="0">
                <a:solidFill>
                  <a:schemeClr val="tx1"/>
                </a:solidFill>
                <a:effectLst/>
                <a:latin typeface="Arial" charset="0"/>
                <a:ea typeface="+mn-ea"/>
                <a:cs typeface="+mn-cs"/>
              </a:rPr>
              <a:t>Ramböll</a:t>
            </a:r>
            <a:r>
              <a:rPr lang="en-US" sz="1200" kern="1200" baseline="0" dirty="0" smtClean="0">
                <a:solidFill>
                  <a:schemeClr val="tx1"/>
                </a:solidFill>
                <a:effectLst/>
                <a:latin typeface="Arial" charset="0"/>
                <a:ea typeface="+mn-ea"/>
                <a:cs typeface="+mn-cs"/>
              </a:rPr>
              <a:t>. </a:t>
            </a:r>
            <a:endParaRPr lang="sv-SE" sz="1200" kern="1200" dirty="0" smtClean="0">
              <a:solidFill>
                <a:schemeClr val="tx1"/>
              </a:solidFill>
              <a:effectLst/>
              <a:latin typeface="Arial" charset="0"/>
              <a:ea typeface="+mn-ea"/>
              <a:cs typeface="+mn-cs"/>
            </a:endParaRPr>
          </a:p>
          <a:p>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17</a:t>
            </a:fld>
            <a:endParaRPr lang="sv-SE" dirty="0"/>
          </a:p>
        </p:txBody>
      </p:sp>
    </p:spTree>
    <p:extLst>
      <p:ext uri="{BB962C8B-B14F-4D97-AF65-F5344CB8AC3E}">
        <p14:creationId xmlns:p14="http://schemas.microsoft.com/office/powerpoint/2010/main" val="1465433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noProof="0" dirty="0"/>
          </a:p>
        </p:txBody>
      </p:sp>
      <p:sp>
        <p:nvSpPr>
          <p:cNvPr id="4" name="Platshållare för bildnummer 3"/>
          <p:cNvSpPr>
            <a:spLocks noGrp="1"/>
          </p:cNvSpPr>
          <p:nvPr>
            <p:ph type="sldNum" sz="quarter" idx="10"/>
          </p:nvPr>
        </p:nvSpPr>
        <p:spPr/>
        <p:txBody>
          <a:bodyPr/>
          <a:lstStyle/>
          <a:p>
            <a:fld id="{00DF94F1-9A05-4B51-B8C5-DAD4D9EE2F52}" type="slidenum">
              <a:rPr lang="sv-SE" smtClean="0"/>
              <a:pPr/>
              <a:t>18</a:t>
            </a:fld>
            <a:endParaRPr lang="sv-SE" dirty="0"/>
          </a:p>
        </p:txBody>
      </p:sp>
    </p:spTree>
    <p:extLst>
      <p:ext uri="{BB962C8B-B14F-4D97-AF65-F5344CB8AC3E}">
        <p14:creationId xmlns:p14="http://schemas.microsoft.com/office/powerpoint/2010/main" val="1465433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28613" y="981076"/>
            <a:ext cx="7772400" cy="1470025"/>
          </a:xfrm>
        </p:spPr>
        <p:txBody>
          <a:bodyPr/>
          <a:lstStyle>
            <a:lvl1pPr>
              <a:defRPr/>
            </a:lvl1pPr>
          </a:lstStyle>
          <a:p>
            <a:pPr lvl="0"/>
            <a:r>
              <a:rPr lang="sv-SE" noProof="0" smtClean="0"/>
              <a:t>Klicka här för att ändra format</a:t>
            </a:r>
          </a:p>
        </p:txBody>
      </p:sp>
      <p:sp>
        <p:nvSpPr>
          <p:cNvPr id="4099" name="Rectangle 3"/>
          <p:cNvSpPr>
            <a:spLocks noGrp="1" noChangeArrowheads="1"/>
          </p:cNvSpPr>
          <p:nvPr>
            <p:ph type="subTitle" idx="1"/>
          </p:nvPr>
        </p:nvSpPr>
        <p:spPr>
          <a:xfrm>
            <a:off x="323851" y="2492375"/>
            <a:ext cx="7777163" cy="1752600"/>
          </a:xfrm>
        </p:spPr>
        <p:txBody>
          <a:bodyPr/>
          <a:lstStyle>
            <a:lvl1pPr marL="0" indent="0">
              <a:buFontTx/>
              <a:buNone/>
              <a:defRPr sz="3400" b="1"/>
            </a:lvl1pPr>
          </a:lstStyle>
          <a:p>
            <a:pPr lvl="0"/>
            <a:r>
              <a:rPr lang="sv-SE" noProof="0" smtClean="0"/>
              <a:t>Klicka här för att ändra format på underrubrik i bakgrunden</a:t>
            </a:r>
          </a:p>
        </p:txBody>
      </p:sp>
      <p:sp>
        <p:nvSpPr>
          <p:cNvPr id="4100" name="Rectangle 4"/>
          <p:cNvSpPr>
            <a:spLocks noGrp="1" noChangeArrowheads="1"/>
          </p:cNvSpPr>
          <p:nvPr>
            <p:ph type="dt" sz="half" idx="2"/>
          </p:nvPr>
        </p:nvSpPr>
        <p:spPr/>
        <p:txBody>
          <a:bodyPr/>
          <a:lstStyle>
            <a:lvl1pPr>
              <a:defRPr/>
            </a:lvl1pPr>
          </a:lstStyle>
          <a:p>
            <a:r>
              <a:rPr lang="sv-SE" dirty="0" smtClean="0"/>
              <a:t>Gå in i menyn Visa, välj Sidhuvud och sidfot. Ändra texten i fältet.</a:t>
            </a:r>
            <a:endParaRPr lang="sv-SE" dirty="0"/>
          </a:p>
        </p:txBody>
      </p:sp>
      <p:sp>
        <p:nvSpPr>
          <p:cNvPr id="4101" name="Rectangle 5"/>
          <p:cNvSpPr>
            <a:spLocks noGrp="1" noChangeArrowheads="1"/>
          </p:cNvSpPr>
          <p:nvPr>
            <p:ph type="ftr" sz="quarter" idx="3"/>
          </p:nvPr>
        </p:nvSpPr>
        <p:spPr/>
        <p:txBody>
          <a:bodyPr/>
          <a:lstStyle>
            <a:lvl1pPr>
              <a:defRPr/>
            </a:lvl1pPr>
          </a:lstStyle>
          <a:p>
            <a:endParaRPr lang="sv-SE" dirty="0"/>
          </a:p>
        </p:txBody>
      </p:sp>
      <p:sp>
        <p:nvSpPr>
          <p:cNvPr id="4102" name="Rectangle 6"/>
          <p:cNvSpPr>
            <a:spLocks noGrp="1" noChangeArrowheads="1"/>
          </p:cNvSpPr>
          <p:nvPr>
            <p:ph type="sldNum" sz="quarter" idx="4"/>
          </p:nvPr>
        </p:nvSpPr>
        <p:spPr/>
        <p:txBody>
          <a:bodyPr/>
          <a:lstStyle>
            <a:lvl1pPr>
              <a:defRPr/>
            </a:lvl1pPr>
          </a:lstStyle>
          <a:p>
            <a:fld id="{1F715341-0FBD-4225-AAE0-FCC78F7045F3}" type="slidenum">
              <a:rPr lang="sv-SE"/>
              <a:pPr/>
              <a:t>‹#›</a:t>
            </a:fld>
            <a:endParaRPr lang="sv-SE" dirty="0"/>
          </a:p>
        </p:txBody>
      </p:sp>
      <p:sp>
        <p:nvSpPr>
          <p:cNvPr id="4103" name="Rectangle 7"/>
          <p:cNvSpPr>
            <a:spLocks noChangeArrowheads="1"/>
          </p:cNvSpPr>
          <p:nvPr/>
        </p:nvSpPr>
        <p:spPr bwMode="auto">
          <a:xfrm>
            <a:off x="0" y="1"/>
            <a:ext cx="9144000" cy="900113"/>
          </a:xfrm>
          <a:prstGeom prst="rect">
            <a:avLst/>
          </a:prstGeom>
          <a:solidFill>
            <a:srgbClr val="1FA22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dirty="0"/>
          </a:p>
        </p:txBody>
      </p:sp>
      <p:pic>
        <p:nvPicPr>
          <p:cNvPr id="4106" name="Picture 10" descr="unionen_neg_150mm150dp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2488" y="188913"/>
            <a:ext cx="1619251" cy="266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5" name="Platshållare för sidfot 4"/>
          <p:cNvSpPr>
            <a:spLocks noGrp="1"/>
          </p:cNvSpPr>
          <p:nvPr>
            <p:ph type="ftr" sz="quarter" idx="11"/>
          </p:nvPr>
        </p:nvSpPr>
        <p:spPr/>
        <p:txBody>
          <a:bodyPr/>
          <a:lstStyle>
            <a:lvl1pPr>
              <a:defRPr/>
            </a:lvl1pPr>
          </a:lstStyle>
          <a:p>
            <a:endParaRPr lang="sv-SE" dirty="0"/>
          </a:p>
        </p:txBody>
      </p:sp>
      <p:sp>
        <p:nvSpPr>
          <p:cNvPr id="6" name="Platshållare för bildnummer 5"/>
          <p:cNvSpPr>
            <a:spLocks noGrp="1"/>
          </p:cNvSpPr>
          <p:nvPr>
            <p:ph type="sldNum" sz="quarter" idx="12"/>
          </p:nvPr>
        </p:nvSpPr>
        <p:spPr/>
        <p:txBody>
          <a:bodyPr/>
          <a:lstStyle>
            <a:lvl1pPr>
              <a:defRPr/>
            </a:lvl1pPr>
          </a:lstStyle>
          <a:p>
            <a:fld id="{0AA9733C-CCE6-4FD2-9C85-ED855DB04CB8}" type="slidenum">
              <a:rPr lang="sv-SE"/>
              <a:pPr/>
              <a:t>‹#›</a:t>
            </a:fld>
            <a:endParaRPr lang="sv-SE" dirty="0"/>
          </a:p>
        </p:txBody>
      </p:sp>
    </p:spTree>
    <p:extLst>
      <p:ext uri="{BB962C8B-B14F-4D97-AF65-F5344CB8AC3E}">
        <p14:creationId xmlns:p14="http://schemas.microsoft.com/office/powerpoint/2010/main" val="110759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5" name="Platshållare för sidfot 4"/>
          <p:cNvSpPr>
            <a:spLocks noGrp="1"/>
          </p:cNvSpPr>
          <p:nvPr>
            <p:ph type="ftr" sz="quarter" idx="11"/>
          </p:nvPr>
        </p:nvSpPr>
        <p:spPr/>
        <p:txBody>
          <a:bodyPr/>
          <a:lstStyle>
            <a:lvl1pPr>
              <a:defRPr/>
            </a:lvl1pPr>
          </a:lstStyle>
          <a:p>
            <a:endParaRPr lang="sv-SE" dirty="0"/>
          </a:p>
        </p:txBody>
      </p:sp>
      <p:sp>
        <p:nvSpPr>
          <p:cNvPr id="6" name="Platshållare för bildnummer 5"/>
          <p:cNvSpPr>
            <a:spLocks noGrp="1"/>
          </p:cNvSpPr>
          <p:nvPr>
            <p:ph type="sldNum" sz="quarter" idx="12"/>
          </p:nvPr>
        </p:nvSpPr>
        <p:spPr/>
        <p:txBody>
          <a:bodyPr/>
          <a:lstStyle>
            <a:lvl1pPr>
              <a:defRPr/>
            </a:lvl1pPr>
          </a:lstStyle>
          <a:p>
            <a:fld id="{25F55501-4C29-4923-ADF9-C3DE6DB2EC75}" type="slidenum">
              <a:rPr lang="sv-SE"/>
              <a:pPr/>
              <a:t>‹#›</a:t>
            </a:fld>
            <a:endParaRPr lang="sv-SE" dirty="0"/>
          </a:p>
        </p:txBody>
      </p:sp>
    </p:spTree>
    <p:extLst>
      <p:ext uri="{BB962C8B-B14F-4D97-AF65-F5344CB8AC3E}">
        <p14:creationId xmlns:p14="http://schemas.microsoft.com/office/powerpoint/2010/main" val="303110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323849" y="2205039"/>
            <a:ext cx="4038600" cy="3921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514851" y="2205039"/>
            <a:ext cx="4038600" cy="3921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6" name="Platshållare för sidfot 5"/>
          <p:cNvSpPr>
            <a:spLocks noGrp="1"/>
          </p:cNvSpPr>
          <p:nvPr>
            <p:ph type="ftr" sz="quarter" idx="11"/>
          </p:nvPr>
        </p:nvSpPr>
        <p:spPr/>
        <p:txBody>
          <a:bodyPr/>
          <a:lstStyle>
            <a:lvl1pPr>
              <a:defRPr/>
            </a:lvl1pPr>
          </a:lstStyle>
          <a:p>
            <a:endParaRPr lang="sv-SE" dirty="0"/>
          </a:p>
        </p:txBody>
      </p:sp>
      <p:sp>
        <p:nvSpPr>
          <p:cNvPr id="7" name="Platshållare för bildnummer 6"/>
          <p:cNvSpPr>
            <a:spLocks noGrp="1"/>
          </p:cNvSpPr>
          <p:nvPr>
            <p:ph type="sldNum" sz="quarter" idx="12"/>
          </p:nvPr>
        </p:nvSpPr>
        <p:spPr/>
        <p:txBody>
          <a:bodyPr/>
          <a:lstStyle>
            <a:lvl1pPr>
              <a:defRPr/>
            </a:lvl1pPr>
          </a:lstStyle>
          <a:p>
            <a:fld id="{94DEE6E9-4389-40F4-BC32-88A7C622AACF}" type="slidenum">
              <a:rPr lang="sv-SE"/>
              <a:pPr/>
              <a:t>‹#›</a:t>
            </a:fld>
            <a:endParaRPr lang="sv-SE" dirty="0"/>
          </a:p>
        </p:txBody>
      </p:sp>
    </p:spTree>
    <p:extLst>
      <p:ext uri="{BB962C8B-B14F-4D97-AF65-F5344CB8AC3E}">
        <p14:creationId xmlns:p14="http://schemas.microsoft.com/office/powerpoint/2010/main" val="2705202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8" name="Platshållare för sidfot 7"/>
          <p:cNvSpPr>
            <a:spLocks noGrp="1"/>
          </p:cNvSpPr>
          <p:nvPr>
            <p:ph type="ftr" sz="quarter" idx="11"/>
          </p:nvPr>
        </p:nvSpPr>
        <p:spPr/>
        <p:txBody>
          <a:bodyPr/>
          <a:lstStyle>
            <a:lvl1pPr>
              <a:defRPr/>
            </a:lvl1pPr>
          </a:lstStyle>
          <a:p>
            <a:endParaRPr lang="sv-SE" dirty="0"/>
          </a:p>
        </p:txBody>
      </p:sp>
      <p:sp>
        <p:nvSpPr>
          <p:cNvPr id="9" name="Platshållare för bildnummer 8"/>
          <p:cNvSpPr>
            <a:spLocks noGrp="1"/>
          </p:cNvSpPr>
          <p:nvPr>
            <p:ph type="sldNum" sz="quarter" idx="12"/>
          </p:nvPr>
        </p:nvSpPr>
        <p:spPr/>
        <p:txBody>
          <a:bodyPr/>
          <a:lstStyle>
            <a:lvl1pPr>
              <a:defRPr/>
            </a:lvl1pPr>
          </a:lstStyle>
          <a:p>
            <a:fld id="{245243E9-9650-47A6-8D30-365B686B49FC}" type="slidenum">
              <a:rPr lang="sv-SE"/>
              <a:pPr/>
              <a:t>‹#›</a:t>
            </a:fld>
            <a:endParaRPr lang="sv-SE" dirty="0"/>
          </a:p>
        </p:txBody>
      </p:sp>
    </p:spTree>
    <p:extLst>
      <p:ext uri="{BB962C8B-B14F-4D97-AF65-F5344CB8AC3E}">
        <p14:creationId xmlns:p14="http://schemas.microsoft.com/office/powerpoint/2010/main" val="2909055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4" name="Platshållare för sidfot 3"/>
          <p:cNvSpPr>
            <a:spLocks noGrp="1"/>
          </p:cNvSpPr>
          <p:nvPr>
            <p:ph type="ftr" sz="quarter" idx="11"/>
          </p:nvPr>
        </p:nvSpPr>
        <p:spPr/>
        <p:txBody>
          <a:bodyPr/>
          <a:lstStyle>
            <a:lvl1pPr>
              <a:defRPr/>
            </a:lvl1pPr>
          </a:lstStyle>
          <a:p>
            <a:endParaRPr lang="sv-SE" dirty="0"/>
          </a:p>
        </p:txBody>
      </p:sp>
      <p:sp>
        <p:nvSpPr>
          <p:cNvPr id="5" name="Platshållare för bildnummer 4"/>
          <p:cNvSpPr>
            <a:spLocks noGrp="1"/>
          </p:cNvSpPr>
          <p:nvPr>
            <p:ph type="sldNum" sz="quarter" idx="12"/>
          </p:nvPr>
        </p:nvSpPr>
        <p:spPr/>
        <p:txBody>
          <a:bodyPr/>
          <a:lstStyle>
            <a:lvl1pPr>
              <a:defRPr/>
            </a:lvl1pPr>
          </a:lstStyle>
          <a:p>
            <a:fld id="{B0D95677-1313-4D72-A78F-422185053D40}" type="slidenum">
              <a:rPr lang="sv-SE"/>
              <a:pPr/>
              <a:t>‹#›</a:t>
            </a:fld>
            <a:endParaRPr lang="sv-SE" dirty="0"/>
          </a:p>
        </p:txBody>
      </p:sp>
    </p:spTree>
    <p:extLst>
      <p:ext uri="{BB962C8B-B14F-4D97-AF65-F5344CB8AC3E}">
        <p14:creationId xmlns:p14="http://schemas.microsoft.com/office/powerpoint/2010/main" val="3096302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3" name="Platshållare för sidfot 2"/>
          <p:cNvSpPr>
            <a:spLocks noGrp="1"/>
          </p:cNvSpPr>
          <p:nvPr>
            <p:ph type="ftr" sz="quarter" idx="11"/>
          </p:nvPr>
        </p:nvSpPr>
        <p:spPr/>
        <p:txBody>
          <a:bodyPr/>
          <a:lstStyle>
            <a:lvl1pPr>
              <a:defRPr/>
            </a:lvl1pPr>
          </a:lstStyle>
          <a:p>
            <a:endParaRPr lang="sv-SE" dirty="0"/>
          </a:p>
        </p:txBody>
      </p:sp>
      <p:sp>
        <p:nvSpPr>
          <p:cNvPr id="4" name="Platshållare för bildnummer 3"/>
          <p:cNvSpPr>
            <a:spLocks noGrp="1"/>
          </p:cNvSpPr>
          <p:nvPr>
            <p:ph type="sldNum" sz="quarter" idx="12"/>
          </p:nvPr>
        </p:nvSpPr>
        <p:spPr/>
        <p:txBody>
          <a:bodyPr/>
          <a:lstStyle>
            <a:lvl1pPr>
              <a:defRPr/>
            </a:lvl1pPr>
          </a:lstStyle>
          <a:p>
            <a:fld id="{B9934892-0C19-47B6-959A-2137AF4307AB}" type="slidenum">
              <a:rPr lang="sv-SE"/>
              <a:pPr/>
              <a:t>‹#›</a:t>
            </a:fld>
            <a:endParaRPr lang="sv-SE" dirty="0"/>
          </a:p>
        </p:txBody>
      </p:sp>
    </p:spTree>
    <p:extLst>
      <p:ext uri="{BB962C8B-B14F-4D97-AF65-F5344CB8AC3E}">
        <p14:creationId xmlns:p14="http://schemas.microsoft.com/office/powerpoint/2010/main" val="1916871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1"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6" name="Platshållare för sidfot 5"/>
          <p:cNvSpPr>
            <a:spLocks noGrp="1"/>
          </p:cNvSpPr>
          <p:nvPr>
            <p:ph type="ftr" sz="quarter" idx="11"/>
          </p:nvPr>
        </p:nvSpPr>
        <p:spPr/>
        <p:txBody>
          <a:bodyPr/>
          <a:lstStyle>
            <a:lvl1pPr>
              <a:defRPr/>
            </a:lvl1pPr>
          </a:lstStyle>
          <a:p>
            <a:endParaRPr lang="sv-SE" dirty="0"/>
          </a:p>
        </p:txBody>
      </p:sp>
      <p:sp>
        <p:nvSpPr>
          <p:cNvPr id="7" name="Platshållare för bildnummer 6"/>
          <p:cNvSpPr>
            <a:spLocks noGrp="1"/>
          </p:cNvSpPr>
          <p:nvPr>
            <p:ph type="sldNum" sz="quarter" idx="12"/>
          </p:nvPr>
        </p:nvSpPr>
        <p:spPr/>
        <p:txBody>
          <a:bodyPr/>
          <a:lstStyle>
            <a:lvl1pPr>
              <a:defRPr/>
            </a:lvl1pPr>
          </a:lstStyle>
          <a:p>
            <a:fld id="{BD78395F-1BC5-4BCF-AD71-82AC0994BDA8}" type="slidenum">
              <a:rPr lang="sv-SE"/>
              <a:pPr/>
              <a:t>‹#›</a:t>
            </a:fld>
            <a:endParaRPr lang="sv-SE" dirty="0"/>
          </a:p>
        </p:txBody>
      </p:sp>
    </p:spTree>
    <p:extLst>
      <p:ext uri="{BB962C8B-B14F-4D97-AF65-F5344CB8AC3E}">
        <p14:creationId xmlns:p14="http://schemas.microsoft.com/office/powerpoint/2010/main" val="2301842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1"/>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smtClean="0"/>
              <a:t>Klicka på ikonen för att lägga till en bild</a:t>
            </a:r>
            <a:endParaRPr lang="sv-SE" dirty="0"/>
          </a:p>
        </p:txBody>
      </p:sp>
      <p:sp>
        <p:nvSpPr>
          <p:cNvPr id="4" name="Platshållare för tex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6" name="Platshållare för sidfot 5"/>
          <p:cNvSpPr>
            <a:spLocks noGrp="1"/>
          </p:cNvSpPr>
          <p:nvPr>
            <p:ph type="ftr" sz="quarter" idx="11"/>
          </p:nvPr>
        </p:nvSpPr>
        <p:spPr/>
        <p:txBody>
          <a:bodyPr/>
          <a:lstStyle>
            <a:lvl1pPr>
              <a:defRPr/>
            </a:lvl1pPr>
          </a:lstStyle>
          <a:p>
            <a:endParaRPr lang="sv-SE" dirty="0"/>
          </a:p>
        </p:txBody>
      </p:sp>
      <p:sp>
        <p:nvSpPr>
          <p:cNvPr id="7" name="Platshållare för bildnummer 6"/>
          <p:cNvSpPr>
            <a:spLocks noGrp="1"/>
          </p:cNvSpPr>
          <p:nvPr>
            <p:ph type="sldNum" sz="quarter" idx="12"/>
          </p:nvPr>
        </p:nvSpPr>
        <p:spPr/>
        <p:txBody>
          <a:bodyPr/>
          <a:lstStyle>
            <a:lvl1pPr>
              <a:defRPr/>
            </a:lvl1pPr>
          </a:lstStyle>
          <a:p>
            <a:fld id="{2AF7AD39-5CE5-4130-8955-C78B28043D24}" type="slidenum">
              <a:rPr lang="sv-SE"/>
              <a:pPr/>
              <a:t>‹#›</a:t>
            </a:fld>
            <a:endParaRPr lang="sv-SE" dirty="0"/>
          </a:p>
        </p:txBody>
      </p:sp>
    </p:spTree>
    <p:extLst>
      <p:ext uri="{BB962C8B-B14F-4D97-AF65-F5344CB8AC3E}">
        <p14:creationId xmlns:p14="http://schemas.microsoft.com/office/powerpoint/2010/main" val="15191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5" name="Platshållare för sidfot 4"/>
          <p:cNvSpPr>
            <a:spLocks noGrp="1"/>
          </p:cNvSpPr>
          <p:nvPr>
            <p:ph type="ftr" sz="quarter" idx="11"/>
          </p:nvPr>
        </p:nvSpPr>
        <p:spPr/>
        <p:txBody>
          <a:bodyPr/>
          <a:lstStyle>
            <a:lvl1pPr>
              <a:defRPr/>
            </a:lvl1pPr>
          </a:lstStyle>
          <a:p>
            <a:endParaRPr lang="sv-SE" dirty="0"/>
          </a:p>
        </p:txBody>
      </p:sp>
      <p:sp>
        <p:nvSpPr>
          <p:cNvPr id="6" name="Platshållare för bildnummer 5"/>
          <p:cNvSpPr>
            <a:spLocks noGrp="1"/>
          </p:cNvSpPr>
          <p:nvPr>
            <p:ph type="sldNum" sz="quarter" idx="12"/>
          </p:nvPr>
        </p:nvSpPr>
        <p:spPr/>
        <p:txBody>
          <a:bodyPr/>
          <a:lstStyle>
            <a:lvl1pPr>
              <a:defRPr/>
            </a:lvl1pPr>
          </a:lstStyle>
          <a:p>
            <a:fld id="{E4988B57-C4CB-497B-A8BE-5A6EEF23FFAA}" type="slidenum">
              <a:rPr lang="sv-SE"/>
              <a:pPr/>
              <a:t>‹#›</a:t>
            </a:fld>
            <a:endParaRPr lang="sv-SE" dirty="0"/>
          </a:p>
        </p:txBody>
      </p:sp>
    </p:spTree>
    <p:extLst>
      <p:ext uri="{BB962C8B-B14F-4D97-AF65-F5344CB8AC3E}">
        <p14:creationId xmlns:p14="http://schemas.microsoft.com/office/powerpoint/2010/main" val="17179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499225" y="981075"/>
            <a:ext cx="2057400" cy="514508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323851" y="981075"/>
            <a:ext cx="6022975" cy="514508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dirty="0" smtClean="0"/>
              <a:t>Gå in i menyn Visa, välj Sidhuvud och sidfot. Ändra texten i fältet.</a:t>
            </a:r>
            <a:endParaRPr lang="sv-SE" dirty="0"/>
          </a:p>
        </p:txBody>
      </p:sp>
      <p:sp>
        <p:nvSpPr>
          <p:cNvPr id="5" name="Platshållare för sidfot 4"/>
          <p:cNvSpPr>
            <a:spLocks noGrp="1"/>
          </p:cNvSpPr>
          <p:nvPr>
            <p:ph type="ftr" sz="quarter" idx="11"/>
          </p:nvPr>
        </p:nvSpPr>
        <p:spPr/>
        <p:txBody>
          <a:bodyPr/>
          <a:lstStyle>
            <a:lvl1pPr>
              <a:defRPr/>
            </a:lvl1pPr>
          </a:lstStyle>
          <a:p>
            <a:endParaRPr lang="sv-SE" dirty="0"/>
          </a:p>
        </p:txBody>
      </p:sp>
      <p:sp>
        <p:nvSpPr>
          <p:cNvPr id="6" name="Platshållare för bildnummer 5"/>
          <p:cNvSpPr>
            <a:spLocks noGrp="1"/>
          </p:cNvSpPr>
          <p:nvPr>
            <p:ph type="sldNum" sz="quarter" idx="12"/>
          </p:nvPr>
        </p:nvSpPr>
        <p:spPr/>
        <p:txBody>
          <a:bodyPr/>
          <a:lstStyle>
            <a:lvl1pPr>
              <a:defRPr/>
            </a:lvl1pPr>
          </a:lstStyle>
          <a:p>
            <a:fld id="{08482711-EC72-4D25-BA9C-47ECA1F6392A}" type="slidenum">
              <a:rPr lang="sv-SE"/>
              <a:pPr/>
              <a:t>‹#›</a:t>
            </a:fld>
            <a:endParaRPr lang="sv-SE" dirty="0"/>
          </a:p>
        </p:txBody>
      </p:sp>
    </p:spTree>
    <p:extLst>
      <p:ext uri="{BB962C8B-B14F-4D97-AF65-F5344CB8AC3E}">
        <p14:creationId xmlns:p14="http://schemas.microsoft.com/office/powerpoint/2010/main" val="3057747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7025" y="9810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323851" y="2205039"/>
            <a:ext cx="8229600" cy="392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31" name="Rectangle 7"/>
          <p:cNvSpPr>
            <a:spLocks noChangeArrowheads="1"/>
          </p:cNvSpPr>
          <p:nvPr/>
        </p:nvSpPr>
        <p:spPr bwMode="auto">
          <a:xfrm>
            <a:off x="0" y="1"/>
            <a:ext cx="9144000" cy="900113"/>
          </a:xfrm>
          <a:prstGeom prst="rect">
            <a:avLst/>
          </a:prstGeom>
          <a:solidFill>
            <a:srgbClr val="1FA22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dirty="0"/>
          </a:p>
        </p:txBody>
      </p:sp>
      <p:sp>
        <p:nvSpPr>
          <p:cNvPr id="1033" name="Rectangle 9"/>
          <p:cNvSpPr>
            <a:spLocks noGrp="1" noChangeArrowheads="1"/>
          </p:cNvSpPr>
          <p:nvPr>
            <p:ph type="dt" sz="half" idx="2"/>
          </p:nvPr>
        </p:nvSpPr>
        <p:spPr bwMode="auto">
          <a:xfrm>
            <a:off x="323851" y="6245225"/>
            <a:ext cx="325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latin typeface="+mn-lt"/>
              </a:defRPr>
            </a:lvl1pPr>
          </a:lstStyle>
          <a:p>
            <a:r>
              <a:rPr lang="sv-SE" dirty="0" smtClean="0"/>
              <a:t>Gå in i menyn Visa, välj Sidhuvud och sidfot. Ändra texten i fältet.</a:t>
            </a:r>
            <a:endParaRPr lang="sv-SE" dirty="0"/>
          </a:p>
        </p:txBody>
      </p:sp>
      <p:sp>
        <p:nvSpPr>
          <p:cNvPr id="1034" name="Rectangle 10"/>
          <p:cNvSpPr>
            <a:spLocks noGrp="1" noChangeArrowheads="1"/>
          </p:cNvSpPr>
          <p:nvPr>
            <p:ph type="ftr" sz="quarter" idx="3"/>
          </p:nvPr>
        </p:nvSpPr>
        <p:spPr bwMode="auto">
          <a:xfrm>
            <a:off x="3851275" y="6245225"/>
            <a:ext cx="144145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latin typeface="+mn-lt"/>
              </a:defRPr>
            </a:lvl1pPr>
          </a:lstStyle>
          <a:p>
            <a:endParaRPr lang="sv-SE" dirty="0"/>
          </a:p>
        </p:txBody>
      </p:sp>
      <p:sp>
        <p:nvSpPr>
          <p:cNvPr id="1035" name="Rectangle 11"/>
          <p:cNvSpPr>
            <a:spLocks noGrp="1" noChangeArrowheads="1"/>
          </p:cNvSpPr>
          <p:nvPr>
            <p:ph type="sldNum" sz="quarter" idx="4"/>
          </p:nvPr>
        </p:nvSpPr>
        <p:spPr bwMode="auto">
          <a:xfrm>
            <a:off x="8305801" y="6245225"/>
            <a:ext cx="51435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000">
                <a:latin typeface="+mn-lt"/>
              </a:defRPr>
            </a:lvl1pPr>
          </a:lstStyle>
          <a:p>
            <a:fld id="{62E5B870-0DFF-4CA0-AED7-1AE2675BD44E}" type="slidenum">
              <a:rPr lang="sv-SE"/>
              <a:pPr/>
              <a:t>‹#›</a:t>
            </a:fld>
            <a:endParaRPr lang="sv-SE" dirty="0"/>
          </a:p>
        </p:txBody>
      </p:sp>
      <p:pic>
        <p:nvPicPr>
          <p:cNvPr id="1037" name="Picture 13" descr="unionen_neg_150mm150dpi"/>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202488" y="188913"/>
            <a:ext cx="1619251" cy="2667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1" fontAlgn="base" hangingPunct="1">
        <a:spcBef>
          <a:spcPct val="0"/>
        </a:spcBef>
        <a:spcAft>
          <a:spcPct val="0"/>
        </a:spcAft>
        <a:defRPr sz="3600" b="1">
          <a:solidFill>
            <a:schemeClr val="tx1"/>
          </a:solidFill>
          <a:latin typeface="+mj-lt"/>
          <a:ea typeface="+mj-ea"/>
          <a:cs typeface="+mj-cs"/>
        </a:defRPr>
      </a:lvl1pPr>
      <a:lvl2pPr algn="l" rtl="0" eaLnBrk="1" fontAlgn="base" hangingPunct="1">
        <a:spcBef>
          <a:spcPct val="0"/>
        </a:spcBef>
        <a:spcAft>
          <a:spcPct val="0"/>
        </a:spcAft>
        <a:defRPr sz="3600" b="1">
          <a:solidFill>
            <a:schemeClr val="tx1"/>
          </a:solidFill>
          <a:latin typeface="Verdana" pitchFamily="104" charset="0"/>
        </a:defRPr>
      </a:lvl2pPr>
      <a:lvl3pPr algn="l" rtl="0" eaLnBrk="1" fontAlgn="base" hangingPunct="1">
        <a:spcBef>
          <a:spcPct val="0"/>
        </a:spcBef>
        <a:spcAft>
          <a:spcPct val="0"/>
        </a:spcAft>
        <a:defRPr sz="3600" b="1">
          <a:solidFill>
            <a:schemeClr val="tx1"/>
          </a:solidFill>
          <a:latin typeface="Verdana" pitchFamily="104" charset="0"/>
        </a:defRPr>
      </a:lvl3pPr>
      <a:lvl4pPr algn="l" rtl="0" eaLnBrk="1" fontAlgn="base" hangingPunct="1">
        <a:spcBef>
          <a:spcPct val="0"/>
        </a:spcBef>
        <a:spcAft>
          <a:spcPct val="0"/>
        </a:spcAft>
        <a:defRPr sz="3600" b="1">
          <a:solidFill>
            <a:schemeClr val="tx1"/>
          </a:solidFill>
          <a:latin typeface="Verdana" pitchFamily="104" charset="0"/>
        </a:defRPr>
      </a:lvl4pPr>
      <a:lvl5pPr algn="l" rtl="0" eaLnBrk="1" fontAlgn="base" hangingPunct="1">
        <a:spcBef>
          <a:spcPct val="0"/>
        </a:spcBef>
        <a:spcAft>
          <a:spcPct val="0"/>
        </a:spcAft>
        <a:defRPr sz="3600" b="1">
          <a:solidFill>
            <a:schemeClr val="tx1"/>
          </a:solidFill>
          <a:latin typeface="Verdana" pitchFamily="104" charset="0"/>
        </a:defRPr>
      </a:lvl5pPr>
      <a:lvl6pPr marL="457200" algn="l" rtl="0" eaLnBrk="1" fontAlgn="base" hangingPunct="1">
        <a:spcBef>
          <a:spcPct val="0"/>
        </a:spcBef>
        <a:spcAft>
          <a:spcPct val="0"/>
        </a:spcAft>
        <a:defRPr sz="3600" b="1">
          <a:solidFill>
            <a:schemeClr val="tx1"/>
          </a:solidFill>
          <a:latin typeface="Verdana" pitchFamily="104" charset="0"/>
        </a:defRPr>
      </a:lvl6pPr>
      <a:lvl7pPr marL="914400" algn="l" rtl="0" eaLnBrk="1" fontAlgn="base" hangingPunct="1">
        <a:spcBef>
          <a:spcPct val="0"/>
        </a:spcBef>
        <a:spcAft>
          <a:spcPct val="0"/>
        </a:spcAft>
        <a:defRPr sz="3600" b="1">
          <a:solidFill>
            <a:schemeClr val="tx1"/>
          </a:solidFill>
          <a:latin typeface="Verdana" pitchFamily="104" charset="0"/>
        </a:defRPr>
      </a:lvl7pPr>
      <a:lvl8pPr marL="1371600" algn="l" rtl="0" eaLnBrk="1" fontAlgn="base" hangingPunct="1">
        <a:spcBef>
          <a:spcPct val="0"/>
        </a:spcBef>
        <a:spcAft>
          <a:spcPct val="0"/>
        </a:spcAft>
        <a:defRPr sz="3600" b="1">
          <a:solidFill>
            <a:schemeClr val="tx1"/>
          </a:solidFill>
          <a:latin typeface="Verdana" pitchFamily="104" charset="0"/>
        </a:defRPr>
      </a:lvl8pPr>
      <a:lvl9pPr marL="1828800" algn="l" rtl="0" eaLnBrk="1" fontAlgn="base" hangingPunct="1">
        <a:spcBef>
          <a:spcPct val="0"/>
        </a:spcBef>
        <a:spcAft>
          <a:spcPct val="0"/>
        </a:spcAft>
        <a:defRPr sz="3600" b="1">
          <a:solidFill>
            <a:schemeClr val="tx1"/>
          </a:solidFill>
          <a:latin typeface="Verdana" pitchFamily="104" charset="0"/>
        </a:defRPr>
      </a:lvl9pPr>
    </p:titleStyle>
    <p:bodyStyle>
      <a:lvl1pPr marL="342900" indent="-342900" algn="l" rtl="0" eaLnBrk="1" fontAlgn="base" hangingPunct="1">
        <a:spcBef>
          <a:spcPct val="20000"/>
        </a:spcBef>
        <a:spcAft>
          <a:spcPct val="0"/>
        </a:spcAft>
        <a:buChar char="•"/>
        <a:defRPr sz="3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1FA22E"/>
        </a:solidFill>
        <a:effectLst/>
      </p:bgPr>
    </p:bg>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20639"/>
            <a:ext cx="3352800" cy="5856287"/>
          </a:xfrm>
          <a:prstGeom prst="rect">
            <a:avLst/>
          </a:prstGeom>
          <a:noFill/>
          <a:extLst>
            <a:ext uri="{909E8E84-426E-40DD-AFC4-6F175D3DCCD1}">
              <a14:hiddenFill xmlns:a14="http://schemas.microsoft.com/office/drawing/2010/main">
                <a:solidFill>
                  <a:srgbClr val="CCDEBB"/>
                </a:solidFill>
              </a14:hiddenFill>
            </a:ext>
            <a:ext uri="{91240B29-F687-4F45-9708-019B960494DF}">
              <a14:hiddenLine xmlns:a14="http://schemas.microsoft.com/office/drawing/2010/main" w="9525" cap="flat" cmpd="sng" algn="ctr">
                <a:solidFill>
                  <a:srgbClr val="00CC00"/>
                </a:solidFill>
                <a:prstDash val="solid"/>
                <a:miter lim="800000"/>
                <a:headEnd/>
                <a:tailEnd/>
              </a14:hiddenLine>
            </a:ext>
          </a:extLst>
        </p:spPr>
      </p:pic>
      <p:sp>
        <p:nvSpPr>
          <p:cNvPr id="5" name="Rubrik 1"/>
          <p:cNvSpPr txBox="1">
            <a:spLocks/>
          </p:cNvSpPr>
          <p:nvPr/>
        </p:nvSpPr>
        <p:spPr>
          <a:xfrm>
            <a:off x="3491880" y="1772816"/>
            <a:ext cx="5467673" cy="3312368"/>
          </a:xfrm>
          <a:prstGeom prst="rect">
            <a:avLst/>
          </a:prstGeom>
        </p:spPr>
        <p:txBody>
          <a:bodyPr/>
          <a:lstStyle>
            <a:lvl1pPr algn="l" rtl="0" eaLnBrk="1" fontAlgn="base" hangingPunct="1">
              <a:spcBef>
                <a:spcPct val="0"/>
              </a:spcBef>
              <a:spcAft>
                <a:spcPct val="0"/>
              </a:spcAft>
              <a:defRPr sz="3600" b="1">
                <a:solidFill>
                  <a:schemeClr val="tx1"/>
                </a:solidFill>
                <a:latin typeface="+mj-lt"/>
                <a:ea typeface="+mj-ea"/>
                <a:cs typeface="+mj-cs"/>
              </a:defRPr>
            </a:lvl1pPr>
            <a:lvl2pPr algn="l" rtl="0" eaLnBrk="1" fontAlgn="base" hangingPunct="1">
              <a:spcBef>
                <a:spcPct val="0"/>
              </a:spcBef>
              <a:spcAft>
                <a:spcPct val="0"/>
              </a:spcAft>
              <a:defRPr sz="3600" b="1">
                <a:solidFill>
                  <a:schemeClr val="tx1"/>
                </a:solidFill>
                <a:latin typeface="Verdana" pitchFamily="104" charset="0"/>
              </a:defRPr>
            </a:lvl2pPr>
            <a:lvl3pPr algn="l" rtl="0" eaLnBrk="1" fontAlgn="base" hangingPunct="1">
              <a:spcBef>
                <a:spcPct val="0"/>
              </a:spcBef>
              <a:spcAft>
                <a:spcPct val="0"/>
              </a:spcAft>
              <a:defRPr sz="3600" b="1">
                <a:solidFill>
                  <a:schemeClr val="tx1"/>
                </a:solidFill>
                <a:latin typeface="Verdana" pitchFamily="104" charset="0"/>
              </a:defRPr>
            </a:lvl3pPr>
            <a:lvl4pPr algn="l" rtl="0" eaLnBrk="1" fontAlgn="base" hangingPunct="1">
              <a:spcBef>
                <a:spcPct val="0"/>
              </a:spcBef>
              <a:spcAft>
                <a:spcPct val="0"/>
              </a:spcAft>
              <a:defRPr sz="3600" b="1">
                <a:solidFill>
                  <a:schemeClr val="tx1"/>
                </a:solidFill>
                <a:latin typeface="Verdana" pitchFamily="104" charset="0"/>
              </a:defRPr>
            </a:lvl4pPr>
            <a:lvl5pPr algn="l" rtl="0" eaLnBrk="1" fontAlgn="base" hangingPunct="1">
              <a:spcBef>
                <a:spcPct val="0"/>
              </a:spcBef>
              <a:spcAft>
                <a:spcPct val="0"/>
              </a:spcAft>
              <a:defRPr sz="3600" b="1">
                <a:solidFill>
                  <a:schemeClr val="tx1"/>
                </a:solidFill>
                <a:latin typeface="Verdana" pitchFamily="104" charset="0"/>
              </a:defRPr>
            </a:lvl5pPr>
            <a:lvl6pPr marL="457200" algn="l" rtl="0" eaLnBrk="1" fontAlgn="base" hangingPunct="1">
              <a:spcBef>
                <a:spcPct val="0"/>
              </a:spcBef>
              <a:spcAft>
                <a:spcPct val="0"/>
              </a:spcAft>
              <a:defRPr sz="3600" b="1">
                <a:solidFill>
                  <a:schemeClr val="tx1"/>
                </a:solidFill>
                <a:latin typeface="Verdana" pitchFamily="104" charset="0"/>
              </a:defRPr>
            </a:lvl6pPr>
            <a:lvl7pPr marL="914400" algn="l" rtl="0" eaLnBrk="1" fontAlgn="base" hangingPunct="1">
              <a:spcBef>
                <a:spcPct val="0"/>
              </a:spcBef>
              <a:spcAft>
                <a:spcPct val="0"/>
              </a:spcAft>
              <a:defRPr sz="3600" b="1">
                <a:solidFill>
                  <a:schemeClr val="tx1"/>
                </a:solidFill>
                <a:latin typeface="Verdana" pitchFamily="104" charset="0"/>
              </a:defRPr>
            </a:lvl7pPr>
            <a:lvl8pPr marL="1371600" algn="l" rtl="0" eaLnBrk="1" fontAlgn="base" hangingPunct="1">
              <a:spcBef>
                <a:spcPct val="0"/>
              </a:spcBef>
              <a:spcAft>
                <a:spcPct val="0"/>
              </a:spcAft>
              <a:defRPr sz="3600" b="1">
                <a:solidFill>
                  <a:schemeClr val="tx1"/>
                </a:solidFill>
                <a:latin typeface="Verdana" pitchFamily="104" charset="0"/>
              </a:defRPr>
            </a:lvl8pPr>
            <a:lvl9pPr marL="1828800" algn="l" rtl="0" eaLnBrk="1" fontAlgn="base" hangingPunct="1">
              <a:spcBef>
                <a:spcPct val="0"/>
              </a:spcBef>
              <a:spcAft>
                <a:spcPct val="0"/>
              </a:spcAft>
              <a:defRPr sz="3600" b="1">
                <a:solidFill>
                  <a:schemeClr val="tx1"/>
                </a:solidFill>
                <a:latin typeface="Verdana" pitchFamily="104" charset="0"/>
              </a:defRPr>
            </a:lvl9pPr>
          </a:lstStyle>
          <a:p>
            <a:r>
              <a:rPr lang="en-GB" sz="2800" dirty="0" err="1" smtClean="0">
                <a:solidFill>
                  <a:schemeClr val="bg1"/>
                </a:solidFill>
              </a:rPr>
              <a:t>Unionen's</a:t>
            </a:r>
            <a:r>
              <a:rPr lang="en-GB" sz="2800" dirty="0">
                <a:solidFill>
                  <a:schemeClr val="bg1"/>
                </a:solidFill>
              </a:rPr>
              <a:t> </a:t>
            </a:r>
            <a:r>
              <a:rPr lang="en-GB" sz="2800" dirty="0" smtClean="0">
                <a:solidFill>
                  <a:schemeClr val="bg1"/>
                </a:solidFill>
              </a:rPr>
              <a:t>policies and activities regarding gender equality in the workplace and in the labour market</a:t>
            </a:r>
            <a:endParaRPr lang="sv-SE" sz="2800" dirty="0" smtClean="0">
              <a:solidFill>
                <a:schemeClr val="bg1"/>
              </a:solidFill>
            </a:endParaRPr>
          </a:p>
          <a:p>
            <a:endParaRPr lang="sv-SE" sz="2000" dirty="0" smtClean="0">
              <a:solidFill>
                <a:schemeClr val="bg1"/>
              </a:solidFill>
            </a:endParaRPr>
          </a:p>
          <a:p>
            <a:r>
              <a:rPr lang="sv-SE" sz="2000" dirty="0" smtClean="0">
                <a:solidFill>
                  <a:schemeClr val="bg1"/>
                </a:solidFill>
              </a:rPr>
              <a:t>Young </a:t>
            </a:r>
            <a:r>
              <a:rPr lang="sv-SE" sz="2000" dirty="0" err="1" smtClean="0">
                <a:solidFill>
                  <a:schemeClr val="bg1"/>
                </a:solidFill>
              </a:rPr>
              <a:t>women</a:t>
            </a:r>
            <a:r>
              <a:rPr lang="sv-SE" sz="2000" dirty="0" smtClean="0">
                <a:solidFill>
                  <a:schemeClr val="bg1"/>
                </a:solidFill>
              </a:rPr>
              <a:t> unionist </a:t>
            </a:r>
            <a:r>
              <a:rPr lang="sv-SE" sz="2000" dirty="0" err="1" smtClean="0">
                <a:solidFill>
                  <a:schemeClr val="bg1"/>
                </a:solidFill>
              </a:rPr>
              <a:t>training</a:t>
            </a:r>
            <a:endParaRPr lang="sv-SE" sz="2000" dirty="0" smtClean="0">
              <a:solidFill>
                <a:schemeClr val="bg1"/>
              </a:solidFill>
            </a:endParaRPr>
          </a:p>
          <a:p>
            <a:r>
              <a:rPr lang="sv-SE" sz="2000" dirty="0" err="1" smtClean="0">
                <a:solidFill>
                  <a:schemeClr val="bg1"/>
                </a:solidFill>
              </a:rPr>
              <a:t>Batam</a:t>
            </a:r>
            <a:r>
              <a:rPr lang="sv-SE" sz="2000" dirty="0" smtClean="0">
                <a:solidFill>
                  <a:schemeClr val="bg1"/>
                </a:solidFill>
              </a:rPr>
              <a:t>, 17-18 </a:t>
            </a:r>
            <a:r>
              <a:rPr lang="sv-SE" sz="2000" dirty="0" err="1" smtClean="0">
                <a:solidFill>
                  <a:schemeClr val="bg1"/>
                </a:solidFill>
              </a:rPr>
              <a:t>October</a:t>
            </a:r>
            <a:r>
              <a:rPr lang="sv-SE" sz="2000" dirty="0" smtClean="0">
                <a:solidFill>
                  <a:schemeClr val="bg1"/>
                </a:solidFill>
              </a:rPr>
              <a:t> 2018</a:t>
            </a:r>
            <a:endParaRPr lang="sv-SE" sz="2000" dirty="0" smtClean="0">
              <a:solidFill>
                <a:schemeClr val="bg1"/>
              </a:solidFill>
            </a:endParaRPr>
          </a:p>
          <a:p>
            <a:endParaRPr lang="sv-SE" sz="1800" dirty="0" smtClean="0">
              <a:solidFill>
                <a:schemeClr val="bg1"/>
              </a:solidFill>
            </a:endParaRPr>
          </a:p>
          <a:p>
            <a:r>
              <a:rPr lang="sv-SE" sz="1800" dirty="0" smtClean="0">
                <a:solidFill>
                  <a:schemeClr val="bg1"/>
                </a:solidFill>
              </a:rPr>
              <a:t>Carin Hallerström, International </a:t>
            </a:r>
            <a:r>
              <a:rPr lang="sv-SE" sz="1800" dirty="0" err="1" smtClean="0">
                <a:solidFill>
                  <a:schemeClr val="bg1"/>
                </a:solidFill>
              </a:rPr>
              <a:t>secretary</a:t>
            </a:r>
            <a:endParaRPr lang="sv-SE" sz="1800"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Unionen is Sweden’s largest trade union in the private sector and we are 650 000 members in 70,000 workplaces.&#10;All white-collar workers at a workplace in the private sector can be members irrespective of their post, educational background or level of pay. &#10;We have 24 regional offices in Sweden.&#10;Visit unionen.se/in-english for more info." title="This is Unionen">
            <a:extLst>
              <a:ext uri="{FF2B5EF4-FFF2-40B4-BE49-F238E27FC236}">
                <a16:creationId xmlns:a16="http://schemas.microsoft.com/office/drawing/2014/main" id="{8A453C4A-2DEB-E444-A504-A17F472E23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04708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err="1" smtClean="0"/>
              <a:t>This</a:t>
            </a:r>
            <a:r>
              <a:rPr lang="sv-SE" dirty="0" smtClean="0"/>
              <a:t> is Unionen</a:t>
            </a:r>
            <a:endParaRPr lang="sv-SE" dirty="0"/>
          </a:p>
        </p:txBody>
      </p:sp>
      <p:sp>
        <p:nvSpPr>
          <p:cNvPr id="3" name="Underrubrik 2"/>
          <p:cNvSpPr>
            <a:spLocks noGrp="1"/>
          </p:cNvSpPr>
          <p:nvPr>
            <p:ph type="subTitle" idx="1"/>
          </p:nvPr>
        </p:nvSpPr>
        <p:spPr/>
        <p:txBody>
          <a:bodyPr/>
          <a:lstStyle/>
          <a:p>
            <a:pPr marL="457200" indent="-457200">
              <a:buFont typeface="Arial" panose="020B0604020202020204" pitchFamily="34" charset="0"/>
              <a:buChar char="•"/>
            </a:pPr>
            <a:r>
              <a:rPr lang="sv-SE" sz="2400" b="0" dirty="0" smtClean="0"/>
              <a:t>Unionen is the </a:t>
            </a:r>
            <a:r>
              <a:rPr lang="sv-SE" sz="2400" b="0" dirty="0" err="1" smtClean="0"/>
              <a:t>largest</a:t>
            </a:r>
            <a:r>
              <a:rPr lang="sv-SE" sz="2400" b="0" dirty="0" smtClean="0"/>
              <a:t> </a:t>
            </a:r>
            <a:r>
              <a:rPr lang="sv-SE" sz="2400" b="0" dirty="0" err="1" smtClean="0"/>
              <a:t>trade</a:t>
            </a:r>
            <a:r>
              <a:rPr lang="sv-SE" sz="2400" b="0" dirty="0" smtClean="0"/>
              <a:t> union in Sweden. </a:t>
            </a:r>
            <a:r>
              <a:rPr lang="sv-SE" sz="2400" b="0" dirty="0" err="1" smtClean="0"/>
              <a:t>We</a:t>
            </a:r>
            <a:r>
              <a:rPr lang="sv-SE" sz="2400" b="0" dirty="0" smtClean="0"/>
              <a:t> </a:t>
            </a:r>
            <a:r>
              <a:rPr lang="sv-SE" sz="2400" b="0" dirty="0" err="1" smtClean="0"/>
              <a:t>are</a:t>
            </a:r>
            <a:r>
              <a:rPr lang="sv-SE" sz="2400" b="0" dirty="0" smtClean="0"/>
              <a:t> </a:t>
            </a:r>
            <a:r>
              <a:rPr lang="sv-SE" sz="2400" b="0" dirty="0" err="1" smtClean="0"/>
              <a:t>more</a:t>
            </a:r>
            <a:r>
              <a:rPr lang="sv-SE" sz="2400" b="0" dirty="0" smtClean="0"/>
              <a:t> </a:t>
            </a:r>
            <a:r>
              <a:rPr lang="sv-SE" sz="2400" b="0" dirty="0" err="1" smtClean="0"/>
              <a:t>than</a:t>
            </a:r>
            <a:r>
              <a:rPr lang="sv-SE" sz="2400" b="0" dirty="0" smtClean="0"/>
              <a:t> 650 000 </a:t>
            </a:r>
            <a:r>
              <a:rPr lang="sv-SE" sz="2400" b="0" dirty="0" err="1" smtClean="0"/>
              <a:t>members</a:t>
            </a:r>
            <a:r>
              <a:rPr lang="sv-SE" sz="2400" b="0" dirty="0" smtClean="0"/>
              <a:t> in       70 000 </a:t>
            </a:r>
            <a:r>
              <a:rPr lang="sv-SE" sz="2400" b="0" dirty="0" err="1" smtClean="0"/>
              <a:t>workplaces</a:t>
            </a:r>
            <a:endParaRPr lang="sv-SE" sz="2400" b="0" dirty="0" smtClean="0"/>
          </a:p>
          <a:p>
            <a:pPr marL="457200" indent="-457200">
              <a:buFont typeface="Arial" panose="020B0604020202020204" pitchFamily="34" charset="0"/>
              <a:buChar char="•"/>
            </a:pPr>
            <a:r>
              <a:rPr lang="sv-SE" sz="2400" b="0" dirty="0" smtClean="0"/>
              <a:t>All </a:t>
            </a:r>
            <a:r>
              <a:rPr lang="sv-SE" sz="2400" b="0" dirty="0" err="1" smtClean="0"/>
              <a:t>white-collar</a:t>
            </a:r>
            <a:r>
              <a:rPr lang="sv-SE" sz="2400" b="0" dirty="0" smtClean="0"/>
              <a:t> </a:t>
            </a:r>
            <a:r>
              <a:rPr lang="sv-SE" sz="2400" b="0" dirty="0" err="1" smtClean="0"/>
              <a:t>workers</a:t>
            </a:r>
            <a:r>
              <a:rPr lang="sv-SE" sz="2400" b="0" dirty="0" smtClean="0"/>
              <a:t> at a </a:t>
            </a:r>
            <a:r>
              <a:rPr lang="sv-SE" sz="2400" b="0" dirty="0" err="1" smtClean="0"/>
              <a:t>workplace</a:t>
            </a:r>
            <a:r>
              <a:rPr lang="sv-SE" sz="2400" b="0" dirty="0" smtClean="0"/>
              <a:t> in the private </a:t>
            </a:r>
            <a:r>
              <a:rPr lang="sv-SE" sz="2400" b="0" dirty="0" err="1" smtClean="0"/>
              <a:t>sector</a:t>
            </a:r>
            <a:r>
              <a:rPr lang="sv-SE" sz="2400" b="0" dirty="0" smtClean="0"/>
              <a:t> </a:t>
            </a:r>
            <a:r>
              <a:rPr lang="sv-SE" sz="2400" b="0" dirty="0" err="1" smtClean="0"/>
              <a:t>irrespective</a:t>
            </a:r>
            <a:r>
              <a:rPr lang="sv-SE" sz="2400" b="0" dirty="0" smtClean="0"/>
              <a:t> </a:t>
            </a:r>
            <a:r>
              <a:rPr lang="sv-SE" sz="2400" b="0" dirty="0" err="1" smtClean="0"/>
              <a:t>of</a:t>
            </a:r>
            <a:r>
              <a:rPr lang="sv-SE" sz="2400" b="0" dirty="0" smtClean="0"/>
              <a:t> </a:t>
            </a:r>
            <a:r>
              <a:rPr lang="sv-SE" sz="2400" b="0" dirty="0" err="1" smtClean="0"/>
              <a:t>their</a:t>
            </a:r>
            <a:r>
              <a:rPr lang="sv-SE" sz="2400" b="0" dirty="0" smtClean="0"/>
              <a:t> position, </a:t>
            </a:r>
            <a:r>
              <a:rPr lang="sv-SE" sz="2400" b="0" dirty="0" err="1" smtClean="0"/>
              <a:t>educational</a:t>
            </a:r>
            <a:r>
              <a:rPr lang="sv-SE" sz="2400" b="0" dirty="0" smtClean="0"/>
              <a:t> </a:t>
            </a:r>
            <a:r>
              <a:rPr lang="sv-SE" sz="2400" b="0" dirty="0" err="1" smtClean="0"/>
              <a:t>background</a:t>
            </a:r>
            <a:r>
              <a:rPr lang="sv-SE" sz="2400" b="0" dirty="0" smtClean="0"/>
              <a:t> or </a:t>
            </a:r>
            <a:r>
              <a:rPr lang="sv-SE" sz="2400" b="0" dirty="0" err="1" smtClean="0"/>
              <a:t>pay</a:t>
            </a:r>
            <a:r>
              <a:rPr lang="sv-SE" sz="2400" b="0" dirty="0" smtClean="0"/>
              <a:t> </a:t>
            </a:r>
            <a:r>
              <a:rPr lang="sv-SE" sz="2400" b="0" dirty="0" err="1" smtClean="0"/>
              <a:t>level</a:t>
            </a:r>
            <a:r>
              <a:rPr lang="sv-SE" sz="2400" b="0" dirty="0" smtClean="0"/>
              <a:t> </a:t>
            </a:r>
          </a:p>
          <a:p>
            <a:pPr marL="457200" indent="-457200">
              <a:buFont typeface="Arial" panose="020B0604020202020204" pitchFamily="34" charset="0"/>
              <a:buChar char="•"/>
            </a:pPr>
            <a:r>
              <a:rPr lang="sv-SE" sz="2400" b="0" dirty="0" err="1" smtClean="0"/>
              <a:t>We</a:t>
            </a:r>
            <a:r>
              <a:rPr lang="sv-SE" sz="2400" b="0" dirty="0" smtClean="0"/>
              <a:t> </a:t>
            </a:r>
            <a:r>
              <a:rPr lang="sv-SE" sz="2400" b="0" dirty="0" err="1" smtClean="0"/>
              <a:t>have</a:t>
            </a:r>
            <a:r>
              <a:rPr lang="sv-SE" sz="2400" b="0" dirty="0" smtClean="0"/>
              <a:t> 24 regional </a:t>
            </a:r>
            <a:r>
              <a:rPr lang="sv-SE" sz="2400" b="0" dirty="0" err="1" smtClean="0"/>
              <a:t>offices</a:t>
            </a:r>
            <a:r>
              <a:rPr lang="sv-SE" sz="2400" b="0" dirty="0" smtClean="0"/>
              <a:t> in Sweden</a:t>
            </a:r>
          </a:p>
          <a:p>
            <a:endParaRPr lang="sv-SE" dirty="0"/>
          </a:p>
        </p:txBody>
      </p:sp>
    </p:spTree>
    <p:extLst>
      <p:ext uri="{BB962C8B-B14F-4D97-AF65-F5344CB8AC3E}">
        <p14:creationId xmlns:p14="http://schemas.microsoft.com/office/powerpoint/2010/main" val="53516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a:t>G</a:t>
            </a:r>
            <a:r>
              <a:rPr lang="en-GB" altLang="sv-SE" sz="2800" dirty="0" smtClean="0"/>
              <a:t>ender equality – two main focuses </a:t>
            </a:r>
            <a:endParaRPr lang="en-GB" altLang="sv-SE" sz="2800" dirty="0"/>
          </a:p>
        </p:txBody>
      </p:sp>
      <p:sp>
        <p:nvSpPr>
          <p:cNvPr id="5125" name="Rectangle 5"/>
          <p:cNvSpPr>
            <a:spLocks noGrp="1" noChangeArrowheads="1"/>
          </p:cNvSpPr>
          <p:nvPr>
            <p:ph type="subTitle" idx="1"/>
          </p:nvPr>
        </p:nvSpPr>
        <p:spPr>
          <a:xfrm>
            <a:off x="1115616" y="2780928"/>
            <a:ext cx="7272808" cy="2232248"/>
          </a:xfrm>
        </p:spPr>
        <p:txBody>
          <a:bodyPr/>
          <a:lstStyle/>
          <a:p>
            <a:pPr marL="342900" indent="-342900">
              <a:buFont typeface="Arial" panose="020B0604020202020204" pitchFamily="34" charset="0"/>
              <a:buChar char="•"/>
            </a:pPr>
            <a:r>
              <a:rPr lang="en-GB" altLang="sv-SE" sz="2200" b="0" dirty="0" smtClean="0"/>
              <a:t>Policies and practices aiming to close the gender pay gap</a:t>
            </a:r>
          </a:p>
          <a:p>
            <a:pPr marL="342900" indent="-342900">
              <a:buFont typeface="Arial" panose="020B0604020202020204" pitchFamily="34" charset="0"/>
              <a:buChar char="•"/>
            </a:pPr>
            <a:r>
              <a:rPr lang="en-GB" altLang="sv-SE" sz="2200" b="0" dirty="0" smtClean="0"/>
              <a:t>Parent-friendly </a:t>
            </a:r>
            <a:r>
              <a:rPr lang="en-GB" altLang="sv-SE" sz="2200" b="0" dirty="0" smtClean="0"/>
              <a:t>working</a:t>
            </a:r>
          </a:p>
          <a:p>
            <a:r>
              <a:rPr lang="en-GB" altLang="sv-SE" sz="2200" b="0" dirty="0" smtClean="0"/>
              <a:t>    </a:t>
            </a:r>
            <a:r>
              <a:rPr lang="en-GB" altLang="sv-SE" sz="2200" b="0" dirty="0" smtClean="0"/>
              <a:t>life (work-life balance)</a:t>
            </a:r>
            <a:endParaRPr lang="en-GB" altLang="sv-SE" sz="2000" b="0" dirty="0"/>
          </a:p>
        </p:txBody>
      </p:sp>
      <p:pic>
        <p:nvPicPr>
          <p:cNvPr id="2" name="Bildobjekt 1"/>
          <p:cNvPicPr>
            <a:picLocks noChangeAspect="1"/>
          </p:cNvPicPr>
          <p:nvPr/>
        </p:nvPicPr>
        <p:blipFill>
          <a:blip r:embed="rId3"/>
          <a:stretch>
            <a:fillRect/>
          </a:stretch>
        </p:blipFill>
        <p:spPr>
          <a:xfrm>
            <a:off x="5076056" y="3429000"/>
            <a:ext cx="3143250" cy="3000375"/>
          </a:xfrm>
          <a:prstGeom prst="rect">
            <a:avLst/>
          </a:prstGeom>
        </p:spPr>
      </p:pic>
    </p:spTree>
    <p:extLst>
      <p:ext uri="{BB962C8B-B14F-4D97-AF65-F5344CB8AC3E}">
        <p14:creationId xmlns:p14="http://schemas.microsoft.com/office/powerpoint/2010/main" val="3009266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smtClean="0"/>
              <a:t>The gender </a:t>
            </a:r>
            <a:r>
              <a:rPr lang="en-GB" altLang="sv-SE" sz="2800" dirty="0"/>
              <a:t>p</a:t>
            </a:r>
            <a:r>
              <a:rPr lang="en-GB" altLang="sv-SE" sz="2800" dirty="0" smtClean="0"/>
              <a:t>ay </a:t>
            </a:r>
            <a:r>
              <a:rPr lang="en-GB" altLang="sv-SE" sz="2800" dirty="0"/>
              <a:t>g</a:t>
            </a:r>
            <a:r>
              <a:rPr lang="en-GB" altLang="sv-SE" sz="2800" dirty="0" smtClean="0"/>
              <a:t>ap among members of Unionen</a:t>
            </a:r>
            <a:endParaRPr lang="en-GB" altLang="sv-SE"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400" y="1988840"/>
            <a:ext cx="7200635" cy="4712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8023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smtClean="0"/>
              <a:t>The Discrimination Act, chapter 3, sections 8-9 Pay survey and analysis</a:t>
            </a:r>
            <a:endParaRPr lang="en-GB" altLang="sv-SE" sz="2800" dirty="0"/>
          </a:p>
        </p:txBody>
      </p:sp>
      <p:sp>
        <p:nvSpPr>
          <p:cNvPr id="5125" name="Rectangle 5"/>
          <p:cNvSpPr>
            <a:spLocks noGrp="1" noChangeArrowheads="1"/>
          </p:cNvSpPr>
          <p:nvPr>
            <p:ph type="subTitle" idx="1"/>
          </p:nvPr>
        </p:nvSpPr>
        <p:spPr>
          <a:xfrm>
            <a:off x="683568" y="2348880"/>
            <a:ext cx="7704856" cy="4176464"/>
          </a:xfrm>
        </p:spPr>
        <p:txBody>
          <a:bodyPr/>
          <a:lstStyle/>
          <a:p>
            <a:r>
              <a:rPr lang="en-US" sz="2200" b="0" dirty="0"/>
              <a:t>In order to discover, remedy and prevent unfair gender differences in pay and other terms of employment, every </a:t>
            </a:r>
            <a:r>
              <a:rPr lang="en-US" sz="2200" b="0" dirty="0" smtClean="0"/>
              <a:t>year the </a:t>
            </a:r>
            <a:r>
              <a:rPr lang="en-US" sz="2200" b="0" dirty="0"/>
              <a:t>employer is to survey and </a:t>
            </a:r>
            <a:r>
              <a:rPr lang="en-US" sz="2200" b="0" dirty="0" err="1" smtClean="0"/>
              <a:t>analyse</a:t>
            </a:r>
            <a:r>
              <a:rPr lang="en-US" sz="2200" b="0" dirty="0" smtClean="0"/>
              <a:t>: </a:t>
            </a:r>
            <a:endParaRPr lang="en-US" sz="2200" b="0" dirty="0"/>
          </a:p>
          <a:p>
            <a:r>
              <a:rPr lang="en-US" sz="2200" b="0" dirty="0"/>
              <a:t>• provisions and practices regarding pay and other terms of employment that are used at the employer’s establishment, and </a:t>
            </a:r>
          </a:p>
          <a:p>
            <a:r>
              <a:rPr lang="en-US" sz="2200" b="0" dirty="0"/>
              <a:t>• pay differences between women and men performing work that is to be regarded as equal or of equal value. </a:t>
            </a:r>
          </a:p>
        </p:txBody>
      </p:sp>
    </p:spTree>
    <p:extLst>
      <p:ext uri="{BB962C8B-B14F-4D97-AF65-F5344CB8AC3E}">
        <p14:creationId xmlns:p14="http://schemas.microsoft.com/office/powerpoint/2010/main" val="2094759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smtClean="0"/>
              <a:t>Some</a:t>
            </a:r>
            <a:r>
              <a:rPr lang="en-GB" altLang="sv-SE" sz="2800" dirty="0" smtClean="0"/>
              <a:t> </a:t>
            </a:r>
            <a:r>
              <a:rPr lang="en-GB" altLang="sv-SE" sz="2800" dirty="0" smtClean="0"/>
              <a:t>results from </a:t>
            </a:r>
            <a:r>
              <a:rPr lang="en-GB" altLang="sv-SE" sz="2800" dirty="0" err="1" smtClean="0"/>
              <a:t>Unionen’s</a:t>
            </a:r>
            <a:r>
              <a:rPr lang="en-GB" altLang="sv-SE" sz="2800" dirty="0" smtClean="0"/>
              <a:t> reports on equal pay</a:t>
            </a:r>
            <a:endParaRPr lang="en-GB" altLang="sv-SE" sz="2800" dirty="0"/>
          </a:p>
        </p:txBody>
      </p:sp>
      <p:sp>
        <p:nvSpPr>
          <p:cNvPr id="5125" name="Rectangle 5"/>
          <p:cNvSpPr>
            <a:spLocks noGrp="1" noChangeArrowheads="1"/>
          </p:cNvSpPr>
          <p:nvPr>
            <p:ph type="subTitle" idx="1"/>
          </p:nvPr>
        </p:nvSpPr>
        <p:spPr>
          <a:xfrm>
            <a:off x="323850" y="2060848"/>
            <a:ext cx="8064574" cy="4464496"/>
          </a:xfrm>
        </p:spPr>
        <p:txBody>
          <a:bodyPr/>
          <a:lstStyle/>
          <a:p>
            <a:pPr marL="342900" indent="-342900">
              <a:buFont typeface="Arial" panose="020B0604020202020204" pitchFamily="34" charset="0"/>
              <a:buChar char="•"/>
            </a:pPr>
            <a:r>
              <a:rPr lang="en-GB" altLang="sv-SE" sz="2200" b="0" dirty="0" smtClean="0"/>
              <a:t>34 per cent of the companies identified unwarranted pay differentials that were to be rectified.</a:t>
            </a:r>
          </a:p>
          <a:p>
            <a:pPr marL="342900" indent="-342900">
              <a:buFont typeface="Arial" panose="020B0604020202020204" pitchFamily="34" charset="0"/>
              <a:buChar char="•"/>
            </a:pPr>
            <a:r>
              <a:rPr lang="en-GB" altLang="sv-SE" sz="2200" b="0" dirty="0" smtClean="0"/>
              <a:t>39 per cent of the companies identified other measures than pay adjustments that needed to be undertaken.</a:t>
            </a:r>
          </a:p>
          <a:p>
            <a:pPr marL="342900" indent="-342900">
              <a:buFont typeface="Arial" panose="020B0604020202020204" pitchFamily="34" charset="0"/>
              <a:buChar char="•"/>
            </a:pPr>
            <a:r>
              <a:rPr lang="en-GB" altLang="sv-SE" sz="2200" b="0" dirty="0" smtClean="0"/>
              <a:t>The undertaking of the work with pay surveys and analysis led to concrete results in six out of ten cases.</a:t>
            </a:r>
          </a:p>
          <a:p>
            <a:pPr marL="342900" indent="-342900">
              <a:buFont typeface="Arial" panose="020B0604020202020204" pitchFamily="34" charset="0"/>
              <a:buChar char="•"/>
            </a:pPr>
            <a:r>
              <a:rPr lang="en-GB" altLang="sv-SE" sz="2200" b="0" dirty="0" smtClean="0"/>
              <a:t>The provisions on pay surveys, analysis and action plans for equal pay are effective.</a:t>
            </a:r>
          </a:p>
        </p:txBody>
      </p:sp>
    </p:spTree>
    <p:extLst>
      <p:ext uri="{BB962C8B-B14F-4D97-AF65-F5344CB8AC3E}">
        <p14:creationId xmlns:p14="http://schemas.microsoft.com/office/powerpoint/2010/main" val="425713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7025" y="981075"/>
            <a:ext cx="8229600" cy="935757"/>
          </a:xfrm>
        </p:spPr>
        <p:txBody>
          <a:bodyPr/>
          <a:lstStyle/>
          <a:p>
            <a:r>
              <a:rPr lang="en-GB" sz="2800" dirty="0" smtClean="0"/>
              <a:t>Methods to evaluate the value of work</a:t>
            </a:r>
            <a:endParaRPr lang="en-GB" sz="2800" dirty="0"/>
          </a:p>
        </p:txBody>
      </p:sp>
      <p:sp>
        <p:nvSpPr>
          <p:cNvPr id="3" name="Platshållare för innehåll 2"/>
          <p:cNvSpPr>
            <a:spLocks noGrp="1"/>
          </p:cNvSpPr>
          <p:nvPr>
            <p:ph idx="1"/>
          </p:nvPr>
        </p:nvSpPr>
        <p:spPr>
          <a:xfrm>
            <a:off x="309244" y="1772816"/>
            <a:ext cx="8007172" cy="4968552"/>
          </a:xfrm>
        </p:spPr>
        <p:txBody>
          <a:bodyPr/>
          <a:lstStyle/>
          <a:p>
            <a:pPr marL="0" indent="0">
              <a:buNone/>
            </a:pPr>
            <a:r>
              <a:rPr lang="en-GB" sz="2200" dirty="0" smtClean="0"/>
              <a:t>The most commonly used methods to evaluate the value of work in the areas which Unionen organize are BAS and </a:t>
            </a:r>
            <a:r>
              <a:rPr lang="en-GB" sz="2200" dirty="0" err="1" smtClean="0"/>
              <a:t>Analys</a:t>
            </a:r>
            <a:r>
              <a:rPr lang="en-GB" sz="2200" dirty="0" smtClean="0"/>
              <a:t> </a:t>
            </a:r>
            <a:r>
              <a:rPr lang="en-GB" sz="2200" dirty="0" err="1" smtClean="0"/>
              <a:t>Lönelots</a:t>
            </a:r>
            <a:r>
              <a:rPr lang="en-GB" sz="2200" dirty="0" smtClean="0"/>
              <a:t> (developed by the Equal Opportunities Ombudsman/the Equality Ombudsman).</a:t>
            </a:r>
          </a:p>
          <a:p>
            <a:pPr marL="0" indent="0">
              <a:buNone/>
            </a:pPr>
            <a:endParaRPr lang="en-GB" sz="2200" dirty="0" smtClean="0"/>
          </a:p>
          <a:p>
            <a:pPr marL="0" indent="0">
              <a:buNone/>
            </a:pPr>
            <a:r>
              <a:rPr lang="en-GB" sz="2200" dirty="0" smtClean="0"/>
              <a:t>In the collective agreements it is stated that the level of difficulty of the work should be reflected in the wages. Some sort of evaluation of the value of each work is common regardless of the provisions on pay surveys and analysis.</a:t>
            </a:r>
            <a:endParaRPr lang="en-GB" sz="2200" dirty="0"/>
          </a:p>
        </p:txBody>
      </p:sp>
      <p:sp>
        <p:nvSpPr>
          <p:cNvPr id="4" name="Platshållare för bildnummer 3"/>
          <p:cNvSpPr>
            <a:spLocks noGrp="1"/>
          </p:cNvSpPr>
          <p:nvPr>
            <p:ph type="sldNum" sz="quarter" idx="12"/>
          </p:nvPr>
        </p:nvSpPr>
        <p:spPr/>
        <p:txBody>
          <a:bodyPr/>
          <a:lstStyle/>
          <a:p>
            <a:fld id="{0AA9733C-CCE6-4FD2-9C85-ED855DB04CB8}" type="slidenum">
              <a:rPr lang="sv-SE" smtClean="0"/>
              <a:pPr/>
              <a:t>8</a:t>
            </a:fld>
            <a:endParaRPr lang="sv-SE"/>
          </a:p>
        </p:txBody>
      </p:sp>
    </p:spTree>
    <p:extLst>
      <p:ext uri="{BB962C8B-B14F-4D97-AF65-F5344CB8AC3E}">
        <p14:creationId xmlns:p14="http://schemas.microsoft.com/office/powerpoint/2010/main" val="3521155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err="1" smtClean="0"/>
              <a:t>Unionen</a:t>
            </a:r>
            <a:r>
              <a:rPr lang="en-GB" sz="2800" dirty="0" err="1"/>
              <a:t>'</a:t>
            </a:r>
            <a:r>
              <a:rPr lang="en-GB" altLang="sv-SE" sz="2800" dirty="0" err="1" smtClean="0"/>
              <a:t>s</a:t>
            </a:r>
            <a:r>
              <a:rPr lang="en-GB" altLang="sv-SE" sz="2800" dirty="0" smtClean="0"/>
              <a:t> opinion on the current legislation</a:t>
            </a:r>
            <a:endParaRPr lang="en-GB" altLang="sv-SE" sz="2800" dirty="0"/>
          </a:p>
        </p:txBody>
      </p:sp>
      <p:sp>
        <p:nvSpPr>
          <p:cNvPr id="5125" name="Rectangle 5"/>
          <p:cNvSpPr>
            <a:spLocks noGrp="1" noChangeArrowheads="1"/>
          </p:cNvSpPr>
          <p:nvPr>
            <p:ph type="subTitle" idx="1"/>
          </p:nvPr>
        </p:nvSpPr>
        <p:spPr>
          <a:xfrm>
            <a:off x="323850" y="2060848"/>
            <a:ext cx="8064574" cy="4464496"/>
          </a:xfrm>
        </p:spPr>
        <p:txBody>
          <a:bodyPr/>
          <a:lstStyle/>
          <a:p>
            <a:pPr marL="342900" indent="-342900">
              <a:buFont typeface="Arial" panose="020B0604020202020204" pitchFamily="34" charset="0"/>
              <a:buChar char="•"/>
            </a:pPr>
            <a:r>
              <a:rPr lang="en-GB" altLang="sv-SE" sz="2200" b="0" dirty="0" smtClean="0"/>
              <a:t>All trade unions are in favour of the provisions on pay surveys, analysis and action plans for equal pay.</a:t>
            </a:r>
          </a:p>
          <a:p>
            <a:pPr marL="342900" indent="-342900">
              <a:buFont typeface="Arial" panose="020B0604020202020204" pitchFamily="34" charset="0"/>
              <a:buChar char="•"/>
            </a:pPr>
            <a:r>
              <a:rPr lang="en-GB" altLang="sv-SE" sz="2200" b="0" dirty="0" smtClean="0"/>
              <a:t>Unionen as well as all the confederations of affiliated trade unions in Sweden want the provisions on pay surveys, analysis and action plans for equal pay to be </a:t>
            </a:r>
            <a:r>
              <a:rPr lang="en-GB" altLang="sv-SE" sz="2200" b="0" dirty="0" err="1" smtClean="0"/>
              <a:t>semidispositive</a:t>
            </a:r>
            <a:r>
              <a:rPr lang="en-GB" altLang="sv-SE" sz="2200" b="0" dirty="0" smtClean="0"/>
              <a:t>.</a:t>
            </a:r>
          </a:p>
          <a:p>
            <a:pPr marL="342900" indent="-342900">
              <a:buFont typeface="Arial" panose="020B0604020202020204" pitchFamily="34" charset="0"/>
              <a:buChar char="•"/>
            </a:pPr>
            <a:endParaRPr lang="sv-SE" altLang="sv-SE" sz="2200" b="0" dirty="0" smtClean="0"/>
          </a:p>
        </p:txBody>
      </p:sp>
    </p:spTree>
    <p:extLst>
      <p:ext uri="{BB962C8B-B14F-4D97-AF65-F5344CB8AC3E}">
        <p14:creationId xmlns:p14="http://schemas.microsoft.com/office/powerpoint/2010/main" val="2065067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7025" y="981075"/>
            <a:ext cx="8229600" cy="935757"/>
          </a:xfrm>
        </p:spPr>
        <p:txBody>
          <a:bodyPr/>
          <a:lstStyle/>
          <a:p>
            <a:r>
              <a:rPr lang="en-GB" sz="2800" dirty="0" smtClean="0"/>
              <a:t>Bargaining autonomy </a:t>
            </a:r>
            <a:endParaRPr lang="en-GB" sz="2800" dirty="0"/>
          </a:p>
        </p:txBody>
      </p:sp>
      <p:sp>
        <p:nvSpPr>
          <p:cNvPr id="3" name="Platshållare för innehåll 2"/>
          <p:cNvSpPr>
            <a:spLocks noGrp="1"/>
          </p:cNvSpPr>
          <p:nvPr>
            <p:ph idx="1"/>
          </p:nvPr>
        </p:nvSpPr>
        <p:spPr>
          <a:xfrm>
            <a:off x="309244" y="1772816"/>
            <a:ext cx="8439220" cy="4680520"/>
          </a:xfrm>
        </p:spPr>
        <p:txBody>
          <a:bodyPr/>
          <a:lstStyle/>
          <a:p>
            <a:r>
              <a:rPr lang="en-GB" sz="2200" dirty="0" smtClean="0"/>
              <a:t>In </a:t>
            </a:r>
            <a:r>
              <a:rPr lang="en-GB" sz="2200" dirty="0" err="1" smtClean="0"/>
              <a:t>Unionen’s</a:t>
            </a:r>
            <a:r>
              <a:rPr lang="en-GB" sz="2200" dirty="0" smtClean="0"/>
              <a:t> opinion the provisions on pay matters in the 3 Chapter of the Discrimination Act are not an obstacle to the bargaining autonomy, in the same way as the prohibition of discrimination does not in an undesirable way constitute a limitation of the bargaining autonomy.</a:t>
            </a:r>
          </a:p>
          <a:p>
            <a:r>
              <a:rPr lang="en-GB" sz="2200" dirty="0" smtClean="0"/>
              <a:t>Carrying out the pay survey and analysis is a necessary way out securing the quality of the wage process from a gender equality perspective. </a:t>
            </a:r>
            <a:endParaRPr lang="en-GB" sz="2200" dirty="0"/>
          </a:p>
          <a:p>
            <a:r>
              <a:rPr lang="en-GB" sz="2200" dirty="0" smtClean="0"/>
              <a:t>Bargaining autonomy does not include the right to set discriminatory wages.</a:t>
            </a:r>
          </a:p>
          <a:p>
            <a:r>
              <a:rPr lang="en-GB" sz="2200" dirty="0" smtClean="0"/>
              <a:t>However, the provisions should be </a:t>
            </a:r>
            <a:r>
              <a:rPr lang="en-GB" sz="2200" dirty="0" err="1" smtClean="0"/>
              <a:t>semidispositive</a:t>
            </a:r>
            <a:r>
              <a:rPr lang="en-GB" sz="2200" dirty="0" smtClean="0"/>
              <a:t>. </a:t>
            </a:r>
          </a:p>
        </p:txBody>
      </p:sp>
      <p:sp>
        <p:nvSpPr>
          <p:cNvPr id="4" name="Platshållare för bildnummer 3"/>
          <p:cNvSpPr>
            <a:spLocks noGrp="1"/>
          </p:cNvSpPr>
          <p:nvPr>
            <p:ph type="sldNum" sz="quarter" idx="12"/>
          </p:nvPr>
        </p:nvSpPr>
        <p:spPr/>
        <p:txBody>
          <a:bodyPr/>
          <a:lstStyle/>
          <a:p>
            <a:fld id="{0AA9733C-CCE6-4FD2-9C85-ED855DB04CB8}" type="slidenum">
              <a:rPr lang="sv-SE" smtClean="0"/>
              <a:pPr/>
              <a:t>10</a:t>
            </a:fld>
            <a:endParaRPr lang="sv-SE"/>
          </a:p>
        </p:txBody>
      </p:sp>
    </p:spTree>
    <p:extLst>
      <p:ext uri="{BB962C8B-B14F-4D97-AF65-F5344CB8AC3E}">
        <p14:creationId xmlns:p14="http://schemas.microsoft.com/office/powerpoint/2010/main" val="27183787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7025" y="981075"/>
            <a:ext cx="8229600" cy="935757"/>
          </a:xfrm>
        </p:spPr>
        <p:txBody>
          <a:bodyPr/>
          <a:lstStyle/>
          <a:p>
            <a:r>
              <a:rPr lang="en-GB" sz="2800" dirty="0" smtClean="0"/>
              <a:t>How are the regulations affecting employees remuneration structure? </a:t>
            </a:r>
            <a:endParaRPr lang="en-GB" sz="2800" dirty="0"/>
          </a:p>
        </p:txBody>
      </p:sp>
      <p:sp>
        <p:nvSpPr>
          <p:cNvPr id="3" name="Platshållare för innehåll 2"/>
          <p:cNvSpPr>
            <a:spLocks noGrp="1"/>
          </p:cNvSpPr>
          <p:nvPr>
            <p:ph idx="1"/>
          </p:nvPr>
        </p:nvSpPr>
        <p:spPr>
          <a:xfrm>
            <a:off x="309244" y="2060848"/>
            <a:ext cx="8439220" cy="4680520"/>
          </a:xfrm>
        </p:spPr>
        <p:txBody>
          <a:bodyPr/>
          <a:lstStyle/>
          <a:p>
            <a:r>
              <a:rPr lang="en-GB" sz="2200" dirty="0" smtClean="0"/>
              <a:t>Although this question has not been studied it is not the opinion of Unionen that the remuneration structure has been negatively influenced, for instance with regards to wage spread. </a:t>
            </a:r>
          </a:p>
          <a:p>
            <a:r>
              <a:rPr lang="en-GB" sz="2200" dirty="0" smtClean="0"/>
              <a:t>Tens of thousands of employees have had their salaries adjusted thanks to the provisions, which is far more than has been accomplished by bringing pay discrimination cases to the labour court.</a:t>
            </a:r>
          </a:p>
          <a:p>
            <a:r>
              <a:rPr lang="en-GB" sz="2200"/>
              <a:t>Another positive effect of the work with pay surveys and analysis is that many companies have achieved a more systematic and less arbitrary local wage formation process. </a:t>
            </a:r>
            <a:endParaRPr lang="en-GB" sz="2200" dirty="0"/>
          </a:p>
        </p:txBody>
      </p:sp>
      <p:sp>
        <p:nvSpPr>
          <p:cNvPr id="4" name="Platshållare för bildnummer 3"/>
          <p:cNvSpPr>
            <a:spLocks noGrp="1"/>
          </p:cNvSpPr>
          <p:nvPr>
            <p:ph type="sldNum" sz="quarter" idx="12"/>
          </p:nvPr>
        </p:nvSpPr>
        <p:spPr/>
        <p:txBody>
          <a:bodyPr/>
          <a:lstStyle/>
          <a:p>
            <a:fld id="{0AA9733C-CCE6-4FD2-9C85-ED855DB04CB8}" type="slidenum">
              <a:rPr lang="sv-SE" smtClean="0"/>
              <a:pPr/>
              <a:t>11</a:t>
            </a:fld>
            <a:endParaRPr lang="sv-SE" dirty="0"/>
          </a:p>
        </p:txBody>
      </p:sp>
    </p:spTree>
    <p:extLst>
      <p:ext uri="{BB962C8B-B14F-4D97-AF65-F5344CB8AC3E}">
        <p14:creationId xmlns:p14="http://schemas.microsoft.com/office/powerpoint/2010/main" val="20422236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smtClean="0"/>
              <a:t>Parent-friendly working life</a:t>
            </a:r>
            <a:endParaRPr lang="en-GB" altLang="sv-SE" sz="2800" dirty="0"/>
          </a:p>
        </p:txBody>
      </p:sp>
      <p:sp>
        <p:nvSpPr>
          <p:cNvPr id="5125" name="Rectangle 5"/>
          <p:cNvSpPr>
            <a:spLocks noGrp="1" noChangeArrowheads="1"/>
          </p:cNvSpPr>
          <p:nvPr>
            <p:ph type="subTitle" idx="1"/>
          </p:nvPr>
        </p:nvSpPr>
        <p:spPr>
          <a:xfrm>
            <a:off x="323528" y="1916832"/>
            <a:ext cx="7632848" cy="4608512"/>
          </a:xfrm>
        </p:spPr>
        <p:txBody>
          <a:bodyPr/>
          <a:lstStyle/>
          <a:p>
            <a:pPr marL="342900" indent="-342900">
              <a:buFont typeface="Arial" panose="020B0604020202020204" pitchFamily="34" charset="0"/>
              <a:buChar char="•"/>
            </a:pPr>
            <a:r>
              <a:rPr lang="en-GB" altLang="sv-SE" sz="2000" b="0" dirty="0" smtClean="0"/>
              <a:t>Annual reports on success factors as well as needs for </a:t>
            </a:r>
            <a:br>
              <a:rPr lang="en-GB" altLang="sv-SE" sz="2000" b="0" dirty="0" smtClean="0"/>
            </a:br>
            <a:r>
              <a:rPr lang="en-GB" altLang="sv-SE" sz="2000" b="0" dirty="0" smtClean="0"/>
              <a:t>improvement regarding a parent-friendly working life</a:t>
            </a:r>
          </a:p>
          <a:p>
            <a:pPr marL="342900" indent="-342900">
              <a:buFont typeface="Arial" panose="020B0604020202020204" pitchFamily="34" charset="0"/>
              <a:buChar char="•"/>
            </a:pPr>
            <a:r>
              <a:rPr lang="en-GB" altLang="sv-SE" sz="2000" b="0" dirty="0" smtClean="0"/>
              <a:t>The most important success factors for a parent-friendly working life are:</a:t>
            </a:r>
          </a:p>
          <a:p>
            <a:pPr marL="1085850" lvl="1" indent="-342900">
              <a:buFont typeface="Arial" panose="020B0604020202020204" pitchFamily="34" charset="0"/>
              <a:buChar char="•"/>
            </a:pPr>
            <a:r>
              <a:rPr lang="en-GB" altLang="sv-SE" sz="1800" dirty="0" smtClean="0"/>
              <a:t>The possibility to influence </a:t>
            </a:r>
            <a:r>
              <a:rPr lang="en-GB" altLang="sv-SE" sz="1800" i="1" dirty="0" smtClean="0"/>
              <a:t>when</a:t>
            </a:r>
            <a:r>
              <a:rPr lang="en-GB" altLang="sv-SE" sz="1800" dirty="0" smtClean="0"/>
              <a:t> and  </a:t>
            </a:r>
            <a:r>
              <a:rPr lang="en-GB" altLang="sv-SE" sz="1800" i="1" dirty="0" smtClean="0"/>
              <a:t>where</a:t>
            </a:r>
            <a:r>
              <a:rPr lang="en-GB" altLang="sv-SE" sz="1800" dirty="0" smtClean="0"/>
              <a:t> you work</a:t>
            </a:r>
          </a:p>
          <a:p>
            <a:pPr marL="1085850" lvl="1" indent="-342900">
              <a:buFont typeface="Arial" panose="020B0604020202020204" pitchFamily="34" charset="0"/>
              <a:buChar char="•"/>
            </a:pPr>
            <a:r>
              <a:rPr lang="en-GB" altLang="sv-SE" sz="1800" b="0" dirty="0" smtClean="0"/>
              <a:t>That meetings are not being held too early in the morning or too late in the afternoon</a:t>
            </a:r>
          </a:p>
          <a:p>
            <a:pPr marL="1085850" lvl="1" indent="-342900">
              <a:buFont typeface="Arial" panose="020B0604020202020204" pitchFamily="34" charset="0"/>
              <a:buChar char="•"/>
            </a:pPr>
            <a:r>
              <a:rPr lang="en-GB" altLang="sv-SE" sz="1800" dirty="0" smtClean="0"/>
              <a:t>That managers who have children act as good examples and go on parental leave, stay at home to care of sick </a:t>
            </a:r>
            <a:br>
              <a:rPr lang="en-GB" altLang="sv-SE" sz="1800" dirty="0" smtClean="0"/>
            </a:br>
            <a:r>
              <a:rPr lang="en-GB" altLang="sv-SE" sz="1800" dirty="0" smtClean="0"/>
              <a:t>children etc.</a:t>
            </a:r>
            <a:endParaRPr lang="en-GB" altLang="sv-SE" sz="1800" b="0" dirty="0" smtClean="0"/>
          </a:p>
        </p:txBody>
      </p:sp>
    </p:spTree>
    <p:extLst>
      <p:ext uri="{BB962C8B-B14F-4D97-AF65-F5344CB8AC3E}">
        <p14:creationId xmlns:p14="http://schemas.microsoft.com/office/powerpoint/2010/main" val="241030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3528" y="1124744"/>
            <a:ext cx="7772400" cy="1079772"/>
          </a:xfrm>
        </p:spPr>
        <p:txBody>
          <a:bodyPr/>
          <a:lstStyle/>
          <a:p>
            <a:r>
              <a:rPr lang="en-GB" altLang="sv-SE" sz="2800" dirty="0" smtClean="0"/>
              <a:t>The Discrimination Act, chapter 3, section 5 Combination of employment and parenthood </a:t>
            </a:r>
            <a:endParaRPr lang="en-GB" altLang="sv-SE" sz="2800" dirty="0"/>
          </a:p>
        </p:txBody>
      </p:sp>
      <p:sp>
        <p:nvSpPr>
          <p:cNvPr id="5125" name="Rectangle 5"/>
          <p:cNvSpPr>
            <a:spLocks noGrp="1" noChangeArrowheads="1"/>
          </p:cNvSpPr>
          <p:nvPr>
            <p:ph type="subTitle" idx="1"/>
          </p:nvPr>
        </p:nvSpPr>
        <p:spPr>
          <a:xfrm>
            <a:off x="323850" y="2492896"/>
            <a:ext cx="8064574" cy="4032448"/>
          </a:xfrm>
        </p:spPr>
        <p:txBody>
          <a:bodyPr/>
          <a:lstStyle/>
          <a:p>
            <a:r>
              <a:rPr lang="en-US" sz="2200" b="0" dirty="0"/>
              <a:t>Employers are to help enable both female and male employees to combine employment and parenthood</a:t>
            </a:r>
            <a:r>
              <a:rPr lang="en-US" sz="2200" b="0" dirty="0" smtClean="0"/>
              <a:t>.</a:t>
            </a:r>
            <a:endParaRPr lang="sv-SE" sz="2200" b="0" dirty="0"/>
          </a:p>
        </p:txBody>
      </p:sp>
    </p:spTree>
    <p:extLst>
      <p:ext uri="{BB962C8B-B14F-4D97-AF65-F5344CB8AC3E}">
        <p14:creationId xmlns:p14="http://schemas.microsoft.com/office/powerpoint/2010/main" val="3549371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smtClean="0"/>
              <a:t>“The Motherhood Hump”</a:t>
            </a:r>
            <a:endParaRPr lang="en-GB" altLang="sv-SE" sz="2800" dirty="0"/>
          </a:p>
        </p:txBody>
      </p:sp>
      <p:pic>
        <p:nvPicPr>
          <p:cNvPr id="2" name="Bildobjekt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221" y="1835533"/>
            <a:ext cx="6787715" cy="4583388"/>
          </a:xfrm>
          <a:prstGeom prst="rect">
            <a:avLst/>
          </a:prstGeom>
        </p:spPr>
      </p:pic>
    </p:spTree>
    <p:extLst>
      <p:ext uri="{BB962C8B-B14F-4D97-AF65-F5344CB8AC3E}">
        <p14:creationId xmlns:p14="http://schemas.microsoft.com/office/powerpoint/2010/main" val="20124968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3528" y="1124744"/>
            <a:ext cx="7772400" cy="1079772"/>
          </a:xfrm>
        </p:spPr>
        <p:txBody>
          <a:bodyPr/>
          <a:lstStyle/>
          <a:p>
            <a:r>
              <a:rPr lang="en-GB" altLang="sv-SE" sz="2800" dirty="0" smtClean="0"/>
              <a:t>Parenthood – a career brake for women?</a:t>
            </a:r>
            <a:endParaRPr lang="en-GB" altLang="sv-SE" sz="2800" dirty="0"/>
          </a:p>
        </p:txBody>
      </p:sp>
      <p:sp>
        <p:nvSpPr>
          <p:cNvPr id="5125" name="Rectangle 5"/>
          <p:cNvSpPr>
            <a:spLocks noGrp="1" noChangeArrowheads="1"/>
          </p:cNvSpPr>
          <p:nvPr>
            <p:ph type="subTitle" idx="1"/>
          </p:nvPr>
        </p:nvSpPr>
        <p:spPr>
          <a:xfrm>
            <a:off x="323528" y="2204864"/>
            <a:ext cx="8064574" cy="4392488"/>
          </a:xfrm>
        </p:spPr>
        <p:txBody>
          <a:bodyPr/>
          <a:lstStyle/>
          <a:p>
            <a:pPr marL="342900" indent="-342900">
              <a:buFont typeface="Arial" panose="020B0604020202020204" pitchFamily="34" charset="0"/>
              <a:buChar char="•"/>
            </a:pPr>
            <a:r>
              <a:rPr lang="en-GB" sz="2200" b="0" dirty="0" smtClean="0"/>
              <a:t>3 out of 10 of the respondents work part time in order to successfully combine work and parenthood (48 per cent of the women, 19 per cent of the men)</a:t>
            </a:r>
          </a:p>
          <a:p>
            <a:pPr marL="342900" indent="-342900">
              <a:buFont typeface="Arial" panose="020B0604020202020204" pitchFamily="34" charset="0"/>
              <a:buChar char="•"/>
            </a:pPr>
            <a:r>
              <a:rPr lang="en-GB" sz="2200" b="0" dirty="0" smtClean="0"/>
              <a:t>1 out of 4 have refrained from applying for a new job because they are parents (37 per cent of the women, 24 per cent of the men)</a:t>
            </a:r>
          </a:p>
          <a:p>
            <a:pPr marL="342900" indent="-342900">
              <a:buFont typeface="Arial" panose="020B0604020202020204" pitchFamily="34" charset="0"/>
              <a:buChar char="•"/>
            </a:pPr>
            <a:r>
              <a:rPr lang="en-GB" sz="2200" b="0" dirty="0" smtClean="0"/>
              <a:t>More than 1 out of 3 women feel that the parental leave has affected their career opportunities negatively, 16 per cent of the male respondents feel the same way </a:t>
            </a:r>
          </a:p>
          <a:p>
            <a:pPr marL="342900" indent="-342900">
              <a:buFont typeface="Arial" panose="020B0604020202020204" pitchFamily="34" charset="0"/>
              <a:buChar char="•"/>
            </a:pPr>
            <a:r>
              <a:rPr lang="en-US" sz="2200" b="0" dirty="0"/>
              <a:t>Nobody should have to choose between </a:t>
            </a:r>
            <a:r>
              <a:rPr lang="en-US" sz="2200" b="0"/>
              <a:t>a </a:t>
            </a:r>
            <a:r>
              <a:rPr lang="en-US" sz="2200" b="0" smtClean="0"/>
              <a:t>thriving professional </a:t>
            </a:r>
            <a:r>
              <a:rPr lang="en-US" sz="2200" b="0" dirty="0"/>
              <a:t>career and an active </a:t>
            </a:r>
            <a:r>
              <a:rPr lang="en-US" sz="2200" b="0" dirty="0" smtClean="0"/>
              <a:t>parenthood</a:t>
            </a:r>
            <a:endParaRPr lang="en-GB" sz="2200" b="0" dirty="0"/>
          </a:p>
        </p:txBody>
      </p:sp>
    </p:spTree>
    <p:extLst>
      <p:ext uri="{BB962C8B-B14F-4D97-AF65-F5344CB8AC3E}">
        <p14:creationId xmlns:p14="http://schemas.microsoft.com/office/powerpoint/2010/main" val="28178423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err="1" smtClean="0"/>
              <a:t>Guldnappen</a:t>
            </a:r>
            <a:r>
              <a:rPr lang="en-GB" altLang="sv-SE" sz="2800" dirty="0" smtClean="0"/>
              <a:t> (The Golden Pacifier)</a:t>
            </a:r>
            <a:endParaRPr lang="en-GB" altLang="sv-SE" sz="2800" dirty="0"/>
          </a:p>
        </p:txBody>
      </p:sp>
      <p:sp>
        <p:nvSpPr>
          <p:cNvPr id="5125" name="Rectangle 5"/>
          <p:cNvSpPr>
            <a:spLocks noGrp="1" noChangeArrowheads="1"/>
          </p:cNvSpPr>
          <p:nvPr>
            <p:ph type="subTitle" idx="1"/>
          </p:nvPr>
        </p:nvSpPr>
        <p:spPr>
          <a:xfrm>
            <a:off x="323850" y="2060848"/>
            <a:ext cx="8064574" cy="4464496"/>
          </a:xfrm>
        </p:spPr>
        <p:txBody>
          <a:bodyPr/>
          <a:lstStyle/>
          <a:p>
            <a:pPr marL="342900" indent="-342900">
              <a:buFont typeface="Arial" panose="020B0604020202020204" pitchFamily="34" charset="0"/>
              <a:buChar char="•"/>
            </a:pPr>
            <a:r>
              <a:rPr lang="en-GB" altLang="sv-SE" sz="2200" b="0" dirty="0" err="1" smtClean="0"/>
              <a:t>Unionen's</a:t>
            </a:r>
            <a:r>
              <a:rPr lang="en-GB" altLang="sv-SE" sz="2200" b="0" dirty="0" smtClean="0"/>
              <a:t> annual gender equality award</a:t>
            </a:r>
          </a:p>
          <a:p>
            <a:pPr marL="342900" indent="-342900">
              <a:buFont typeface="Arial" panose="020B0604020202020204" pitchFamily="34" charset="0"/>
              <a:buChar char="•"/>
            </a:pPr>
            <a:r>
              <a:rPr lang="en-GB" altLang="sv-SE" sz="2200" b="0" dirty="0" err="1" smtClean="0"/>
              <a:t>Guldnappen</a:t>
            </a:r>
            <a:r>
              <a:rPr lang="en-GB" altLang="sv-SE" sz="2200" b="0" dirty="0" smtClean="0"/>
              <a:t> is awarded to the most parent-friendly workplace</a:t>
            </a:r>
            <a:r>
              <a:rPr lang="en-GB" altLang="sv-SE" sz="2000" b="0" dirty="0"/>
              <a:t> </a:t>
            </a:r>
            <a:r>
              <a:rPr lang="en-GB" altLang="sv-SE" sz="2200" b="0" dirty="0" smtClean="0"/>
              <a:t>in </a:t>
            </a:r>
            <a:r>
              <a:rPr lang="en-GB" altLang="sv-SE" sz="2200" b="0" dirty="0"/>
              <a:t>the private sector of the </a:t>
            </a:r>
            <a:r>
              <a:rPr lang="en-GB" altLang="sv-SE" sz="2200" b="0" dirty="0" smtClean="0"/>
              <a:t>Swedish labour market</a:t>
            </a:r>
          </a:p>
          <a:p>
            <a:pPr marL="342900" indent="-342900">
              <a:buFont typeface="Arial" panose="020B0604020202020204" pitchFamily="34" charset="0"/>
              <a:buChar char="•"/>
            </a:pPr>
            <a:r>
              <a:rPr lang="en-GB" altLang="sv-SE" sz="2200" b="0" dirty="0" smtClean="0"/>
              <a:t>The list of former winners include</a:t>
            </a:r>
            <a:br>
              <a:rPr lang="en-GB" altLang="sv-SE" sz="2200" b="0" dirty="0" smtClean="0"/>
            </a:br>
            <a:r>
              <a:rPr lang="en-GB" altLang="sv-SE" sz="2200" b="0" dirty="0" smtClean="0"/>
              <a:t>IKEA, </a:t>
            </a:r>
            <a:r>
              <a:rPr lang="en-GB" altLang="sv-SE" sz="2200" b="0" dirty="0" err="1" smtClean="0"/>
              <a:t>Ramböll</a:t>
            </a:r>
            <a:r>
              <a:rPr lang="en-GB" altLang="sv-SE" sz="2200" b="0" dirty="0" smtClean="0"/>
              <a:t> </a:t>
            </a:r>
            <a:r>
              <a:rPr lang="en-GB" altLang="sv-SE" sz="2200" b="0" dirty="0"/>
              <a:t>and </a:t>
            </a:r>
            <a:r>
              <a:rPr lang="en-US" sz="2200" b="0" dirty="0" smtClean="0"/>
              <a:t>Volvo Car </a:t>
            </a:r>
            <a:br>
              <a:rPr lang="en-US" sz="2200" b="0" dirty="0" smtClean="0"/>
            </a:br>
            <a:r>
              <a:rPr lang="en-US" sz="2200" b="0" dirty="0" smtClean="0"/>
              <a:t>Corporation </a:t>
            </a:r>
            <a:endParaRPr lang="en-GB" altLang="sv-SE" sz="2200" b="0" dirty="0"/>
          </a:p>
        </p:txBody>
      </p:sp>
      <p:pic>
        <p:nvPicPr>
          <p:cNvPr id="4" name="Platshållare för innehåll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064416" y="3158700"/>
            <a:ext cx="3028950" cy="367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53219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8613" y="981077"/>
            <a:ext cx="7772400" cy="1079772"/>
          </a:xfrm>
        </p:spPr>
        <p:txBody>
          <a:bodyPr/>
          <a:lstStyle/>
          <a:p>
            <a:r>
              <a:rPr lang="en-GB" altLang="sv-SE" sz="2800" dirty="0" smtClean="0"/>
              <a:t>Everything to gain – from words to action for gender equality in the workplace</a:t>
            </a:r>
            <a:endParaRPr lang="en-GB" altLang="sv-SE" sz="2800" dirty="0"/>
          </a:p>
        </p:txBody>
      </p:sp>
      <p:sp>
        <p:nvSpPr>
          <p:cNvPr id="5125" name="Rectangle 5"/>
          <p:cNvSpPr>
            <a:spLocks noGrp="1" noChangeArrowheads="1"/>
          </p:cNvSpPr>
          <p:nvPr>
            <p:ph type="subTitle" idx="1"/>
          </p:nvPr>
        </p:nvSpPr>
        <p:spPr>
          <a:xfrm>
            <a:off x="323850" y="2348880"/>
            <a:ext cx="8064574" cy="4176464"/>
          </a:xfrm>
        </p:spPr>
        <p:txBody>
          <a:bodyPr/>
          <a:lstStyle/>
          <a:p>
            <a:r>
              <a:rPr lang="en-GB" altLang="sv-SE" sz="2200" b="0" dirty="0" smtClean="0"/>
              <a:t>Success factors for gender equality in the workplace:</a:t>
            </a:r>
          </a:p>
          <a:p>
            <a:pPr marL="342900" indent="-342900">
              <a:buFont typeface="Arial" panose="020B0604020202020204" pitchFamily="34" charset="0"/>
              <a:buChar char="•"/>
            </a:pPr>
            <a:r>
              <a:rPr lang="en-GB" altLang="sv-SE" sz="2200" b="0" dirty="0" smtClean="0"/>
              <a:t>An outspoken statement from the top</a:t>
            </a:r>
            <a:br>
              <a:rPr lang="en-GB" altLang="sv-SE" sz="2200" b="0" dirty="0" smtClean="0"/>
            </a:br>
            <a:r>
              <a:rPr lang="en-GB" altLang="sv-SE" sz="2200" b="0" dirty="0" smtClean="0"/>
              <a:t>management clarifying that gender </a:t>
            </a:r>
            <a:br>
              <a:rPr lang="en-GB" altLang="sv-SE" sz="2200" b="0" dirty="0" smtClean="0"/>
            </a:br>
            <a:r>
              <a:rPr lang="en-GB" altLang="sv-SE" sz="2200" b="0" dirty="0" smtClean="0"/>
              <a:t>equality is a priority in the company</a:t>
            </a:r>
          </a:p>
          <a:p>
            <a:pPr marL="342900" indent="-342900">
              <a:buFont typeface="Arial" panose="020B0604020202020204" pitchFamily="34" charset="0"/>
              <a:buChar char="•"/>
            </a:pPr>
            <a:r>
              <a:rPr lang="en-GB" altLang="sv-SE" sz="2200" b="0" dirty="0" smtClean="0"/>
              <a:t>Gender equality must permeate the </a:t>
            </a:r>
            <a:br>
              <a:rPr lang="en-GB" altLang="sv-SE" sz="2200" b="0" dirty="0" smtClean="0"/>
            </a:br>
            <a:r>
              <a:rPr lang="en-GB" altLang="sv-SE" sz="2200" b="0" dirty="0" smtClean="0"/>
              <a:t>management and leadership</a:t>
            </a:r>
          </a:p>
          <a:p>
            <a:pPr marL="342900" indent="-342900">
              <a:buFont typeface="Arial" panose="020B0604020202020204" pitchFamily="34" charset="0"/>
              <a:buChar char="•"/>
            </a:pPr>
            <a:r>
              <a:rPr lang="en-GB" altLang="sv-SE" sz="2200" b="0" dirty="0" smtClean="0"/>
              <a:t>A systematic and ambitious work with </a:t>
            </a:r>
            <a:br>
              <a:rPr lang="en-GB" altLang="sv-SE" sz="2200" b="0" dirty="0" smtClean="0"/>
            </a:br>
            <a:r>
              <a:rPr lang="en-GB" altLang="sv-SE" sz="2200" b="0" dirty="0" smtClean="0"/>
              <a:t>active measures to promote gender</a:t>
            </a:r>
            <a:br>
              <a:rPr lang="en-GB" altLang="sv-SE" sz="2200" b="0" dirty="0" smtClean="0"/>
            </a:br>
            <a:r>
              <a:rPr lang="en-GB" altLang="sv-SE" sz="2200" b="0" dirty="0" smtClean="0"/>
              <a:t>equality</a:t>
            </a:r>
          </a:p>
        </p:txBody>
      </p:sp>
      <p:pic>
        <p:nvPicPr>
          <p:cNvPr id="2" name="Bildobjekt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8224" y="2917019"/>
            <a:ext cx="2555776" cy="3940981"/>
          </a:xfrm>
          <a:prstGeom prst="rect">
            <a:avLst/>
          </a:prstGeom>
        </p:spPr>
      </p:pic>
    </p:spTree>
    <p:extLst>
      <p:ext uri="{BB962C8B-B14F-4D97-AF65-F5344CB8AC3E}">
        <p14:creationId xmlns:p14="http://schemas.microsoft.com/office/powerpoint/2010/main" val="39709427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323528" y="1124744"/>
            <a:ext cx="7772400" cy="1079772"/>
          </a:xfrm>
        </p:spPr>
        <p:txBody>
          <a:bodyPr/>
          <a:lstStyle/>
          <a:p>
            <a:r>
              <a:rPr lang="en-GB" altLang="sv-SE" sz="2800" dirty="0" smtClean="0"/>
              <a:t>Other gender equality issues that are important to Unionen</a:t>
            </a:r>
            <a:endParaRPr lang="en-GB" altLang="sv-SE" sz="2800" dirty="0"/>
          </a:p>
        </p:txBody>
      </p:sp>
      <p:sp>
        <p:nvSpPr>
          <p:cNvPr id="5125" name="Rectangle 5"/>
          <p:cNvSpPr>
            <a:spLocks noGrp="1" noChangeArrowheads="1"/>
          </p:cNvSpPr>
          <p:nvPr>
            <p:ph type="subTitle" idx="1"/>
          </p:nvPr>
        </p:nvSpPr>
        <p:spPr>
          <a:xfrm>
            <a:off x="323528" y="2204864"/>
            <a:ext cx="8064574" cy="3960440"/>
          </a:xfrm>
        </p:spPr>
        <p:txBody>
          <a:bodyPr/>
          <a:lstStyle/>
          <a:p>
            <a:pPr marL="342900" indent="-342900">
              <a:buFont typeface="Arial" panose="020B0604020202020204" pitchFamily="34" charset="0"/>
              <a:buChar char="•"/>
            </a:pPr>
            <a:r>
              <a:rPr lang="en-GB" sz="2200" b="0" dirty="0" smtClean="0"/>
              <a:t>Breaking the gender segregation in the labour market – for instance, how do we encourage more young women to educate themselves and work in the IT sector? </a:t>
            </a:r>
          </a:p>
          <a:p>
            <a:pPr marL="342900" indent="-342900">
              <a:buFont typeface="Arial" panose="020B0604020202020204" pitchFamily="34" charset="0"/>
              <a:buChar char="•"/>
            </a:pPr>
            <a:r>
              <a:rPr lang="en-GB" sz="2200" b="0" dirty="0" smtClean="0"/>
              <a:t>Psychosocial work environment, especially regarding work-life balance, stress and work-related sick leave </a:t>
            </a:r>
          </a:p>
          <a:p>
            <a:pPr marL="342900" indent="-342900">
              <a:buFont typeface="Arial" panose="020B0604020202020204" pitchFamily="34" charset="0"/>
              <a:buChar char="•"/>
            </a:pPr>
            <a:r>
              <a:rPr lang="en-GB" sz="2200" b="0" dirty="0" smtClean="0"/>
              <a:t>Prevention of harassment and sexual harassment in the workplace</a:t>
            </a:r>
          </a:p>
          <a:p>
            <a:pPr marL="342900" indent="-342900">
              <a:buFont typeface="Arial" panose="020B0604020202020204" pitchFamily="34" charset="0"/>
              <a:buChar char="•"/>
            </a:pPr>
            <a:endParaRPr lang="en-GB" sz="2200" b="0" dirty="0"/>
          </a:p>
        </p:txBody>
      </p:sp>
    </p:spTree>
    <p:extLst>
      <p:ext uri="{BB962C8B-B14F-4D97-AF65-F5344CB8AC3E}">
        <p14:creationId xmlns:p14="http://schemas.microsoft.com/office/powerpoint/2010/main" val="701042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3698"/>
            <a:ext cx="3352800" cy="585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ubrik 1"/>
          <p:cNvSpPr txBox="1">
            <a:spLocks/>
          </p:cNvSpPr>
          <p:nvPr/>
        </p:nvSpPr>
        <p:spPr>
          <a:xfrm>
            <a:off x="3631567" y="1960355"/>
            <a:ext cx="5221511" cy="1080120"/>
          </a:xfrm>
          <a:prstGeom prst="rect">
            <a:avLst/>
          </a:prstGeom>
        </p:spPr>
        <p:txBody>
          <a:bodyPr/>
          <a:lstStyle>
            <a:lvl1pPr algn="l" rtl="0" eaLnBrk="1" fontAlgn="base" hangingPunct="1">
              <a:spcBef>
                <a:spcPct val="0"/>
              </a:spcBef>
              <a:spcAft>
                <a:spcPct val="0"/>
              </a:spcAft>
              <a:defRPr sz="3600" b="1">
                <a:solidFill>
                  <a:schemeClr val="tx1"/>
                </a:solidFill>
                <a:latin typeface="+mj-lt"/>
                <a:ea typeface="+mj-ea"/>
                <a:cs typeface="+mj-cs"/>
              </a:defRPr>
            </a:lvl1pPr>
            <a:lvl2pPr algn="l" rtl="0" eaLnBrk="1" fontAlgn="base" hangingPunct="1">
              <a:spcBef>
                <a:spcPct val="0"/>
              </a:spcBef>
              <a:spcAft>
                <a:spcPct val="0"/>
              </a:spcAft>
              <a:defRPr sz="3600" b="1">
                <a:solidFill>
                  <a:schemeClr val="tx1"/>
                </a:solidFill>
                <a:latin typeface="Verdana" pitchFamily="104" charset="0"/>
              </a:defRPr>
            </a:lvl2pPr>
            <a:lvl3pPr algn="l" rtl="0" eaLnBrk="1" fontAlgn="base" hangingPunct="1">
              <a:spcBef>
                <a:spcPct val="0"/>
              </a:spcBef>
              <a:spcAft>
                <a:spcPct val="0"/>
              </a:spcAft>
              <a:defRPr sz="3600" b="1">
                <a:solidFill>
                  <a:schemeClr val="tx1"/>
                </a:solidFill>
                <a:latin typeface="Verdana" pitchFamily="104" charset="0"/>
              </a:defRPr>
            </a:lvl3pPr>
            <a:lvl4pPr algn="l" rtl="0" eaLnBrk="1" fontAlgn="base" hangingPunct="1">
              <a:spcBef>
                <a:spcPct val="0"/>
              </a:spcBef>
              <a:spcAft>
                <a:spcPct val="0"/>
              </a:spcAft>
              <a:defRPr sz="3600" b="1">
                <a:solidFill>
                  <a:schemeClr val="tx1"/>
                </a:solidFill>
                <a:latin typeface="Verdana" pitchFamily="104" charset="0"/>
              </a:defRPr>
            </a:lvl4pPr>
            <a:lvl5pPr algn="l" rtl="0" eaLnBrk="1" fontAlgn="base" hangingPunct="1">
              <a:spcBef>
                <a:spcPct val="0"/>
              </a:spcBef>
              <a:spcAft>
                <a:spcPct val="0"/>
              </a:spcAft>
              <a:defRPr sz="3600" b="1">
                <a:solidFill>
                  <a:schemeClr val="tx1"/>
                </a:solidFill>
                <a:latin typeface="Verdana" pitchFamily="104" charset="0"/>
              </a:defRPr>
            </a:lvl5pPr>
            <a:lvl6pPr marL="457200" algn="l" rtl="0" eaLnBrk="1" fontAlgn="base" hangingPunct="1">
              <a:spcBef>
                <a:spcPct val="0"/>
              </a:spcBef>
              <a:spcAft>
                <a:spcPct val="0"/>
              </a:spcAft>
              <a:defRPr sz="3600" b="1">
                <a:solidFill>
                  <a:schemeClr val="tx1"/>
                </a:solidFill>
                <a:latin typeface="Verdana" pitchFamily="104" charset="0"/>
              </a:defRPr>
            </a:lvl6pPr>
            <a:lvl7pPr marL="914400" algn="l" rtl="0" eaLnBrk="1" fontAlgn="base" hangingPunct="1">
              <a:spcBef>
                <a:spcPct val="0"/>
              </a:spcBef>
              <a:spcAft>
                <a:spcPct val="0"/>
              </a:spcAft>
              <a:defRPr sz="3600" b="1">
                <a:solidFill>
                  <a:schemeClr val="tx1"/>
                </a:solidFill>
                <a:latin typeface="Verdana" pitchFamily="104" charset="0"/>
              </a:defRPr>
            </a:lvl7pPr>
            <a:lvl8pPr marL="1371600" algn="l" rtl="0" eaLnBrk="1" fontAlgn="base" hangingPunct="1">
              <a:spcBef>
                <a:spcPct val="0"/>
              </a:spcBef>
              <a:spcAft>
                <a:spcPct val="0"/>
              </a:spcAft>
              <a:defRPr sz="3600" b="1">
                <a:solidFill>
                  <a:schemeClr val="tx1"/>
                </a:solidFill>
                <a:latin typeface="Verdana" pitchFamily="104" charset="0"/>
              </a:defRPr>
            </a:lvl8pPr>
            <a:lvl9pPr marL="1828800" algn="l" rtl="0" eaLnBrk="1" fontAlgn="base" hangingPunct="1">
              <a:spcBef>
                <a:spcPct val="0"/>
              </a:spcBef>
              <a:spcAft>
                <a:spcPct val="0"/>
              </a:spcAft>
              <a:defRPr sz="3600" b="1">
                <a:solidFill>
                  <a:schemeClr val="tx1"/>
                </a:solidFill>
                <a:latin typeface="Verdana" pitchFamily="104" charset="0"/>
              </a:defRPr>
            </a:lvl9pPr>
          </a:lstStyle>
          <a:p>
            <a:r>
              <a:rPr lang="en-GB" sz="2800" b="0" dirty="0" smtClean="0"/>
              <a:t>Thank you for your attention.</a:t>
            </a:r>
          </a:p>
          <a:p>
            <a:endParaRPr lang="sv-SE" sz="2200" b="0" dirty="0" smtClean="0"/>
          </a:p>
          <a:p>
            <a:endParaRPr lang="sv-SE" sz="2200" b="0" dirty="0" smtClean="0"/>
          </a:p>
          <a:p>
            <a:endParaRPr lang="sv-SE" sz="2200" b="0" dirty="0"/>
          </a:p>
          <a:p>
            <a:endParaRPr lang="sv-SE" sz="2800" b="0" dirty="0"/>
          </a:p>
          <a:p>
            <a:endParaRPr lang="sv-SE" sz="2200" b="0" dirty="0" smtClean="0"/>
          </a:p>
          <a:p>
            <a:endParaRPr lang="sv-SE" sz="2800" b="0" dirty="0"/>
          </a:p>
        </p:txBody>
      </p:sp>
    </p:spTree>
    <p:extLst>
      <p:ext uri="{BB962C8B-B14F-4D97-AF65-F5344CB8AC3E}">
        <p14:creationId xmlns:p14="http://schemas.microsoft.com/office/powerpoint/2010/main" val="35277612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H-Vit">
  <a:themeElements>
    <a:clrScheme name="OH-Vi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H-Vi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H-Vi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H-Vi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H-Vi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H-Vi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H-Vi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H-Vi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H-Vi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H-Vi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H-Vi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H-Vi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H-Vi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H-Vi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Grunddok" ma:contentTypeID="0x010100471CFEE3390441B090C5B199D3D914C900AD7FAD806162154FB908281555346F9A" ma:contentTypeVersion="10" ma:contentTypeDescription="" ma:contentTypeScope="" ma:versionID="9388f22b6136cbe7bd41a3e6b9a06530">
  <xsd:schema xmlns:xsd="http://www.w3.org/2001/XMLSchema" xmlns:xs="http://www.w3.org/2001/XMLSchema" xmlns:p="http://schemas.microsoft.com/office/2006/metadata/properties" xmlns:ns3="3c21dbe2-6e29-475b-84ad-c6e46f0209ff" targetNamespace="http://schemas.microsoft.com/office/2006/metadata/properties" ma:root="true" ma:fieldsID="d913e26975ed4841ae9580f5d1626704" ns3:_="">
    <xsd:import namespace="3c21dbe2-6e29-475b-84ad-c6e46f0209ff"/>
    <xsd:element name="properties">
      <xsd:complexType>
        <xsd:sequence>
          <xsd:element name="documentManagement">
            <xsd:complexType>
              <xsd:all>
                <xsd:element ref="ns3:MyCabinetDocumentStatus" minOccurs="0"/>
                <xsd:element ref="ns3:kd6a110ff9c84f80961acaade62f760d" minOccurs="0"/>
                <xsd:element ref="ns3:TaxCatchAll" minOccurs="0"/>
                <xsd:element ref="ns3:TaxCatchAllLabel" minOccurs="0"/>
                <xsd:element ref="ns3:MyCabinetAuthorEmail" minOccurs="0"/>
                <xsd:element ref="ns3:SharedWithUser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21dbe2-6e29-475b-84ad-c6e46f0209ff" elementFormDefault="qualified">
    <xsd:import namespace="http://schemas.microsoft.com/office/2006/documentManagement/types"/>
    <xsd:import namespace="http://schemas.microsoft.com/office/infopath/2007/PartnerControls"/>
    <xsd:element name="MyCabinetDocumentStatus" ma:index="8" nillable="true" ma:displayName="Dokumentstatus" ma:default="Utkast" ma:format="Dropdown" ma:internalName="MyCabinetDocumentStatus">
      <xsd:simpleType>
        <xsd:restriction base="dms:Choice">
          <xsd:enumeration value="Utkast"/>
          <xsd:enumeration value="Gällande"/>
          <xsd:enumeration value="Upphävd"/>
        </xsd:restriction>
      </xsd:simpleType>
    </xsd:element>
    <xsd:element name="kd6a110ff9c84f80961acaade62f760d" ma:index="9" nillable="true" ma:taxonomy="true" ma:internalName="kd6a110ff9c84f80961acaade62f760d" ma:taxonomyFieldName="MyCabinetTag" ma:displayName="Tagg" ma:fieldId="{4d6a110f-f9c8-4f80-961a-caade62f760d}" ma:sspId="77c43103-a225-4cea-81a9-907c5bfb346c" ma:termSetId="4b2af440-c90a-41b9-9645-a09355cc3b19" ma:anchorId="00000000-0000-0000-0000-000000000000" ma:open="true" ma:isKeyword="false">
      <xsd:complexType>
        <xsd:sequence>
          <xsd:element ref="pc:Terms" minOccurs="0" maxOccurs="1"/>
        </xsd:sequence>
      </xsd:complexType>
    </xsd:element>
    <xsd:element name="TaxCatchAll" ma:index="10" nillable="true" ma:displayName="Global taxonomikolumn" ma:hidden="true" ma:list="{e4dc60ac-2249-4f5b-9abc-6239b1339af9}" ma:internalName="TaxCatchAll" ma:showField="CatchAllData" ma:web="3c21dbe2-6e29-475b-84ad-c6e46f0209f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Global taxonomikolumn1" ma:hidden="true" ma:list="{e4dc60ac-2249-4f5b-9abc-6239b1339af9}" ma:internalName="TaxCatchAllLabel" ma:readOnly="true" ma:showField="CatchAllDataLabel" ma:web="3c21dbe2-6e29-475b-84ad-c6e46f0209ff">
      <xsd:complexType>
        <xsd:complexContent>
          <xsd:extension base="dms:MultiChoiceLookup">
            <xsd:sequence>
              <xsd:element name="Value" type="dms:Lookup" maxOccurs="unbounded" minOccurs="0" nillable="true"/>
            </xsd:sequence>
          </xsd:extension>
        </xsd:complexContent>
      </xsd:complexType>
    </xsd:element>
    <xsd:element name="MyCabinetAuthorEmail" ma:index="13" nillable="true" ma:displayName="Författare epost" ma:default="Carin.Hallerstrom@Unionen.se" ma:internalName="MyCabinetAuthorEmail">
      <xsd:simpleType>
        <xsd:restriction base="dms:Text"/>
      </xsd:simpleType>
    </xsd:element>
    <xsd:element name="SharedWithUsers" ma:index="14"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5" nillable="true" ma:displayName="Delar tips,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kd6a110ff9c84f80961acaade62f760d xmlns="3c21dbe2-6e29-475b-84ad-c6e46f0209ff">
      <Terms xmlns="http://schemas.microsoft.com/office/infopath/2007/PartnerControls"/>
    </kd6a110ff9c84f80961acaade62f760d>
    <MyCabinetDocumentStatus xmlns="3c21dbe2-6e29-475b-84ad-c6e46f0209ff">Utkast</MyCabinetDocumentStatus>
    <TaxCatchAll xmlns="3c21dbe2-6e29-475b-84ad-c6e46f0209ff"/>
    <MyCabinetAuthorEmail xmlns="3c21dbe2-6e29-475b-84ad-c6e46f0209ff">Carin.Hallerstrom@Unionen.se</MyCabinetAuthorEmail>
  </documentManagement>
</p:properties>
</file>

<file path=customXml/itemProps1.xml><?xml version="1.0" encoding="utf-8"?>
<ds:datastoreItem xmlns:ds="http://schemas.openxmlformats.org/officeDocument/2006/customXml" ds:itemID="{8F96121A-394A-4DDA-86A8-AE63CA67228B}"/>
</file>

<file path=customXml/itemProps2.xml><?xml version="1.0" encoding="utf-8"?>
<ds:datastoreItem xmlns:ds="http://schemas.openxmlformats.org/officeDocument/2006/customXml" ds:itemID="{DD433CE1-2471-42C8-8A7A-1A12641A3916}"/>
</file>

<file path=customXml/itemProps3.xml><?xml version="1.0" encoding="utf-8"?>
<ds:datastoreItem xmlns:ds="http://schemas.openxmlformats.org/officeDocument/2006/customXml" ds:itemID="{F20C4869-60AD-471E-88B5-39A39E9203E2}"/>
</file>

<file path=docProps/app.xml><?xml version="1.0" encoding="utf-8"?>
<Properties xmlns="http://schemas.openxmlformats.org/officeDocument/2006/extended-properties" xmlns:vt="http://schemas.openxmlformats.org/officeDocument/2006/docPropsVTypes">
  <Template>OH-Vit</Template>
  <TotalTime>4700</TotalTime>
  <Words>1767</Words>
  <Application>Microsoft Office PowerPoint</Application>
  <PresentationFormat>Bildspel på skärmen (4:3)</PresentationFormat>
  <Paragraphs>145</Paragraphs>
  <Slides>19</Slides>
  <Notes>16</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19</vt:i4>
      </vt:variant>
    </vt:vector>
  </HeadingPairs>
  <TitlesOfParts>
    <vt:vector size="22" baseType="lpstr">
      <vt:lpstr>Arial</vt:lpstr>
      <vt:lpstr>Verdana</vt:lpstr>
      <vt:lpstr>OH-Vit</vt:lpstr>
      <vt:lpstr>PowerPoint-presentation</vt:lpstr>
      <vt:lpstr>PowerPoint-presentation</vt:lpstr>
      <vt:lpstr>This is Unionen</vt:lpstr>
      <vt:lpstr>Gender equality – two main focuses </vt:lpstr>
      <vt:lpstr>The gender pay gap among members of Unionen</vt:lpstr>
      <vt:lpstr>The Discrimination Act, chapter 3, sections 8-9 Pay survey and analysis</vt:lpstr>
      <vt:lpstr>Some results from Unionen’s reports on equal pay</vt:lpstr>
      <vt:lpstr>Methods to evaluate the value of work</vt:lpstr>
      <vt:lpstr>Unionen's opinion on the current legislation</vt:lpstr>
      <vt:lpstr>Bargaining autonomy </vt:lpstr>
      <vt:lpstr>How are the regulations affecting employees remuneration structure? </vt:lpstr>
      <vt:lpstr>Parent-friendly working life</vt:lpstr>
      <vt:lpstr>The Discrimination Act, chapter 3, section 5 Combination of employment and parenthood </vt:lpstr>
      <vt:lpstr>“The Motherhood Hump”</vt:lpstr>
      <vt:lpstr>Parenthood – a career brake for women?</vt:lpstr>
      <vt:lpstr>Guldnappen (The Golden Pacifier)</vt:lpstr>
      <vt:lpstr>Everything to gain – from words to action for gender equality in the workplace</vt:lpstr>
      <vt:lpstr>Other gender equality issues that are important to Unionen</vt:lpstr>
      <vt:lpstr>PowerPoint-presentation</vt:lpstr>
    </vt:vector>
  </TitlesOfParts>
  <Company>Unionen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Bristell Marcus</dc:creator>
  <cp:lastModifiedBy>Hallerström Carin</cp:lastModifiedBy>
  <cp:revision>274</cp:revision>
  <cp:lastPrinted>2018-10-05T08:33:18Z</cp:lastPrinted>
  <dcterms:created xsi:type="dcterms:W3CDTF">2014-04-29T11:27:53Z</dcterms:created>
  <dcterms:modified xsi:type="dcterms:W3CDTF">2018-10-05T11:57:43Z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0x010100471CFEE3390441B090C5B199D3D914C900AD7FAD806162154FB908281555346F9A</vt:lpwstr>
  </property>
  <property fmtid="{D5CDD505-2E9C-101B-9397-08002B2CF9AE}" pid="3" name="MyCabinetTag">
    <vt:lpwstr/>
  </property>
</Properties>
</file>