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671" r:id="rId2"/>
  </p:sldMasterIdLst>
  <p:notesMasterIdLst>
    <p:notesMasterId r:id="rId21"/>
  </p:notesMasterIdLst>
  <p:sldIdLst>
    <p:sldId id="256" r:id="rId3"/>
    <p:sldId id="286" r:id="rId4"/>
    <p:sldId id="287" r:id="rId5"/>
    <p:sldId id="312" r:id="rId6"/>
    <p:sldId id="307" r:id="rId7"/>
    <p:sldId id="257" r:id="rId8"/>
    <p:sldId id="308" r:id="rId9"/>
    <p:sldId id="314" r:id="rId10"/>
    <p:sldId id="317" r:id="rId11"/>
    <p:sldId id="315" r:id="rId12"/>
    <p:sldId id="320" r:id="rId13"/>
    <p:sldId id="318" r:id="rId14"/>
    <p:sldId id="319" r:id="rId15"/>
    <p:sldId id="304" r:id="rId16"/>
    <p:sldId id="313" r:id="rId17"/>
    <p:sldId id="321" r:id="rId18"/>
    <p:sldId id="309" r:id="rId19"/>
    <p:sldId id="310" r:id="rId20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676A"/>
    <a:srgbClr val="BFD7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06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ECFAB-AE00-40F6-B3CD-B2F20422974F}" type="datetimeFigureOut">
              <a:rPr lang="sv-SE" smtClean="0"/>
              <a:t>2018-09-20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CC35B-575D-4F07-A084-CB8DA47FC9CF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41218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CC35B-575D-4F07-A084-CB8DA47FC9CF}" type="slidenum">
              <a:rPr lang="sv-SE" smtClean="0"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2910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79768" y="4715153"/>
            <a:ext cx="5438140" cy="4713430"/>
          </a:xfrm>
        </p:spPr>
        <p:txBody>
          <a:bodyPr/>
          <a:lstStyle/>
          <a:p>
            <a:r>
              <a:rPr lang="sv-SE" dirty="0"/>
              <a:t>Kongressen antog ett program om </a:t>
            </a:r>
            <a:r>
              <a:rPr lang="sv-SE" b="1" i="1" dirty="0"/>
              <a:t>Framtidens industriarbete</a:t>
            </a:r>
            <a:r>
              <a:rPr lang="sv-SE" dirty="0"/>
              <a:t>. Ett program som bygger ihop traditionellt fackligt arbete med den nya teknikens </a:t>
            </a:r>
            <a:r>
              <a:rPr lang="sv-SE" dirty="0" smtClean="0"/>
              <a:t>utveckling. Digitaliseringen </a:t>
            </a:r>
            <a:r>
              <a:rPr lang="sv-SE" dirty="0"/>
              <a:t>skapar nya möjligheter och det påverkar våra </a:t>
            </a:r>
            <a:r>
              <a:rPr lang="sv-SE" dirty="0" smtClean="0"/>
              <a:t>medlemmars </a:t>
            </a:r>
            <a:r>
              <a:rPr lang="sv-SE" dirty="0"/>
              <a:t>arbetsinnehåll och jobbtrygghet. </a:t>
            </a:r>
          </a:p>
          <a:p>
            <a:r>
              <a:rPr lang="sv-SE" dirty="0"/>
              <a:t> </a:t>
            </a:r>
          </a:p>
          <a:p>
            <a:r>
              <a:rPr lang="sv-SE" dirty="0" err="1"/>
              <a:t>Klimatsmartare</a:t>
            </a:r>
            <a:r>
              <a:rPr lang="sv-SE" dirty="0"/>
              <a:t> produktion och produkter påverkar Sveriges framtid som industrination</a:t>
            </a:r>
            <a:r>
              <a:rPr lang="sv-SE" dirty="0" smtClean="0"/>
              <a:t>.</a:t>
            </a:r>
          </a:p>
          <a:p>
            <a:r>
              <a:rPr lang="sv-SE" dirty="0" smtClean="0"/>
              <a:t>Nya </a:t>
            </a:r>
            <a:r>
              <a:rPr lang="sv-SE" dirty="0"/>
              <a:t>affärsmodeller där tillverkning och tjänster växer samman påverkar företagen där våra medlemmar finns. Företag går från att vara tillverkare som säljer produkter till att vara företag som </a:t>
            </a:r>
            <a:r>
              <a:rPr lang="sv-SE" dirty="0" smtClean="0"/>
              <a:t>levererar </a:t>
            </a:r>
            <a:r>
              <a:rPr lang="sv-SE" dirty="0"/>
              <a:t>en tjänst eller </a:t>
            </a:r>
            <a:r>
              <a:rPr lang="sv-SE" dirty="0" smtClean="0"/>
              <a:t>nytta. </a:t>
            </a:r>
            <a:endParaRPr lang="sv-SE" dirty="0"/>
          </a:p>
          <a:p>
            <a:r>
              <a:rPr lang="sv-SE" dirty="0"/>
              <a:t> </a:t>
            </a:r>
          </a:p>
          <a:p>
            <a:r>
              <a:rPr lang="sv-SE" dirty="0"/>
              <a:t>F</a:t>
            </a:r>
            <a:r>
              <a:rPr lang="sv-SE" dirty="0" smtClean="0"/>
              <a:t>ramtidens </a:t>
            </a:r>
            <a:r>
              <a:rPr lang="sv-SE" dirty="0"/>
              <a:t>industriarbeten handlar </a:t>
            </a:r>
            <a:r>
              <a:rPr lang="sv-SE" dirty="0" smtClean="0"/>
              <a:t>om </a:t>
            </a:r>
            <a:r>
              <a:rPr lang="sv-SE" dirty="0"/>
              <a:t>hur vi jobbar med </a:t>
            </a:r>
            <a:r>
              <a:rPr lang="sv-SE" dirty="0" smtClean="0"/>
              <a:t>industripolitik</a:t>
            </a:r>
            <a:r>
              <a:rPr lang="sv-SE" dirty="0"/>
              <a:t>, teknikutvecklingens påverkan på våra medlemmars arbetsinnehåll och arbetsmiljö, och </a:t>
            </a:r>
            <a:r>
              <a:rPr lang="sv-SE" dirty="0" smtClean="0"/>
              <a:t>utbildnings- och omställningspolitiken. </a:t>
            </a:r>
          </a:p>
          <a:p>
            <a:r>
              <a:rPr lang="sv-SE" dirty="0"/>
              <a:t> </a:t>
            </a:r>
          </a:p>
          <a:p>
            <a:r>
              <a:rPr lang="sv-SE" dirty="0"/>
              <a:t>Det är i samverkan med våra medlemmar som nyttan uppstår av industrirobotar, självstyrande gruvlastare, simuleringstekniken för att planera och utveckla produktionsprocesser, 3-d-glasögon som stödjer monterings- eller underhållsarbete och så vidare</a:t>
            </a:r>
            <a:r>
              <a:rPr lang="sv-SE" dirty="0" smtClean="0"/>
              <a:t>.</a:t>
            </a:r>
            <a:endParaRPr lang="sv-SE" dirty="0"/>
          </a:p>
          <a:p>
            <a:r>
              <a:rPr lang="sv-SE" dirty="0"/>
              <a:t> </a:t>
            </a:r>
            <a:r>
              <a:rPr lang="sv-SE" dirty="0" smtClean="0"/>
              <a:t>Det </a:t>
            </a:r>
            <a:r>
              <a:rPr lang="sv-SE" dirty="0"/>
              <a:t>nya påverkar produktionens och arbetets organisering. Det påverkar våra medlemmars arbeten</a:t>
            </a:r>
            <a:r>
              <a:rPr lang="sv-SE" dirty="0" smtClean="0"/>
              <a:t>.</a:t>
            </a:r>
          </a:p>
          <a:p>
            <a:r>
              <a:rPr lang="sv-SE" dirty="0" smtClean="0"/>
              <a:t>Förverkligandet </a:t>
            </a:r>
            <a:r>
              <a:rPr lang="sv-SE" dirty="0"/>
              <a:t>av den nya teknikens möjligheter finns i mötet med människan – våra medlemmar. Kompetensen behöver följa med </a:t>
            </a:r>
            <a:r>
              <a:rPr lang="sv-SE" dirty="0" smtClean="0"/>
              <a:t>teknikutvecklingen.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CC35B-575D-4F07-A084-CB8DA47FC9CF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6690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Mining</a:t>
            </a:r>
          </a:p>
          <a:p>
            <a:r>
              <a:rPr lang="en-GB" noProof="0" dirty="0" smtClean="0"/>
              <a:t>Chemical</a:t>
            </a:r>
          </a:p>
          <a:p>
            <a:r>
              <a:rPr lang="en-GB" noProof="0" dirty="0" smtClean="0"/>
              <a:t>Engineering</a:t>
            </a:r>
          </a:p>
          <a:p>
            <a:r>
              <a:rPr lang="sv-SE" dirty="0" smtClean="0"/>
              <a:t>Electronic</a:t>
            </a:r>
          </a:p>
          <a:p>
            <a:r>
              <a:rPr lang="en-GB" noProof="0" dirty="0" smtClean="0"/>
              <a:t>Laundry</a:t>
            </a:r>
          </a:p>
          <a:p>
            <a:r>
              <a:rPr lang="en-GB" noProof="0" dirty="0" smtClean="0"/>
              <a:t>Sewing</a:t>
            </a:r>
          </a:p>
          <a:p>
            <a:endParaRPr lang="sv-SE" dirty="0" smtClean="0"/>
          </a:p>
          <a:p>
            <a:r>
              <a:rPr lang="sv-SE" dirty="0" smtClean="0"/>
              <a:t>Klubbar – 37 avdelningar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CC35B-575D-4F07-A084-CB8DA47FC9CF}" type="slidenum">
              <a:rPr lang="sv-SE" smtClean="0">
                <a:solidFill>
                  <a:prstClr val="black"/>
                </a:solidFill>
              </a:rPr>
              <a:pPr/>
              <a:t>7</a:t>
            </a:fld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66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79768" y="4715153"/>
            <a:ext cx="5438140" cy="4713430"/>
          </a:xfrm>
        </p:spPr>
        <p:txBody>
          <a:bodyPr/>
          <a:lstStyle/>
          <a:p>
            <a:r>
              <a:rPr lang="sv-SE" dirty="0"/>
              <a:t>Kongressen antog ett program om </a:t>
            </a:r>
            <a:r>
              <a:rPr lang="sv-SE" b="1" i="1" dirty="0"/>
              <a:t>Framtidens industriarbete</a:t>
            </a:r>
            <a:r>
              <a:rPr lang="sv-SE" dirty="0"/>
              <a:t>. Ett program som bygger ihop traditionellt fackligt arbete med den nya teknikens </a:t>
            </a:r>
            <a:r>
              <a:rPr lang="sv-SE" dirty="0" smtClean="0"/>
              <a:t>utveckling. Digitaliseringen </a:t>
            </a:r>
            <a:r>
              <a:rPr lang="sv-SE" dirty="0"/>
              <a:t>skapar nya möjligheter och det påverkar våra </a:t>
            </a:r>
            <a:r>
              <a:rPr lang="sv-SE" dirty="0" smtClean="0"/>
              <a:t>medlemmars </a:t>
            </a:r>
            <a:r>
              <a:rPr lang="sv-SE" dirty="0"/>
              <a:t>arbetsinnehåll och jobbtrygghet. </a:t>
            </a:r>
          </a:p>
          <a:p>
            <a:r>
              <a:rPr lang="sv-SE" dirty="0"/>
              <a:t> </a:t>
            </a:r>
          </a:p>
          <a:p>
            <a:r>
              <a:rPr lang="sv-SE" dirty="0" err="1"/>
              <a:t>Klimatsmartare</a:t>
            </a:r>
            <a:r>
              <a:rPr lang="sv-SE" dirty="0"/>
              <a:t> produktion och produkter påverkar Sveriges framtid som industrination</a:t>
            </a:r>
            <a:r>
              <a:rPr lang="sv-SE" dirty="0" smtClean="0"/>
              <a:t>.</a:t>
            </a:r>
          </a:p>
          <a:p>
            <a:r>
              <a:rPr lang="sv-SE" dirty="0" smtClean="0"/>
              <a:t>Nya </a:t>
            </a:r>
            <a:r>
              <a:rPr lang="sv-SE" dirty="0"/>
              <a:t>affärsmodeller där tillverkning och tjänster växer samman påverkar företagen där våra medlemmar finns. Företag går från att vara tillverkare som säljer produkter till att vara företag som </a:t>
            </a:r>
            <a:r>
              <a:rPr lang="sv-SE" dirty="0" smtClean="0"/>
              <a:t>levererar </a:t>
            </a:r>
            <a:r>
              <a:rPr lang="sv-SE" dirty="0"/>
              <a:t>en tjänst eller </a:t>
            </a:r>
            <a:r>
              <a:rPr lang="sv-SE" dirty="0" smtClean="0"/>
              <a:t>nytta. </a:t>
            </a:r>
            <a:endParaRPr lang="sv-SE" dirty="0"/>
          </a:p>
          <a:p>
            <a:r>
              <a:rPr lang="sv-SE" dirty="0"/>
              <a:t> </a:t>
            </a:r>
          </a:p>
          <a:p>
            <a:r>
              <a:rPr lang="sv-SE" dirty="0"/>
              <a:t>F</a:t>
            </a:r>
            <a:r>
              <a:rPr lang="sv-SE" dirty="0" smtClean="0"/>
              <a:t>ramtidens </a:t>
            </a:r>
            <a:r>
              <a:rPr lang="sv-SE" dirty="0"/>
              <a:t>industriarbeten handlar </a:t>
            </a:r>
            <a:r>
              <a:rPr lang="sv-SE" dirty="0" smtClean="0"/>
              <a:t>om </a:t>
            </a:r>
            <a:r>
              <a:rPr lang="sv-SE" dirty="0"/>
              <a:t>hur vi jobbar med </a:t>
            </a:r>
            <a:r>
              <a:rPr lang="sv-SE" dirty="0" smtClean="0"/>
              <a:t>industripolitik</a:t>
            </a:r>
            <a:r>
              <a:rPr lang="sv-SE" dirty="0"/>
              <a:t>, teknikutvecklingens påverkan på våra medlemmars arbetsinnehåll och arbetsmiljö, och </a:t>
            </a:r>
            <a:r>
              <a:rPr lang="sv-SE" dirty="0" smtClean="0"/>
              <a:t>utbildnings- och omställningspolitiken. </a:t>
            </a:r>
          </a:p>
          <a:p>
            <a:r>
              <a:rPr lang="sv-SE" dirty="0"/>
              <a:t> </a:t>
            </a:r>
          </a:p>
          <a:p>
            <a:r>
              <a:rPr lang="sv-SE" dirty="0"/>
              <a:t>Det är i samverkan med våra medlemmar som nyttan uppstår av industrirobotar, självstyrande gruvlastare, simuleringstekniken för att planera och utveckla produktionsprocesser, 3-d-glasögon som stödjer monterings- eller underhållsarbete och så vidare</a:t>
            </a:r>
            <a:r>
              <a:rPr lang="sv-SE" dirty="0" smtClean="0"/>
              <a:t>.</a:t>
            </a:r>
            <a:endParaRPr lang="sv-SE" dirty="0"/>
          </a:p>
          <a:p>
            <a:r>
              <a:rPr lang="sv-SE" dirty="0"/>
              <a:t> </a:t>
            </a:r>
            <a:r>
              <a:rPr lang="sv-SE" dirty="0" smtClean="0"/>
              <a:t>Det </a:t>
            </a:r>
            <a:r>
              <a:rPr lang="sv-SE" dirty="0"/>
              <a:t>nya påverkar produktionens och arbetets organisering. Det påverkar våra medlemmars arbeten</a:t>
            </a:r>
            <a:r>
              <a:rPr lang="sv-SE" dirty="0" smtClean="0"/>
              <a:t>.</a:t>
            </a:r>
          </a:p>
          <a:p>
            <a:r>
              <a:rPr lang="sv-SE" dirty="0" smtClean="0"/>
              <a:t>Förverkligandet </a:t>
            </a:r>
            <a:r>
              <a:rPr lang="sv-SE" dirty="0"/>
              <a:t>av den nya teknikens möjligheter finns i mötet med människan – våra medlemmar. Kompetensen behöver följa med </a:t>
            </a:r>
            <a:r>
              <a:rPr lang="sv-SE" dirty="0" smtClean="0"/>
              <a:t>teknikutvecklingen.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CC35B-575D-4F07-A084-CB8DA47FC9CF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5213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0388FD7-FAD8-4C4B-AE27-E5273E6C5650}" type="slidenum">
              <a:rPr lang="sv-SE" altLang="sv-SE" smtClean="0">
                <a:solidFill>
                  <a:prstClr val="black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sv-SE" altLang="sv-SE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3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4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85481" y="4343145"/>
            <a:ext cx="5487041" cy="4115019"/>
          </a:xfrm>
          <a:noFill/>
        </p:spPr>
        <p:txBody>
          <a:bodyPr lIns="91001" tIns="45501" rIns="91001" bIns="45501"/>
          <a:lstStyle/>
          <a:p>
            <a:pPr eaLnBrk="1" hangingPunct="1">
              <a:spcBef>
                <a:spcPct val="0"/>
              </a:spcBef>
            </a:pPr>
            <a:endParaRPr lang="sv-SE" altLang="sv-SE" smtClean="0"/>
          </a:p>
        </p:txBody>
      </p:sp>
      <p:sp>
        <p:nvSpPr>
          <p:cNvPr id="20485" name="Platshållare för bildnummer 3"/>
          <p:cNvSpPr txBox="1">
            <a:spLocks noGrp="1"/>
          </p:cNvSpPr>
          <p:nvPr/>
        </p:nvSpPr>
        <p:spPr bwMode="auto">
          <a:xfrm>
            <a:off x="3883853" y="8686289"/>
            <a:ext cx="2972547" cy="45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01" tIns="45501" rIns="91001" bIns="45501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</a:pPr>
            <a:fld id="{BD9CD1D6-0522-46C8-9FAD-C4A774C14CF3}" type="slidenum">
              <a:rPr lang="sv-SE" altLang="sv-SE">
                <a:solidFill>
                  <a:prstClr val="black"/>
                </a:solidFill>
                <a:latin typeface="Arial" pitchFamily="34" charset="0"/>
              </a:rPr>
              <a:pPr algn="r" eaLnBrk="1" fontAlgn="auto" hangingPunct="1">
                <a:spcBef>
                  <a:spcPct val="0"/>
                </a:spcBef>
                <a:spcAft>
                  <a:spcPts val="0"/>
                </a:spcAft>
              </a:pPr>
              <a:t>15</a:t>
            </a:fld>
            <a:endParaRPr lang="sv-SE" altLang="sv-SE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rgbClr val="6067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432908" y="1894887"/>
            <a:ext cx="7054552" cy="1470025"/>
          </a:xfrm>
        </p:spPr>
        <p:txBody>
          <a:bodyPr anchor="t">
            <a:normAutofit/>
          </a:bodyPr>
          <a:lstStyle>
            <a:lvl1pPr>
              <a:lnSpc>
                <a:spcPts val="3800"/>
              </a:lnSpc>
              <a:defRPr sz="3600">
                <a:solidFill>
                  <a:srgbClr val="BFD730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432800" y="3429000"/>
            <a:ext cx="6400800" cy="1752600"/>
          </a:xfrm>
        </p:spPr>
        <p:txBody>
          <a:bodyPr lIns="0">
            <a:normAutofit/>
          </a:bodyPr>
          <a:lstStyle>
            <a:lvl1pPr marL="0" indent="0" algn="l">
              <a:lnSpc>
                <a:spcPts val="3200"/>
              </a:lnSpc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för att lägga till författare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6C2B-D9FD-4D89-9978-367DFBCFA906}" type="datetime1">
              <a:rPr lang="sv-SE" smtClean="0"/>
              <a:t>2018-09-20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0" y="270000"/>
            <a:ext cx="1044000" cy="303146"/>
          </a:xfrm>
          <a:prstGeom prst="rect">
            <a:avLst/>
          </a:prstGeom>
        </p:spPr>
      </p:pic>
      <p:cxnSp>
        <p:nvCxnSpPr>
          <p:cNvPr id="8" name="Rak 7"/>
          <p:cNvCxnSpPr/>
          <p:nvPr userDrawn="1"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Rak 8"/>
          <p:cNvCxnSpPr/>
          <p:nvPr userDrawn="1"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322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71BEE-C6F2-43A1-B1CE-2CCD7553FDC0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60000" y="233792"/>
            <a:ext cx="288032" cy="365125"/>
          </a:xfrm>
        </p:spPr>
        <p:txBody>
          <a:bodyPr/>
          <a:lstStyle>
            <a:lvl1pPr algn="l">
              <a:defRPr/>
            </a:lvl1pPr>
          </a:lstStyle>
          <a:p>
            <a:fld id="{94345A13-C5B7-4827-B697-89B542DB116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76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avdelare">
    <p:bg>
      <p:bgPr>
        <a:solidFill>
          <a:srgbClr val="6067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052736"/>
            <a:ext cx="7772400" cy="1500187"/>
          </a:xfrm>
        </p:spPr>
        <p:txBody>
          <a:bodyPr lIns="0" anchor="t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78FA-74D6-4875-8340-DFE6DB4004E5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0" y="270000"/>
            <a:ext cx="1044000" cy="303146"/>
          </a:xfrm>
          <a:prstGeom prst="rect">
            <a:avLst/>
          </a:prstGeom>
        </p:spPr>
      </p:pic>
      <p:cxnSp>
        <p:nvCxnSpPr>
          <p:cNvPr id="9" name="Rak 8"/>
          <p:cNvCxnSpPr/>
          <p:nvPr userDrawn="1"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 userDrawn="1"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69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60000" y="1920091"/>
            <a:ext cx="4122000" cy="3852000"/>
          </a:xfrm>
        </p:spPr>
        <p:txBody>
          <a:bodyPr lIns="0" tIns="0" rIns="0" bIns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62830" y="1920091"/>
            <a:ext cx="4122000" cy="3852000"/>
          </a:xfrm>
        </p:spPr>
        <p:txBody>
          <a:bodyPr lIns="0" tIns="0" rIns="0" bIns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DA9CD-F7EF-426C-83FC-521B96FEB2D0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8805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del och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60000" y="1920091"/>
            <a:ext cx="4122000" cy="3852000"/>
          </a:xfrm>
        </p:spPr>
        <p:txBody>
          <a:bodyPr lIns="0" tIns="0" rIns="0" bIns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DA9CD-F7EF-426C-83FC-521B96FEB2D0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4662000" y="1918800"/>
            <a:ext cx="4122000" cy="3852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9656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657582"/>
            <a:ext cx="8424000" cy="639762"/>
          </a:xfrm>
        </p:spPr>
        <p:txBody>
          <a:bodyPr lIns="0"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60000" y="2348880"/>
            <a:ext cx="8424000" cy="3705275"/>
          </a:xfrm>
        </p:spPr>
        <p:txBody>
          <a:bodyPr lIns="0" numCol="2">
            <a:noAutofit/>
          </a:bodyPr>
          <a:lstStyle>
            <a:lvl1pPr marL="1588" indent="0">
              <a:lnSpc>
                <a:spcPts val="2600"/>
              </a:lnSpc>
              <a:spcBef>
                <a:spcPts val="0"/>
              </a:spcBef>
              <a:buFontTx/>
              <a:buNone/>
              <a:defRPr sz="2000"/>
            </a:lvl1pPr>
            <a:lvl2pPr marL="1588" indent="0">
              <a:lnSpc>
                <a:spcPts val="2600"/>
              </a:lnSpc>
              <a:buFontTx/>
              <a:buNone/>
              <a:defRPr sz="2000"/>
            </a:lvl2pPr>
            <a:lvl3pPr marL="1588" indent="0">
              <a:lnSpc>
                <a:spcPts val="2600"/>
              </a:lnSpc>
              <a:buFontTx/>
              <a:buNone/>
              <a:defRPr sz="1800"/>
            </a:lvl3pPr>
            <a:lvl4pPr marL="1588" indent="0">
              <a:lnSpc>
                <a:spcPts val="2600"/>
              </a:lnSpc>
              <a:buFontTx/>
              <a:buNone/>
              <a:defRPr sz="1600"/>
            </a:lvl4pPr>
            <a:lvl5pPr marL="1588" indent="0">
              <a:lnSpc>
                <a:spcPts val="2600"/>
              </a:lnSpc>
              <a:buFontTx/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F4F9-AE34-4725-9AB4-42A911EA88EC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3397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71BEE-C6F2-43A1-B1CE-2CCD7553FDC0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60000" y="233792"/>
            <a:ext cx="288032" cy="365125"/>
          </a:xfrm>
        </p:spPr>
        <p:txBody>
          <a:bodyPr/>
          <a:lstStyle>
            <a:lvl1pPr algn="l">
              <a:defRPr/>
            </a:lvl1pPr>
          </a:lstStyle>
          <a:p>
            <a:fld id="{94345A13-C5B7-4827-B697-89B542DB1165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749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67E3-82F5-46FE-8240-813DC4DBD91D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68667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0B12-4295-48B5-98E2-6C577889B58A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3536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 err="1" smtClean="0"/>
              <a:t>Click</a:t>
            </a:r>
            <a:r>
              <a:rPr lang="sv-SE" noProof="0" dirty="0" smtClean="0"/>
              <a:t> to </a:t>
            </a:r>
            <a:r>
              <a:rPr lang="sv-SE" noProof="0" dirty="0" err="1" smtClean="0"/>
              <a:t>edit</a:t>
            </a:r>
            <a:r>
              <a:rPr lang="sv-SE" noProof="0" dirty="0" smtClean="0"/>
              <a:t> Master </a:t>
            </a:r>
            <a:r>
              <a:rPr lang="sv-SE" noProof="0" dirty="0" err="1" smtClean="0"/>
              <a:t>title</a:t>
            </a:r>
            <a:r>
              <a:rPr lang="sv-SE" noProof="0" dirty="0" smtClean="0"/>
              <a:t> style</a:t>
            </a:r>
            <a:endParaRPr lang="sv-S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noProof="0" dirty="0" err="1" smtClean="0"/>
              <a:t>Click</a:t>
            </a:r>
            <a:r>
              <a:rPr lang="sv-SE" noProof="0" dirty="0" smtClean="0"/>
              <a:t> to </a:t>
            </a:r>
            <a:r>
              <a:rPr lang="sv-SE" noProof="0" dirty="0" err="1" smtClean="0"/>
              <a:t>edit</a:t>
            </a:r>
            <a:r>
              <a:rPr lang="sv-SE" noProof="0" dirty="0" smtClean="0"/>
              <a:t> Master text </a:t>
            </a:r>
            <a:r>
              <a:rPr lang="sv-SE" noProof="0" dirty="0" err="1" smtClean="0"/>
              <a:t>styles</a:t>
            </a:r>
            <a:endParaRPr lang="sv-SE" noProof="0" dirty="0" smtClean="0"/>
          </a:p>
          <a:p>
            <a:pPr lvl="1"/>
            <a:r>
              <a:rPr lang="sv-SE" noProof="0" dirty="0" smtClean="0"/>
              <a:t>Second </a:t>
            </a:r>
            <a:r>
              <a:rPr lang="sv-SE" noProof="0" dirty="0" err="1" smtClean="0"/>
              <a:t>level</a:t>
            </a:r>
            <a:endParaRPr lang="sv-SE" noProof="0" dirty="0" smtClean="0"/>
          </a:p>
          <a:p>
            <a:pPr lvl="2"/>
            <a:r>
              <a:rPr lang="sv-SE" noProof="0" dirty="0" err="1" smtClean="0"/>
              <a:t>Third</a:t>
            </a:r>
            <a:r>
              <a:rPr lang="sv-SE" noProof="0" dirty="0" smtClean="0"/>
              <a:t> </a:t>
            </a:r>
            <a:r>
              <a:rPr lang="sv-SE" noProof="0" dirty="0" err="1" smtClean="0"/>
              <a:t>level</a:t>
            </a:r>
            <a:endParaRPr lang="sv-SE" noProof="0" dirty="0" smtClean="0"/>
          </a:p>
          <a:p>
            <a:pPr lvl="3"/>
            <a:r>
              <a:rPr lang="sv-SE" noProof="0" dirty="0" err="1" smtClean="0"/>
              <a:t>Fourth</a:t>
            </a:r>
            <a:r>
              <a:rPr lang="sv-SE" noProof="0" dirty="0" smtClean="0"/>
              <a:t> </a:t>
            </a:r>
            <a:r>
              <a:rPr lang="sv-SE" noProof="0" dirty="0" err="1" smtClean="0"/>
              <a:t>level</a:t>
            </a:r>
            <a:endParaRPr lang="sv-SE" noProof="0" dirty="0" smtClean="0"/>
          </a:p>
          <a:p>
            <a:pPr lvl="4"/>
            <a:r>
              <a:rPr lang="sv-SE" noProof="0" dirty="0" err="1" smtClean="0"/>
              <a:t>Fifth</a:t>
            </a:r>
            <a:r>
              <a:rPr lang="sv-SE" noProof="0" dirty="0" smtClean="0"/>
              <a:t> </a:t>
            </a:r>
            <a:r>
              <a:rPr lang="sv-SE" noProof="0" dirty="0" err="1" smtClean="0"/>
              <a:t>level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97177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rgbClr val="6067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432908" y="1894887"/>
            <a:ext cx="7054552" cy="1470025"/>
          </a:xfrm>
        </p:spPr>
        <p:txBody>
          <a:bodyPr anchor="t">
            <a:normAutofit/>
          </a:bodyPr>
          <a:lstStyle>
            <a:lvl1pPr>
              <a:lnSpc>
                <a:spcPts val="3800"/>
              </a:lnSpc>
              <a:defRPr sz="3600">
                <a:solidFill>
                  <a:srgbClr val="BFD730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432800" y="3429000"/>
            <a:ext cx="6400800" cy="1752600"/>
          </a:xfrm>
        </p:spPr>
        <p:txBody>
          <a:bodyPr lIns="0">
            <a:normAutofit/>
          </a:bodyPr>
          <a:lstStyle>
            <a:lvl1pPr marL="0" indent="0" algn="l">
              <a:lnSpc>
                <a:spcPts val="3200"/>
              </a:lnSpc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för att lägga till författare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6C2B-D9FD-4D89-9978-367DFBCFA906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0" y="270000"/>
            <a:ext cx="1044000" cy="303146"/>
          </a:xfrm>
          <a:prstGeom prst="rect">
            <a:avLst/>
          </a:prstGeom>
        </p:spPr>
      </p:pic>
      <p:cxnSp>
        <p:nvCxnSpPr>
          <p:cNvPr id="8" name="Rak 7"/>
          <p:cNvCxnSpPr/>
          <p:nvPr userDrawn="1"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Rak 8"/>
          <p:cNvCxnSpPr/>
          <p:nvPr userDrawn="1"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139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71BEE-C6F2-43A1-B1CE-2CCD7553FDC0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60000" y="233792"/>
            <a:ext cx="288032" cy="365125"/>
          </a:xfrm>
        </p:spPr>
        <p:txBody>
          <a:bodyPr/>
          <a:lstStyle>
            <a:lvl1pPr algn="l">
              <a:defRPr/>
            </a:lvl1pPr>
          </a:lstStyle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46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avdelare Grå">
    <p:bg>
      <p:bgPr>
        <a:solidFill>
          <a:srgbClr val="6067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052736"/>
            <a:ext cx="7772400" cy="1500187"/>
          </a:xfrm>
        </p:spPr>
        <p:txBody>
          <a:bodyPr lIns="0" anchor="t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78FA-74D6-4875-8340-DFE6DB4004E5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0" y="270000"/>
            <a:ext cx="1044000" cy="303146"/>
          </a:xfrm>
          <a:prstGeom prst="rect">
            <a:avLst/>
          </a:prstGeom>
        </p:spPr>
      </p:pic>
      <p:cxnSp>
        <p:nvCxnSpPr>
          <p:cNvPr id="9" name="Rak 8"/>
          <p:cNvCxnSpPr/>
          <p:nvPr userDrawn="1"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 userDrawn="1"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80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avdelare Lil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052736"/>
            <a:ext cx="7772400" cy="1500187"/>
          </a:xfrm>
        </p:spPr>
        <p:txBody>
          <a:bodyPr lIns="0" anchor="t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78FA-74D6-4875-8340-DFE6DB4004E5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0" y="270000"/>
            <a:ext cx="1044000" cy="303146"/>
          </a:xfrm>
          <a:prstGeom prst="rect">
            <a:avLst/>
          </a:prstGeom>
        </p:spPr>
      </p:pic>
      <p:cxnSp>
        <p:nvCxnSpPr>
          <p:cNvPr id="9" name="Rak 8"/>
          <p:cNvCxnSpPr/>
          <p:nvPr userDrawn="1"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 userDrawn="1"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895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avdelare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052736"/>
            <a:ext cx="7772400" cy="1500187"/>
          </a:xfrm>
        </p:spPr>
        <p:txBody>
          <a:bodyPr lIns="0" anchor="t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78FA-74D6-4875-8340-DFE6DB4004E5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0" y="270000"/>
            <a:ext cx="1044000" cy="303146"/>
          </a:xfrm>
          <a:prstGeom prst="rect">
            <a:avLst/>
          </a:prstGeom>
        </p:spPr>
      </p:pic>
      <p:cxnSp>
        <p:nvCxnSpPr>
          <p:cNvPr id="9" name="Rak 8"/>
          <p:cNvCxnSpPr/>
          <p:nvPr userDrawn="1"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 userDrawn="1"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233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avdelare Grö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052736"/>
            <a:ext cx="7772400" cy="1500187"/>
          </a:xfrm>
        </p:spPr>
        <p:txBody>
          <a:bodyPr lIns="0" anchor="t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78FA-74D6-4875-8340-DFE6DB4004E5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0" y="270000"/>
            <a:ext cx="1044000" cy="303146"/>
          </a:xfrm>
          <a:prstGeom prst="rect">
            <a:avLst/>
          </a:prstGeom>
        </p:spPr>
      </p:pic>
      <p:cxnSp>
        <p:nvCxnSpPr>
          <p:cNvPr id="9" name="Rak 8"/>
          <p:cNvCxnSpPr/>
          <p:nvPr userDrawn="1"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 userDrawn="1"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799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60000" y="1920091"/>
            <a:ext cx="4122000" cy="3852000"/>
          </a:xfrm>
        </p:spPr>
        <p:txBody>
          <a:bodyPr lIns="0" tIns="0" rIns="0" bIns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62830" y="1920091"/>
            <a:ext cx="4122000" cy="3852000"/>
          </a:xfrm>
        </p:spPr>
        <p:txBody>
          <a:bodyPr lIns="0" tIns="0" rIns="0" bIns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DA9CD-F7EF-426C-83FC-521B96FEB2D0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356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del och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60000" y="1920091"/>
            <a:ext cx="4122000" cy="3852000"/>
          </a:xfrm>
        </p:spPr>
        <p:txBody>
          <a:bodyPr lIns="0" tIns="0" rIns="0" bIns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DA9CD-F7EF-426C-83FC-521B96FEB2D0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4662000" y="1918800"/>
            <a:ext cx="4122000" cy="3852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148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657582"/>
            <a:ext cx="8424000" cy="639762"/>
          </a:xfrm>
        </p:spPr>
        <p:txBody>
          <a:bodyPr lIns="0"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60000" y="2348880"/>
            <a:ext cx="8424000" cy="3705275"/>
          </a:xfrm>
        </p:spPr>
        <p:txBody>
          <a:bodyPr lIns="0" numCol="2">
            <a:noAutofit/>
          </a:bodyPr>
          <a:lstStyle>
            <a:lvl1pPr marL="1588" indent="0">
              <a:lnSpc>
                <a:spcPts val="2600"/>
              </a:lnSpc>
              <a:spcBef>
                <a:spcPts val="0"/>
              </a:spcBef>
              <a:buFontTx/>
              <a:buNone/>
              <a:defRPr sz="2000"/>
            </a:lvl1pPr>
            <a:lvl2pPr marL="1588" indent="0">
              <a:lnSpc>
                <a:spcPts val="2600"/>
              </a:lnSpc>
              <a:buFontTx/>
              <a:buNone/>
              <a:defRPr sz="2000"/>
            </a:lvl2pPr>
            <a:lvl3pPr marL="1588" indent="0">
              <a:lnSpc>
                <a:spcPts val="2600"/>
              </a:lnSpc>
              <a:buFontTx/>
              <a:buNone/>
              <a:defRPr sz="1800"/>
            </a:lvl3pPr>
            <a:lvl4pPr marL="1588" indent="0">
              <a:lnSpc>
                <a:spcPts val="2600"/>
              </a:lnSpc>
              <a:buFontTx/>
              <a:buNone/>
              <a:defRPr sz="1600"/>
            </a:lvl4pPr>
            <a:lvl5pPr marL="1588" indent="0">
              <a:lnSpc>
                <a:spcPts val="2600"/>
              </a:lnSpc>
              <a:buFontTx/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DF4F9-AE34-4725-9AB4-42A911EA88EC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38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71BEE-C6F2-43A1-B1CE-2CCD7553FDC0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360000" y="233792"/>
            <a:ext cx="288032" cy="365125"/>
          </a:xfrm>
        </p:spPr>
        <p:txBody>
          <a:bodyPr/>
          <a:lstStyle>
            <a:lvl1pPr algn="l">
              <a:defRPr/>
            </a:lvl1pPr>
          </a:lstStyle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780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67E3-82F5-46FE-8240-813DC4DBD91D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94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0B12-4295-48B5-98E2-6C577889B58A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 smtClean="0">
              <a:solidFill>
                <a:srgbClr val="DADADA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13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 err="1" smtClean="0"/>
              <a:t>Click</a:t>
            </a:r>
            <a:r>
              <a:rPr lang="sv-SE" noProof="0" dirty="0" smtClean="0"/>
              <a:t> to </a:t>
            </a:r>
            <a:r>
              <a:rPr lang="sv-SE" noProof="0" dirty="0" err="1" smtClean="0"/>
              <a:t>edit</a:t>
            </a:r>
            <a:r>
              <a:rPr lang="sv-SE" noProof="0" dirty="0" smtClean="0"/>
              <a:t> Master </a:t>
            </a:r>
            <a:r>
              <a:rPr lang="sv-SE" noProof="0" dirty="0" err="1" smtClean="0"/>
              <a:t>title</a:t>
            </a:r>
            <a:r>
              <a:rPr lang="sv-SE" noProof="0" dirty="0" smtClean="0"/>
              <a:t> style</a:t>
            </a:r>
            <a:endParaRPr lang="sv-S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noProof="0" dirty="0" err="1" smtClean="0"/>
              <a:t>Click</a:t>
            </a:r>
            <a:r>
              <a:rPr lang="sv-SE" noProof="0" dirty="0" smtClean="0"/>
              <a:t> to </a:t>
            </a:r>
            <a:r>
              <a:rPr lang="sv-SE" noProof="0" dirty="0" err="1" smtClean="0"/>
              <a:t>edit</a:t>
            </a:r>
            <a:r>
              <a:rPr lang="sv-SE" noProof="0" dirty="0" smtClean="0"/>
              <a:t> Master text </a:t>
            </a:r>
            <a:r>
              <a:rPr lang="sv-SE" noProof="0" dirty="0" err="1" smtClean="0"/>
              <a:t>styles</a:t>
            </a:r>
            <a:endParaRPr lang="sv-SE" noProof="0" dirty="0" smtClean="0"/>
          </a:p>
          <a:p>
            <a:pPr lvl="1"/>
            <a:r>
              <a:rPr lang="sv-SE" noProof="0" dirty="0" smtClean="0"/>
              <a:t>Second </a:t>
            </a:r>
            <a:r>
              <a:rPr lang="sv-SE" noProof="0" dirty="0" err="1" smtClean="0"/>
              <a:t>level</a:t>
            </a:r>
            <a:endParaRPr lang="sv-SE" noProof="0" dirty="0" smtClean="0"/>
          </a:p>
          <a:p>
            <a:pPr lvl="2"/>
            <a:r>
              <a:rPr lang="sv-SE" noProof="0" dirty="0" err="1" smtClean="0"/>
              <a:t>Third</a:t>
            </a:r>
            <a:r>
              <a:rPr lang="sv-SE" noProof="0" dirty="0" smtClean="0"/>
              <a:t> </a:t>
            </a:r>
            <a:r>
              <a:rPr lang="sv-SE" noProof="0" dirty="0" err="1" smtClean="0"/>
              <a:t>level</a:t>
            </a:r>
            <a:endParaRPr lang="sv-SE" noProof="0" dirty="0" smtClean="0"/>
          </a:p>
          <a:p>
            <a:pPr lvl="3"/>
            <a:r>
              <a:rPr lang="sv-SE" noProof="0" dirty="0" err="1" smtClean="0"/>
              <a:t>Fourth</a:t>
            </a:r>
            <a:r>
              <a:rPr lang="sv-SE" noProof="0" dirty="0" smtClean="0"/>
              <a:t> </a:t>
            </a:r>
            <a:r>
              <a:rPr lang="sv-SE" noProof="0" dirty="0" err="1" smtClean="0"/>
              <a:t>level</a:t>
            </a:r>
            <a:endParaRPr lang="sv-SE" noProof="0" dirty="0" smtClean="0"/>
          </a:p>
          <a:p>
            <a:pPr lvl="4"/>
            <a:r>
              <a:rPr lang="sv-SE" noProof="0" dirty="0" err="1" smtClean="0"/>
              <a:t>Fifth</a:t>
            </a:r>
            <a:r>
              <a:rPr lang="sv-SE" noProof="0" dirty="0" smtClean="0"/>
              <a:t> </a:t>
            </a:r>
            <a:r>
              <a:rPr lang="sv-SE" noProof="0" dirty="0" err="1" smtClean="0"/>
              <a:t>level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94060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60000" y="733640"/>
            <a:ext cx="8424000" cy="738000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879600"/>
            <a:ext cx="8424000" cy="385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60000" y="6444000"/>
            <a:ext cx="756000" cy="18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fld id="{F28D0030-A592-4D7B-8448-E194D7F14234}" type="datetime1">
              <a:rPr lang="sv-SE" smtClean="0"/>
              <a:t>2018-09-20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755576" y="233792"/>
            <a:ext cx="669674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1" cap="all" baseline="0">
                <a:solidFill>
                  <a:schemeClr val="accent6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360000" y="233792"/>
            <a:ext cx="288032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1">
                <a:solidFill>
                  <a:schemeClr val="accent6"/>
                </a:solidFill>
              </a:defRPr>
            </a:lvl1pPr>
          </a:lstStyle>
          <a:p>
            <a:fld id="{94345A13-C5B7-4827-B697-89B542DB1165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9" name="Rak 8"/>
          <p:cNvCxnSpPr/>
          <p:nvPr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2" name="Bildobjekt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271031"/>
            <a:ext cx="1044000" cy="30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5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7" r:id="rId5"/>
    <p:sldLayoutId id="2147483653" r:id="rId6"/>
    <p:sldLayoutId id="2147483656" r:id="rId7"/>
    <p:sldLayoutId id="2147483654" r:id="rId8"/>
    <p:sldLayoutId id="2147483655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ts val="25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26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8288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4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360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60000" y="733640"/>
            <a:ext cx="8424000" cy="738000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60000" y="1879600"/>
            <a:ext cx="8424000" cy="385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60000" y="6444000"/>
            <a:ext cx="756000" cy="18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fld id="{F28D0030-A592-4D7B-8448-E194D7F14234}" type="datetime1">
              <a:rPr lang="sv-SE" smtClean="0">
                <a:solidFill>
                  <a:srgbClr val="DADADA"/>
                </a:solidFill>
              </a:rPr>
              <a:pPr/>
              <a:t>2018-09-20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755576" y="233792"/>
            <a:ext cx="669674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1" cap="all" baseline="0">
                <a:solidFill>
                  <a:schemeClr val="accent6"/>
                </a:solidFill>
              </a:defRPr>
            </a:lvl1pPr>
          </a:lstStyle>
          <a:p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360000" y="233792"/>
            <a:ext cx="288032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b="1">
                <a:solidFill>
                  <a:schemeClr val="accent6"/>
                </a:solidFill>
              </a:defRPr>
            </a:lvl1pPr>
          </a:lstStyle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‹#›</a:t>
            </a:fld>
            <a:endParaRPr lang="sv-SE" dirty="0">
              <a:solidFill>
                <a:srgbClr val="DADADA"/>
              </a:solidFill>
            </a:endParaRPr>
          </a:p>
        </p:txBody>
      </p:sp>
      <p:cxnSp>
        <p:nvCxnSpPr>
          <p:cNvPr id="9" name="Rak 8"/>
          <p:cNvCxnSpPr/>
          <p:nvPr/>
        </p:nvCxnSpPr>
        <p:spPr>
          <a:xfrm>
            <a:off x="377300" y="714467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377300" y="6136276"/>
            <a:ext cx="84249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2" name="Bildobjekt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271031"/>
            <a:ext cx="1044000" cy="30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3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hf hdr="0" ftr="0" dt="0"/>
  <p:txStyles>
    <p:titleStyle>
      <a:lvl1pPr algn="l" defTabSz="914400" rtl="0" eaLnBrk="1" latinLnBrk="0" hangingPunct="1">
        <a:lnSpc>
          <a:spcPts val="25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26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8288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4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360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11" Type="http://schemas.openxmlformats.org/officeDocument/2006/relationships/image" Target="../media/image20.jpg"/><Relationship Id="rId5" Type="http://schemas.openxmlformats.org/officeDocument/2006/relationships/image" Target="../media/image14.jpg"/><Relationship Id="rId10" Type="http://schemas.openxmlformats.org/officeDocument/2006/relationships/image" Target="../media/image19.jp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31640" y="2204864"/>
            <a:ext cx="7083812" cy="936105"/>
          </a:xfrm>
        </p:spPr>
        <p:txBody>
          <a:bodyPr>
            <a:noAutofit/>
          </a:bodyPr>
          <a:lstStyle/>
          <a:p>
            <a:pPr algn="ctr"/>
            <a:r>
              <a:rPr lang="sv-SE" sz="8000" dirty="0" smtClean="0"/>
              <a:t>IF Metall</a:t>
            </a:r>
            <a:br>
              <a:rPr lang="sv-SE" sz="8000" dirty="0" smtClean="0"/>
            </a:br>
            <a:r>
              <a:rPr lang="sv-SE" sz="8000" dirty="0" smtClean="0"/>
              <a:t/>
            </a:r>
            <a:br>
              <a:rPr lang="sv-SE" sz="8000" dirty="0" smtClean="0"/>
            </a:br>
            <a:r>
              <a:rPr lang="sv-SE" sz="8000" dirty="0" smtClean="0"/>
              <a:t/>
            </a:r>
            <a:br>
              <a:rPr lang="sv-SE" sz="8000" dirty="0" smtClean="0"/>
            </a:br>
            <a:r>
              <a:rPr lang="sv-SE" sz="8000" dirty="0" smtClean="0"/>
              <a:t>2018</a:t>
            </a:r>
            <a:endParaRPr lang="sv-SE" sz="80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75656" y="4941168"/>
            <a:ext cx="6400800" cy="240432"/>
          </a:xfrm>
        </p:spPr>
        <p:txBody>
          <a:bodyPr>
            <a:normAutofit fontScale="25000" lnSpcReduction="20000"/>
          </a:bodyPr>
          <a:lstStyle/>
          <a:p>
            <a:pPr algn="ctr"/>
            <a:endParaRPr lang="sv-SE" sz="8000" dirty="0" smtClean="0"/>
          </a:p>
          <a:p>
            <a:pPr algn="ctr"/>
            <a:r>
              <a:rPr lang="sv-SE" sz="8000" dirty="0" smtClean="0"/>
              <a:t>Magnus Palmgren</a:t>
            </a:r>
            <a:endParaRPr lang="sv-SE" sz="8000" dirty="0"/>
          </a:p>
        </p:txBody>
      </p:sp>
    </p:spTree>
    <p:extLst>
      <p:ext uri="{BB962C8B-B14F-4D97-AF65-F5344CB8AC3E}">
        <p14:creationId xmlns:p14="http://schemas.microsoft.com/office/powerpoint/2010/main" val="42173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2</a:t>
            </a:fld>
            <a:endParaRPr lang="sv-SE" dirty="0"/>
          </a:p>
        </p:txBody>
      </p:sp>
      <p:sp>
        <p:nvSpPr>
          <p:cNvPr id="10" name="Rektangel 9"/>
          <p:cNvSpPr/>
          <p:nvPr/>
        </p:nvSpPr>
        <p:spPr>
          <a:xfrm>
            <a:off x="1043608" y="1275495"/>
            <a:ext cx="7272808" cy="496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49263">
              <a:lnSpc>
                <a:spcPct val="150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sv-SE" sz="2000" kern="0" dirty="0">
              <a:solidFill>
                <a:srgbClr val="000000"/>
              </a:solidFill>
              <a:latin typeface="+mn-lt"/>
              <a:cs typeface="Arial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51012" y="1598459"/>
            <a:ext cx="6858000" cy="4762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dirty="0">
              <a:latin typeface="Verdana" pitchFamily="34" charset="0"/>
              <a:cs typeface="Arial" charset="0"/>
            </a:endParaRPr>
          </a:p>
          <a:p>
            <a:pPr>
              <a:spcBef>
                <a:spcPct val="50000"/>
              </a:spcBef>
            </a:pPr>
            <a:endParaRPr lang="en-US" dirty="0">
              <a:latin typeface="Verdana" pitchFamily="34" charset="0"/>
              <a:cs typeface="Arial" charset="0"/>
            </a:endParaRPr>
          </a:p>
          <a:p>
            <a:pPr>
              <a:spcBef>
                <a:spcPct val="50000"/>
              </a:spcBef>
            </a:pPr>
            <a:endParaRPr lang="en-US" dirty="0">
              <a:latin typeface="Verdana" pitchFamily="34" charset="0"/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1800" dirty="0">
                <a:latin typeface="Verdana" pitchFamily="34" charset="0"/>
                <a:cs typeface="Arial" charset="0"/>
              </a:rPr>
              <a:t>Key Facts</a:t>
            </a:r>
          </a:p>
          <a:p>
            <a:pPr>
              <a:spcBef>
                <a:spcPct val="50000"/>
              </a:spcBef>
            </a:pPr>
            <a:r>
              <a:rPr lang="en-US" sz="1800" dirty="0">
                <a:latin typeface="Verdana" pitchFamily="34" charset="0"/>
                <a:cs typeface="Arial" charset="0"/>
              </a:rPr>
              <a:t>Population: </a:t>
            </a:r>
            <a:r>
              <a:rPr lang="sv-SE" sz="1800" dirty="0"/>
              <a:t>10 171 524  </a:t>
            </a:r>
            <a:r>
              <a:rPr lang="sv-SE" sz="1800" dirty="0" smtClean="0"/>
              <a:t>(June -18)</a:t>
            </a:r>
          </a:p>
          <a:p>
            <a:pPr>
              <a:spcBef>
                <a:spcPct val="50000"/>
              </a:spcBef>
            </a:pPr>
            <a:r>
              <a:rPr lang="en-US" sz="1800" dirty="0" smtClean="0">
                <a:latin typeface="Verdana" pitchFamily="34" charset="0"/>
                <a:cs typeface="Arial" charset="0"/>
              </a:rPr>
              <a:t>Collective </a:t>
            </a:r>
            <a:r>
              <a:rPr lang="en-US" sz="1800" dirty="0">
                <a:latin typeface="Verdana" pitchFamily="34" charset="0"/>
                <a:cs typeface="Arial" charset="0"/>
              </a:rPr>
              <a:t>Bargaining Coverage: 90%</a:t>
            </a:r>
          </a:p>
          <a:p>
            <a:pPr>
              <a:spcBef>
                <a:spcPct val="50000"/>
              </a:spcBef>
            </a:pPr>
            <a:r>
              <a:rPr lang="en-US" sz="1800" dirty="0">
                <a:latin typeface="Verdana" pitchFamily="34" charset="0"/>
                <a:cs typeface="Arial" charset="0"/>
              </a:rPr>
              <a:t>Proportion of Employees in Unions: 71%</a:t>
            </a:r>
          </a:p>
          <a:p>
            <a:pPr>
              <a:spcBef>
                <a:spcPct val="50000"/>
              </a:spcBef>
            </a:pPr>
            <a:r>
              <a:rPr lang="en-US" sz="1800" dirty="0">
                <a:latin typeface="Verdana" pitchFamily="34" charset="0"/>
                <a:cs typeface="Arial" charset="0"/>
              </a:rPr>
              <a:t>Principal Level of Collective Bargaining: </a:t>
            </a:r>
            <a:r>
              <a:rPr lang="en-US" sz="1800" dirty="0" smtClean="0">
                <a:latin typeface="Verdana" pitchFamily="34" charset="0"/>
                <a:cs typeface="Arial" charset="0"/>
              </a:rPr>
              <a:t>Industry </a:t>
            </a:r>
            <a:r>
              <a:rPr lang="en-US" sz="1800" dirty="0">
                <a:latin typeface="Verdana" pitchFamily="34" charset="0"/>
                <a:cs typeface="Arial" charset="0"/>
              </a:rPr>
              <a:t>– but much left to company negotiations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latin typeface="Verdana" pitchFamily="34" charset="0"/>
                <a:cs typeface="Arial" charset="0"/>
              </a:rPr>
              <a:t> </a:t>
            </a:r>
            <a:endParaRPr lang="en-US" dirty="0"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Char char="-"/>
            </a:pPr>
            <a:endParaRPr lang="sv-SE" sz="1900" dirty="0"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sv-SE" sz="800" dirty="0">
              <a:latin typeface="Verdana" pitchFamily="34" charset="0"/>
              <a:cs typeface="Arial" charset="0"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3995936" y="2204864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GB" dirty="0" smtClean="0">
                <a:solidFill>
                  <a:prstClr val="black"/>
                </a:solidFill>
                <a:latin typeface="Verdana" pitchFamily="34" charset="0"/>
                <a:cs typeface="Arial" charset="0"/>
              </a:rPr>
              <a:t> </a:t>
            </a:r>
            <a:endParaRPr lang="en-GB" dirty="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545795" y="1170050"/>
            <a:ext cx="22074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prstClr val="black"/>
                </a:solidFill>
                <a:latin typeface="Verdana" pitchFamily="34" charset="0"/>
                <a:cs typeface="Arial" charset="0"/>
              </a:rPr>
              <a:t>Sweden</a:t>
            </a:r>
            <a:endParaRPr lang="sv-SE" dirty="0"/>
          </a:p>
        </p:txBody>
      </p:sp>
      <p:pic>
        <p:nvPicPr>
          <p:cNvPr id="6" name="Picture -102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6" t="12195" r="8053" b="14635"/>
          <a:stretch/>
        </p:blipFill>
        <p:spPr bwMode="auto">
          <a:xfrm>
            <a:off x="1279215" y="1094094"/>
            <a:ext cx="1404336" cy="85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58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3</a:t>
            </a:fld>
            <a:endParaRPr lang="sv-SE" dirty="0"/>
          </a:p>
        </p:txBody>
      </p:sp>
      <p:sp>
        <p:nvSpPr>
          <p:cNvPr id="10" name="Rektangel 9"/>
          <p:cNvSpPr/>
          <p:nvPr/>
        </p:nvSpPr>
        <p:spPr>
          <a:xfrm>
            <a:off x="1043608" y="1275495"/>
            <a:ext cx="7272808" cy="496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49263">
              <a:lnSpc>
                <a:spcPct val="150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sv-SE" sz="2000" kern="0" dirty="0">
              <a:solidFill>
                <a:srgbClr val="000000"/>
              </a:solidFill>
              <a:latin typeface="+mn-lt"/>
              <a:cs typeface="Arial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48333" y="2708920"/>
            <a:ext cx="6858000" cy="3331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dirty="0" smtClean="0">
                <a:latin typeface="Verdana" pitchFamily="34" charset="0"/>
                <a:cs typeface="Arial" charset="0"/>
              </a:rPr>
              <a:t>Strong legislation on: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atin typeface="Verdana" pitchFamily="34" charset="0"/>
                <a:cs typeface="Arial" charset="0"/>
              </a:rPr>
              <a:t>Job security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atin typeface="Verdana" pitchFamily="34" charset="0"/>
                <a:cs typeface="Arial" charset="0"/>
              </a:rPr>
              <a:t>Co-determination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atin typeface="Verdana" pitchFamily="34" charset="0"/>
                <a:cs typeface="Arial" charset="0"/>
              </a:rPr>
              <a:t>Board representation 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atin typeface="Verdana" pitchFamily="34" charset="0"/>
                <a:cs typeface="Arial" charset="0"/>
              </a:rPr>
              <a:t>Trade unionists´ rights</a:t>
            </a:r>
          </a:p>
          <a:p>
            <a:pPr eaLnBrk="1" hangingPunct="1">
              <a:spcBef>
                <a:spcPct val="50000"/>
              </a:spcBef>
            </a:pPr>
            <a:endParaRPr lang="en-GB" dirty="0" smtClean="0"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Char char="-"/>
            </a:pPr>
            <a:endParaRPr lang="sv-SE" sz="1900" dirty="0">
              <a:latin typeface="Verdana" pitchFamily="34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sv-SE" sz="800" dirty="0">
              <a:latin typeface="Verdana" pitchFamily="34" charset="0"/>
              <a:cs typeface="Arial" charset="0"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3995936" y="2204864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GB" dirty="0" smtClean="0">
                <a:solidFill>
                  <a:prstClr val="black"/>
                </a:solidFill>
                <a:latin typeface="Verdana" pitchFamily="34" charset="0"/>
                <a:cs typeface="Arial" charset="0"/>
              </a:rPr>
              <a:t> </a:t>
            </a:r>
            <a:endParaRPr lang="en-GB" dirty="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576280" y="1665700"/>
            <a:ext cx="22074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prstClr val="black"/>
                </a:solidFill>
                <a:latin typeface="Verdana" pitchFamily="34" charset="0"/>
                <a:cs typeface="Arial" charset="0"/>
              </a:rPr>
              <a:t>Sweden</a:t>
            </a:r>
            <a:endParaRPr lang="sv-SE" dirty="0"/>
          </a:p>
        </p:txBody>
      </p:sp>
      <p:pic>
        <p:nvPicPr>
          <p:cNvPr id="6" name="Picture -10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07" y="2722637"/>
            <a:ext cx="3352800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817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60000" y="733640"/>
            <a:ext cx="8424000" cy="463112"/>
          </a:xfrm>
        </p:spPr>
        <p:txBody>
          <a:bodyPr/>
          <a:lstStyle/>
          <a:p>
            <a:r>
              <a:rPr lang="sv-SE" dirty="0" err="1" smtClean="0"/>
              <a:t>Dividided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weak</a:t>
            </a:r>
            <a:r>
              <a:rPr lang="sv-SE" dirty="0" smtClean="0"/>
              <a:t>…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69"/>
          <a:stretch/>
        </p:blipFill>
        <p:spPr bwMode="auto">
          <a:xfrm>
            <a:off x="360000" y="1331475"/>
            <a:ext cx="2952329" cy="1380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ubrik 1"/>
          <p:cNvSpPr txBox="1">
            <a:spLocks/>
          </p:cNvSpPr>
          <p:nvPr/>
        </p:nvSpPr>
        <p:spPr>
          <a:xfrm>
            <a:off x="4860032" y="1513262"/>
            <a:ext cx="4096909" cy="738000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25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Together</a:t>
            </a:r>
            <a:r>
              <a:rPr lang="sv-SE" dirty="0" smtClean="0"/>
              <a:t> </a:t>
            </a:r>
            <a:r>
              <a:rPr lang="en-GB" dirty="0" smtClean="0"/>
              <a:t>we</a:t>
            </a:r>
            <a:r>
              <a:rPr lang="sv-SE" dirty="0" smtClean="0"/>
              <a:t> </a:t>
            </a:r>
            <a:r>
              <a:rPr lang="en-GB" dirty="0" smtClean="0"/>
              <a:t>are</a:t>
            </a:r>
            <a:r>
              <a:rPr lang="sv-SE" dirty="0" smtClean="0"/>
              <a:t> strong!</a:t>
            </a:r>
            <a:endParaRPr lang="sv-SE" dirty="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1152088" y="3397936"/>
            <a:ext cx="3959504" cy="738000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25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Trade</a:t>
            </a:r>
            <a:r>
              <a:rPr lang="sv-SE" dirty="0" smtClean="0"/>
              <a:t> Unions start</a:t>
            </a:r>
            <a:br>
              <a:rPr lang="sv-SE" dirty="0" smtClean="0"/>
            </a:br>
            <a:r>
              <a:rPr lang="sv-SE" sz="1600" dirty="0" smtClean="0">
                <a:solidFill>
                  <a:schemeClr val="tx1"/>
                </a:solidFill>
              </a:rPr>
              <a:t>1881 – the </a:t>
            </a:r>
            <a:r>
              <a:rPr lang="en-GB" sz="1600" dirty="0" smtClean="0">
                <a:solidFill>
                  <a:schemeClr val="tx1"/>
                </a:solidFill>
              </a:rPr>
              <a:t>first</a:t>
            </a:r>
            <a:r>
              <a:rPr lang="sv-SE" sz="1600" dirty="0" smtClean="0">
                <a:solidFill>
                  <a:schemeClr val="tx1"/>
                </a:solidFill>
              </a:rPr>
              <a:t> </a:t>
            </a:r>
            <a:r>
              <a:rPr lang="en-GB" sz="1600" dirty="0" smtClean="0">
                <a:solidFill>
                  <a:schemeClr val="tx1"/>
                </a:solidFill>
              </a:rPr>
              <a:t>Trade</a:t>
            </a:r>
            <a:r>
              <a:rPr lang="sv-SE" sz="1600" dirty="0" smtClean="0">
                <a:solidFill>
                  <a:schemeClr val="tx1"/>
                </a:solidFill>
              </a:rPr>
              <a:t> Union</a:t>
            </a:r>
            <a:endParaRPr lang="sv-SE" sz="1600" dirty="0">
              <a:solidFill>
                <a:schemeClr val="tx1"/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21088"/>
            <a:ext cx="2232248" cy="191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2330602"/>
            <a:ext cx="3224342" cy="189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6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Swedish </a:t>
            </a:r>
            <a:r>
              <a:rPr lang="sv-SE" dirty="0" err="1" smtClean="0"/>
              <a:t>model</a:t>
            </a:r>
            <a:r>
              <a:rPr lang="sv-SE" dirty="0" smtClean="0"/>
              <a:t> –</a:t>
            </a:r>
            <a:r>
              <a:rPr lang="sv-SE" dirty="0" err="1" smtClean="0"/>
              <a:t>What</a:t>
            </a:r>
            <a:r>
              <a:rPr lang="sv-SE" dirty="0" smtClean="0"/>
              <a:t> is it? 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60000" y="1879600"/>
            <a:ext cx="7596376" cy="3852000"/>
          </a:xfrm>
        </p:spPr>
        <p:txBody>
          <a:bodyPr>
            <a:normAutofit/>
          </a:bodyPr>
          <a:lstStyle/>
          <a:p>
            <a:r>
              <a:rPr lang="en-GB" sz="1400" dirty="0" smtClean="0"/>
              <a:t>”The Swedish model" refers to a cooperation between the state, the employers organisation and trade unions – balance of power.</a:t>
            </a:r>
          </a:p>
          <a:p>
            <a:r>
              <a:rPr lang="en-GB" sz="1400" dirty="0" smtClean="0"/>
              <a:t>The employers and the TUs agrees on important issues in the work place, e.g. wages, working hours, vacation etc. </a:t>
            </a:r>
          </a:p>
          <a:p>
            <a:r>
              <a:rPr lang="en-GB" sz="1400" dirty="0" smtClean="0"/>
              <a:t>The collective agreement has the status of a legislation, in parts it overrules the law.</a:t>
            </a:r>
          </a:p>
          <a:p>
            <a:r>
              <a:rPr lang="en-GB" sz="1400" dirty="0" smtClean="0"/>
              <a:t>The collective agreement applies to everyone at the workplace, also those who are not members. </a:t>
            </a:r>
          </a:p>
          <a:p>
            <a:pPr marL="526438" lvl="1" indent="-257175">
              <a:buFont typeface="Symbol" panose="05050102010706020507" pitchFamily="18" charset="2"/>
              <a:buChar char=""/>
            </a:pP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815" y="4083627"/>
            <a:ext cx="2743185" cy="2028485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50" y="4365104"/>
            <a:ext cx="2797558" cy="168644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142" y="4565158"/>
            <a:ext cx="2453716" cy="148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2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424000" cy="634928"/>
          </a:xfrm>
        </p:spPr>
        <p:txBody>
          <a:bodyPr/>
          <a:lstStyle/>
          <a:p>
            <a:r>
              <a:rPr lang="sv-SE" sz="3600" dirty="0" smtClean="0">
                <a:latin typeface="Legato-Bold" pitchFamily="2" charset="0"/>
              </a:rPr>
              <a:t/>
            </a:r>
            <a:br>
              <a:rPr lang="sv-SE" sz="3600" dirty="0" smtClean="0">
                <a:latin typeface="Legato-Bold" pitchFamily="2" charset="0"/>
              </a:rPr>
            </a:br>
            <a:r>
              <a:rPr lang="sv-SE" sz="3600" dirty="0">
                <a:latin typeface="Legato-Bold" pitchFamily="2" charset="0"/>
              </a:rPr>
              <a:t/>
            </a:r>
            <a:br>
              <a:rPr lang="sv-SE" sz="3600" dirty="0">
                <a:latin typeface="Legato-Bold" pitchFamily="2" charset="0"/>
              </a:rPr>
            </a:br>
            <a:r>
              <a:rPr lang="sv-SE" sz="3600" dirty="0" smtClean="0">
                <a:latin typeface="Legato-Bold" pitchFamily="2" charset="0"/>
              </a:rPr>
              <a:t/>
            </a:r>
            <a:br>
              <a:rPr lang="sv-SE" sz="3600" dirty="0" smtClean="0">
                <a:latin typeface="Legato-Bold" pitchFamily="2" charset="0"/>
              </a:rPr>
            </a:br>
            <a:r>
              <a:rPr lang="sv-SE" sz="3600" dirty="0">
                <a:latin typeface="Legato-Bold" pitchFamily="2" charset="0"/>
              </a:rPr>
              <a:t/>
            </a:r>
            <a:br>
              <a:rPr lang="sv-SE" sz="3600" dirty="0">
                <a:latin typeface="Legato-Bold" pitchFamily="2" charset="0"/>
              </a:rPr>
            </a:br>
            <a:r>
              <a:rPr lang="sv-SE" sz="3600" dirty="0" smtClean="0">
                <a:latin typeface="Legato-Bold" pitchFamily="2" charset="0"/>
              </a:rPr>
              <a:t/>
            </a:r>
            <a:br>
              <a:rPr lang="sv-SE" sz="3600" dirty="0" smtClean="0">
                <a:latin typeface="Legato-Bold" pitchFamily="2" charset="0"/>
              </a:rPr>
            </a:br>
            <a:r>
              <a:rPr lang="sv-SE" sz="3600" dirty="0">
                <a:latin typeface="Legato-Bold" pitchFamily="2" charset="0"/>
              </a:rPr>
              <a:t/>
            </a:r>
            <a:br>
              <a:rPr lang="sv-SE" sz="3600" dirty="0">
                <a:latin typeface="Legato-Bold" pitchFamily="2" charset="0"/>
              </a:rPr>
            </a:br>
            <a:r>
              <a:rPr lang="sv-SE" sz="3600" dirty="0" smtClean="0">
                <a:latin typeface="Legato-Bold" pitchFamily="2" charset="0"/>
              </a:rPr>
              <a:t/>
            </a:r>
            <a:br>
              <a:rPr lang="sv-SE" sz="3600" dirty="0" smtClean="0">
                <a:latin typeface="Legato-Bold" pitchFamily="2" charset="0"/>
              </a:rPr>
            </a:br>
            <a:r>
              <a:rPr lang="sv-SE" sz="3600" dirty="0">
                <a:latin typeface="Legato-Bold" pitchFamily="2" charset="0"/>
              </a:rPr>
              <a:t/>
            </a:r>
            <a:br>
              <a:rPr lang="sv-SE" sz="3600" dirty="0">
                <a:latin typeface="Legato-Bold" pitchFamily="2" charset="0"/>
              </a:rPr>
            </a:br>
            <a:r>
              <a:rPr lang="sv-SE" sz="3600" dirty="0" smtClean="0">
                <a:latin typeface="Legato-Bold" pitchFamily="2" charset="0"/>
              </a:rPr>
              <a:t/>
            </a:r>
            <a:br>
              <a:rPr lang="sv-SE" sz="3600" dirty="0" smtClean="0">
                <a:latin typeface="Legato-Bold" pitchFamily="2" charset="0"/>
              </a:rPr>
            </a:br>
            <a:r>
              <a:rPr lang="sv-SE" sz="3600" dirty="0">
                <a:latin typeface="Legato-Bold" pitchFamily="2" charset="0"/>
              </a:rPr>
              <a:t/>
            </a:r>
            <a:br>
              <a:rPr lang="sv-SE" sz="3600" dirty="0">
                <a:latin typeface="Legato-Bold" pitchFamily="2" charset="0"/>
              </a:rPr>
            </a:br>
            <a:r>
              <a:rPr lang="sv-SE" sz="3600" dirty="0" smtClean="0">
                <a:latin typeface="Legato-Bold" pitchFamily="2" charset="0"/>
              </a:rPr>
              <a:t/>
            </a:r>
            <a:br>
              <a:rPr lang="sv-SE" sz="3600" dirty="0" smtClean="0">
                <a:latin typeface="Legato-Bold" pitchFamily="2" charset="0"/>
              </a:rPr>
            </a:br>
            <a:r>
              <a:rPr lang="sv-SE" sz="3600" dirty="0">
                <a:latin typeface="Legato-Bold" pitchFamily="2" charset="0"/>
              </a:rPr>
              <a:t/>
            </a:r>
            <a:br>
              <a:rPr lang="sv-SE" sz="3600" dirty="0">
                <a:latin typeface="Legato-Bold" pitchFamily="2" charset="0"/>
              </a:rPr>
            </a:br>
            <a:r>
              <a:rPr lang="sv-SE" sz="3600" dirty="0" smtClean="0">
                <a:latin typeface="Legato-Bold" pitchFamily="2" charset="0"/>
              </a:rPr>
              <a:t/>
            </a:r>
            <a:br>
              <a:rPr lang="sv-SE" sz="3600" dirty="0" smtClean="0">
                <a:latin typeface="Legato-Bold" pitchFamily="2" charset="0"/>
              </a:rPr>
            </a:br>
            <a:r>
              <a:rPr lang="sv-SE" sz="3600" dirty="0">
                <a:latin typeface="Legato-Bold" pitchFamily="2" charset="0"/>
              </a:rPr>
              <a:t/>
            </a:r>
            <a:br>
              <a:rPr lang="sv-SE" sz="3600" dirty="0">
                <a:latin typeface="Legato-Bold" pitchFamily="2" charset="0"/>
              </a:rPr>
            </a:br>
            <a:r>
              <a:rPr lang="sv-SE" sz="3600" dirty="0" smtClean="0">
                <a:latin typeface="Legato-Bold" pitchFamily="2" charset="0"/>
              </a:rPr>
              <a:t>IF Metall – strong </a:t>
            </a:r>
            <a:r>
              <a:rPr lang="sv-SE" sz="3600" dirty="0" err="1">
                <a:latin typeface="Legato-Bold" pitchFamily="2" charset="0"/>
              </a:rPr>
              <a:t>t</a:t>
            </a:r>
            <a:r>
              <a:rPr lang="sv-SE" sz="3600" dirty="0" err="1" smtClean="0">
                <a:latin typeface="Legato-Bold" pitchFamily="2" charset="0"/>
              </a:rPr>
              <a:t>ogether</a:t>
            </a:r>
            <a:r>
              <a:rPr lang="sv-SE" dirty="0">
                <a:latin typeface="Legato-Bold" pitchFamily="2" charset="0"/>
              </a:rPr>
              <a:t/>
            </a:r>
            <a:br>
              <a:rPr lang="sv-SE" dirty="0">
                <a:latin typeface="Legato-Bold" pitchFamily="2" charset="0"/>
              </a:rPr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sv-SE" dirty="0" smtClean="0">
                <a:cs typeface="Arial" charset="0"/>
              </a:rPr>
              <a:t/>
            </a:r>
            <a:br>
              <a:rPr lang="sv-SE" dirty="0" smtClean="0">
                <a:cs typeface="Arial" charset="0"/>
              </a:rPr>
            </a:br>
            <a:r>
              <a:rPr lang="en-US" dirty="0" smtClean="0"/>
              <a:t>“IF Metall is a feminist trade union who is working for the benefit of its members, and for a democratic and equal society where everyone has the right to a safe and decent job.” </a:t>
            </a:r>
          </a:p>
          <a:p>
            <a:pPr marL="0" indent="0">
              <a:spcBef>
                <a:spcPct val="50000"/>
              </a:spcBef>
              <a:buNone/>
            </a:pPr>
            <a:endParaRPr lang="sv-SE" dirty="0">
              <a:cs typeface="Arial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3483404"/>
            <a:ext cx="1152128" cy="1729997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1979712" y="55172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v-SE" dirty="0"/>
              <a:t>Marie Nilsson, president </a:t>
            </a:r>
          </a:p>
          <a:p>
            <a:pPr algn="ctr"/>
            <a:r>
              <a:rPr lang="sv-SE" dirty="0"/>
              <a:t>IF Metall</a:t>
            </a:r>
          </a:p>
        </p:txBody>
      </p:sp>
    </p:spTree>
    <p:extLst>
      <p:ext uri="{BB962C8B-B14F-4D97-AF65-F5344CB8AC3E}">
        <p14:creationId xmlns:p14="http://schemas.microsoft.com/office/powerpoint/2010/main" val="42007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7</a:t>
            </a:fld>
            <a:endParaRPr lang="sv-SE" dirty="0">
              <a:solidFill>
                <a:srgbClr val="DADADA"/>
              </a:solidFill>
            </a:endParaRPr>
          </a:p>
        </p:txBody>
      </p:sp>
      <p:sp>
        <p:nvSpPr>
          <p:cNvPr id="5" name="Platshållare för bildnummer 4"/>
          <p:cNvSpPr txBox="1">
            <a:spLocks/>
          </p:cNvSpPr>
          <p:nvPr/>
        </p:nvSpPr>
        <p:spPr>
          <a:xfrm>
            <a:off x="360000" y="233792"/>
            <a:ext cx="288032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sz="12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7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9" y="0"/>
            <a:ext cx="3230880" cy="2423611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851" y="0"/>
            <a:ext cx="2999232" cy="2423611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52" y="0"/>
            <a:ext cx="3072384" cy="242361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9" y="2423611"/>
            <a:ext cx="3230880" cy="2170176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850" y="2420889"/>
            <a:ext cx="2855901" cy="2170176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15" y="2417063"/>
            <a:ext cx="3072384" cy="2170176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3787"/>
            <a:ext cx="3230880" cy="2273808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850" y="4590736"/>
            <a:ext cx="2840736" cy="2277206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586" y="4587239"/>
            <a:ext cx="3087550" cy="228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84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err="1" smtClean="0">
                <a:latin typeface="Legato-Bold" pitchFamily="2" charset="0"/>
              </a:rPr>
              <a:t>Trade</a:t>
            </a:r>
            <a:r>
              <a:rPr lang="sv-SE" sz="3600" dirty="0" smtClean="0">
                <a:latin typeface="Legato-Bold" pitchFamily="2" charset="0"/>
              </a:rPr>
              <a:t> Union </a:t>
            </a:r>
            <a:r>
              <a:rPr lang="sv-SE" sz="3600" dirty="0" err="1">
                <a:latin typeface="Legato-Bold" pitchFamily="2" charset="0"/>
              </a:rPr>
              <a:t>F</a:t>
            </a:r>
            <a:r>
              <a:rPr lang="sv-SE" sz="3600" dirty="0" err="1" smtClean="0">
                <a:latin typeface="Legato-Bold" pitchFamily="2" charset="0"/>
              </a:rPr>
              <a:t>ees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60000" y="1556792"/>
            <a:ext cx="8424000" cy="4174808"/>
          </a:xfrm>
        </p:spPr>
        <p:txBody>
          <a:bodyPr/>
          <a:lstStyle/>
          <a:p>
            <a:pPr defTabSz="1943100">
              <a:lnSpc>
                <a:spcPts val="3000"/>
              </a:lnSpc>
              <a:buClr>
                <a:schemeClr val="bg1"/>
              </a:buClr>
              <a:buFont typeface="Wingdings" pitchFamily="2" charset="2"/>
              <a:buNone/>
            </a:pPr>
            <a:endParaRPr lang="en-GB" sz="2200" dirty="0" smtClean="0">
              <a:latin typeface="Legato-Regular" pitchFamily="2" charset="0"/>
            </a:endParaRPr>
          </a:p>
          <a:p>
            <a:pPr defTabSz="1943100">
              <a:lnSpc>
                <a:spcPts val="3000"/>
              </a:lnSpc>
              <a:buClr>
                <a:schemeClr val="bg1"/>
              </a:buClr>
              <a:buNone/>
            </a:pPr>
            <a:r>
              <a:rPr lang="en-GB" sz="2200" dirty="0" smtClean="0">
                <a:latin typeface="Legato-Regular" pitchFamily="2" charset="0"/>
              </a:rPr>
              <a:t>–</a:t>
            </a: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1,5 percent of the salary </a:t>
            </a:r>
            <a:b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Maximum fee is 586 SEK (USD 65) per month    </a:t>
            </a:r>
            <a:b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Minimum fee is 213 SEK (USD 24) per month</a:t>
            </a:r>
            <a:b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Fee for retired members is 264 SEK (USD 30)</a:t>
            </a:r>
            <a:b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per year</a:t>
            </a:r>
          </a:p>
          <a:p>
            <a:pPr marL="0" indent="0">
              <a:buNone/>
            </a:pP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fee covers: </a:t>
            </a:r>
          </a:p>
          <a:p>
            <a:pPr marL="0" indent="0">
              <a:buNone/>
            </a:pPr>
            <a:r>
              <a:rPr lang="en-GB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Negotiation of central agreements, dispute handling, activities of the local branch, TU education, insurances, strike fund and administration of unemployment fund.</a:t>
            </a:r>
          </a:p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endParaRPr lang="sv-SE" sz="1600" dirty="0">
              <a:latin typeface="Legato-Regular" pitchFamily="2" charset="0"/>
            </a:endParaRP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8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176711"/>
            <a:ext cx="1676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004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err="1" smtClean="0">
                <a:latin typeface="Legato-Bold" pitchFamily="2" charset="0"/>
              </a:rPr>
              <a:t>Trade</a:t>
            </a:r>
            <a:r>
              <a:rPr lang="sv-SE" sz="3600" dirty="0" smtClean="0">
                <a:latin typeface="Legato-Bold" pitchFamily="2" charset="0"/>
              </a:rPr>
              <a:t> Union </a:t>
            </a:r>
            <a:r>
              <a:rPr lang="sv-SE" sz="3600" dirty="0" err="1">
                <a:latin typeface="Legato-Bold" pitchFamily="2" charset="0"/>
              </a:rPr>
              <a:t>F</a:t>
            </a:r>
            <a:r>
              <a:rPr lang="sv-SE" sz="3600" dirty="0" err="1" smtClean="0">
                <a:latin typeface="Legato-Bold" pitchFamily="2" charset="0"/>
              </a:rPr>
              <a:t>ees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60000" y="1556792"/>
            <a:ext cx="8424000" cy="4174808"/>
          </a:xfrm>
        </p:spPr>
        <p:txBody>
          <a:bodyPr/>
          <a:lstStyle/>
          <a:p>
            <a:pPr defTabSz="1943100">
              <a:lnSpc>
                <a:spcPts val="3000"/>
              </a:lnSpc>
              <a:buClr>
                <a:schemeClr val="bg1"/>
              </a:buClr>
              <a:buFont typeface="Wingdings" pitchFamily="2" charset="2"/>
              <a:buNone/>
            </a:pPr>
            <a:endParaRPr lang="en-GB" sz="2200" dirty="0" smtClean="0">
              <a:latin typeface="Legato-Regular" pitchFamily="2" charset="0"/>
            </a:endParaRPr>
          </a:p>
          <a:p>
            <a:pPr defTabSz="1943100">
              <a:lnSpc>
                <a:spcPts val="3000"/>
              </a:lnSpc>
              <a:buClr>
                <a:schemeClr val="bg1"/>
              </a:buClr>
              <a:buNone/>
            </a:pPr>
            <a:r>
              <a:rPr lang="en-GB" sz="2200" dirty="0" smtClean="0">
                <a:latin typeface="Legato-Regular" pitchFamily="2" charset="0"/>
              </a:rPr>
              <a:t>–</a:t>
            </a:r>
            <a:endParaRPr lang="sv-SE" sz="1600" dirty="0">
              <a:latin typeface="Legato-Regular" pitchFamily="2" charset="0"/>
            </a:endParaRP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9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916832"/>
            <a:ext cx="2416888" cy="375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13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err="1" smtClean="0">
                <a:latin typeface="Legato-Bold" pitchFamily="2" charset="0"/>
              </a:rPr>
              <a:t>Trade</a:t>
            </a:r>
            <a:r>
              <a:rPr lang="sv-SE" sz="3600" dirty="0" smtClean="0">
                <a:latin typeface="Legato-Bold" pitchFamily="2" charset="0"/>
              </a:rPr>
              <a:t> Union </a:t>
            </a:r>
            <a:r>
              <a:rPr lang="sv-SE" sz="3600" dirty="0" err="1" smtClean="0">
                <a:latin typeface="Legato-Bold" pitchFamily="2" charset="0"/>
              </a:rPr>
              <a:t>resources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60000" y="1556792"/>
            <a:ext cx="8424000" cy="4174808"/>
          </a:xfrm>
        </p:spPr>
        <p:txBody>
          <a:bodyPr/>
          <a:lstStyle/>
          <a:p>
            <a:pPr defTabSz="1943100">
              <a:lnSpc>
                <a:spcPts val="3000"/>
              </a:lnSpc>
              <a:buClr>
                <a:schemeClr val="bg1"/>
              </a:buClr>
              <a:buFont typeface="Wingdings" pitchFamily="2" charset="2"/>
              <a:buNone/>
            </a:pPr>
            <a:endParaRPr lang="en-GB" sz="2200" dirty="0" smtClean="0">
              <a:latin typeface="Legato-Regular" pitchFamily="2" charset="0"/>
            </a:endParaRPr>
          </a:p>
          <a:p>
            <a:pPr defTabSz="1943100">
              <a:lnSpc>
                <a:spcPts val="3000"/>
              </a:lnSpc>
              <a:buClr>
                <a:schemeClr val="bg1"/>
              </a:buClr>
            </a:pPr>
            <a:r>
              <a:rPr lang="en-GB" sz="2200" dirty="0" smtClean="0">
                <a:latin typeface="Legato-Regular" pitchFamily="2" charset="0"/>
              </a:rPr>
              <a:t>311 488 members</a:t>
            </a:r>
          </a:p>
          <a:p>
            <a:pPr defTabSz="1943100">
              <a:lnSpc>
                <a:spcPts val="3000"/>
              </a:lnSpc>
              <a:buClr>
                <a:schemeClr val="bg1"/>
              </a:buClr>
            </a:pPr>
            <a:r>
              <a:rPr lang="en-GB" sz="2200" dirty="0" smtClean="0">
                <a:latin typeface="Legato-Regular" pitchFamily="2" charset="0"/>
              </a:rPr>
              <a:t>11 604 workplaces</a:t>
            </a:r>
          </a:p>
          <a:p>
            <a:pPr defTabSz="1943100">
              <a:lnSpc>
                <a:spcPts val="3000"/>
              </a:lnSpc>
              <a:buClr>
                <a:schemeClr val="bg1"/>
              </a:buClr>
            </a:pPr>
            <a:r>
              <a:rPr lang="en-GB" sz="2200" dirty="0" smtClean="0">
                <a:latin typeface="Legato-Regular" pitchFamily="2" charset="0"/>
              </a:rPr>
              <a:t>26 799 union representatives</a:t>
            </a:r>
          </a:p>
          <a:p>
            <a:pPr defTabSz="1943100">
              <a:lnSpc>
                <a:spcPts val="3000"/>
              </a:lnSpc>
              <a:buClr>
                <a:schemeClr val="bg1"/>
              </a:buClr>
            </a:pPr>
            <a:r>
              <a:rPr lang="en-GB" sz="2200" dirty="0" smtClean="0">
                <a:latin typeface="Legato-Regular" pitchFamily="2" charset="0"/>
              </a:rPr>
              <a:t>36 regional offices</a:t>
            </a:r>
          </a:p>
          <a:p>
            <a:pPr defTabSz="1943100">
              <a:lnSpc>
                <a:spcPts val="3000"/>
              </a:lnSpc>
              <a:buClr>
                <a:schemeClr val="bg1"/>
              </a:buClr>
            </a:pPr>
            <a:r>
              <a:rPr lang="en-GB" sz="2200" dirty="0" smtClean="0">
                <a:latin typeface="Legato-Regular" pitchFamily="2" charset="0"/>
              </a:rPr>
              <a:t>70 union officers in the HQ +40 support</a:t>
            </a:r>
          </a:p>
          <a:p>
            <a:pPr defTabSz="1943100">
              <a:lnSpc>
                <a:spcPts val="3000"/>
              </a:lnSpc>
              <a:buClr>
                <a:schemeClr val="bg1"/>
              </a:buClr>
            </a:pPr>
            <a:r>
              <a:rPr lang="en-GB" sz="2200" dirty="0" smtClean="0">
                <a:latin typeface="Legato-Regular" pitchFamily="2" charset="0"/>
              </a:rPr>
              <a:t>170 local union officers + 250 support</a:t>
            </a:r>
          </a:p>
          <a:p>
            <a:pPr defTabSz="1943100">
              <a:lnSpc>
                <a:spcPts val="3000"/>
              </a:lnSpc>
              <a:buClr>
                <a:schemeClr val="bg1"/>
              </a:buClr>
            </a:pPr>
            <a:r>
              <a:rPr lang="en-GB" sz="2200" dirty="0" smtClean="0">
                <a:latin typeface="Legato-Regular" pitchFamily="2" charset="0"/>
              </a:rPr>
              <a:t>(Support functions: IT, Communication, HR, Finance </a:t>
            </a:r>
            <a:r>
              <a:rPr lang="en-GB" sz="2200" dirty="0" err="1" smtClean="0">
                <a:latin typeface="Legato-Regular" pitchFamily="2" charset="0"/>
              </a:rPr>
              <a:t>etc</a:t>
            </a:r>
            <a:r>
              <a:rPr lang="en-GB" sz="2200" dirty="0" smtClean="0">
                <a:latin typeface="Legato-Regular" pitchFamily="2" charset="0"/>
              </a:rPr>
              <a:t>)</a:t>
            </a:r>
            <a:endParaRPr lang="sv-SE" sz="1600" dirty="0">
              <a:latin typeface="Legato-Regular" pitchFamily="2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>
                <a:solidFill>
                  <a:srgbClr val="DADADA"/>
                </a:solidFill>
              </a:rPr>
              <a:pPr/>
              <a:t>10</a:t>
            </a:fld>
            <a:endParaRPr lang="sv-SE" dirty="0">
              <a:solidFill>
                <a:srgbClr val="DADADA"/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2132856"/>
            <a:ext cx="1472475" cy="210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12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4"/>
          <p:cNvSpPr>
            <a:spLocks noChangeShapeType="1"/>
          </p:cNvSpPr>
          <p:nvPr/>
        </p:nvSpPr>
        <p:spPr bwMode="auto">
          <a:xfrm flipH="1">
            <a:off x="1752600" y="34290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rot="5400000" flipH="1" flipV="1">
            <a:off x="1371600" y="3810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H="1">
            <a:off x="1752600" y="4800600"/>
            <a:ext cx="0" cy="722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H="1">
            <a:off x="7543800" y="4800600"/>
            <a:ext cx="0" cy="722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rot="16200000" flipH="1">
            <a:off x="7048500" y="39243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rot="16200000" flipH="1">
            <a:off x="6667500" y="25527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>
            <a:off x="4724400" y="1143000"/>
            <a:ext cx="1588" cy="426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 flipV="1">
            <a:off x="2570163" y="2105025"/>
            <a:ext cx="466725" cy="7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2514600" y="1524000"/>
            <a:ext cx="522288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723900" y="152400"/>
            <a:ext cx="449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sv-SE" sz="3200" dirty="0" err="1" smtClean="0">
                <a:solidFill>
                  <a:srgbClr val="FF0000"/>
                </a:solidFill>
                <a:latin typeface="Legato-Bold" pitchFamily="2" charset="0"/>
              </a:rPr>
              <a:t>Our</a:t>
            </a:r>
            <a:r>
              <a:rPr lang="sv-SE" sz="3200" dirty="0" smtClean="0">
                <a:solidFill>
                  <a:srgbClr val="FF0000"/>
                </a:solidFill>
                <a:latin typeface="Legato-Bold" pitchFamily="2" charset="0"/>
              </a:rPr>
              <a:t> </a:t>
            </a:r>
            <a:r>
              <a:rPr lang="sv-SE" sz="3200" dirty="0" err="1" smtClean="0">
                <a:solidFill>
                  <a:srgbClr val="FF0000"/>
                </a:solidFill>
                <a:latin typeface="Legato-Bold" pitchFamily="2" charset="0"/>
              </a:rPr>
              <a:t>structure</a:t>
            </a:r>
            <a:endParaRPr lang="sv-SE" sz="3200" dirty="0">
              <a:solidFill>
                <a:srgbClr val="FF0000"/>
              </a:solidFill>
              <a:latin typeface="Legato-Bold" pitchFamily="2" charset="0"/>
            </a:endParaRPr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>
            <a:off x="533400" y="5181600"/>
            <a:ext cx="8153400" cy="635000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1981200" y="5257800"/>
            <a:ext cx="5334000" cy="519113"/>
          </a:xfrm>
          <a:prstGeom prst="rect">
            <a:avLst/>
          </a:prstGeom>
          <a:solidFill>
            <a:srgbClr val="9AB4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2800" dirty="0" err="1" smtClean="0">
                <a:latin typeface="Legato-SemiBold" pitchFamily="2" charset="0"/>
              </a:rPr>
              <a:t>Members</a:t>
            </a:r>
            <a:endParaRPr lang="sv-SE" sz="2800" dirty="0">
              <a:latin typeface="Legato-SemiBold" pitchFamily="2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2895600" y="838200"/>
            <a:ext cx="3440113" cy="633413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3821113" y="952500"/>
            <a:ext cx="1665287" cy="336550"/>
          </a:xfrm>
          <a:prstGeom prst="rect">
            <a:avLst/>
          </a:prstGeom>
          <a:solidFill>
            <a:srgbClr val="9AB4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600" dirty="0">
                <a:latin typeface="Legato-SemiBold" pitchFamily="2" charset="0"/>
              </a:rPr>
              <a:t>C</a:t>
            </a:r>
            <a:r>
              <a:rPr lang="sv-SE" sz="1600" dirty="0" smtClean="0">
                <a:latin typeface="Legato-SemiBold" pitchFamily="2" charset="0"/>
              </a:rPr>
              <a:t>ongress</a:t>
            </a:r>
            <a:endParaRPr lang="sv-SE" sz="1600" dirty="0">
              <a:latin typeface="Legato-SemiBold" pitchFamily="2" charset="0"/>
            </a:endParaRPr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>
            <a:off x="2895600" y="1600200"/>
            <a:ext cx="3440113" cy="635000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2971800" y="1600200"/>
            <a:ext cx="3352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AB4A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600" dirty="0" err="1" smtClean="0">
                <a:latin typeface="Legato-SemiBold" pitchFamily="2" charset="0"/>
              </a:rPr>
              <a:t>Executive</a:t>
            </a:r>
            <a:r>
              <a:rPr lang="sv-SE" sz="1600" dirty="0" smtClean="0">
                <a:latin typeface="Legato-SemiBold" pitchFamily="2" charset="0"/>
              </a:rPr>
              <a:t> </a:t>
            </a:r>
            <a:r>
              <a:rPr lang="sv-SE" sz="1600" dirty="0" err="1">
                <a:latin typeface="Legato-SemiBold" pitchFamily="2" charset="0"/>
              </a:rPr>
              <a:t>C</a:t>
            </a:r>
            <a:r>
              <a:rPr lang="sv-SE" sz="1600" dirty="0" err="1" smtClean="0">
                <a:latin typeface="Legato-SemiBold" pitchFamily="2" charset="0"/>
              </a:rPr>
              <a:t>ommittee</a:t>
            </a:r>
            <a:endParaRPr lang="sv-SE" sz="1600" dirty="0">
              <a:latin typeface="Legato-SemiBold" pitchFamily="2" charset="0"/>
            </a:endParaRPr>
          </a:p>
        </p:txBody>
      </p:sp>
      <p:sp>
        <p:nvSpPr>
          <p:cNvPr id="19" name="AutoShape 20"/>
          <p:cNvSpPr>
            <a:spLocks noChangeArrowheads="1"/>
          </p:cNvSpPr>
          <p:nvPr/>
        </p:nvSpPr>
        <p:spPr bwMode="auto">
          <a:xfrm>
            <a:off x="2882900" y="2355850"/>
            <a:ext cx="3440113" cy="635000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3597275" y="2514600"/>
            <a:ext cx="2257425" cy="338554"/>
          </a:xfrm>
          <a:prstGeom prst="rect">
            <a:avLst/>
          </a:prstGeom>
          <a:solidFill>
            <a:srgbClr val="9AB4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600" dirty="0" err="1" smtClean="0">
                <a:latin typeface="Legato-SemiBold" pitchFamily="2" charset="0"/>
              </a:rPr>
              <a:t>Head</a:t>
            </a:r>
            <a:r>
              <a:rPr lang="sv-SE" sz="1600" dirty="0" smtClean="0">
                <a:latin typeface="Legato-SemiBold" pitchFamily="2" charset="0"/>
              </a:rPr>
              <a:t> </a:t>
            </a:r>
            <a:r>
              <a:rPr lang="sv-SE" sz="1600" dirty="0" err="1" smtClean="0">
                <a:latin typeface="Legato-SemiBold" pitchFamily="2" charset="0"/>
              </a:rPr>
              <a:t>office</a:t>
            </a:r>
            <a:endParaRPr lang="sv-SE" sz="1600" dirty="0">
              <a:latin typeface="Legato-SemiBold" pitchFamily="2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>
            <a:off x="2895600" y="3124200"/>
            <a:ext cx="3440113" cy="635000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3746500" y="3124200"/>
            <a:ext cx="1873250" cy="80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AB4A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endParaRPr lang="sv-SE" sz="800" dirty="0">
              <a:latin typeface="Legato-SemiBold" pitchFamily="2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sv-SE" sz="1600" dirty="0" smtClean="0">
                <a:latin typeface="Legato-SemiBold" pitchFamily="2" charset="0"/>
              </a:rPr>
              <a:t>Regional </a:t>
            </a:r>
            <a:r>
              <a:rPr lang="sv-SE" sz="1600" dirty="0" err="1" smtClean="0">
                <a:latin typeface="Legato-SemiBold" pitchFamily="2" charset="0"/>
              </a:rPr>
              <a:t>offices</a:t>
            </a:r>
            <a:endParaRPr lang="sv-SE" sz="1600" dirty="0">
              <a:latin typeface="Legato-SemiBold" pitchFamily="2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sv-SE" sz="1600" dirty="0">
                <a:latin typeface="Legato-SemiBold" pitchFamily="2" charset="0"/>
              </a:rPr>
              <a:t> </a:t>
            </a:r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>
            <a:off x="3429000" y="3886200"/>
            <a:ext cx="2514600" cy="1143000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24" name="AutoShape 25"/>
          <p:cNvSpPr>
            <a:spLocks noChangeArrowheads="1"/>
          </p:cNvSpPr>
          <p:nvPr/>
        </p:nvSpPr>
        <p:spPr bwMode="auto">
          <a:xfrm>
            <a:off x="6248400" y="3886200"/>
            <a:ext cx="2449513" cy="1143000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25" name="AutoShape 26"/>
          <p:cNvSpPr>
            <a:spLocks noChangeArrowheads="1"/>
          </p:cNvSpPr>
          <p:nvPr/>
        </p:nvSpPr>
        <p:spPr bwMode="auto">
          <a:xfrm>
            <a:off x="533400" y="3886200"/>
            <a:ext cx="2514600" cy="1143000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914400" y="4038600"/>
            <a:ext cx="16764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AB4A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400" dirty="0">
                <a:latin typeface="Legato-SemiBold" pitchFamily="2" charset="0"/>
              </a:rPr>
              <a:t>1 740</a:t>
            </a:r>
          </a:p>
          <a:p>
            <a:pPr algn="ctr" eaLnBrk="0" hangingPunct="0">
              <a:spcBef>
                <a:spcPct val="20000"/>
              </a:spcBef>
            </a:pPr>
            <a:r>
              <a:rPr lang="sv-SE" sz="1400" dirty="0" err="1" smtClean="0">
                <a:latin typeface="Legato-SemiBold" pitchFamily="2" charset="0"/>
              </a:rPr>
              <a:t>Work</a:t>
            </a:r>
            <a:r>
              <a:rPr lang="sv-SE" sz="1400" dirty="0" smtClean="0">
                <a:latin typeface="Legato-SemiBold" pitchFamily="2" charset="0"/>
              </a:rPr>
              <a:t> </a:t>
            </a:r>
            <a:r>
              <a:rPr lang="sv-SE" sz="1400" dirty="0" err="1" smtClean="0">
                <a:latin typeface="Legato-SemiBold" pitchFamily="2" charset="0"/>
              </a:rPr>
              <a:t>places</a:t>
            </a:r>
            <a:r>
              <a:rPr lang="sv-SE" sz="1400" dirty="0" smtClean="0">
                <a:latin typeface="Legato-SemiBold" pitchFamily="2" charset="0"/>
              </a:rPr>
              <a:t> </a:t>
            </a:r>
            <a:r>
              <a:rPr lang="sv-SE" sz="1400" dirty="0" err="1" smtClean="0">
                <a:latin typeface="Legato-SemiBold" pitchFamily="2" charset="0"/>
              </a:rPr>
              <a:t>with</a:t>
            </a:r>
            <a:r>
              <a:rPr lang="sv-SE" sz="1400" dirty="0" smtClean="0">
                <a:latin typeface="Legato-SemiBold" pitchFamily="2" charset="0"/>
              </a:rPr>
              <a:t> </a:t>
            </a:r>
            <a:r>
              <a:rPr lang="sv-SE" sz="1400" dirty="0" err="1" smtClean="0">
                <a:latin typeface="Legato-SemiBold" pitchFamily="2" charset="0"/>
              </a:rPr>
              <a:t>local</a:t>
            </a:r>
            <a:r>
              <a:rPr lang="sv-SE" sz="1400" dirty="0" smtClean="0">
                <a:latin typeface="Legato-SemiBold" pitchFamily="2" charset="0"/>
              </a:rPr>
              <a:t> union </a:t>
            </a:r>
            <a:r>
              <a:rPr lang="sv-SE" sz="1400" dirty="0" err="1" smtClean="0">
                <a:latin typeface="Legato-SemiBold" pitchFamily="2" charset="0"/>
              </a:rPr>
              <a:t>committee</a:t>
            </a:r>
            <a:endParaRPr lang="sv-SE" sz="1400" dirty="0">
              <a:latin typeface="Legato-SemiBold" pitchFamily="2" charset="0"/>
            </a:endParaRPr>
          </a:p>
          <a:p>
            <a:pPr algn="ctr" eaLnBrk="0" hangingPunct="0">
              <a:spcBef>
                <a:spcPct val="20000"/>
              </a:spcBef>
            </a:pPr>
            <a:endParaRPr lang="sv-SE" sz="1600" dirty="0">
              <a:latin typeface="Legato-SemiBold" pitchFamily="2" charset="0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3657600" y="4038600"/>
            <a:ext cx="2133600" cy="88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AB4A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600" dirty="0">
                <a:latin typeface="Legato-SemiBold" pitchFamily="2" charset="0"/>
              </a:rPr>
              <a:t>4 600</a:t>
            </a:r>
          </a:p>
          <a:p>
            <a:pPr algn="ctr" eaLnBrk="0" hangingPunct="0">
              <a:spcBef>
                <a:spcPct val="20000"/>
              </a:spcBef>
            </a:pPr>
            <a:r>
              <a:rPr lang="sv-SE" sz="1600" dirty="0" err="1" smtClean="0">
                <a:latin typeface="Legato-SemiBold" pitchFamily="2" charset="0"/>
              </a:rPr>
              <a:t>Work</a:t>
            </a:r>
            <a:r>
              <a:rPr lang="sv-SE" sz="1600" dirty="0" smtClean="0">
                <a:latin typeface="Legato-SemiBold" pitchFamily="2" charset="0"/>
              </a:rPr>
              <a:t> </a:t>
            </a:r>
            <a:r>
              <a:rPr lang="sv-SE" sz="1600" dirty="0" err="1" smtClean="0">
                <a:latin typeface="Legato-SemiBold" pitchFamily="2" charset="0"/>
              </a:rPr>
              <a:t>places</a:t>
            </a:r>
            <a:r>
              <a:rPr lang="sv-SE" sz="1600" dirty="0" smtClean="0">
                <a:latin typeface="Legato-SemiBold" pitchFamily="2" charset="0"/>
              </a:rPr>
              <a:t> </a:t>
            </a:r>
            <a:r>
              <a:rPr lang="sv-SE" sz="1600" dirty="0" err="1" smtClean="0">
                <a:latin typeface="Legato-SemiBold" pitchFamily="2" charset="0"/>
              </a:rPr>
              <a:t>with</a:t>
            </a:r>
            <a:r>
              <a:rPr lang="sv-SE" sz="1600" dirty="0" smtClean="0">
                <a:latin typeface="Legato-SemiBold" pitchFamily="2" charset="0"/>
              </a:rPr>
              <a:t> </a:t>
            </a:r>
            <a:r>
              <a:rPr lang="sv-SE" sz="1600" dirty="0" err="1" smtClean="0">
                <a:latin typeface="Legato-SemiBold" pitchFamily="2" charset="0"/>
              </a:rPr>
              <a:t>trade</a:t>
            </a:r>
            <a:r>
              <a:rPr lang="sv-SE" sz="1600" dirty="0" smtClean="0">
                <a:latin typeface="Legato-SemiBold" pitchFamily="2" charset="0"/>
              </a:rPr>
              <a:t> union rep</a:t>
            </a:r>
            <a:endParaRPr lang="sv-SE" sz="1600" dirty="0">
              <a:latin typeface="Legato-SemiBold" pitchFamily="2" charset="0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6248400" y="4002088"/>
            <a:ext cx="2587625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600" dirty="0" smtClean="0">
                <a:latin typeface="Legato-SemiBold" pitchFamily="2" charset="0"/>
              </a:rPr>
              <a:t>Total 11 604 </a:t>
            </a:r>
          </a:p>
          <a:p>
            <a:pPr algn="ctr" eaLnBrk="0" hangingPunct="0">
              <a:spcBef>
                <a:spcPct val="20000"/>
              </a:spcBef>
            </a:pPr>
            <a:r>
              <a:rPr lang="sv-SE" sz="1600" dirty="0" err="1" smtClean="0">
                <a:latin typeface="Legato-SemiBold" pitchFamily="2" charset="0"/>
              </a:rPr>
              <a:t>work</a:t>
            </a:r>
            <a:r>
              <a:rPr lang="sv-SE" sz="1600" dirty="0" smtClean="0">
                <a:latin typeface="Legato-SemiBold" pitchFamily="2" charset="0"/>
              </a:rPr>
              <a:t> </a:t>
            </a:r>
            <a:r>
              <a:rPr lang="sv-SE" sz="1600" dirty="0" err="1" smtClean="0">
                <a:latin typeface="Legato-SemiBold" pitchFamily="2" charset="0"/>
              </a:rPr>
              <a:t>places</a:t>
            </a:r>
            <a:endParaRPr lang="sv-SE" sz="1600" dirty="0">
              <a:latin typeface="Legato-SemiBold" pitchFamily="2" charset="0"/>
            </a:endParaRPr>
          </a:p>
        </p:txBody>
      </p:sp>
      <p:sp>
        <p:nvSpPr>
          <p:cNvPr id="29" name="AutoShape 30"/>
          <p:cNvSpPr>
            <a:spLocks noChangeArrowheads="1"/>
          </p:cNvSpPr>
          <p:nvPr/>
        </p:nvSpPr>
        <p:spPr bwMode="auto">
          <a:xfrm>
            <a:off x="609600" y="1231900"/>
            <a:ext cx="1946275" cy="555625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671513" y="1311275"/>
            <a:ext cx="1836737" cy="584775"/>
          </a:xfrm>
          <a:prstGeom prst="rect">
            <a:avLst/>
          </a:prstGeom>
          <a:solidFill>
            <a:srgbClr val="9AB4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600" dirty="0" err="1" smtClean="0">
                <a:latin typeface="Legato-SemiBold" pitchFamily="2" charset="0"/>
              </a:rPr>
              <a:t>Trade</a:t>
            </a:r>
            <a:r>
              <a:rPr lang="sv-SE" sz="1600" dirty="0" smtClean="0">
                <a:latin typeface="Legato-SemiBold" pitchFamily="2" charset="0"/>
              </a:rPr>
              <a:t> Union </a:t>
            </a:r>
            <a:r>
              <a:rPr lang="sv-SE" sz="1600" dirty="0">
                <a:latin typeface="Legato-SemiBold" pitchFamily="2" charset="0"/>
              </a:rPr>
              <a:t>C</a:t>
            </a:r>
            <a:r>
              <a:rPr lang="sv-SE" sz="1600" dirty="0" smtClean="0">
                <a:latin typeface="Legato-SemiBold" pitchFamily="2" charset="0"/>
              </a:rPr>
              <a:t>ouncil</a:t>
            </a:r>
            <a:endParaRPr lang="sv-SE" sz="1600" dirty="0">
              <a:latin typeface="Legato-SemiBold" pitchFamily="2" charset="0"/>
            </a:endParaRPr>
          </a:p>
        </p:txBody>
      </p:sp>
      <p:sp>
        <p:nvSpPr>
          <p:cNvPr id="31" name="AutoShape 32"/>
          <p:cNvSpPr>
            <a:spLocks noChangeArrowheads="1"/>
          </p:cNvSpPr>
          <p:nvPr/>
        </p:nvSpPr>
        <p:spPr bwMode="auto">
          <a:xfrm>
            <a:off x="609600" y="1882775"/>
            <a:ext cx="1946275" cy="555625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32" name="Rectangle 33"/>
          <p:cNvSpPr>
            <a:spLocks noChangeArrowheads="1"/>
          </p:cNvSpPr>
          <p:nvPr/>
        </p:nvSpPr>
        <p:spPr bwMode="auto">
          <a:xfrm>
            <a:off x="747713" y="1962150"/>
            <a:ext cx="1760537" cy="307777"/>
          </a:xfrm>
          <a:prstGeom prst="rect">
            <a:avLst/>
          </a:prstGeom>
          <a:solidFill>
            <a:srgbClr val="9AB4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400" dirty="0" err="1" smtClean="0">
                <a:latin typeface="Legato-SemiBold" pitchFamily="2" charset="0"/>
              </a:rPr>
              <a:t>Bargaining</a:t>
            </a:r>
            <a:r>
              <a:rPr lang="sv-SE" sz="1400" dirty="0" smtClean="0">
                <a:latin typeface="Legato-SemiBold" pitchFamily="2" charset="0"/>
              </a:rPr>
              <a:t> Council</a:t>
            </a:r>
            <a:endParaRPr lang="sv-SE" sz="1400" dirty="0">
              <a:latin typeface="Legato-SemiBold" pitchFamily="2" charset="0"/>
            </a:endParaRPr>
          </a:p>
        </p:txBody>
      </p:sp>
      <p:sp>
        <p:nvSpPr>
          <p:cNvPr id="33" name="AutoShape 34"/>
          <p:cNvSpPr>
            <a:spLocks noChangeArrowheads="1"/>
          </p:cNvSpPr>
          <p:nvPr/>
        </p:nvSpPr>
        <p:spPr bwMode="auto">
          <a:xfrm>
            <a:off x="7086600" y="1981200"/>
            <a:ext cx="1711325" cy="1031875"/>
          </a:xfrm>
          <a:prstGeom prst="roundRect">
            <a:avLst>
              <a:gd name="adj" fmla="val 16667"/>
            </a:avLst>
          </a:prstGeom>
          <a:solidFill>
            <a:srgbClr val="9AB4A8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34" name="Rectangle 35"/>
          <p:cNvSpPr>
            <a:spLocks noChangeArrowheads="1"/>
          </p:cNvSpPr>
          <p:nvPr/>
        </p:nvSpPr>
        <p:spPr bwMode="auto">
          <a:xfrm>
            <a:off x="7161213" y="2184400"/>
            <a:ext cx="1600200" cy="523220"/>
          </a:xfrm>
          <a:prstGeom prst="rect">
            <a:avLst/>
          </a:prstGeom>
          <a:solidFill>
            <a:srgbClr val="9AB4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sv-SE" sz="1400" dirty="0" err="1" smtClean="0">
                <a:latin typeface="Legato-SemiBold" pitchFamily="2" charset="0"/>
              </a:rPr>
              <a:t>Unemployment</a:t>
            </a:r>
            <a:r>
              <a:rPr lang="sv-SE" sz="1400" dirty="0" smtClean="0">
                <a:latin typeface="Legato-SemiBold" pitchFamily="2" charset="0"/>
              </a:rPr>
              <a:t> </a:t>
            </a:r>
            <a:r>
              <a:rPr lang="sv-SE" sz="1400" dirty="0" err="1">
                <a:latin typeface="Legato-SemiBold" pitchFamily="2" charset="0"/>
              </a:rPr>
              <a:t>F</a:t>
            </a:r>
            <a:r>
              <a:rPr lang="sv-SE" sz="1400" dirty="0" err="1" smtClean="0">
                <a:latin typeface="Legato-SemiBold" pitchFamily="2" charset="0"/>
              </a:rPr>
              <a:t>und</a:t>
            </a:r>
            <a:endParaRPr lang="sv-SE" sz="1400" dirty="0">
              <a:latin typeface="Legato-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495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60000" y="1556792"/>
            <a:ext cx="8424000" cy="4174808"/>
          </a:xfrm>
        </p:spPr>
        <p:txBody>
          <a:bodyPr/>
          <a:lstStyle/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r>
              <a:rPr lang="sv-SE" sz="1600" dirty="0" smtClean="0">
                <a:latin typeface="Legato-Regular" pitchFamily="2" charset="0"/>
              </a:rPr>
              <a:t>  </a:t>
            </a:r>
            <a:endParaRPr lang="sv-SE" sz="1600" dirty="0">
              <a:latin typeface="Legato-Regular" pitchFamily="2" charset="0"/>
            </a:endParaRPr>
          </a:p>
          <a:p>
            <a:pPr marL="0" indent="0">
              <a:buNone/>
            </a:pPr>
            <a:endParaRPr lang="sv-SE" dirty="0" smtClean="0">
              <a:latin typeface="Legato-Regular" pitchFamily="2" charset="0"/>
            </a:endParaRPr>
          </a:p>
          <a:p>
            <a:pPr marL="0" indent="0" algn="ctr">
              <a:buNone/>
            </a:pPr>
            <a:endParaRPr lang="en-US" dirty="0">
              <a:latin typeface="Legato-Regular" pitchFamily="2" charset="0"/>
            </a:endParaRPr>
          </a:p>
          <a:p>
            <a:pPr marL="0" indent="0">
              <a:buNone/>
            </a:pPr>
            <a:endParaRPr lang="sv-SE" dirty="0">
              <a:latin typeface="Legato-Regular" pitchFamily="2" charset="0"/>
            </a:endParaRPr>
          </a:p>
          <a:p>
            <a:pPr marL="0" indent="0">
              <a:buNone/>
            </a:pPr>
            <a:endParaRPr lang="sv-SE" dirty="0" smtClean="0">
              <a:latin typeface="Legato-Regular" pitchFamily="2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12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" y="652490"/>
            <a:ext cx="9075166" cy="1638300"/>
          </a:xfrm>
          <a:prstGeom prst="rect">
            <a:avLst/>
          </a:prstGeom>
        </p:spPr>
      </p:pic>
      <p:pic>
        <p:nvPicPr>
          <p:cNvPr id="7" name="Platshållare för innehåll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060848"/>
            <a:ext cx="6012254" cy="400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17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 from congress – organizing is a priority!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sz="4000" b="1" dirty="0"/>
          </a:p>
          <a:p>
            <a:r>
              <a:rPr lang="en-GB" dirty="0" smtClean="0"/>
              <a:t>100 % companies visited yearly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85 % organisation rate</a:t>
            </a:r>
            <a:br>
              <a:rPr lang="en-GB" dirty="0" smtClean="0"/>
            </a:br>
            <a:endParaRPr lang="en-GB" dirty="0" smtClean="0"/>
          </a:p>
          <a:p>
            <a:pPr>
              <a:lnSpc>
                <a:spcPct val="100000"/>
              </a:lnSpc>
            </a:pPr>
            <a:r>
              <a:rPr lang="en-GB" dirty="0" smtClean="0"/>
              <a:t>30 % women in decision making bodies</a:t>
            </a:r>
          </a:p>
          <a:p>
            <a:pPr>
              <a:lnSpc>
                <a:spcPct val="100000"/>
              </a:lnSpc>
            </a:pPr>
            <a:endParaRPr lang="en-GB" dirty="0" smtClean="0"/>
          </a:p>
          <a:p>
            <a:r>
              <a:rPr lang="en-GB" dirty="0" smtClean="0"/>
              <a:t>0 % companies without CBA    </a:t>
            </a:r>
            <a:r>
              <a:rPr lang="sv-SE" sz="4000" b="1" dirty="0" smtClean="0"/>
              <a:t/>
            </a:r>
            <a:br>
              <a:rPr lang="sv-SE" sz="4000" b="1" dirty="0" smtClean="0"/>
            </a:br>
            <a:endParaRPr lang="sv-SE" sz="4000" b="1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571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 and digitization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719572" y="1886759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We are working for: </a:t>
            </a:r>
          </a:p>
          <a:p>
            <a:endParaRPr lang="en-US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Creating awareness that new technology is not a threat, it’s a possibility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Demand sustainable work opportunities from the employers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Train our representatives in understanding the new technology and its consequences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Develop our awareness of OHS and integrity perspectives of digitization of our work places</a:t>
            </a:r>
          </a:p>
          <a:p>
            <a:endParaRPr lang="sv-SE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861048"/>
            <a:ext cx="3048514" cy="208823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4204847"/>
            <a:ext cx="2664296" cy="177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altLang="sv-SE" smtClean="0">
                <a:solidFill>
                  <a:srgbClr val="FF0000"/>
                </a:solidFill>
              </a:rPr>
              <a:t>How the swedish labour market is regulated</a:t>
            </a:r>
          </a:p>
        </p:txBody>
      </p:sp>
      <p:sp>
        <p:nvSpPr>
          <p:cNvPr id="8195" name="Freeform 3"/>
          <p:cNvSpPr>
            <a:spLocks/>
          </p:cNvSpPr>
          <p:nvPr/>
        </p:nvSpPr>
        <p:spPr bwMode="auto">
          <a:xfrm>
            <a:off x="0" y="3276600"/>
            <a:ext cx="5105400" cy="2819400"/>
          </a:xfrm>
          <a:custGeom>
            <a:avLst/>
            <a:gdLst>
              <a:gd name="T0" fmla="*/ 0 w 3216"/>
              <a:gd name="T1" fmla="*/ 2147483647 h 1776"/>
              <a:gd name="T2" fmla="*/ 2147483647 w 3216"/>
              <a:gd name="T3" fmla="*/ 2147483647 h 1776"/>
              <a:gd name="T4" fmla="*/ 2147483647 w 3216"/>
              <a:gd name="T5" fmla="*/ 2147483647 h 1776"/>
              <a:gd name="T6" fmla="*/ 2147483647 w 3216"/>
              <a:gd name="T7" fmla="*/ 2147483647 h 1776"/>
              <a:gd name="T8" fmla="*/ 2147483647 w 3216"/>
              <a:gd name="T9" fmla="*/ 2147483647 h 1776"/>
              <a:gd name="T10" fmla="*/ 2147483647 w 3216"/>
              <a:gd name="T11" fmla="*/ 2147483647 h 1776"/>
              <a:gd name="T12" fmla="*/ 2147483647 w 3216"/>
              <a:gd name="T13" fmla="*/ 2147483647 h 1776"/>
              <a:gd name="T14" fmla="*/ 2147483647 w 3216"/>
              <a:gd name="T15" fmla="*/ 2147483647 h 1776"/>
              <a:gd name="T16" fmla="*/ 2147483647 w 3216"/>
              <a:gd name="T17" fmla="*/ 2147483647 h 1776"/>
              <a:gd name="T18" fmla="*/ 2147483647 w 3216"/>
              <a:gd name="T19" fmla="*/ 2147483647 h 1776"/>
              <a:gd name="T20" fmla="*/ 2147483647 w 3216"/>
              <a:gd name="T21" fmla="*/ 0 h 1776"/>
              <a:gd name="T22" fmla="*/ 2147483647 w 3216"/>
              <a:gd name="T23" fmla="*/ 0 h 17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16"/>
              <a:gd name="T37" fmla="*/ 0 h 1776"/>
              <a:gd name="T38" fmla="*/ 3216 w 3216"/>
              <a:gd name="T39" fmla="*/ 1776 h 177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16" h="1776">
                <a:moveTo>
                  <a:pt x="0" y="1776"/>
                </a:moveTo>
                <a:lnTo>
                  <a:pt x="384" y="1776"/>
                </a:lnTo>
                <a:lnTo>
                  <a:pt x="384" y="1440"/>
                </a:lnTo>
                <a:lnTo>
                  <a:pt x="720" y="1440"/>
                </a:lnTo>
                <a:lnTo>
                  <a:pt x="720" y="1104"/>
                </a:lnTo>
                <a:lnTo>
                  <a:pt x="1056" y="1104"/>
                </a:lnTo>
                <a:lnTo>
                  <a:pt x="1056" y="768"/>
                </a:lnTo>
                <a:lnTo>
                  <a:pt x="1392" y="768"/>
                </a:lnTo>
                <a:lnTo>
                  <a:pt x="1392" y="384"/>
                </a:lnTo>
                <a:lnTo>
                  <a:pt x="1728" y="384"/>
                </a:lnTo>
                <a:lnTo>
                  <a:pt x="1728" y="0"/>
                </a:lnTo>
                <a:lnTo>
                  <a:pt x="3216" y="0"/>
                </a:lnTo>
              </a:path>
            </a:pathLst>
          </a:custGeom>
          <a:noFill/>
          <a:ln w="38100" cmpd="sng">
            <a:solidFill>
              <a:srgbClr val="C600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/>
              </a:solidFill>
              <a:latin typeface="Arial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46125" y="5675313"/>
            <a:ext cx="3130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ts val="2400"/>
              </a:lnSpc>
              <a:spcBef>
                <a:spcPct val="20000"/>
              </a:spcBef>
              <a:buClr>
                <a:schemeClr val="bg1"/>
              </a:buClr>
              <a:buFont typeface="Arial" pitchFamily="34" charset="0"/>
              <a:buChar char=" "/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ts val="2400"/>
              </a:lnSpc>
              <a:spcBef>
                <a:spcPct val="20000"/>
              </a:spcBef>
              <a:buChar char="•"/>
              <a:defRPr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sv-SE" altLang="sv-SE">
                <a:solidFill>
                  <a:srgbClr val="000000"/>
                </a:solidFill>
              </a:rPr>
              <a:t>ILO-conventions (tripartite)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279525" y="5141913"/>
            <a:ext cx="718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ts val="2400"/>
              </a:lnSpc>
              <a:spcBef>
                <a:spcPct val="20000"/>
              </a:spcBef>
              <a:buClr>
                <a:schemeClr val="bg1"/>
              </a:buClr>
              <a:buFont typeface="Arial" pitchFamily="34" charset="0"/>
              <a:buChar char=" "/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ts val="2400"/>
              </a:lnSpc>
              <a:spcBef>
                <a:spcPct val="20000"/>
              </a:spcBef>
              <a:buChar char="•"/>
              <a:defRPr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sv-SE" altLang="sv-SE">
                <a:solidFill>
                  <a:srgbClr val="000000"/>
                </a:solidFill>
              </a:rPr>
              <a:t>EU-directive, EU-law (Governments, EU-parliament, agreements)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752600" y="4648200"/>
            <a:ext cx="3917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ts val="2400"/>
              </a:lnSpc>
              <a:spcBef>
                <a:spcPct val="20000"/>
              </a:spcBef>
              <a:buClr>
                <a:schemeClr val="bg1"/>
              </a:buClr>
              <a:buFont typeface="Arial" pitchFamily="34" charset="0"/>
              <a:buChar char=" "/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ts val="2400"/>
              </a:lnSpc>
              <a:spcBef>
                <a:spcPct val="20000"/>
              </a:spcBef>
              <a:buChar char="•"/>
              <a:defRPr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sv-SE" altLang="sv-SE">
                <a:solidFill>
                  <a:srgbClr val="000000"/>
                </a:solidFill>
              </a:rPr>
              <a:t>Swedish law (Swedish Parliament)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286000" y="4038600"/>
            <a:ext cx="671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ts val="2400"/>
              </a:lnSpc>
              <a:spcBef>
                <a:spcPct val="20000"/>
              </a:spcBef>
              <a:buClr>
                <a:schemeClr val="bg1"/>
              </a:buClr>
              <a:buFont typeface="Arial" pitchFamily="34" charset="0"/>
              <a:buChar char=" "/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ts val="2400"/>
              </a:lnSpc>
              <a:spcBef>
                <a:spcPct val="20000"/>
              </a:spcBef>
              <a:buChar char="•"/>
              <a:defRPr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sv-SE" altLang="sv-SE">
                <a:solidFill>
                  <a:srgbClr val="000000"/>
                </a:solidFill>
              </a:rPr>
              <a:t>Main agreement, Industrial agreement (General agreements)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895600" y="3429000"/>
            <a:ext cx="427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ts val="2400"/>
              </a:lnSpc>
              <a:spcBef>
                <a:spcPct val="20000"/>
              </a:spcBef>
              <a:buClr>
                <a:schemeClr val="bg1"/>
              </a:buClr>
              <a:buFont typeface="Arial" pitchFamily="34" charset="0"/>
              <a:buChar char=" "/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ts val="2400"/>
              </a:lnSpc>
              <a:spcBef>
                <a:spcPct val="20000"/>
              </a:spcBef>
              <a:buChar char="•"/>
              <a:defRPr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sv-SE" altLang="sv-SE" dirty="0" err="1">
                <a:solidFill>
                  <a:srgbClr val="000000"/>
                </a:solidFill>
              </a:rPr>
              <a:t>Collective</a:t>
            </a:r>
            <a:r>
              <a:rPr lang="sv-SE" altLang="sv-SE" dirty="0">
                <a:solidFill>
                  <a:srgbClr val="000000"/>
                </a:solidFill>
              </a:rPr>
              <a:t> </a:t>
            </a:r>
            <a:r>
              <a:rPr lang="sv-SE" altLang="sv-SE" dirty="0" err="1">
                <a:solidFill>
                  <a:srgbClr val="000000"/>
                </a:solidFill>
              </a:rPr>
              <a:t>agreements</a:t>
            </a:r>
            <a:r>
              <a:rPr lang="sv-SE" altLang="sv-SE" dirty="0">
                <a:solidFill>
                  <a:srgbClr val="000000"/>
                </a:solidFill>
              </a:rPr>
              <a:t> on </a:t>
            </a:r>
            <a:r>
              <a:rPr lang="sv-SE" altLang="sv-SE" dirty="0" err="1">
                <a:solidFill>
                  <a:srgbClr val="000000"/>
                </a:solidFill>
              </a:rPr>
              <a:t>sector</a:t>
            </a:r>
            <a:r>
              <a:rPr lang="sv-SE" altLang="sv-SE" dirty="0">
                <a:solidFill>
                  <a:srgbClr val="000000"/>
                </a:solidFill>
              </a:rPr>
              <a:t> </a:t>
            </a:r>
            <a:r>
              <a:rPr lang="sv-SE" altLang="sv-SE" dirty="0" err="1">
                <a:solidFill>
                  <a:srgbClr val="000000"/>
                </a:solidFill>
              </a:rPr>
              <a:t>level</a:t>
            </a:r>
            <a:endParaRPr lang="sv-SE" altLang="sv-SE" dirty="0">
              <a:solidFill>
                <a:srgbClr val="000000"/>
              </a:solidFill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3489325" y="2779713"/>
            <a:ext cx="3575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ts val="2400"/>
              </a:lnSpc>
              <a:spcBef>
                <a:spcPct val="20000"/>
              </a:spcBef>
              <a:buClr>
                <a:schemeClr val="bg1"/>
              </a:buClr>
              <a:buFont typeface="Arial" pitchFamily="34" charset="0"/>
              <a:buChar char=" "/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lnSpc>
                <a:spcPts val="2400"/>
              </a:lnSpc>
              <a:spcBef>
                <a:spcPct val="20000"/>
              </a:spcBef>
              <a:buChar char="•"/>
              <a:defRPr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lnSpc>
                <a:spcPts val="2200"/>
              </a:lnSpc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r>
              <a:rPr lang="sv-SE" altLang="sv-SE" dirty="0" err="1">
                <a:solidFill>
                  <a:srgbClr val="000000"/>
                </a:solidFill>
              </a:rPr>
              <a:t>Local</a:t>
            </a:r>
            <a:r>
              <a:rPr lang="sv-SE" altLang="sv-SE" dirty="0">
                <a:solidFill>
                  <a:srgbClr val="000000"/>
                </a:solidFill>
              </a:rPr>
              <a:t> </a:t>
            </a:r>
            <a:r>
              <a:rPr lang="sv-SE" altLang="sv-SE" dirty="0" err="1">
                <a:solidFill>
                  <a:srgbClr val="000000"/>
                </a:solidFill>
              </a:rPr>
              <a:t>agreements</a:t>
            </a:r>
            <a:r>
              <a:rPr lang="sv-SE" altLang="sv-SE" dirty="0">
                <a:solidFill>
                  <a:srgbClr val="000000"/>
                </a:solidFill>
              </a:rPr>
              <a:t> at plant </a:t>
            </a:r>
            <a:r>
              <a:rPr lang="sv-SE" altLang="sv-SE" dirty="0" err="1">
                <a:solidFill>
                  <a:srgbClr val="000000"/>
                </a:solidFill>
              </a:rPr>
              <a:t>level</a:t>
            </a:r>
            <a:endParaRPr lang="sv-SE" alt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97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smtClean="0"/>
              <a:t>National </a:t>
            </a:r>
            <a:r>
              <a:rPr lang="sv-SE" sz="3600" dirty="0" err="1" smtClean="0"/>
              <a:t>negotiations</a:t>
            </a:r>
            <a:r>
              <a:rPr lang="sv-SE" sz="3600" dirty="0" smtClean="0"/>
              <a:t> 2017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60000" y="1556792"/>
            <a:ext cx="8424000" cy="4174808"/>
          </a:xfrm>
        </p:spPr>
        <p:txBody>
          <a:bodyPr/>
          <a:lstStyle/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r>
              <a:rPr lang="sv-SE" sz="1600" dirty="0" smtClean="0">
                <a:latin typeface="Legato-Regular" pitchFamily="2" charset="0"/>
              </a:rPr>
              <a:t>IF Metall </a:t>
            </a:r>
            <a:r>
              <a:rPr lang="sv-SE" sz="1600" dirty="0" err="1" smtClean="0">
                <a:latin typeface="Legato-Regular" pitchFamily="2" charset="0"/>
              </a:rPr>
              <a:t>together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with</a:t>
            </a:r>
            <a:r>
              <a:rPr lang="sv-SE" sz="1600" dirty="0" smtClean="0">
                <a:latin typeface="Legato-Regular" pitchFamily="2" charset="0"/>
              </a:rPr>
              <a:t> Unionen and Swedish Engineers </a:t>
            </a:r>
            <a:r>
              <a:rPr lang="sv-SE" sz="1600" dirty="0" err="1" smtClean="0">
                <a:latin typeface="Legato-Regular" pitchFamily="2" charset="0"/>
              </a:rPr>
              <a:t>demands</a:t>
            </a:r>
            <a:r>
              <a:rPr lang="sv-SE" sz="1600" dirty="0" smtClean="0">
                <a:latin typeface="Legato-Regular" pitchFamily="2" charset="0"/>
              </a:rPr>
              <a:t>:</a:t>
            </a:r>
          </a:p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r>
              <a:rPr lang="sv-SE" sz="1600" dirty="0" smtClean="0">
                <a:latin typeface="Legato-Regular" pitchFamily="2" charset="0"/>
              </a:rPr>
              <a:t>2,8 % </a:t>
            </a:r>
            <a:r>
              <a:rPr lang="sv-SE" sz="1600" dirty="0" err="1" smtClean="0">
                <a:latin typeface="Legato-Regular" pitchFamily="2" charset="0"/>
              </a:rPr>
              <a:t>salary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raise</a:t>
            </a:r>
            <a:r>
              <a:rPr lang="sv-SE" sz="1600" dirty="0">
                <a:latin typeface="Legato-Regular" pitchFamily="2" charset="0"/>
              </a:rPr>
              <a:t> </a:t>
            </a:r>
            <a:r>
              <a:rPr lang="sv-SE" sz="1600" dirty="0" smtClean="0">
                <a:latin typeface="Legato-Regular" pitchFamily="2" charset="0"/>
              </a:rPr>
              <a:t>and a </a:t>
            </a:r>
            <a:r>
              <a:rPr lang="sv-SE" sz="1600" dirty="0" err="1" smtClean="0">
                <a:latin typeface="Legato-Regular" pitchFamily="2" charset="0"/>
              </a:rPr>
              <a:t>continuation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of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shortening</a:t>
            </a:r>
            <a:r>
              <a:rPr lang="sv-SE" sz="1600" dirty="0" smtClean="0">
                <a:latin typeface="Legato-Regular" pitchFamily="2" charset="0"/>
              </a:rPr>
              <a:t> the </a:t>
            </a:r>
            <a:r>
              <a:rPr lang="sv-SE" sz="1600" dirty="0" err="1" smtClean="0">
                <a:latin typeface="Legato-Regular" pitchFamily="2" charset="0"/>
              </a:rPr>
              <a:t>working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hours</a:t>
            </a:r>
            <a:endParaRPr lang="sv-SE" sz="1600" dirty="0" smtClean="0">
              <a:latin typeface="Legato-Regular" pitchFamily="2" charset="0"/>
            </a:endParaRPr>
          </a:p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r>
              <a:rPr lang="sv-SE" sz="1600" dirty="0" smtClean="0">
                <a:latin typeface="Legato-Regular" pitchFamily="2" charset="0"/>
              </a:rPr>
              <a:t>IF Metall </a:t>
            </a:r>
            <a:r>
              <a:rPr lang="sv-SE" sz="1600" dirty="0" err="1" smtClean="0">
                <a:latin typeface="Legato-Regular" pitchFamily="2" charset="0"/>
              </a:rPr>
              <a:t>also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demands</a:t>
            </a:r>
            <a:r>
              <a:rPr lang="sv-SE" sz="1600" dirty="0" smtClean="0">
                <a:latin typeface="Legato-Regular" pitchFamily="2" charset="0"/>
              </a:rPr>
              <a:t> a </a:t>
            </a:r>
            <a:r>
              <a:rPr lang="sv-SE" sz="1600" dirty="0" err="1" smtClean="0">
                <a:latin typeface="Legato-Regular" pitchFamily="2" charset="0"/>
              </a:rPr>
              <a:t>salary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raise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of</a:t>
            </a:r>
            <a:r>
              <a:rPr lang="sv-SE" sz="1600" dirty="0" smtClean="0">
                <a:latin typeface="Legato-Regular" pitchFamily="2" charset="0"/>
              </a:rPr>
              <a:t> 672 SEK for </a:t>
            </a:r>
            <a:r>
              <a:rPr lang="sv-SE" sz="1600" dirty="0" err="1" smtClean="0">
                <a:latin typeface="Legato-Regular" pitchFamily="2" charset="0"/>
              </a:rPr>
              <a:t>employees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with</a:t>
            </a:r>
            <a:r>
              <a:rPr lang="sv-SE" sz="1600" dirty="0" smtClean="0">
                <a:latin typeface="Legato-Regular" pitchFamily="2" charset="0"/>
              </a:rPr>
              <a:t> less </a:t>
            </a:r>
            <a:r>
              <a:rPr lang="sv-SE" sz="1600" dirty="0" err="1" smtClean="0">
                <a:latin typeface="Legato-Regular" pitchFamily="2" charset="0"/>
              </a:rPr>
              <a:t>than</a:t>
            </a:r>
            <a:r>
              <a:rPr lang="sv-SE" sz="1600" dirty="0" smtClean="0">
                <a:latin typeface="Legato-Regular" pitchFamily="2" charset="0"/>
              </a:rPr>
              <a:t> 24 000 SEK/</a:t>
            </a:r>
            <a:r>
              <a:rPr lang="sv-SE" sz="1600" dirty="0" err="1" smtClean="0">
                <a:latin typeface="Legato-Regular" pitchFamily="2" charset="0"/>
              </a:rPr>
              <a:t>month</a:t>
            </a:r>
            <a:r>
              <a:rPr lang="sv-SE" sz="1600" dirty="0" smtClean="0">
                <a:latin typeface="Legato-Regular" pitchFamily="2" charset="0"/>
              </a:rPr>
              <a:t>. </a:t>
            </a:r>
          </a:p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r>
              <a:rPr lang="sv-SE" sz="1600" dirty="0" err="1" smtClean="0">
                <a:latin typeface="Legato-Regular" pitchFamily="2" charset="0"/>
              </a:rPr>
              <a:t>Our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employers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wants</a:t>
            </a:r>
            <a:r>
              <a:rPr lang="sv-SE" sz="1600" dirty="0" smtClean="0">
                <a:latin typeface="Legato-Regular" pitchFamily="2" charset="0"/>
              </a:rPr>
              <a:t>:</a:t>
            </a:r>
          </a:p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r>
              <a:rPr lang="sv-SE" sz="1600" dirty="0" err="1" smtClean="0">
                <a:latin typeface="Legato-Regular" pitchFamily="2" charset="0"/>
              </a:rPr>
              <a:t>More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overtime</a:t>
            </a:r>
            <a:endParaRPr lang="sv-SE" sz="1600" dirty="0" smtClean="0">
              <a:latin typeface="Legato-Regular" pitchFamily="2" charset="0"/>
            </a:endParaRPr>
          </a:p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r>
              <a:rPr lang="sv-SE" sz="1600" dirty="0" err="1" smtClean="0">
                <a:latin typeface="Legato-Regular" pitchFamily="2" charset="0"/>
              </a:rPr>
              <a:t>More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influence</a:t>
            </a:r>
            <a:r>
              <a:rPr lang="sv-SE" sz="1600" dirty="0" smtClean="0">
                <a:latin typeface="Legato-Regular" pitchFamily="2" charset="0"/>
              </a:rPr>
              <a:t> over </a:t>
            </a:r>
            <a:r>
              <a:rPr lang="sv-SE" sz="1600" dirty="0" err="1" smtClean="0">
                <a:latin typeface="Legato-Regular" pitchFamily="2" charset="0"/>
              </a:rPr>
              <a:t>spare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time</a:t>
            </a:r>
            <a:r>
              <a:rPr lang="sv-SE" sz="1600" dirty="0" smtClean="0">
                <a:latin typeface="Legato-Regular" pitchFamily="2" charset="0"/>
              </a:rPr>
              <a:t> and </a:t>
            </a:r>
            <a:r>
              <a:rPr lang="sv-SE" sz="1600" dirty="0" err="1" smtClean="0">
                <a:latin typeface="Legato-Regular" pitchFamily="2" charset="0"/>
              </a:rPr>
              <a:t>working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hours</a:t>
            </a:r>
            <a:endParaRPr lang="sv-SE" sz="1600" dirty="0">
              <a:latin typeface="Legato-Regular" pitchFamily="2" charset="0"/>
            </a:endParaRPr>
          </a:p>
          <a:p>
            <a:pPr marL="0" indent="0" defTabSz="1943100">
              <a:lnSpc>
                <a:spcPct val="150000"/>
              </a:lnSpc>
              <a:spcBef>
                <a:spcPct val="30000"/>
              </a:spcBef>
              <a:spcAft>
                <a:spcPct val="10000"/>
              </a:spcAft>
              <a:buClr>
                <a:schemeClr val="bg1"/>
              </a:buClr>
              <a:buNone/>
            </a:pPr>
            <a:r>
              <a:rPr lang="sv-SE" sz="1600" dirty="0" smtClean="0">
                <a:latin typeface="Legato-Regular" pitchFamily="2" charset="0"/>
              </a:rPr>
              <a:t>No </a:t>
            </a:r>
            <a:r>
              <a:rPr lang="sv-SE" sz="1600" dirty="0" err="1" smtClean="0">
                <a:latin typeface="Legato-Regular" pitchFamily="2" charset="0"/>
              </a:rPr>
              <a:t>salary</a:t>
            </a:r>
            <a:r>
              <a:rPr lang="sv-SE" sz="1600" dirty="0" smtClean="0">
                <a:latin typeface="Legato-Regular" pitchFamily="2" charset="0"/>
              </a:rPr>
              <a:t> </a:t>
            </a:r>
            <a:r>
              <a:rPr lang="sv-SE" sz="1600" dirty="0" err="1" smtClean="0">
                <a:latin typeface="Legato-Regular" pitchFamily="2" charset="0"/>
              </a:rPr>
              <a:t>raise</a:t>
            </a:r>
            <a:r>
              <a:rPr lang="sv-SE" sz="1600" dirty="0" smtClean="0">
                <a:latin typeface="Legato-Regular" pitchFamily="2" charset="0"/>
              </a:rPr>
              <a:t> at all </a:t>
            </a:r>
            <a:endParaRPr lang="sv-SE" sz="1600" dirty="0">
              <a:latin typeface="Legato-Regular" pitchFamily="2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16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644196"/>
            <a:ext cx="3019425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0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smtClean="0">
                <a:latin typeface="Legato-Bold" pitchFamily="2" charset="0"/>
              </a:rPr>
              <a:t>39 </a:t>
            </a:r>
            <a:r>
              <a:rPr lang="sv-SE" sz="3600" dirty="0" err="1" smtClean="0">
                <a:latin typeface="Legato-Bold" pitchFamily="2" charset="0"/>
              </a:rPr>
              <a:t>sectoral</a:t>
            </a:r>
            <a:r>
              <a:rPr lang="sv-SE" sz="3600" dirty="0" smtClean="0">
                <a:latin typeface="Legato-Bold" pitchFamily="2" charset="0"/>
              </a:rPr>
              <a:t> </a:t>
            </a:r>
            <a:r>
              <a:rPr lang="en-US" sz="3600" dirty="0" smtClean="0">
                <a:latin typeface="Legato-Bold" pitchFamily="2" charset="0"/>
              </a:rPr>
              <a:t>agreements</a:t>
            </a:r>
            <a:endParaRPr lang="en-US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5536" y="1484784"/>
            <a:ext cx="8388464" cy="4246816"/>
          </a:xfrm>
          <a:ln>
            <a:noFill/>
          </a:ln>
        </p:spPr>
        <p:txBody>
          <a:bodyPr/>
          <a:lstStyle/>
          <a:p>
            <a:pPr marL="0" indent="0" fontAlgn="base">
              <a:buNone/>
            </a:pPr>
            <a:r>
              <a:rPr lang="sv-SE" dirty="0" smtClean="0">
                <a:latin typeface="Legato-Regular" pitchFamily="2" charset="0"/>
              </a:rPr>
              <a:t>					</a:t>
            </a:r>
            <a:r>
              <a:rPr lang="sv-SE" dirty="0" err="1" smtClean="0">
                <a:latin typeface="Legato-Regular" pitchFamily="2" charset="0"/>
              </a:rPr>
              <a:t>Average</a:t>
            </a:r>
            <a:r>
              <a:rPr lang="sv-SE" dirty="0" smtClean="0">
                <a:latin typeface="Legato-Regular" pitchFamily="2" charset="0"/>
              </a:rPr>
              <a:t> </a:t>
            </a:r>
            <a:r>
              <a:rPr lang="sv-SE" dirty="0" err="1" smtClean="0">
                <a:latin typeface="Legato-Regular" pitchFamily="2" charset="0"/>
              </a:rPr>
              <a:t>salaries</a:t>
            </a:r>
            <a:r>
              <a:rPr lang="sv-SE" dirty="0" smtClean="0">
                <a:latin typeface="Legato-Regular" pitchFamily="2" charset="0"/>
              </a:rPr>
              <a:t> (no </a:t>
            </a:r>
            <a:r>
              <a:rPr lang="sv-SE" dirty="0" err="1" smtClean="0">
                <a:latin typeface="Legato-Regular" pitchFamily="2" charset="0"/>
              </a:rPr>
              <a:t>add-ons</a:t>
            </a:r>
            <a:r>
              <a:rPr lang="sv-SE" dirty="0" smtClean="0">
                <a:latin typeface="Legato-Regular" pitchFamily="2" charset="0"/>
              </a:rPr>
              <a:t>) </a:t>
            </a:r>
            <a:r>
              <a:rPr lang="sv-SE" dirty="0" err="1" smtClean="0">
                <a:latin typeface="Legato-Regular" pitchFamily="2" charset="0"/>
                <a:cs typeface="Arial" charset="0"/>
              </a:rPr>
              <a:t>Engineering</a:t>
            </a:r>
            <a:r>
              <a:rPr lang="sv-SE" dirty="0" smtClean="0">
                <a:latin typeface="Legato-Regular" pitchFamily="2" charset="0"/>
                <a:cs typeface="Arial" charset="0"/>
              </a:rPr>
              <a:t>         108 808 </a:t>
            </a:r>
            <a:r>
              <a:rPr lang="sv-SE" dirty="0" err="1" smtClean="0">
                <a:latin typeface="Legato-Regular" pitchFamily="2" charset="0"/>
                <a:cs typeface="Arial" charset="0"/>
              </a:rPr>
              <a:t>members</a:t>
            </a:r>
            <a:r>
              <a:rPr lang="sv-SE" dirty="0" smtClean="0">
                <a:latin typeface="Legato-Regular" pitchFamily="2" charset="0"/>
                <a:cs typeface="Arial" charset="0"/>
              </a:rPr>
              <a:t>     	USD 3 000 – 3 500 </a:t>
            </a:r>
            <a:endParaRPr lang="sv-SE" dirty="0">
              <a:latin typeface="Legato-Regular" pitchFamily="2" charset="0"/>
              <a:cs typeface="Arial" charset="0"/>
            </a:endParaRPr>
          </a:p>
          <a:p>
            <a:pPr marL="0" lvl="0" indent="0" defTabSz="904875" fontAlgn="base">
              <a:spcAft>
                <a:spcPts val="1200"/>
              </a:spcAft>
              <a:buNone/>
              <a:tabLst>
                <a:tab pos="7172325" algn="r"/>
              </a:tabLst>
            </a:pPr>
            <a:r>
              <a:rPr lang="sv-SE" dirty="0" smtClean="0">
                <a:latin typeface="Legato-Regular" pitchFamily="2" charset="0"/>
                <a:cs typeface="Arial" charset="0"/>
              </a:rPr>
              <a:t>Steel </a:t>
            </a:r>
            <a:r>
              <a:rPr lang="sv-SE" dirty="0">
                <a:latin typeface="Legato-Regular" pitchFamily="2" charset="0"/>
                <a:cs typeface="Arial" charset="0"/>
              </a:rPr>
              <a:t>and </a:t>
            </a:r>
            <a:r>
              <a:rPr lang="sv-SE" dirty="0" err="1" smtClean="0">
                <a:latin typeface="Legato-Regular" pitchFamily="2" charset="0"/>
                <a:cs typeface="Arial" charset="0"/>
              </a:rPr>
              <a:t>metal</a:t>
            </a:r>
            <a:r>
              <a:rPr lang="sv-SE" dirty="0">
                <a:latin typeface="Legato-Regular" pitchFamily="2" charset="0"/>
                <a:cs typeface="Arial" charset="0"/>
              </a:rPr>
              <a:t> </a:t>
            </a:r>
            <a:r>
              <a:rPr lang="sv-SE" dirty="0" smtClean="0">
                <a:latin typeface="Legato-Regular" pitchFamily="2" charset="0"/>
                <a:cs typeface="Arial" charset="0"/>
              </a:rPr>
              <a:t>    18 327 </a:t>
            </a:r>
            <a:r>
              <a:rPr lang="sv-SE" dirty="0" err="1" smtClean="0">
                <a:latin typeface="Legato-Regular" pitchFamily="2" charset="0"/>
                <a:cs typeface="Arial" charset="0"/>
              </a:rPr>
              <a:t>members</a:t>
            </a:r>
            <a:r>
              <a:rPr lang="sv-SE" dirty="0" smtClean="0">
                <a:latin typeface="Legato-Regular" pitchFamily="2" charset="0"/>
                <a:cs typeface="Arial" charset="0"/>
              </a:rPr>
              <a:t>          		</a:t>
            </a:r>
            <a:endParaRPr lang="sv-SE" dirty="0">
              <a:latin typeface="Legato-Regular" pitchFamily="2" charset="0"/>
              <a:cs typeface="Arial" charset="0"/>
            </a:endParaRPr>
          </a:p>
          <a:p>
            <a:pPr marL="0" lvl="0" indent="0" defTabSz="904875" fontAlgn="base">
              <a:spcAft>
                <a:spcPts val="1200"/>
              </a:spcAft>
              <a:buNone/>
              <a:tabLst>
                <a:tab pos="7172325" algn="r"/>
              </a:tabLst>
            </a:pPr>
            <a:r>
              <a:rPr lang="sv-SE" dirty="0" smtClean="0">
                <a:latin typeface="Legato-Regular" pitchFamily="2" charset="0"/>
                <a:cs typeface="Arial" charset="0"/>
              </a:rPr>
              <a:t>Auto</a:t>
            </a:r>
            <a:r>
              <a:rPr lang="sv-SE" dirty="0">
                <a:latin typeface="Legato-Regular" pitchFamily="2" charset="0"/>
                <a:cs typeface="Arial" charset="0"/>
              </a:rPr>
              <a:t> </a:t>
            </a:r>
            <a:r>
              <a:rPr lang="sv-SE" dirty="0" smtClean="0">
                <a:latin typeface="Legato-Regular" pitchFamily="2" charset="0"/>
                <a:cs typeface="Arial" charset="0"/>
              </a:rPr>
              <a:t>                       15 </a:t>
            </a:r>
            <a:r>
              <a:rPr lang="sv-SE" dirty="0">
                <a:latin typeface="Legato-Regular" pitchFamily="2" charset="0"/>
                <a:cs typeface="Arial" charset="0"/>
              </a:rPr>
              <a:t>865 </a:t>
            </a:r>
            <a:r>
              <a:rPr lang="sv-SE" dirty="0" err="1" smtClean="0">
                <a:latin typeface="Legato-Regular" pitchFamily="2" charset="0"/>
                <a:cs typeface="Arial" charset="0"/>
              </a:rPr>
              <a:t>members</a:t>
            </a:r>
            <a:r>
              <a:rPr lang="sv-SE" dirty="0" smtClean="0">
                <a:latin typeface="Legato-Regular" pitchFamily="2" charset="0"/>
                <a:cs typeface="Arial" charset="0"/>
              </a:rPr>
              <a:t>         </a:t>
            </a:r>
          </a:p>
          <a:p>
            <a:pPr marL="0" lvl="0" indent="0" defTabSz="904875" fontAlgn="base">
              <a:spcAft>
                <a:spcPts val="1200"/>
              </a:spcAft>
              <a:buNone/>
              <a:tabLst>
                <a:tab pos="7172325" algn="r"/>
              </a:tabLst>
            </a:pPr>
            <a:r>
              <a:rPr lang="sv-SE" dirty="0" err="1" smtClean="0">
                <a:latin typeface="Legato-Regular" pitchFamily="2" charset="0"/>
                <a:cs typeface="Arial" charset="0"/>
              </a:rPr>
              <a:t>Chemical</a:t>
            </a:r>
            <a:r>
              <a:rPr lang="sv-SE" dirty="0" smtClean="0">
                <a:latin typeface="Legato-Regular" pitchFamily="2" charset="0"/>
                <a:cs typeface="Arial" charset="0"/>
              </a:rPr>
              <a:t>                14 369 </a:t>
            </a:r>
            <a:r>
              <a:rPr lang="sv-SE" dirty="0" err="1" smtClean="0">
                <a:latin typeface="Legato-Regular" pitchFamily="2" charset="0"/>
                <a:cs typeface="Arial" charset="0"/>
              </a:rPr>
              <a:t>members</a:t>
            </a:r>
            <a:endParaRPr lang="sv-SE" dirty="0" smtClean="0">
              <a:latin typeface="Legato-Regular" pitchFamily="2" charset="0"/>
              <a:cs typeface="Arial" charset="0"/>
            </a:endParaRPr>
          </a:p>
          <a:p>
            <a:pPr marL="0" lvl="0" indent="0" defTabSz="904875" fontAlgn="base">
              <a:spcAft>
                <a:spcPts val="1200"/>
              </a:spcAft>
              <a:buNone/>
              <a:tabLst>
                <a:tab pos="7172325" algn="r"/>
              </a:tabLst>
            </a:pPr>
            <a:r>
              <a:rPr lang="sv-SE" dirty="0" smtClean="0">
                <a:latin typeface="Legato-Regular" pitchFamily="2" charset="0"/>
                <a:cs typeface="Arial" charset="0"/>
              </a:rPr>
              <a:t>Mining                      5 666 </a:t>
            </a:r>
            <a:r>
              <a:rPr lang="sv-SE" dirty="0" err="1" smtClean="0">
                <a:latin typeface="Legato-Regular" pitchFamily="2" charset="0"/>
                <a:cs typeface="Arial" charset="0"/>
              </a:rPr>
              <a:t>members</a:t>
            </a:r>
            <a:endParaRPr lang="sv-SE" sz="2400" b="1" dirty="0" smtClean="0">
              <a:latin typeface="Legato-Regular" pitchFamily="2" charset="0"/>
            </a:endParaRPr>
          </a:p>
          <a:p>
            <a:pPr marL="0" indent="0" algn="r" fontAlgn="base">
              <a:buNone/>
              <a:tabLst>
                <a:tab pos="7172325" algn="r"/>
              </a:tabLst>
            </a:pPr>
            <a:endParaRPr lang="sv-SE" sz="2400" b="1" dirty="0" smtClean="0">
              <a:latin typeface="Legato-Regular" pitchFamily="2" charset="0"/>
            </a:endParaRPr>
          </a:p>
          <a:p>
            <a:pPr marL="0" indent="0" fontAlgn="base">
              <a:buNone/>
              <a:tabLst>
                <a:tab pos="7172325" algn="r"/>
              </a:tabLst>
            </a:pPr>
            <a:r>
              <a:rPr lang="sv-SE" sz="2400" b="1" dirty="0">
                <a:latin typeface="Legato-Regular" pitchFamily="2" charset="0"/>
              </a:rPr>
              <a:t>	</a:t>
            </a:r>
            <a:endParaRPr lang="sv-SE" sz="2400" dirty="0">
              <a:latin typeface="Legato-Regular" pitchFamily="2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17</a:t>
            </a:fld>
            <a:endParaRPr lang="sv-SE" dirty="0"/>
          </a:p>
        </p:txBody>
      </p:sp>
      <p:cxnSp>
        <p:nvCxnSpPr>
          <p:cNvPr id="6" name="Rak 5"/>
          <p:cNvCxnSpPr/>
          <p:nvPr/>
        </p:nvCxnSpPr>
        <p:spPr>
          <a:xfrm>
            <a:off x="395536" y="2780928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395536" y="3356992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7"/>
          <p:cNvCxnSpPr/>
          <p:nvPr/>
        </p:nvCxnSpPr>
        <p:spPr>
          <a:xfrm>
            <a:off x="395536" y="3861048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/>
          <p:cNvCxnSpPr/>
          <p:nvPr/>
        </p:nvCxnSpPr>
        <p:spPr>
          <a:xfrm>
            <a:off x="395536" y="4437112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395536" y="5013176"/>
            <a:ext cx="7272808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10"/>
          <p:cNvCxnSpPr/>
          <p:nvPr/>
        </p:nvCxnSpPr>
        <p:spPr>
          <a:xfrm>
            <a:off x="395536" y="2276872"/>
            <a:ext cx="7272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227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395536" y="951925"/>
            <a:ext cx="8424000" cy="738000"/>
          </a:xfrm>
        </p:spPr>
        <p:txBody>
          <a:bodyPr/>
          <a:lstStyle/>
          <a:p>
            <a:pPr algn="ctr"/>
            <a:r>
              <a:rPr lang="en-US" sz="2600" kern="0" dirty="0">
                <a:solidFill>
                  <a:srgbClr val="FF0000"/>
                </a:solidFill>
              </a:rPr>
              <a:t>The </a:t>
            </a:r>
            <a:r>
              <a:rPr lang="en-US" sz="2600" kern="0" dirty="0" err="1">
                <a:solidFill>
                  <a:srgbClr val="FF0000"/>
                </a:solidFill>
              </a:rPr>
              <a:t>swedish</a:t>
            </a:r>
            <a:r>
              <a:rPr lang="en-US" sz="2600" kern="0" dirty="0">
                <a:solidFill>
                  <a:srgbClr val="FF0000"/>
                </a:solidFill>
              </a:rPr>
              <a:t> </a:t>
            </a:r>
            <a:r>
              <a:rPr lang="en-US" sz="2600" kern="0" dirty="0" err="1">
                <a:solidFill>
                  <a:srgbClr val="FF0000"/>
                </a:solidFill>
              </a:rPr>
              <a:t>labour</a:t>
            </a:r>
            <a:r>
              <a:rPr lang="en-US" sz="2600" kern="0" dirty="0">
                <a:solidFill>
                  <a:srgbClr val="FF0000"/>
                </a:solidFill>
              </a:rPr>
              <a:t> market </a:t>
            </a:r>
            <a:r>
              <a:rPr lang="en-US" sz="2600" kern="0" dirty="0" smtClean="0">
                <a:solidFill>
                  <a:srgbClr val="FF0000"/>
                </a:solidFill>
              </a:rPr>
              <a:t>mechanisms</a:t>
            </a:r>
            <a:br>
              <a:rPr lang="en-US" sz="2600" kern="0" dirty="0" smtClean="0">
                <a:solidFill>
                  <a:srgbClr val="FF0000"/>
                </a:solidFill>
              </a:rPr>
            </a:br>
            <a:r>
              <a:rPr lang="en-US" sz="1800" kern="0" dirty="0" smtClean="0">
                <a:solidFill>
                  <a:srgbClr val="FF0000"/>
                </a:solidFill>
              </a:rPr>
              <a:t>Collective agreements and social dialogue</a:t>
            </a:r>
            <a:endParaRPr lang="en-GB" sz="2600" dirty="0">
              <a:solidFill>
                <a:schemeClr val="tx1"/>
              </a:solidFill>
            </a:endParaRPr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No minimum wage in Sweden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Wages are determined in CBA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Supportive legislation, if TU and employer cannot agree on improvements, the law applies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National coordination is vital and creates solidarity between TU:s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Signed CBA guarantees peace in the labour market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Legislated co-determination supports social dialogue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5A13-C5B7-4827-B697-89B542DB1165}" type="slidenum">
              <a:rPr lang="sv-SE" smtClean="0"/>
              <a:pPr/>
              <a:t>18</a:t>
            </a:fld>
            <a:endParaRPr lang="sv-SE" dirty="0"/>
          </a:p>
        </p:txBody>
      </p:sp>
      <p:sp>
        <p:nvSpPr>
          <p:cNvPr id="10" name="Rektangel 9"/>
          <p:cNvSpPr/>
          <p:nvPr/>
        </p:nvSpPr>
        <p:spPr>
          <a:xfrm>
            <a:off x="1043608" y="836712"/>
            <a:ext cx="7272808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449263">
              <a:lnSpc>
                <a:spcPct val="150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endParaRPr lang="en-GB" sz="2000" kern="0" dirty="0" smtClean="0">
              <a:solidFill>
                <a:srgbClr val="000000"/>
              </a:solidFill>
              <a:latin typeface="+mn-lt"/>
              <a:cs typeface="Arial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v-SE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v-SE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v-SE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713" y="1295714"/>
            <a:ext cx="16287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63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F Metall">
  <a:themeElements>
    <a:clrScheme name="IF Metall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A1A35"/>
      </a:accent1>
      <a:accent2>
        <a:srgbClr val="7D7FBD"/>
      </a:accent2>
      <a:accent3>
        <a:srgbClr val="519032"/>
      </a:accent3>
      <a:accent4>
        <a:srgbClr val="5C2D91"/>
      </a:accent4>
      <a:accent5>
        <a:srgbClr val="0054A6"/>
      </a:accent5>
      <a:accent6>
        <a:srgbClr val="A7A9AC"/>
      </a:accent6>
      <a:hlink>
        <a:srgbClr val="0000FF"/>
      </a:hlink>
      <a:folHlink>
        <a:srgbClr val="800080"/>
      </a:folHlink>
    </a:clrScheme>
    <a:fontScheme name="IF Meta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IF Metall">
  <a:themeElements>
    <a:clrScheme name="IF Metall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A1A35"/>
      </a:accent1>
      <a:accent2>
        <a:srgbClr val="0054A6"/>
      </a:accent2>
      <a:accent3>
        <a:srgbClr val="519032"/>
      </a:accent3>
      <a:accent4>
        <a:srgbClr val="5C2D91"/>
      </a:accent4>
      <a:accent5>
        <a:srgbClr val="96C0E8"/>
      </a:accent5>
      <a:accent6>
        <a:srgbClr val="DADADA"/>
      </a:accent6>
      <a:hlink>
        <a:srgbClr val="0000FF"/>
      </a:hlink>
      <a:folHlink>
        <a:srgbClr val="800080"/>
      </a:folHlink>
    </a:clrScheme>
    <a:fontScheme name="IF Meta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565</Words>
  <Application>Microsoft Office PowerPoint</Application>
  <PresentationFormat>Bildspel på skärmen (4:3)</PresentationFormat>
  <Paragraphs>170</Paragraphs>
  <Slides>18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18</vt:i4>
      </vt:variant>
    </vt:vector>
  </HeadingPairs>
  <TitlesOfParts>
    <vt:vector size="29" baseType="lpstr">
      <vt:lpstr>Arial</vt:lpstr>
      <vt:lpstr>Calibri</vt:lpstr>
      <vt:lpstr>Legato-Bold</vt:lpstr>
      <vt:lpstr>Legato-Regular</vt:lpstr>
      <vt:lpstr>Legato-SemiBold</vt:lpstr>
      <vt:lpstr>Symbol</vt:lpstr>
      <vt:lpstr>Times New Roman</vt:lpstr>
      <vt:lpstr>Verdana</vt:lpstr>
      <vt:lpstr>Wingdings</vt:lpstr>
      <vt:lpstr>IF Metall</vt:lpstr>
      <vt:lpstr>1_IF Metall</vt:lpstr>
      <vt:lpstr>IF Metall   2018</vt:lpstr>
      <vt:lpstr>PowerPoint-presentation</vt:lpstr>
      <vt:lpstr>PowerPoint-presentation</vt:lpstr>
      <vt:lpstr>Dividided we are weak…</vt:lpstr>
      <vt:lpstr>Swedish model –What is it?  </vt:lpstr>
      <vt:lpstr>              IF Metall – strong together </vt:lpstr>
      <vt:lpstr>PowerPoint-presentation</vt:lpstr>
      <vt:lpstr>Trade Union Fees</vt:lpstr>
      <vt:lpstr>Trade Union Fees</vt:lpstr>
      <vt:lpstr>Trade Union resources</vt:lpstr>
      <vt:lpstr>PowerPoint-presentation</vt:lpstr>
      <vt:lpstr>PowerPoint-presentation</vt:lpstr>
      <vt:lpstr>Results from congress – organizing is a priority!</vt:lpstr>
      <vt:lpstr>Automation and digitization </vt:lpstr>
      <vt:lpstr>How the swedish labour market is regulated</vt:lpstr>
      <vt:lpstr>National negotiations 2017</vt:lpstr>
      <vt:lpstr>39 sectoral agreements</vt:lpstr>
      <vt:lpstr>The swedish labour market mechanisms Collective agreements and social dialogue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2012-10-15T12:04:32Z</dcterms:created>
  <dcterms:modified xsi:type="dcterms:W3CDTF">2018-09-20T11:38:18Z</dcterms:modified>
</cp:coreProperties>
</file>