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64" r:id="rId2"/>
    <p:sldId id="270" r:id="rId3"/>
    <p:sldId id="256" r:id="rId4"/>
    <p:sldId id="267" r:id="rId5"/>
    <p:sldId id="274" r:id="rId6"/>
    <p:sldId id="275" r:id="rId7"/>
    <p:sldId id="257" r:id="rId8"/>
    <p:sldId id="272" r:id="rId9"/>
    <p:sldId id="276" r:id="rId10"/>
    <p:sldId id="271" r:id="rId11"/>
    <p:sldId id="269" r:id="rId12"/>
    <p:sldId id="263" r:id="rId13"/>
    <p:sldId id="262" r:id="rId14"/>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066"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6E9F472-29D9-4867-9E77-F845005D0301}" type="datetimeFigureOut">
              <a:rPr lang="sv-SE" smtClean="0"/>
              <a:t>2018-09-20</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9C3A4EE-E12B-4C80-AAEB-182CDA172759}" type="slidenum">
              <a:rPr lang="sv-SE" smtClean="0"/>
              <a:t>‹#›</a:t>
            </a:fld>
            <a:endParaRPr lang="sv-SE"/>
          </a:p>
        </p:txBody>
      </p:sp>
    </p:spTree>
    <p:extLst>
      <p:ext uri="{BB962C8B-B14F-4D97-AF65-F5344CB8AC3E}">
        <p14:creationId xmlns:p14="http://schemas.microsoft.com/office/powerpoint/2010/main" val="2124679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B5F1802-3194-4E52-B10D-B5D04430E665}" type="datetimeFigureOut">
              <a:rPr lang="sv-SE" smtClean="0"/>
              <a:t>2018-09-20</a:t>
            </a:fld>
            <a:endParaRPr lang="sv-SE"/>
          </a:p>
        </p:txBody>
      </p:sp>
      <p:sp>
        <p:nvSpPr>
          <p:cNvPr id="4" name="Platshållare för bildobjekt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CB1A192-354F-40D3-BD33-7FFD6FC6F536}" type="slidenum">
              <a:rPr lang="sv-SE" smtClean="0"/>
              <a:t>‹#›</a:t>
            </a:fld>
            <a:endParaRPr lang="sv-SE"/>
          </a:p>
        </p:txBody>
      </p:sp>
    </p:spTree>
    <p:extLst>
      <p:ext uri="{BB962C8B-B14F-4D97-AF65-F5344CB8AC3E}">
        <p14:creationId xmlns:p14="http://schemas.microsoft.com/office/powerpoint/2010/main" val="3263916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rgbClr val="60676A"/>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1432908" y="1894889"/>
            <a:ext cx="7054552" cy="1470025"/>
          </a:xfrm>
        </p:spPr>
        <p:txBody>
          <a:bodyPr anchor="t">
            <a:normAutofit/>
          </a:bodyPr>
          <a:lstStyle>
            <a:lvl1pPr>
              <a:lnSpc>
                <a:spcPts val="2850"/>
              </a:lnSpc>
              <a:defRPr sz="2700">
                <a:solidFill>
                  <a:srgbClr val="BFD730"/>
                </a:solidFill>
              </a:defRPr>
            </a:lvl1pPr>
          </a:lstStyle>
          <a:p>
            <a:r>
              <a:rPr lang="sv-SE" smtClean="0"/>
              <a:t>Klicka här för att ändra format</a:t>
            </a:r>
            <a:endParaRPr lang="sv-SE" dirty="0"/>
          </a:p>
        </p:txBody>
      </p:sp>
      <p:sp>
        <p:nvSpPr>
          <p:cNvPr id="3" name="Underrubrik 2"/>
          <p:cNvSpPr>
            <a:spLocks noGrp="1"/>
          </p:cNvSpPr>
          <p:nvPr>
            <p:ph type="subTitle" idx="1" hasCustomPrompt="1"/>
          </p:nvPr>
        </p:nvSpPr>
        <p:spPr>
          <a:xfrm>
            <a:off x="1432800" y="3429000"/>
            <a:ext cx="6400800" cy="1752600"/>
          </a:xfrm>
        </p:spPr>
        <p:txBody>
          <a:bodyPr lIns="0">
            <a:normAutofit/>
          </a:bodyPr>
          <a:lstStyle>
            <a:lvl1pPr marL="0" indent="0" algn="l">
              <a:lnSpc>
                <a:spcPts val="2400"/>
              </a:lnSpc>
              <a:buNone/>
              <a:defRPr sz="195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smtClean="0"/>
              <a:t>Klicka för att lägga till författare</a:t>
            </a:r>
            <a:endParaRPr lang="sv-SE" dirty="0"/>
          </a:p>
        </p:txBody>
      </p:sp>
      <p:sp>
        <p:nvSpPr>
          <p:cNvPr id="4" name="Platshållare för datum 3"/>
          <p:cNvSpPr>
            <a:spLocks noGrp="1"/>
          </p:cNvSpPr>
          <p:nvPr>
            <p:ph type="dt" sz="half" idx="10"/>
          </p:nvPr>
        </p:nvSpPr>
        <p:spPr/>
        <p:txBody>
          <a:bodyPr/>
          <a:lstStyle/>
          <a:p>
            <a:fld id="{984DD518-3316-471F-B97D-6C55BA3DBBDE}" type="datetimeFigureOut">
              <a:rPr lang="sv-SE" smtClean="0"/>
              <a:t>2018-09-20</a:t>
            </a:fld>
            <a:endParaRPr lang="sv-SE"/>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000" y="270000"/>
            <a:ext cx="1044000" cy="303146"/>
          </a:xfrm>
          <a:prstGeom prst="rect">
            <a:avLst/>
          </a:prstGeom>
        </p:spPr>
      </p:pic>
      <p:cxnSp>
        <p:nvCxnSpPr>
          <p:cNvPr id="8" name="Rak 7"/>
          <p:cNvCxnSpPr/>
          <p:nvPr/>
        </p:nvCxnSpPr>
        <p:spPr>
          <a:xfrm>
            <a:off x="377300" y="714467"/>
            <a:ext cx="842493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9" name="Rak 8"/>
          <p:cNvCxnSpPr/>
          <p:nvPr/>
        </p:nvCxnSpPr>
        <p:spPr>
          <a:xfrm>
            <a:off x="377300" y="6136276"/>
            <a:ext cx="8424936"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25339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984DD518-3316-471F-B97D-6C55BA3DBBDE}" type="datetimeFigureOut">
              <a:rPr lang="sv-SE" smtClean="0"/>
              <a:t>2018-09-20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360001" y="233794"/>
            <a:ext cx="288032" cy="365125"/>
          </a:xfrm>
        </p:spPr>
        <p:txBody>
          <a:bodyPr/>
          <a:lstStyle>
            <a:lvl1pPr algn="l">
              <a:defRPr/>
            </a:lvl1pPr>
          </a:lstStyle>
          <a:p>
            <a:fld id="{D999732D-D9E6-43A9-97A1-03C600893646}" type="slidenum">
              <a:rPr lang="sv-SE" smtClean="0"/>
              <a:t>‹#›</a:t>
            </a:fld>
            <a:endParaRPr lang="sv-SE"/>
          </a:p>
        </p:txBody>
      </p:sp>
    </p:spTree>
    <p:extLst>
      <p:ext uri="{BB962C8B-B14F-4D97-AF65-F5344CB8AC3E}">
        <p14:creationId xmlns:p14="http://schemas.microsoft.com/office/powerpoint/2010/main" val="3122878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Kapitelavdelare">
    <p:bg>
      <p:bgPr>
        <a:solidFill>
          <a:srgbClr val="60676A"/>
        </a:solidFill>
        <a:effectLst/>
      </p:bgPr>
    </p:bg>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360000" y="1052738"/>
            <a:ext cx="7772400" cy="1500187"/>
          </a:xfrm>
        </p:spPr>
        <p:txBody>
          <a:bodyPr lIns="0" anchor="t">
            <a:noAutofit/>
          </a:bodyPr>
          <a:lstStyle>
            <a:lvl1pPr marL="0" indent="0">
              <a:buNone/>
              <a:defRPr sz="1500" b="1">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984DD518-3316-471F-B97D-6C55BA3DBBDE}" type="datetimeFigureOut">
              <a:rPr lang="sv-SE" smtClean="0"/>
              <a:t>2018-09-20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999732D-D9E6-43A9-97A1-03C600893646}" type="slidenum">
              <a:rPr lang="sv-SE" smtClean="0"/>
              <a:t>‹#›</a:t>
            </a:fld>
            <a:endParaRPr lang="sv-SE"/>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000" y="270000"/>
            <a:ext cx="1044000" cy="303146"/>
          </a:xfrm>
          <a:prstGeom prst="rect">
            <a:avLst/>
          </a:prstGeom>
        </p:spPr>
      </p:pic>
      <p:cxnSp>
        <p:nvCxnSpPr>
          <p:cNvPr id="9" name="Rak 8"/>
          <p:cNvCxnSpPr/>
          <p:nvPr/>
        </p:nvCxnSpPr>
        <p:spPr>
          <a:xfrm>
            <a:off x="377300" y="714467"/>
            <a:ext cx="842493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0" name="Rak 9"/>
          <p:cNvCxnSpPr/>
          <p:nvPr/>
        </p:nvCxnSpPr>
        <p:spPr>
          <a:xfrm>
            <a:off x="377300" y="6136276"/>
            <a:ext cx="8424936"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35575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360000" y="1920091"/>
            <a:ext cx="4122000" cy="3852000"/>
          </a:xfrm>
        </p:spPr>
        <p:txBody>
          <a:bodyPr lIns="0" tIns="0" rIns="0" bIns="0"/>
          <a:lstStyle>
            <a:lvl1pPr>
              <a:defRPr sz="1500"/>
            </a:lvl1pPr>
            <a:lvl2pPr>
              <a:defRPr sz="1500"/>
            </a:lvl2pPr>
            <a:lvl3pPr>
              <a:defRPr sz="1350"/>
            </a:lvl3pPr>
            <a:lvl4pPr>
              <a:defRPr sz="1200"/>
            </a:lvl4pPr>
            <a:lvl5pPr>
              <a:defRPr sz="1050"/>
            </a:lvl5pPr>
            <a:lvl6pPr>
              <a:defRPr sz="1350"/>
            </a:lvl6pPr>
            <a:lvl7pPr>
              <a:defRPr sz="1350"/>
            </a:lvl7pPr>
            <a:lvl8pPr>
              <a:defRPr sz="1350"/>
            </a:lvl8pPr>
            <a:lvl9pPr>
              <a:defRPr sz="135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662830" y="1920091"/>
            <a:ext cx="4122000" cy="3852000"/>
          </a:xfrm>
        </p:spPr>
        <p:txBody>
          <a:bodyPr lIns="0" tIns="0" rIns="0" bIns="0"/>
          <a:lstStyle>
            <a:lvl1pPr>
              <a:defRPr sz="1500"/>
            </a:lvl1pPr>
            <a:lvl2pPr>
              <a:defRPr sz="1500"/>
            </a:lvl2pPr>
            <a:lvl3pPr>
              <a:defRPr sz="1350"/>
            </a:lvl3pPr>
            <a:lvl4pPr>
              <a:defRPr sz="1200"/>
            </a:lvl4pPr>
            <a:lvl5pPr>
              <a:defRPr sz="1050"/>
            </a:lvl5pPr>
            <a:lvl6pPr>
              <a:defRPr sz="1350"/>
            </a:lvl6pPr>
            <a:lvl7pPr>
              <a:defRPr sz="1350"/>
            </a:lvl7pPr>
            <a:lvl8pPr>
              <a:defRPr sz="1350"/>
            </a:lvl8pPr>
            <a:lvl9pPr>
              <a:defRPr sz="135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984DD518-3316-471F-B97D-6C55BA3DBBDE}" type="datetimeFigureOut">
              <a:rPr lang="sv-SE" smtClean="0"/>
              <a:t>2018-09-20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999732D-D9E6-43A9-97A1-03C600893646}" type="slidenum">
              <a:rPr lang="sv-SE" smtClean="0"/>
              <a:t>‹#›</a:t>
            </a:fld>
            <a:endParaRPr lang="sv-SE"/>
          </a:p>
        </p:txBody>
      </p:sp>
    </p:spTree>
    <p:extLst>
      <p:ext uri="{BB962C8B-B14F-4D97-AF65-F5344CB8AC3E}">
        <p14:creationId xmlns:p14="http://schemas.microsoft.com/office/powerpoint/2010/main" val="1000866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nehållsdel och bi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360000" y="1920091"/>
            <a:ext cx="4122000" cy="3852000"/>
          </a:xfrm>
        </p:spPr>
        <p:txBody>
          <a:bodyPr lIns="0" tIns="0" rIns="0" bIns="0"/>
          <a:lstStyle>
            <a:lvl1pPr>
              <a:defRPr sz="1500"/>
            </a:lvl1pPr>
            <a:lvl2pPr>
              <a:defRPr sz="1500"/>
            </a:lvl2pPr>
            <a:lvl3pPr>
              <a:defRPr sz="1350"/>
            </a:lvl3pPr>
            <a:lvl4pPr>
              <a:defRPr sz="1200"/>
            </a:lvl4pPr>
            <a:lvl5pPr>
              <a:defRPr sz="1050"/>
            </a:lvl5pPr>
            <a:lvl6pPr>
              <a:defRPr sz="1350"/>
            </a:lvl6pPr>
            <a:lvl7pPr>
              <a:defRPr sz="1350"/>
            </a:lvl7pPr>
            <a:lvl8pPr>
              <a:defRPr sz="1350"/>
            </a:lvl8pPr>
            <a:lvl9pPr>
              <a:defRPr sz="135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984DD518-3316-471F-B97D-6C55BA3DBBDE}" type="datetimeFigureOut">
              <a:rPr lang="sv-SE" smtClean="0"/>
              <a:t>2018-09-20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999732D-D9E6-43A9-97A1-03C600893646}" type="slidenum">
              <a:rPr lang="sv-SE" smtClean="0"/>
              <a:t>‹#›</a:t>
            </a:fld>
            <a:endParaRPr lang="sv-SE"/>
          </a:p>
        </p:txBody>
      </p:sp>
      <p:sp>
        <p:nvSpPr>
          <p:cNvPr id="9" name="Platshållare för bild 8"/>
          <p:cNvSpPr>
            <a:spLocks noGrp="1"/>
          </p:cNvSpPr>
          <p:nvPr>
            <p:ph type="pic" sz="quarter" idx="13"/>
          </p:nvPr>
        </p:nvSpPr>
        <p:spPr>
          <a:xfrm>
            <a:off x="4662000" y="1918800"/>
            <a:ext cx="4122000" cy="3852000"/>
          </a:xfrm>
        </p:spPr>
        <p:txBody>
          <a:bodyPr/>
          <a:lstStyle/>
          <a:p>
            <a:r>
              <a:rPr lang="sv-SE" smtClean="0"/>
              <a:t>Klicka på ikonen för att lägga till en bild</a:t>
            </a:r>
            <a:endParaRPr lang="en-GB"/>
          </a:p>
        </p:txBody>
      </p:sp>
    </p:spTree>
    <p:extLst>
      <p:ext uri="{BB962C8B-B14F-4D97-AF65-F5344CB8AC3E}">
        <p14:creationId xmlns:p14="http://schemas.microsoft.com/office/powerpoint/2010/main" val="257526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vå spalter">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360000" y="1657582"/>
            <a:ext cx="8424000" cy="639762"/>
          </a:xfrm>
        </p:spPr>
        <p:txBody>
          <a:bodyPr lIns="0"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360000" y="2348882"/>
            <a:ext cx="8424000" cy="3705275"/>
          </a:xfrm>
        </p:spPr>
        <p:txBody>
          <a:bodyPr lIns="0" numCol="2">
            <a:noAutofit/>
          </a:bodyPr>
          <a:lstStyle>
            <a:lvl1pPr marL="1191" indent="0">
              <a:lnSpc>
                <a:spcPts val="1950"/>
              </a:lnSpc>
              <a:spcBef>
                <a:spcPts val="0"/>
              </a:spcBef>
              <a:buFontTx/>
              <a:buNone/>
              <a:defRPr sz="1500"/>
            </a:lvl1pPr>
            <a:lvl2pPr marL="1191" indent="0">
              <a:lnSpc>
                <a:spcPts val="1950"/>
              </a:lnSpc>
              <a:buFontTx/>
              <a:buNone/>
              <a:defRPr sz="1500"/>
            </a:lvl2pPr>
            <a:lvl3pPr marL="1191" indent="0">
              <a:lnSpc>
                <a:spcPts val="1950"/>
              </a:lnSpc>
              <a:buFontTx/>
              <a:buNone/>
              <a:defRPr sz="1350"/>
            </a:lvl3pPr>
            <a:lvl4pPr marL="1191" indent="0">
              <a:lnSpc>
                <a:spcPts val="1950"/>
              </a:lnSpc>
              <a:buFontTx/>
              <a:buNone/>
              <a:defRPr sz="1200"/>
            </a:lvl4pPr>
            <a:lvl5pPr marL="1191" indent="0">
              <a:lnSpc>
                <a:spcPts val="1950"/>
              </a:lnSpc>
              <a:buFontTx/>
              <a:buNone/>
              <a:defRPr sz="1200"/>
            </a:lvl5pPr>
            <a:lvl6pPr>
              <a:defRPr sz="1200"/>
            </a:lvl6pPr>
            <a:lvl7pPr>
              <a:defRPr sz="1200"/>
            </a:lvl7pPr>
            <a:lvl8pPr>
              <a:defRPr sz="1200"/>
            </a:lvl8pPr>
            <a:lvl9pPr>
              <a:defRPr sz="1200"/>
            </a:lvl9pPr>
          </a:lstStyle>
          <a:p>
            <a:pPr lvl="0"/>
            <a:r>
              <a:rPr lang="sv-SE" smtClean="0"/>
              <a:t>Klicka här för att ändra format på bakgrundstexten</a:t>
            </a:r>
          </a:p>
        </p:txBody>
      </p:sp>
      <p:sp>
        <p:nvSpPr>
          <p:cNvPr id="7" name="Platshållare för datum 6"/>
          <p:cNvSpPr>
            <a:spLocks noGrp="1"/>
          </p:cNvSpPr>
          <p:nvPr>
            <p:ph type="dt" sz="half" idx="10"/>
          </p:nvPr>
        </p:nvSpPr>
        <p:spPr/>
        <p:txBody>
          <a:bodyPr/>
          <a:lstStyle/>
          <a:p>
            <a:fld id="{984DD518-3316-471F-B97D-6C55BA3DBBDE}" type="datetimeFigureOut">
              <a:rPr lang="sv-SE" smtClean="0"/>
              <a:t>2018-09-20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D999732D-D9E6-43A9-97A1-03C600893646}" type="slidenum">
              <a:rPr lang="sv-SE" smtClean="0"/>
              <a:t>‹#›</a:t>
            </a:fld>
            <a:endParaRPr lang="sv-SE"/>
          </a:p>
        </p:txBody>
      </p:sp>
    </p:spTree>
    <p:extLst>
      <p:ext uri="{BB962C8B-B14F-4D97-AF65-F5344CB8AC3E}">
        <p14:creationId xmlns:p14="http://schemas.microsoft.com/office/powerpoint/2010/main" val="536465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ndast innehåll">
    <p:bg>
      <p:bgPr>
        <a:solidFill>
          <a:schemeClr val="bg1"/>
        </a:solidFill>
        <a:effectLst/>
      </p:bgPr>
    </p:bg>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984DD518-3316-471F-B97D-6C55BA3DBBDE}" type="datetimeFigureOut">
              <a:rPr lang="sv-SE" smtClean="0"/>
              <a:t>2018-09-20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360001" y="233794"/>
            <a:ext cx="288032" cy="365125"/>
          </a:xfrm>
        </p:spPr>
        <p:txBody>
          <a:bodyPr/>
          <a:lstStyle>
            <a:lvl1pPr algn="l">
              <a:defRPr/>
            </a:lvl1pPr>
          </a:lstStyle>
          <a:p>
            <a:fld id="{D999732D-D9E6-43A9-97A1-03C600893646}" type="slidenum">
              <a:rPr lang="sv-SE" smtClean="0"/>
              <a:t>‹#›</a:t>
            </a:fld>
            <a:endParaRPr lang="sv-SE"/>
          </a:p>
        </p:txBody>
      </p:sp>
    </p:spTree>
    <p:extLst>
      <p:ext uri="{BB962C8B-B14F-4D97-AF65-F5344CB8AC3E}">
        <p14:creationId xmlns:p14="http://schemas.microsoft.com/office/powerpoint/2010/main" val="3036865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984DD518-3316-471F-B97D-6C55BA3DBBDE}" type="datetimeFigureOut">
              <a:rPr lang="sv-SE" smtClean="0"/>
              <a:t>2018-09-20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D999732D-D9E6-43A9-97A1-03C600893646}" type="slidenum">
              <a:rPr lang="sv-SE" smtClean="0"/>
              <a:t>‹#›</a:t>
            </a:fld>
            <a:endParaRPr lang="sv-SE"/>
          </a:p>
        </p:txBody>
      </p:sp>
    </p:spTree>
    <p:extLst>
      <p:ext uri="{BB962C8B-B14F-4D97-AF65-F5344CB8AC3E}">
        <p14:creationId xmlns:p14="http://schemas.microsoft.com/office/powerpoint/2010/main" val="4265295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984DD518-3316-471F-B97D-6C55BA3DBBDE}" type="datetimeFigureOut">
              <a:rPr lang="sv-SE" smtClean="0"/>
              <a:t>2018-09-20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D999732D-D9E6-43A9-97A1-03C600893646}" type="slidenum">
              <a:rPr lang="sv-SE" smtClean="0"/>
              <a:t>‹#›</a:t>
            </a:fld>
            <a:endParaRPr lang="sv-SE"/>
          </a:p>
        </p:txBody>
      </p:sp>
    </p:spTree>
    <p:extLst>
      <p:ext uri="{BB962C8B-B14F-4D97-AF65-F5344CB8AC3E}">
        <p14:creationId xmlns:p14="http://schemas.microsoft.com/office/powerpoint/2010/main" val="81435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0000" y="733640"/>
            <a:ext cx="8424000" cy="738000"/>
          </a:xfrm>
          <a:prstGeom prst="rect">
            <a:avLst/>
          </a:prstGeom>
        </p:spPr>
        <p:txBody>
          <a:bodyPr vert="horz" lIns="0" tIns="45720" rIns="91440" bIns="45720" rtlCol="0" anchor="b">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360000" y="1879600"/>
            <a:ext cx="8424000" cy="3852000"/>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360000" y="6444000"/>
            <a:ext cx="756000" cy="180000"/>
          </a:xfrm>
          <a:prstGeom prst="rect">
            <a:avLst/>
          </a:prstGeom>
        </p:spPr>
        <p:txBody>
          <a:bodyPr vert="horz" lIns="0" tIns="45720" rIns="91440" bIns="45720" rtlCol="0" anchor="ctr"/>
          <a:lstStyle>
            <a:lvl1pPr algn="l">
              <a:defRPr sz="600">
                <a:solidFill>
                  <a:schemeClr val="accent6"/>
                </a:solidFill>
              </a:defRPr>
            </a:lvl1pPr>
          </a:lstStyle>
          <a:p>
            <a:fld id="{984DD518-3316-471F-B97D-6C55BA3DBBDE}" type="datetimeFigureOut">
              <a:rPr lang="sv-SE" smtClean="0"/>
              <a:t>2018-09-20</a:t>
            </a:fld>
            <a:endParaRPr lang="sv-SE"/>
          </a:p>
        </p:txBody>
      </p:sp>
      <p:sp>
        <p:nvSpPr>
          <p:cNvPr id="5" name="Platshållare för sidfot 4"/>
          <p:cNvSpPr>
            <a:spLocks noGrp="1"/>
          </p:cNvSpPr>
          <p:nvPr>
            <p:ph type="ftr" sz="quarter" idx="3"/>
          </p:nvPr>
        </p:nvSpPr>
        <p:spPr>
          <a:xfrm>
            <a:off x="755576" y="233794"/>
            <a:ext cx="6696744" cy="365125"/>
          </a:xfrm>
          <a:prstGeom prst="rect">
            <a:avLst/>
          </a:prstGeom>
        </p:spPr>
        <p:txBody>
          <a:bodyPr vert="horz" lIns="0" tIns="45720" rIns="91440" bIns="45720" rtlCol="0" anchor="ctr"/>
          <a:lstStyle>
            <a:lvl1pPr algn="l">
              <a:defRPr sz="900" b="1" cap="all" baseline="0">
                <a:solidFill>
                  <a:schemeClr val="accent6"/>
                </a:solidFill>
              </a:defRPr>
            </a:lvl1pPr>
          </a:lstStyle>
          <a:p>
            <a:endParaRPr lang="sv-SE"/>
          </a:p>
        </p:txBody>
      </p:sp>
      <p:sp>
        <p:nvSpPr>
          <p:cNvPr id="6" name="Platshållare för bildnummer 5"/>
          <p:cNvSpPr>
            <a:spLocks noGrp="1"/>
          </p:cNvSpPr>
          <p:nvPr>
            <p:ph type="sldNum" sz="quarter" idx="4"/>
          </p:nvPr>
        </p:nvSpPr>
        <p:spPr>
          <a:xfrm>
            <a:off x="360001" y="233794"/>
            <a:ext cx="288032" cy="365125"/>
          </a:xfrm>
          <a:prstGeom prst="rect">
            <a:avLst/>
          </a:prstGeom>
        </p:spPr>
        <p:txBody>
          <a:bodyPr vert="horz" lIns="0" tIns="45720" rIns="91440" bIns="45720" rtlCol="0" anchor="ctr"/>
          <a:lstStyle>
            <a:lvl1pPr algn="l">
              <a:defRPr sz="900" b="1">
                <a:solidFill>
                  <a:schemeClr val="accent6"/>
                </a:solidFill>
              </a:defRPr>
            </a:lvl1pPr>
          </a:lstStyle>
          <a:p>
            <a:fld id="{D999732D-D9E6-43A9-97A1-03C600893646}" type="slidenum">
              <a:rPr lang="sv-SE" smtClean="0"/>
              <a:t>‹#›</a:t>
            </a:fld>
            <a:endParaRPr lang="sv-SE"/>
          </a:p>
        </p:txBody>
      </p:sp>
      <p:cxnSp>
        <p:nvCxnSpPr>
          <p:cNvPr id="9" name="Rak 8"/>
          <p:cNvCxnSpPr/>
          <p:nvPr/>
        </p:nvCxnSpPr>
        <p:spPr>
          <a:xfrm>
            <a:off x="377300" y="714467"/>
            <a:ext cx="842493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0" name="Rak 9"/>
          <p:cNvCxnSpPr/>
          <p:nvPr/>
        </p:nvCxnSpPr>
        <p:spPr>
          <a:xfrm>
            <a:off x="377300" y="6136276"/>
            <a:ext cx="8424936" cy="0"/>
          </a:xfrm>
          <a:prstGeom prst="line">
            <a:avLst/>
          </a:prstGeom>
        </p:spPr>
        <p:style>
          <a:lnRef idx="1">
            <a:schemeClr val="accent6"/>
          </a:lnRef>
          <a:fillRef idx="0">
            <a:schemeClr val="accent6"/>
          </a:fillRef>
          <a:effectRef idx="0">
            <a:schemeClr val="accent6"/>
          </a:effectRef>
          <a:fontRef idx="minor">
            <a:schemeClr val="tx1"/>
          </a:fontRef>
        </p:style>
      </p:cxnSp>
      <p:pic>
        <p:nvPicPr>
          <p:cNvPr id="12" name="Bildobjekt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40352" y="271033"/>
            <a:ext cx="1044000" cy="303145"/>
          </a:xfrm>
          <a:prstGeom prst="rect">
            <a:avLst/>
          </a:prstGeom>
        </p:spPr>
      </p:pic>
    </p:spTree>
    <p:extLst>
      <p:ext uri="{BB962C8B-B14F-4D97-AF65-F5344CB8AC3E}">
        <p14:creationId xmlns:p14="http://schemas.microsoft.com/office/powerpoint/2010/main" val="2291997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685800" rtl="0" eaLnBrk="1" latinLnBrk="0" hangingPunct="1">
        <a:lnSpc>
          <a:spcPts val="1875"/>
        </a:lnSpc>
        <a:spcBef>
          <a:spcPct val="0"/>
        </a:spcBef>
        <a:buNone/>
        <a:defRPr sz="1500" b="1" kern="1200">
          <a:solidFill>
            <a:schemeClr val="accent1"/>
          </a:solidFill>
          <a:latin typeface="+mj-lt"/>
          <a:ea typeface="+mj-ea"/>
          <a:cs typeface="+mj-cs"/>
        </a:defRPr>
      </a:lvl1pPr>
    </p:titleStyle>
    <p:bodyStyle>
      <a:lvl1pPr marL="135000" indent="-135000" algn="l" defTabSz="685800" rtl="0" eaLnBrk="1" latinLnBrk="0" hangingPunct="1">
        <a:lnSpc>
          <a:spcPts val="1950"/>
        </a:lnSpc>
        <a:spcBef>
          <a:spcPct val="20000"/>
        </a:spcBef>
        <a:buFont typeface="Arial" pitchFamily="34" charset="0"/>
        <a:buChar char="•"/>
        <a:defRPr sz="1500" kern="1200">
          <a:solidFill>
            <a:schemeClr val="tx1"/>
          </a:solidFill>
          <a:latin typeface="+mn-lt"/>
          <a:ea typeface="+mn-ea"/>
          <a:cs typeface="+mn-cs"/>
        </a:defRPr>
      </a:lvl1pPr>
      <a:lvl2pPr marL="336947" indent="-201216" algn="l" defTabSz="685800" rtl="0" eaLnBrk="1" latinLnBrk="0" hangingPunct="1">
        <a:lnSpc>
          <a:spcPts val="1800"/>
        </a:lnSpc>
        <a:spcBef>
          <a:spcPts val="0"/>
        </a:spcBef>
        <a:buFont typeface="Arial" pitchFamily="34" charset="0"/>
        <a:buChar char="–"/>
        <a:defRPr sz="1500" kern="1200">
          <a:solidFill>
            <a:schemeClr val="tx1"/>
          </a:solidFill>
          <a:latin typeface="+mn-lt"/>
          <a:ea typeface="+mn-ea"/>
          <a:cs typeface="+mn-cs"/>
        </a:defRPr>
      </a:lvl2pPr>
      <a:lvl3pPr marL="51300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702000" indent="-171450" algn="l" defTabSz="6858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86400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a:bodyPr>
          <a:lstStyle/>
          <a:p>
            <a:r>
              <a:rPr lang="en-US" sz="6000" dirty="0" smtClean="0"/>
              <a:t>IF Metall</a:t>
            </a:r>
            <a:br>
              <a:rPr lang="en-US" sz="6000" dirty="0" smtClean="0"/>
            </a:br>
            <a:r>
              <a:rPr lang="en-US" sz="3000" dirty="0" smtClean="0"/>
              <a:t/>
            </a:r>
            <a:br>
              <a:rPr lang="en-US" sz="3000" dirty="0" smtClean="0"/>
            </a:br>
            <a:r>
              <a:rPr lang="en-US" sz="3000" dirty="0" smtClean="0"/>
              <a:t>Gender </a:t>
            </a:r>
            <a:r>
              <a:rPr lang="en-US" sz="3000" dirty="0"/>
              <a:t>equality in the workplace</a:t>
            </a:r>
            <a:endParaRPr lang="en-US" sz="3000" dirty="0"/>
          </a:p>
        </p:txBody>
      </p:sp>
      <p:sp>
        <p:nvSpPr>
          <p:cNvPr id="3" name="Underrubrik 2"/>
          <p:cNvSpPr>
            <a:spLocks noGrp="1"/>
          </p:cNvSpPr>
          <p:nvPr>
            <p:ph type="subTitle" idx="1"/>
          </p:nvPr>
        </p:nvSpPr>
        <p:spPr/>
        <p:txBody>
          <a:bodyPr/>
          <a:lstStyle/>
          <a:p>
            <a:r>
              <a:rPr lang="sv-SE" dirty="0" smtClean="0"/>
              <a:t>Magnus Palmgren</a:t>
            </a:r>
          </a:p>
          <a:p>
            <a:endParaRPr lang="sv-SE" dirty="0"/>
          </a:p>
        </p:txBody>
      </p:sp>
    </p:spTree>
    <p:extLst>
      <p:ext uri="{BB962C8B-B14F-4D97-AF65-F5344CB8AC3E}">
        <p14:creationId xmlns:p14="http://schemas.microsoft.com/office/powerpoint/2010/main" val="1858822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906449" y="2452569"/>
            <a:ext cx="6494228" cy="3631763"/>
          </a:xfrm>
          <a:prstGeom prst="rect">
            <a:avLst/>
          </a:prstGeom>
        </p:spPr>
        <p:txBody>
          <a:bodyPr wrap="square">
            <a:spAutoFit/>
          </a:bodyPr>
          <a:lstStyle/>
          <a:p>
            <a:endParaRPr lang="en-US" sz="1500" dirty="0"/>
          </a:p>
          <a:p>
            <a:pPr marL="257175" indent="-257175">
              <a:buFont typeface="Arial" panose="020B0604020202020204" pitchFamily="34" charset="0"/>
              <a:buChar char="•"/>
            </a:pPr>
            <a:r>
              <a:rPr lang="en-US" sz="2000" dirty="0"/>
              <a:t>The overarching principle is that everyone, regardless of gender, has the right to work and support themselves, to balance career and family life, and to live without the fear of abuse or violence.</a:t>
            </a:r>
            <a:endParaRPr lang="sv-SE" sz="2000" dirty="0"/>
          </a:p>
          <a:p>
            <a:pPr marL="257175" indent="-257175">
              <a:buFont typeface="Arial" panose="020B0604020202020204" pitchFamily="34" charset="0"/>
              <a:buChar char="•"/>
            </a:pPr>
            <a:endParaRPr lang="en-US" sz="2000" dirty="0"/>
          </a:p>
          <a:p>
            <a:pPr marL="257175" indent="-257175">
              <a:buFont typeface="Arial" panose="020B0604020202020204" pitchFamily="34" charset="0"/>
              <a:buChar char="•"/>
            </a:pPr>
            <a:r>
              <a:rPr lang="en-GB" sz="2000" dirty="0"/>
              <a:t>Gender equality means that women and men enjoy the same rights and opportunities in all areas of life, for example equal opportunities on the labour market, shared responsibility for the home and children and economic equality. </a:t>
            </a:r>
          </a:p>
          <a:p>
            <a:endParaRPr lang="en-US" sz="1500" dirty="0"/>
          </a:p>
        </p:txBody>
      </p:sp>
      <p:sp>
        <p:nvSpPr>
          <p:cNvPr id="7" name="Rektangel 6"/>
          <p:cNvSpPr/>
          <p:nvPr/>
        </p:nvSpPr>
        <p:spPr>
          <a:xfrm>
            <a:off x="906449" y="1519733"/>
            <a:ext cx="2901756" cy="523220"/>
          </a:xfrm>
          <a:prstGeom prst="rect">
            <a:avLst/>
          </a:prstGeom>
        </p:spPr>
        <p:txBody>
          <a:bodyPr wrap="none">
            <a:spAutoFit/>
          </a:bodyPr>
          <a:lstStyle/>
          <a:p>
            <a:r>
              <a:rPr lang="en-US" sz="2800" b="1" dirty="0">
                <a:solidFill>
                  <a:srgbClr val="DA1A35"/>
                </a:solidFill>
                <a:ea typeface="+mj-ea"/>
                <a:cs typeface="+mj-cs"/>
              </a:rPr>
              <a:t>Gender equality</a:t>
            </a:r>
            <a:endParaRPr lang="sv-SE" sz="2800" dirty="0"/>
          </a:p>
        </p:txBody>
      </p:sp>
    </p:spTree>
    <p:extLst>
      <p:ext uri="{BB962C8B-B14F-4D97-AF65-F5344CB8AC3E}">
        <p14:creationId xmlns:p14="http://schemas.microsoft.com/office/powerpoint/2010/main" val="2734952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What is gender?</a:t>
            </a:r>
            <a:endParaRPr lang="en-GB" sz="2800" dirty="0"/>
          </a:p>
        </p:txBody>
      </p:sp>
      <p:sp>
        <p:nvSpPr>
          <p:cNvPr id="3" name="Content Placeholder 2"/>
          <p:cNvSpPr>
            <a:spLocks noGrp="1"/>
          </p:cNvSpPr>
          <p:nvPr>
            <p:ph idx="1"/>
          </p:nvPr>
        </p:nvSpPr>
        <p:spPr/>
        <p:txBody>
          <a:bodyPr>
            <a:normAutofit/>
          </a:bodyPr>
          <a:lstStyle/>
          <a:p>
            <a:r>
              <a:rPr lang="en-GB" sz="2000" dirty="0" smtClean="0"/>
              <a:t>Gender refers to the socially determined roles, responsibilities, behaviour, characteristics of women and men in a given culture </a:t>
            </a:r>
          </a:p>
          <a:p>
            <a:pPr marL="0" indent="0">
              <a:buNone/>
            </a:pPr>
            <a:endParaRPr lang="en-GB" dirty="0" smtClean="0"/>
          </a:p>
          <a:p>
            <a:endParaRPr lang="en-GB" dirty="0" smtClean="0"/>
          </a:p>
          <a:p>
            <a:endParaRPr lang="en-GB" dirty="0" smtClean="0"/>
          </a:p>
          <a:p>
            <a:endParaRPr lang="en-GB" dirty="0" smtClean="0"/>
          </a:p>
          <a:p>
            <a:endParaRPr lang="en-GB" dirty="0" smtClean="0"/>
          </a:p>
          <a:p>
            <a:endParaRPr lang="en-GB" dirty="0"/>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059" y="3005229"/>
            <a:ext cx="3679242" cy="2456691"/>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666" y="3539575"/>
            <a:ext cx="2683156" cy="2727875"/>
          </a:xfrm>
          <a:prstGeom prst="rect">
            <a:avLst/>
          </a:prstGeom>
        </p:spPr>
      </p:pic>
    </p:spTree>
    <p:extLst>
      <p:ext uri="{BB962C8B-B14F-4D97-AF65-F5344CB8AC3E}">
        <p14:creationId xmlns:p14="http://schemas.microsoft.com/office/powerpoint/2010/main" val="3484229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sz="2800" dirty="0"/>
              <a:t>What is gender?</a:t>
            </a:r>
            <a:endParaRPr lang="sv-SE" sz="2800" dirty="0"/>
          </a:p>
        </p:txBody>
      </p:sp>
      <p:sp>
        <p:nvSpPr>
          <p:cNvPr id="3" name="Platshållare för innehåll 2"/>
          <p:cNvSpPr>
            <a:spLocks noGrp="1"/>
          </p:cNvSpPr>
          <p:nvPr>
            <p:ph sz="half" idx="1"/>
          </p:nvPr>
        </p:nvSpPr>
        <p:spPr/>
        <p:txBody>
          <a:bodyPr/>
          <a:lstStyle/>
          <a:p>
            <a:r>
              <a:rPr lang="en-GB" sz="2000" dirty="0"/>
              <a:t>Socialization at home, school, media, etc.</a:t>
            </a:r>
          </a:p>
          <a:p>
            <a:pPr marL="0" indent="0">
              <a:buNone/>
            </a:pPr>
            <a:endParaRPr lang="en-GB" sz="2000" dirty="0"/>
          </a:p>
          <a:p>
            <a:r>
              <a:rPr lang="en-US" sz="2000" dirty="0"/>
              <a:t>Assimilated and learned, can change over time and can vary within a given culture</a:t>
            </a:r>
          </a:p>
          <a:p>
            <a:endParaRPr lang="sv-SE" dirty="0"/>
          </a:p>
        </p:txBody>
      </p:sp>
      <p:pic>
        <p:nvPicPr>
          <p:cNvPr id="11" name="Bildobjekt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6345" y="1407481"/>
            <a:ext cx="3367010" cy="4314479"/>
          </a:xfrm>
          <a:prstGeom prst="rect">
            <a:avLst/>
          </a:prstGeom>
        </p:spPr>
      </p:pic>
    </p:spTree>
    <p:extLst>
      <p:ext uri="{BB962C8B-B14F-4D97-AF65-F5344CB8AC3E}">
        <p14:creationId xmlns:p14="http://schemas.microsoft.com/office/powerpoint/2010/main" val="11282905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2800" dirty="0" err="1" smtClean="0"/>
              <a:t>This</a:t>
            </a:r>
            <a:r>
              <a:rPr lang="sv-SE" sz="2800" dirty="0" smtClean="0"/>
              <a:t> is IF Metall</a:t>
            </a:r>
            <a:endParaRPr lang="sv-SE" sz="2800" dirty="0"/>
          </a:p>
        </p:txBody>
      </p:sp>
      <p:sp>
        <p:nvSpPr>
          <p:cNvPr id="3" name="Platshållare för innehåll 2"/>
          <p:cNvSpPr>
            <a:spLocks noGrp="1"/>
          </p:cNvSpPr>
          <p:nvPr>
            <p:ph sz="half" idx="1"/>
          </p:nvPr>
        </p:nvSpPr>
        <p:spPr/>
        <p:txBody>
          <a:bodyPr/>
          <a:lstStyle/>
          <a:p>
            <a:r>
              <a:rPr lang="en-US" sz="2000" dirty="0" smtClean="0"/>
              <a:t>246 576 active members</a:t>
            </a:r>
          </a:p>
          <a:p>
            <a:endParaRPr lang="en-US" sz="2000" dirty="0" smtClean="0"/>
          </a:p>
          <a:p>
            <a:r>
              <a:rPr lang="en-US" sz="2000" dirty="0" smtClean="0"/>
              <a:t>46 349 women (19%)</a:t>
            </a:r>
          </a:p>
          <a:p>
            <a:endParaRPr lang="en-US" sz="2000" dirty="0" smtClean="0"/>
          </a:p>
          <a:p>
            <a:r>
              <a:rPr lang="en-US" sz="2000" dirty="0" smtClean="0"/>
              <a:t>200 227 men (81%)</a:t>
            </a:r>
          </a:p>
          <a:p>
            <a:endParaRPr lang="en-US" sz="2000" dirty="0" smtClean="0"/>
          </a:p>
          <a:p>
            <a:r>
              <a:rPr lang="en-US" sz="2000" dirty="0" smtClean="0"/>
              <a:t>26 799 union representatives, of which 18% are women (4 787)</a:t>
            </a:r>
            <a:endParaRPr lang="en-US" sz="2000" dirty="0"/>
          </a:p>
        </p:txBody>
      </p:sp>
      <p:pic>
        <p:nvPicPr>
          <p:cNvPr id="6" name="Platshållare för innehåll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41187" y="2329732"/>
            <a:ext cx="3604273" cy="2049096"/>
          </a:xfrm>
        </p:spPr>
      </p:pic>
      <p:sp>
        <p:nvSpPr>
          <p:cNvPr id="5" name="Platshållare för bildnummer 4"/>
          <p:cNvSpPr>
            <a:spLocks noGrp="1"/>
          </p:cNvSpPr>
          <p:nvPr>
            <p:ph type="sldNum" sz="quarter" idx="12"/>
          </p:nvPr>
        </p:nvSpPr>
        <p:spPr/>
        <p:txBody>
          <a:bodyPr/>
          <a:lstStyle/>
          <a:p>
            <a:fld id="{94345A13-C5B7-4827-B697-89B542DB1165}" type="slidenum">
              <a:rPr lang="sv-SE" smtClean="0"/>
              <a:pPr/>
              <a:t>5</a:t>
            </a:fld>
            <a:endParaRPr lang="sv-SE" dirty="0"/>
          </a:p>
        </p:txBody>
      </p:sp>
    </p:spTree>
    <p:extLst>
      <p:ext uri="{BB962C8B-B14F-4D97-AF65-F5344CB8AC3E}">
        <p14:creationId xmlns:p14="http://schemas.microsoft.com/office/powerpoint/2010/main" val="167294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2800" dirty="0" smtClean="0"/>
              <a:t>Typical Assignments</a:t>
            </a:r>
            <a:endParaRPr lang="en-US" sz="2800" dirty="0"/>
          </a:p>
        </p:txBody>
      </p:sp>
      <p:pic>
        <p:nvPicPr>
          <p:cNvPr id="6" name="Platshållare för innehåll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26528" y="3111182"/>
            <a:ext cx="1988820" cy="1470660"/>
          </a:xfrm>
        </p:spPr>
      </p:pic>
      <p:sp>
        <p:nvSpPr>
          <p:cNvPr id="4" name="Platshållare för innehåll 3"/>
          <p:cNvSpPr>
            <a:spLocks noGrp="1"/>
          </p:cNvSpPr>
          <p:nvPr>
            <p:ph sz="half" idx="2"/>
          </p:nvPr>
        </p:nvSpPr>
        <p:spPr>
          <a:xfrm>
            <a:off x="4662830" y="1700808"/>
            <a:ext cx="4122000" cy="4071283"/>
          </a:xfrm>
        </p:spPr>
        <p:txBody>
          <a:bodyPr/>
          <a:lstStyle/>
          <a:p>
            <a:r>
              <a:rPr lang="en-US" sz="2000" dirty="0" smtClean="0"/>
              <a:t>Men:</a:t>
            </a:r>
            <a:br>
              <a:rPr lang="en-US" sz="2000" dirty="0" smtClean="0"/>
            </a:br>
            <a:r>
              <a:rPr lang="en-US" sz="2000" dirty="0" smtClean="0"/>
              <a:t>Chairperson of trade union branches and clubs</a:t>
            </a:r>
            <a:br>
              <a:rPr lang="en-US" sz="2000" dirty="0" smtClean="0"/>
            </a:br>
            <a:r>
              <a:rPr lang="en-US" sz="2000" dirty="0" smtClean="0"/>
              <a:t>Negotiations</a:t>
            </a:r>
            <a:br>
              <a:rPr lang="en-US" sz="2000" dirty="0" smtClean="0"/>
            </a:br>
            <a:r>
              <a:rPr lang="en-US" sz="2000" dirty="0" smtClean="0"/>
              <a:t>Collective bargaining</a:t>
            </a:r>
            <a:br>
              <a:rPr lang="en-US" sz="2000" dirty="0" smtClean="0"/>
            </a:br>
            <a:r>
              <a:rPr lang="en-US" sz="2000" dirty="0" smtClean="0"/>
              <a:t>Safety issues</a:t>
            </a:r>
            <a:br>
              <a:rPr lang="en-US" sz="2000" dirty="0" smtClean="0"/>
            </a:br>
            <a:endParaRPr lang="en-US" sz="2000" dirty="0" smtClean="0"/>
          </a:p>
          <a:p>
            <a:r>
              <a:rPr lang="en-US" sz="2000" dirty="0" smtClean="0"/>
              <a:t>Women:</a:t>
            </a:r>
            <a:br>
              <a:rPr lang="en-US" sz="2000" dirty="0" smtClean="0"/>
            </a:br>
            <a:r>
              <a:rPr lang="en-US" sz="2000" dirty="0" smtClean="0"/>
              <a:t>Secretary</a:t>
            </a:r>
            <a:br>
              <a:rPr lang="en-US" sz="2000" dirty="0" smtClean="0"/>
            </a:br>
            <a:r>
              <a:rPr lang="en-US" sz="2000" dirty="0" smtClean="0"/>
              <a:t>Education </a:t>
            </a:r>
            <a:br>
              <a:rPr lang="en-US" sz="2000" dirty="0" smtClean="0"/>
            </a:br>
            <a:r>
              <a:rPr lang="en-US" sz="2000" dirty="0" smtClean="0"/>
              <a:t>Equality</a:t>
            </a:r>
            <a:br>
              <a:rPr lang="en-US" sz="2000" dirty="0" smtClean="0"/>
            </a:br>
            <a:r>
              <a:rPr lang="en-US" sz="2000" dirty="0" smtClean="0"/>
              <a:t>Culture</a:t>
            </a:r>
            <a:endParaRPr lang="en-US" sz="2000" dirty="0"/>
          </a:p>
        </p:txBody>
      </p:sp>
      <p:sp>
        <p:nvSpPr>
          <p:cNvPr id="5" name="Platshållare för bildnummer 4"/>
          <p:cNvSpPr>
            <a:spLocks noGrp="1"/>
          </p:cNvSpPr>
          <p:nvPr>
            <p:ph type="sldNum" sz="quarter" idx="12"/>
          </p:nvPr>
        </p:nvSpPr>
        <p:spPr/>
        <p:txBody>
          <a:bodyPr/>
          <a:lstStyle/>
          <a:p>
            <a:fld id="{94345A13-C5B7-4827-B697-89B542DB1165}" type="slidenum">
              <a:rPr lang="sv-SE" smtClean="0"/>
              <a:t>6</a:t>
            </a:fld>
            <a:endParaRPr lang="sv-SE"/>
          </a:p>
        </p:txBody>
      </p:sp>
    </p:spTree>
    <p:extLst>
      <p:ext uri="{BB962C8B-B14F-4D97-AF65-F5344CB8AC3E}">
        <p14:creationId xmlns:p14="http://schemas.microsoft.com/office/powerpoint/2010/main" val="177996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Gender roles at the workplace</a:t>
            </a:r>
            <a:endParaRPr lang="en-US" sz="2800" dirty="0"/>
          </a:p>
        </p:txBody>
      </p:sp>
      <p:sp>
        <p:nvSpPr>
          <p:cNvPr id="3" name="Content Placeholder 2"/>
          <p:cNvSpPr>
            <a:spLocks noGrp="1"/>
          </p:cNvSpPr>
          <p:nvPr>
            <p:ph idx="1"/>
          </p:nvPr>
        </p:nvSpPr>
        <p:spPr/>
        <p:txBody>
          <a:bodyPr>
            <a:normAutofit/>
          </a:bodyPr>
          <a:lstStyle/>
          <a:p>
            <a:r>
              <a:rPr lang="en-CA" sz="2000" dirty="0" smtClean="0"/>
              <a:t>No special provisions for women in the collective agreement</a:t>
            </a:r>
            <a:endParaRPr lang="en-CA" sz="2000" dirty="0" smtClean="0"/>
          </a:p>
          <a:p>
            <a:endParaRPr lang="en-CA" sz="2000" dirty="0"/>
          </a:p>
          <a:p>
            <a:r>
              <a:rPr lang="en-CA" sz="2000" dirty="0" smtClean="0"/>
              <a:t>Division of labour is roles and tasks assigned to </a:t>
            </a:r>
            <a:r>
              <a:rPr lang="en-CA" sz="2000" dirty="0"/>
              <a:t>w</a:t>
            </a:r>
            <a:r>
              <a:rPr lang="en-CA" sz="2000" dirty="0" smtClean="0"/>
              <a:t>omen and men based on perceived characteristics and attributes, instead of ability and skills</a:t>
            </a:r>
          </a:p>
          <a:p>
            <a:pPr marL="0" indent="0">
              <a:buNone/>
            </a:pPr>
            <a:endParaRPr lang="en-CA" sz="2000" dirty="0" smtClean="0"/>
          </a:p>
          <a:p>
            <a:pPr lvl="0"/>
            <a:r>
              <a:rPr lang="en-CA" sz="2000" dirty="0" smtClean="0"/>
              <a:t>In </a:t>
            </a:r>
            <a:r>
              <a:rPr lang="en-CA" sz="2000" dirty="0"/>
              <a:t>general, these different roles usually result in </a:t>
            </a:r>
            <a:r>
              <a:rPr lang="en-CA" sz="2000" dirty="0" smtClean="0"/>
              <a:t>women having </a:t>
            </a:r>
            <a:r>
              <a:rPr lang="en-CA" sz="2000" dirty="0"/>
              <a:t>different and less access and control than </a:t>
            </a:r>
            <a:r>
              <a:rPr lang="en-CA" sz="2000" dirty="0" smtClean="0"/>
              <a:t>men </a:t>
            </a:r>
            <a:r>
              <a:rPr lang="en-CA" sz="2000" dirty="0"/>
              <a:t>to resources and decision-making </a:t>
            </a:r>
            <a:r>
              <a:rPr lang="en-CA" sz="2000" dirty="0" smtClean="0"/>
              <a:t>processes </a:t>
            </a:r>
          </a:p>
          <a:p>
            <a:pPr marL="0" indent="0">
              <a:buNone/>
            </a:pPr>
            <a:endParaRPr lang="en-CA" dirty="0"/>
          </a:p>
          <a:p>
            <a:endParaRPr lang="en-CA" dirty="0"/>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3954" y="4470427"/>
            <a:ext cx="1645920" cy="1097280"/>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8935" y="4423153"/>
            <a:ext cx="2450990" cy="1191828"/>
          </a:xfrm>
          <a:prstGeom prst="rect">
            <a:avLst/>
          </a:prstGeom>
        </p:spPr>
      </p:pic>
    </p:spTree>
    <p:extLst>
      <p:ext uri="{BB962C8B-B14F-4D97-AF65-F5344CB8AC3E}">
        <p14:creationId xmlns:p14="http://schemas.microsoft.com/office/powerpoint/2010/main" val="244774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2800" dirty="0" smtClean="0"/>
              <a:t>Some figures </a:t>
            </a:r>
            <a:endParaRPr lang="en-US" sz="2800" dirty="0"/>
          </a:p>
        </p:txBody>
      </p:sp>
      <p:sp>
        <p:nvSpPr>
          <p:cNvPr id="3" name="Platshållare för innehåll 2"/>
          <p:cNvSpPr>
            <a:spLocks noGrp="1"/>
          </p:cNvSpPr>
          <p:nvPr>
            <p:ph idx="1"/>
          </p:nvPr>
        </p:nvSpPr>
        <p:spPr/>
        <p:txBody>
          <a:bodyPr/>
          <a:lstStyle/>
          <a:p>
            <a:pPr fontAlgn="base">
              <a:lnSpc>
                <a:spcPct val="150000"/>
              </a:lnSpc>
            </a:pPr>
            <a:r>
              <a:rPr lang="sv-SE" sz="2000" dirty="0"/>
              <a:t>4 200 </a:t>
            </a:r>
            <a:r>
              <a:rPr lang="sv-SE" sz="2000" dirty="0" smtClean="0"/>
              <a:t>SEK = less </a:t>
            </a:r>
            <a:r>
              <a:rPr lang="sv-SE" sz="2000" dirty="0" err="1" smtClean="0"/>
              <a:t>paid</a:t>
            </a:r>
            <a:r>
              <a:rPr lang="sv-SE" sz="2000" dirty="0" smtClean="0"/>
              <a:t> to </a:t>
            </a:r>
            <a:r>
              <a:rPr lang="sv-SE" sz="2000" dirty="0" err="1" smtClean="0"/>
              <a:t>women</a:t>
            </a:r>
            <a:r>
              <a:rPr lang="sv-SE" sz="2000" dirty="0" smtClean="0"/>
              <a:t> in </a:t>
            </a:r>
            <a:r>
              <a:rPr lang="sv-SE" sz="2000" dirty="0" err="1" smtClean="0"/>
              <a:t>average</a:t>
            </a:r>
            <a:r>
              <a:rPr lang="sv-SE" sz="2000" dirty="0" smtClean="0"/>
              <a:t> per </a:t>
            </a:r>
            <a:r>
              <a:rPr lang="sv-SE" sz="2000" dirty="0" err="1" smtClean="0"/>
              <a:t>month</a:t>
            </a:r>
            <a:r>
              <a:rPr lang="sv-SE" sz="2000" dirty="0" smtClean="0"/>
              <a:t> (</a:t>
            </a:r>
            <a:r>
              <a:rPr lang="sv-SE" sz="2000" dirty="0" err="1" smtClean="0"/>
              <a:t>life</a:t>
            </a:r>
            <a:r>
              <a:rPr lang="sv-SE" sz="2000" dirty="0" smtClean="0"/>
              <a:t> </a:t>
            </a:r>
            <a:r>
              <a:rPr lang="sv-SE" sz="2000" dirty="0" err="1" smtClean="0"/>
              <a:t>time</a:t>
            </a:r>
            <a:r>
              <a:rPr lang="sv-SE" sz="2000" dirty="0" smtClean="0"/>
              <a:t> 3.6 million kronor) </a:t>
            </a:r>
            <a:endParaRPr lang="sv-SE" sz="2000" dirty="0"/>
          </a:p>
          <a:p>
            <a:pPr fontAlgn="base">
              <a:lnSpc>
                <a:spcPct val="150000"/>
              </a:lnSpc>
            </a:pPr>
            <a:r>
              <a:rPr lang="sv-SE" sz="2000" dirty="0" smtClean="0"/>
              <a:t>1 </a:t>
            </a:r>
            <a:r>
              <a:rPr lang="sv-SE" sz="2000" dirty="0" err="1" smtClean="0"/>
              <a:t>hour</a:t>
            </a:r>
            <a:r>
              <a:rPr lang="sv-SE" sz="2000" dirty="0" smtClean="0"/>
              <a:t> = the </a:t>
            </a:r>
            <a:r>
              <a:rPr lang="sv-SE" sz="2000" dirty="0" err="1" smtClean="0"/>
              <a:t>time</a:t>
            </a:r>
            <a:r>
              <a:rPr lang="sv-SE" sz="2000" dirty="0" smtClean="0"/>
              <a:t> </a:t>
            </a:r>
            <a:r>
              <a:rPr lang="sv-SE" sz="2000" dirty="0" err="1" smtClean="0"/>
              <a:t>women</a:t>
            </a:r>
            <a:r>
              <a:rPr lang="sv-SE" sz="2000" dirty="0" smtClean="0"/>
              <a:t> </a:t>
            </a:r>
            <a:r>
              <a:rPr lang="sv-SE" sz="2000" dirty="0" err="1" smtClean="0"/>
              <a:t>work</a:t>
            </a:r>
            <a:r>
              <a:rPr lang="sv-SE" sz="2000" dirty="0" smtClean="0"/>
              <a:t> for </a:t>
            </a:r>
            <a:r>
              <a:rPr lang="sv-SE" sz="2000" dirty="0" err="1" smtClean="0"/>
              <a:t>free</a:t>
            </a:r>
            <a:r>
              <a:rPr lang="sv-SE" sz="2000" dirty="0" smtClean="0"/>
              <a:t> </a:t>
            </a:r>
            <a:r>
              <a:rPr lang="sv-SE" sz="2000" dirty="0" err="1" smtClean="0"/>
              <a:t>every</a:t>
            </a:r>
            <a:r>
              <a:rPr lang="sv-SE" sz="2000" dirty="0" smtClean="0"/>
              <a:t> </a:t>
            </a:r>
            <a:r>
              <a:rPr lang="sv-SE" sz="2000" dirty="0" err="1" smtClean="0"/>
              <a:t>day</a:t>
            </a:r>
            <a:r>
              <a:rPr lang="sv-SE" sz="2000" dirty="0" smtClean="0"/>
              <a:t> (</a:t>
            </a:r>
            <a:r>
              <a:rPr lang="sv-SE" sz="2000" dirty="0" err="1" smtClean="0"/>
              <a:t>since</a:t>
            </a:r>
            <a:r>
              <a:rPr lang="sv-SE" sz="2000" dirty="0" smtClean="0"/>
              <a:t> </a:t>
            </a:r>
            <a:r>
              <a:rPr lang="sv-SE" sz="2000" dirty="0" err="1" smtClean="0"/>
              <a:t>they</a:t>
            </a:r>
            <a:r>
              <a:rPr lang="sv-SE" sz="2000" dirty="0" smtClean="0"/>
              <a:t> </a:t>
            </a:r>
            <a:r>
              <a:rPr lang="sv-SE" sz="2000" dirty="0" err="1" smtClean="0"/>
              <a:t>are</a:t>
            </a:r>
            <a:r>
              <a:rPr lang="sv-SE" sz="2000" dirty="0" smtClean="0"/>
              <a:t> less </a:t>
            </a:r>
            <a:r>
              <a:rPr lang="sv-SE" sz="2000" dirty="0" err="1" smtClean="0"/>
              <a:t>paid</a:t>
            </a:r>
            <a:r>
              <a:rPr lang="sv-SE" sz="2000" dirty="0" smtClean="0"/>
              <a:t>) </a:t>
            </a:r>
            <a:endParaRPr lang="sv-SE" sz="2000" dirty="0"/>
          </a:p>
          <a:p>
            <a:pPr fontAlgn="base">
              <a:lnSpc>
                <a:spcPct val="150000"/>
              </a:lnSpc>
            </a:pPr>
            <a:r>
              <a:rPr lang="sv-SE" sz="2000" dirty="0" smtClean="0"/>
              <a:t>12,5 % = </a:t>
            </a:r>
            <a:r>
              <a:rPr lang="sv-SE" sz="2000" dirty="0" err="1" smtClean="0"/>
              <a:t>wage</a:t>
            </a:r>
            <a:r>
              <a:rPr lang="sv-SE" sz="2000" dirty="0" smtClean="0"/>
              <a:t> </a:t>
            </a:r>
            <a:r>
              <a:rPr lang="sv-SE" sz="2000" dirty="0" err="1" smtClean="0"/>
              <a:t>difference</a:t>
            </a:r>
            <a:r>
              <a:rPr lang="sv-SE" sz="2000" dirty="0" smtClean="0"/>
              <a:t> </a:t>
            </a:r>
            <a:r>
              <a:rPr lang="sv-SE" sz="2000" dirty="0" err="1" smtClean="0"/>
              <a:t>between</a:t>
            </a:r>
            <a:r>
              <a:rPr lang="sv-SE" sz="2000" dirty="0" smtClean="0"/>
              <a:t> </a:t>
            </a:r>
            <a:r>
              <a:rPr lang="sv-SE" sz="2000" dirty="0" err="1" smtClean="0"/>
              <a:t>women</a:t>
            </a:r>
            <a:r>
              <a:rPr lang="sv-SE" sz="2000" dirty="0" smtClean="0"/>
              <a:t> and men in </a:t>
            </a:r>
            <a:r>
              <a:rPr lang="sv-SE" sz="2000" dirty="0" err="1" smtClean="0"/>
              <a:t>average</a:t>
            </a:r>
            <a:endParaRPr lang="sv-SE" sz="2000" dirty="0" smtClean="0"/>
          </a:p>
          <a:p>
            <a:pPr fontAlgn="base">
              <a:lnSpc>
                <a:spcPct val="150000"/>
              </a:lnSpc>
            </a:pPr>
            <a:endParaRPr lang="sv-SE" dirty="0"/>
          </a:p>
          <a:p>
            <a:endParaRPr lang="sv-SE" dirty="0"/>
          </a:p>
        </p:txBody>
      </p:sp>
    </p:spTree>
    <p:extLst>
      <p:ext uri="{BB962C8B-B14F-4D97-AF65-F5344CB8AC3E}">
        <p14:creationId xmlns:p14="http://schemas.microsoft.com/office/powerpoint/2010/main" val="413640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2800" dirty="0" smtClean="0"/>
              <a:t>Male vs female professions</a:t>
            </a:r>
            <a:endParaRPr lang="en-US" sz="2800" dirty="0"/>
          </a:p>
        </p:txBody>
      </p:sp>
      <p:sp>
        <p:nvSpPr>
          <p:cNvPr id="4" name="Platshållare för bildnummer 3"/>
          <p:cNvSpPr>
            <a:spLocks noGrp="1"/>
          </p:cNvSpPr>
          <p:nvPr>
            <p:ph type="sldNum" sz="quarter" idx="12"/>
          </p:nvPr>
        </p:nvSpPr>
        <p:spPr/>
        <p:txBody>
          <a:bodyPr/>
          <a:lstStyle/>
          <a:p>
            <a:fld id="{94345A13-C5B7-4827-B697-89B542DB1165}" type="slidenum">
              <a:rPr lang="sv-SE" smtClean="0"/>
              <a:pPr/>
              <a:t>9</a:t>
            </a:fld>
            <a:endParaRPr lang="sv-SE" dirty="0"/>
          </a:p>
        </p:txBody>
      </p:sp>
      <p:pic>
        <p:nvPicPr>
          <p:cNvPr id="5" name="Platshållare för innehåll 4"/>
          <p:cNvPicPr>
            <a:picLocks noGrp="1" noChangeAspect="1"/>
          </p:cNvPicPr>
          <p:nvPr>
            <p:ph idx="1"/>
          </p:nvPr>
        </p:nvPicPr>
        <p:blipFill>
          <a:blip r:embed="rId2"/>
          <a:stretch>
            <a:fillRect/>
          </a:stretch>
        </p:blipFill>
        <p:spPr>
          <a:xfrm>
            <a:off x="2285681" y="2090498"/>
            <a:ext cx="4572638" cy="3429479"/>
          </a:xfrm>
          <a:prstGeom prst="rect">
            <a:avLst/>
          </a:prstGeom>
        </p:spPr>
      </p:pic>
    </p:spTree>
    <p:extLst>
      <p:ext uri="{BB962C8B-B14F-4D97-AF65-F5344CB8AC3E}">
        <p14:creationId xmlns:p14="http://schemas.microsoft.com/office/powerpoint/2010/main" val="3897785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2800" dirty="0"/>
              <a:t>Women and men at work</a:t>
            </a:r>
            <a:r>
              <a:rPr lang="sv-SE" dirty="0"/>
              <a:t/>
            </a:r>
            <a:br>
              <a:rPr lang="sv-SE" dirty="0"/>
            </a:br>
            <a:endParaRPr lang="sv-SE" dirty="0"/>
          </a:p>
        </p:txBody>
      </p:sp>
      <p:sp>
        <p:nvSpPr>
          <p:cNvPr id="3" name="Platshållare för innehåll 2"/>
          <p:cNvSpPr>
            <a:spLocks noGrp="1"/>
          </p:cNvSpPr>
          <p:nvPr>
            <p:ph idx="1"/>
          </p:nvPr>
        </p:nvSpPr>
        <p:spPr/>
        <p:txBody>
          <a:bodyPr/>
          <a:lstStyle/>
          <a:p>
            <a:r>
              <a:rPr lang="en-US" sz="2000" dirty="0"/>
              <a:t>A</a:t>
            </a:r>
            <a:r>
              <a:rPr lang="en-US" sz="2000" dirty="0" smtClean="0"/>
              <a:t>ll </a:t>
            </a:r>
            <a:r>
              <a:rPr lang="en-US" sz="2000" dirty="0"/>
              <a:t>employers must actively pursue specific goals to promote equality between men and women</a:t>
            </a:r>
            <a:r>
              <a:rPr lang="en-US" sz="2000" dirty="0" smtClean="0"/>
              <a:t>.</a:t>
            </a:r>
          </a:p>
          <a:p>
            <a:endParaRPr lang="sv-SE" sz="2000" dirty="0"/>
          </a:p>
          <a:p>
            <a:r>
              <a:rPr lang="en-US" sz="2000" dirty="0"/>
              <a:t>T</a:t>
            </a:r>
            <a:r>
              <a:rPr lang="en-US" sz="2000" dirty="0" smtClean="0"/>
              <a:t>he </a:t>
            </a:r>
            <a:r>
              <a:rPr lang="en-US" sz="2000" dirty="0"/>
              <a:t>law prohibits discrimination and obliges employers to investigate and take measures against any harassment. </a:t>
            </a:r>
            <a:endParaRPr lang="sv-SE" sz="2000" dirty="0"/>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207" y="3674200"/>
            <a:ext cx="5143500" cy="2057400"/>
          </a:xfrm>
          <a:prstGeom prst="rect">
            <a:avLst/>
          </a:prstGeom>
        </p:spPr>
      </p:pic>
    </p:spTree>
    <p:extLst>
      <p:ext uri="{BB962C8B-B14F-4D97-AF65-F5344CB8AC3E}">
        <p14:creationId xmlns:p14="http://schemas.microsoft.com/office/powerpoint/2010/main" val="2209158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2800" dirty="0" smtClean="0"/>
              <a:t>Who benefits from equality? </a:t>
            </a:r>
            <a:endParaRPr lang="en-US" sz="2800" dirty="0"/>
          </a:p>
        </p:txBody>
      </p:sp>
      <p:pic>
        <p:nvPicPr>
          <p:cNvPr id="4" name="Platshållare för innehåll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43162" y="2443529"/>
            <a:ext cx="4342966" cy="2440598"/>
          </a:xfrm>
        </p:spPr>
      </p:pic>
    </p:spTree>
    <p:extLst>
      <p:ext uri="{BB962C8B-B14F-4D97-AF65-F5344CB8AC3E}">
        <p14:creationId xmlns:p14="http://schemas.microsoft.com/office/powerpoint/2010/main" val="4083290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2800" dirty="0" smtClean="0"/>
              <a:t>Why is there gender inequality in the workplace? </a:t>
            </a:r>
            <a:endParaRPr lang="en-US" sz="2800" dirty="0"/>
          </a:p>
        </p:txBody>
      </p:sp>
      <p:sp>
        <p:nvSpPr>
          <p:cNvPr id="3" name="Platshållare för innehåll 2"/>
          <p:cNvSpPr>
            <a:spLocks noGrp="1"/>
          </p:cNvSpPr>
          <p:nvPr>
            <p:ph idx="1"/>
          </p:nvPr>
        </p:nvSpPr>
        <p:spPr/>
        <p:txBody>
          <a:bodyPr/>
          <a:lstStyle/>
          <a:p>
            <a:r>
              <a:rPr lang="en-US" sz="2000" dirty="0" smtClean="0"/>
              <a:t>Not equal access to education</a:t>
            </a:r>
          </a:p>
          <a:p>
            <a:pPr marL="0" indent="0">
              <a:buNone/>
            </a:pPr>
            <a:endParaRPr lang="en-US" sz="2000" dirty="0" smtClean="0"/>
          </a:p>
          <a:p>
            <a:r>
              <a:rPr lang="en-US" sz="2000" dirty="0" smtClean="0"/>
              <a:t>Gender based tasks</a:t>
            </a:r>
          </a:p>
          <a:p>
            <a:pPr marL="0" indent="0">
              <a:buNone/>
            </a:pPr>
            <a:endParaRPr lang="en-US" sz="2000" dirty="0" smtClean="0"/>
          </a:p>
          <a:p>
            <a:r>
              <a:rPr lang="en-US" sz="2000" dirty="0" smtClean="0"/>
              <a:t>Stereotypes </a:t>
            </a:r>
          </a:p>
          <a:p>
            <a:pPr marL="0" indent="0">
              <a:buNone/>
            </a:pPr>
            <a:endParaRPr lang="en-US" sz="2000" dirty="0" smtClean="0"/>
          </a:p>
          <a:p>
            <a:r>
              <a:rPr lang="en-US" sz="2000" dirty="0" smtClean="0"/>
              <a:t>Sexual harassment </a:t>
            </a:r>
          </a:p>
          <a:p>
            <a:pPr marL="0" indent="0">
              <a:buNone/>
            </a:pPr>
            <a:endParaRPr lang="en-US" sz="2000" dirty="0" smtClean="0"/>
          </a:p>
          <a:p>
            <a:r>
              <a:rPr lang="en-US" sz="2000" dirty="0" smtClean="0"/>
              <a:t>Women taking care of family </a:t>
            </a:r>
          </a:p>
          <a:p>
            <a:endParaRPr lang="sv-SE" dirty="0"/>
          </a:p>
        </p:txBody>
      </p:sp>
    </p:spTree>
    <p:extLst>
      <p:ext uri="{BB962C8B-B14F-4D97-AF65-F5344CB8AC3E}">
        <p14:creationId xmlns:p14="http://schemas.microsoft.com/office/powerpoint/2010/main" val="243697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2800" dirty="0" smtClean="0"/>
              <a:t>Discussion points</a:t>
            </a:r>
            <a:endParaRPr lang="en-US" sz="2800" dirty="0"/>
          </a:p>
        </p:txBody>
      </p:sp>
      <p:sp>
        <p:nvSpPr>
          <p:cNvPr id="3" name="Platshållare för innehåll 2"/>
          <p:cNvSpPr>
            <a:spLocks noGrp="1"/>
          </p:cNvSpPr>
          <p:nvPr>
            <p:ph idx="1"/>
          </p:nvPr>
        </p:nvSpPr>
        <p:spPr/>
        <p:txBody>
          <a:bodyPr/>
          <a:lstStyle/>
          <a:p>
            <a:r>
              <a:rPr lang="en-GB" sz="2000" dirty="0" smtClean="0"/>
              <a:t>Does the workplace have working positions which are dominated by women?</a:t>
            </a:r>
          </a:p>
          <a:p>
            <a:endParaRPr lang="en-GB" sz="2000" dirty="0" smtClean="0"/>
          </a:p>
          <a:p>
            <a:r>
              <a:rPr lang="en-GB" sz="2000" dirty="0" smtClean="0"/>
              <a:t>Does the workplace have working positions which are dominated by men?</a:t>
            </a:r>
          </a:p>
          <a:p>
            <a:endParaRPr lang="en-GB" sz="2000" dirty="0" smtClean="0"/>
          </a:p>
          <a:p>
            <a:pPr lvl="0"/>
            <a:r>
              <a:rPr lang="en-GB" sz="2000" dirty="0" smtClean="0"/>
              <a:t>Do women and men have the same opportunity in training? </a:t>
            </a:r>
          </a:p>
          <a:p>
            <a:pPr lvl="0"/>
            <a:endParaRPr lang="en-GB" sz="2000" dirty="0" smtClean="0"/>
          </a:p>
          <a:p>
            <a:pPr lvl="0"/>
            <a:r>
              <a:rPr lang="en-GB" sz="2000" dirty="0" smtClean="0"/>
              <a:t>Is it important to have equal rights? Why? Why not? </a:t>
            </a:r>
          </a:p>
          <a:p>
            <a:pPr marL="0" indent="0">
              <a:buNone/>
            </a:pPr>
            <a:endParaRPr lang="en-GB" sz="2000" dirty="0" smtClean="0"/>
          </a:p>
          <a:p>
            <a:pPr lvl="0"/>
            <a:r>
              <a:rPr lang="en-GB" sz="2000" dirty="0" smtClean="0"/>
              <a:t>What can </a:t>
            </a:r>
            <a:r>
              <a:rPr lang="en-GB" sz="2000" b="1" dirty="0" smtClean="0"/>
              <a:t>you</a:t>
            </a:r>
            <a:r>
              <a:rPr lang="en-GB" sz="2000" dirty="0" smtClean="0"/>
              <a:t> do for equal rights for women and men? </a:t>
            </a:r>
          </a:p>
          <a:p>
            <a:endParaRPr lang="en-US" dirty="0" smtClean="0"/>
          </a:p>
        </p:txBody>
      </p:sp>
      <p:sp>
        <p:nvSpPr>
          <p:cNvPr id="4" name="Platshållare för bildnummer 3"/>
          <p:cNvSpPr>
            <a:spLocks noGrp="1"/>
          </p:cNvSpPr>
          <p:nvPr>
            <p:ph type="sldNum" sz="quarter" idx="12"/>
          </p:nvPr>
        </p:nvSpPr>
        <p:spPr/>
        <p:txBody>
          <a:bodyPr/>
          <a:lstStyle/>
          <a:p>
            <a:fld id="{94345A13-C5B7-4827-B697-89B542DB1165}" type="slidenum">
              <a:rPr lang="sv-SE" smtClean="0"/>
              <a:pPr/>
              <a:t>13</a:t>
            </a:fld>
            <a:endParaRPr lang="sv-SE" dirty="0"/>
          </a:p>
        </p:txBody>
      </p:sp>
    </p:spTree>
    <p:extLst>
      <p:ext uri="{BB962C8B-B14F-4D97-AF65-F5344CB8AC3E}">
        <p14:creationId xmlns:p14="http://schemas.microsoft.com/office/powerpoint/2010/main" val="241160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IF_Metall">
  <a:themeElements>
    <a:clrScheme name="IF Metall">
      <a:dk1>
        <a:sysClr val="windowText" lastClr="000000"/>
      </a:dk1>
      <a:lt1>
        <a:sysClr val="window" lastClr="FFFFFF"/>
      </a:lt1>
      <a:dk2>
        <a:srgbClr val="1F497D"/>
      </a:dk2>
      <a:lt2>
        <a:srgbClr val="EEECE1"/>
      </a:lt2>
      <a:accent1>
        <a:srgbClr val="DA1A35"/>
      </a:accent1>
      <a:accent2>
        <a:srgbClr val="0054A6"/>
      </a:accent2>
      <a:accent3>
        <a:srgbClr val="519032"/>
      </a:accent3>
      <a:accent4>
        <a:srgbClr val="5C2D91"/>
      </a:accent4>
      <a:accent5>
        <a:srgbClr val="96C0E8"/>
      </a:accent5>
      <a:accent6>
        <a:srgbClr val="DADADA"/>
      </a:accent6>
      <a:hlink>
        <a:srgbClr val="0000FF"/>
      </a:hlink>
      <a:folHlink>
        <a:srgbClr val="800080"/>
      </a:folHlink>
    </a:clrScheme>
    <a:fontScheme name="IF Meta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1657</TotalTime>
  <Words>424</Words>
  <Application>Microsoft Office PowerPoint</Application>
  <PresentationFormat>Bildspel på skärmen (4:3)</PresentationFormat>
  <Paragraphs>68</Paragraphs>
  <Slides>13</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13</vt:i4>
      </vt:variant>
    </vt:vector>
  </HeadingPairs>
  <TitlesOfParts>
    <vt:vector size="16" baseType="lpstr">
      <vt:lpstr>Arial</vt:lpstr>
      <vt:lpstr>Calibri</vt:lpstr>
      <vt:lpstr>IF_Metall</vt:lpstr>
      <vt:lpstr>IF Metall  Gender equality in the workplace</vt:lpstr>
      <vt:lpstr>PowerPoint-presentation</vt:lpstr>
      <vt:lpstr>What is gender?</vt:lpstr>
      <vt:lpstr>What is gender?</vt:lpstr>
      <vt:lpstr>This is IF Metall</vt:lpstr>
      <vt:lpstr>Typical Assignments</vt:lpstr>
      <vt:lpstr>Gender roles at the workplace</vt:lpstr>
      <vt:lpstr>Some figures </vt:lpstr>
      <vt:lpstr>Male vs female professions</vt:lpstr>
      <vt:lpstr>Women and men at work </vt:lpstr>
      <vt:lpstr>Who benefits from equality? </vt:lpstr>
      <vt:lpstr>Why is there gender inequality in the workplace? </vt:lpstr>
      <vt:lpstr>Discussion points</vt:lpstr>
    </vt:vector>
  </TitlesOfParts>
  <Company>IF Metall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gender?</dc:title>
  <dc:creator>Fanny Högrell</dc:creator>
  <cp:lastModifiedBy>Magnus Palmgren</cp:lastModifiedBy>
  <cp:revision>47</cp:revision>
  <cp:lastPrinted>2016-05-11T08:27:40Z</cp:lastPrinted>
  <dcterms:created xsi:type="dcterms:W3CDTF">2016-05-03T07:23:27Z</dcterms:created>
  <dcterms:modified xsi:type="dcterms:W3CDTF">2018-09-20T11:38:29Z</dcterms:modified>
</cp:coreProperties>
</file>