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sldIdLst>
    <p:sldId id="256" r:id="rId2"/>
    <p:sldId id="293" r:id="rId3"/>
    <p:sldId id="294" r:id="rId4"/>
    <p:sldId id="295" r:id="rId5"/>
    <p:sldId id="258" r:id="rId6"/>
    <p:sldId id="259" r:id="rId7"/>
    <p:sldId id="260" r:id="rId8"/>
    <p:sldId id="291" r:id="rId9"/>
    <p:sldId id="268" r:id="rId10"/>
    <p:sldId id="263" r:id="rId11"/>
    <p:sldId id="278" r:id="rId12"/>
    <p:sldId id="270" r:id="rId13"/>
    <p:sldId id="273" r:id="rId14"/>
    <p:sldId id="327" r:id="rId15"/>
    <p:sldId id="275" r:id="rId16"/>
    <p:sldId id="308" r:id="rId17"/>
    <p:sldId id="274" r:id="rId18"/>
    <p:sldId id="309" r:id="rId19"/>
    <p:sldId id="310" r:id="rId20"/>
    <p:sldId id="279" r:id="rId21"/>
    <p:sldId id="280" r:id="rId22"/>
    <p:sldId id="307" r:id="rId23"/>
    <p:sldId id="311" r:id="rId24"/>
    <p:sldId id="312" r:id="rId25"/>
    <p:sldId id="313" r:id="rId26"/>
    <p:sldId id="314" r:id="rId27"/>
    <p:sldId id="315" r:id="rId28"/>
    <p:sldId id="326" r:id="rId29"/>
    <p:sldId id="323" r:id="rId30"/>
    <p:sldId id="325" r:id="rId31"/>
    <p:sldId id="296" r:id="rId32"/>
    <p:sldId id="316" r:id="rId33"/>
    <p:sldId id="317" r:id="rId34"/>
    <p:sldId id="318" r:id="rId35"/>
    <p:sldId id="319" r:id="rId36"/>
    <p:sldId id="320" r:id="rId37"/>
    <p:sldId id="321" r:id="rId38"/>
    <p:sldId id="322" r:id="rId39"/>
    <p:sldId id="287" r:id="rId40"/>
    <p:sldId id="285" r:id="rId41"/>
    <p:sldId id="324" r:id="rId42"/>
    <p:sldId id="264" r:id="rId43"/>
  </p:sldIdLst>
  <p:sldSz cx="9906000" cy="6858000" type="A4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18" autoAdjust="0"/>
    <p:restoredTop sz="92800"/>
  </p:normalViewPr>
  <p:slideViewPr>
    <p:cSldViewPr snapToGrid="0">
      <p:cViewPr varScale="1">
        <p:scale>
          <a:sx n="57" d="100"/>
          <a:sy n="57" d="100"/>
        </p:scale>
        <p:origin x="29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0D347-C6C8-4DBD-8FC3-BBABFDEF8F52}" type="datetimeFigureOut">
              <a:rPr lang="id-ID" smtClean="0"/>
              <a:t>08/11/18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7B75C-2EB7-4F8F-A4FB-0A76CBA021D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62658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0D347-C6C8-4DBD-8FC3-BBABFDEF8F52}" type="datetimeFigureOut">
              <a:rPr lang="id-ID" smtClean="0"/>
              <a:t>08/11/18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7B75C-2EB7-4F8F-A4FB-0A76CBA021D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2877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0D347-C6C8-4DBD-8FC3-BBABFDEF8F52}" type="datetimeFigureOut">
              <a:rPr lang="id-ID" smtClean="0"/>
              <a:t>08/11/18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7B75C-2EB7-4F8F-A4FB-0A76CBA021D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42258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0D347-C6C8-4DBD-8FC3-BBABFDEF8F52}" type="datetimeFigureOut">
              <a:rPr lang="id-ID" smtClean="0"/>
              <a:t>08/11/18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7B75C-2EB7-4F8F-A4FB-0A76CBA021D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92902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0D347-C6C8-4DBD-8FC3-BBABFDEF8F52}" type="datetimeFigureOut">
              <a:rPr lang="id-ID" smtClean="0"/>
              <a:t>08/11/18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7B75C-2EB7-4F8F-A4FB-0A76CBA021D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70161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0D347-C6C8-4DBD-8FC3-BBABFDEF8F52}" type="datetimeFigureOut">
              <a:rPr lang="id-ID" smtClean="0"/>
              <a:t>08/11/18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7B75C-2EB7-4F8F-A4FB-0A76CBA021D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41424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0D347-C6C8-4DBD-8FC3-BBABFDEF8F52}" type="datetimeFigureOut">
              <a:rPr lang="id-ID" smtClean="0"/>
              <a:t>08/11/18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7B75C-2EB7-4F8F-A4FB-0A76CBA021D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03725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0D347-C6C8-4DBD-8FC3-BBABFDEF8F52}" type="datetimeFigureOut">
              <a:rPr lang="id-ID" smtClean="0"/>
              <a:t>08/11/18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7B75C-2EB7-4F8F-A4FB-0A76CBA021D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08853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0D347-C6C8-4DBD-8FC3-BBABFDEF8F52}" type="datetimeFigureOut">
              <a:rPr lang="id-ID" smtClean="0"/>
              <a:t>08/11/18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7B75C-2EB7-4F8F-A4FB-0A76CBA021D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31652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0D347-C6C8-4DBD-8FC3-BBABFDEF8F52}" type="datetimeFigureOut">
              <a:rPr lang="id-ID" smtClean="0"/>
              <a:t>08/11/18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7B75C-2EB7-4F8F-A4FB-0A76CBA021D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18729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0D347-C6C8-4DBD-8FC3-BBABFDEF8F52}" type="datetimeFigureOut">
              <a:rPr lang="id-ID" smtClean="0"/>
              <a:t>08/11/18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7B75C-2EB7-4F8F-A4FB-0A76CBA021D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452732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906000" cy="1179288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28497" y="1316769"/>
            <a:ext cx="9205023" cy="61419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25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39703" y="2218995"/>
            <a:ext cx="9205023" cy="3994316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138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9138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75150" cy="4533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35550" y="1600200"/>
            <a:ext cx="4375150" cy="2190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035550" y="3943350"/>
            <a:ext cx="4375150" cy="2190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099300" y="6243638"/>
            <a:ext cx="2311400" cy="457200"/>
          </a:xfrm>
        </p:spPr>
        <p:txBody>
          <a:bodyPr/>
          <a:lstStyle>
            <a:lvl1pPr>
              <a:defRPr/>
            </a:lvl1pPr>
          </a:lstStyle>
          <a:p>
            <a:fld id="{CE2643B3-98D2-4F16-9475-EF0F7B9E8BB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1"/>
          </p:nvPr>
        </p:nvSpPr>
        <p:spPr>
          <a:xfrm>
            <a:off x="495300" y="6243638"/>
            <a:ext cx="23114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>
          <a:xfrm>
            <a:off x="3384550" y="6243638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ASIA MONITOR RESOURCE CENTRE</a:t>
            </a:r>
          </a:p>
        </p:txBody>
      </p:sp>
    </p:spTree>
    <p:extLst>
      <p:ext uri="{BB962C8B-B14F-4D97-AF65-F5344CB8AC3E}">
        <p14:creationId xmlns:p14="http://schemas.microsoft.com/office/powerpoint/2010/main" val="40843320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906000" cy="609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685800"/>
            <a:ext cx="4870450" cy="541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685800"/>
            <a:ext cx="4870450" cy="541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6661150"/>
            <a:ext cx="2311400" cy="1968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05/12/2015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4550" y="6689727"/>
            <a:ext cx="3136900" cy="1682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Local initiative_2015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94600" y="6689727"/>
            <a:ext cx="2311400" cy="136525"/>
          </a:xfrm>
        </p:spPr>
        <p:txBody>
          <a:bodyPr/>
          <a:lstStyle>
            <a:lvl1pPr>
              <a:defRPr/>
            </a:lvl1pPr>
          </a:lstStyle>
          <a:p>
            <a:fld id="{8BC6923B-0636-4C9B-8FC3-D2ACCFE8A9C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99483"/>
      </p:ext>
    </p:extLst>
  </p:cSld>
  <p:clrMapOvr>
    <a:masterClrMapping/>
  </p:clrMapOvr>
  <p:transition spd="med"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443916"/>
            <a:ext cx="8543925" cy="561577"/>
          </a:xfrm>
        </p:spPr>
        <p:txBody>
          <a:bodyPr anchor="b">
            <a:normAutofit/>
          </a:bodyPr>
          <a:lstStyle>
            <a:lvl1pPr>
              <a:defRPr sz="2600" b="1" i="0">
                <a:solidFill>
                  <a:srgbClr val="003366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675879" y="1225297"/>
            <a:ext cx="8543925" cy="436587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FD4E2472-18F0-4C73-A345-46982EE1BE2F}" type="slidenum">
              <a:rPr lang="en-US" altLang="id-ID"/>
              <a:pPr/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3620395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0D347-C6C8-4DBD-8FC3-BBABFDEF8F52}" type="datetimeFigureOut">
              <a:rPr lang="id-ID" smtClean="0"/>
              <a:t>08/11/18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7B75C-2EB7-4F8F-A4FB-0A76CBA021D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9683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jpeg"/><Relationship Id="rId3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2.jpeg"/><Relationship Id="rId3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7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List_of_IARC_Group_1_carcinogens" TargetMode="External"/><Relationship Id="rId4" Type="http://schemas.openxmlformats.org/officeDocument/2006/relationships/hyperlink" Target="https://en.wikipedia.org/wiki/List_of_IARC_Group_2A_carcinogens" TargetMode="External"/><Relationship Id="rId5" Type="http://schemas.openxmlformats.org/officeDocument/2006/relationships/hyperlink" Target="https://en.wikipedia.org/wiki/List_of_IARC_Group_2B_carcinogens" TargetMode="External"/><Relationship Id="rId6" Type="http://schemas.openxmlformats.org/officeDocument/2006/relationships/hyperlink" Target="https://en.wikipedia.org/wiki/List_of_IARC_Group_3_carcinogens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4" Type="http://schemas.openxmlformats.org/officeDocument/2006/relationships/image" Target="../media/image28.png"/><Relationship Id="rId5" Type="http://schemas.openxmlformats.org/officeDocument/2006/relationships/image" Target="../media/image29.jpeg"/><Relationship Id="rId6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3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4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9B958F2-85BC-9940-8547-D194CB62F0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906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658679"/>
            <a:ext cx="8420100" cy="1851284"/>
          </a:xfrm>
        </p:spPr>
        <p:txBody>
          <a:bodyPr>
            <a:normAutofit/>
          </a:bodyPr>
          <a:lstStyle/>
          <a:p>
            <a:r>
              <a:rPr lang="id-ID" sz="3575" b="1" dirty="0">
                <a:latin typeface="Nexa Bold" panose="02000000000000000000" pitchFamily="2" charset="0"/>
              </a:rPr>
              <a:t>PERKUAT SERIKAT BURUH DALAM PERATURAN KESEHATAN DAN KESELAMATAN KERJA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3874EECB-FD1C-8641-978A-86CC869836F6}"/>
              </a:ext>
            </a:extLst>
          </p:cNvPr>
          <p:cNvSpPr txBox="1">
            <a:spLocks/>
          </p:cNvSpPr>
          <p:nvPr/>
        </p:nvSpPr>
        <p:spPr>
          <a:xfrm>
            <a:off x="776816" y="4775199"/>
            <a:ext cx="8420100" cy="6877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2000" b="1" dirty="0">
                <a:latin typeface="Nexa Bold" panose="02000000000000000000" pitchFamily="2" charset="0"/>
              </a:rPr>
              <a:t>SURYA FERDIAN</a:t>
            </a:r>
          </a:p>
          <a:p>
            <a:r>
              <a:rPr lang="id-ID" sz="2000" dirty="0">
                <a:latin typeface="Nexa Bold" panose="02000000000000000000" pitchFamily="2" charset="0"/>
              </a:rPr>
              <a:t>Jakarta, 8 November 2018</a:t>
            </a:r>
          </a:p>
        </p:txBody>
      </p:sp>
    </p:spTree>
    <p:extLst>
      <p:ext uri="{BB962C8B-B14F-4D97-AF65-F5344CB8AC3E}">
        <p14:creationId xmlns:p14="http://schemas.microsoft.com/office/powerpoint/2010/main" val="1644163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51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286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884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9" t="8092" r="17241" b="3816"/>
          <a:stretch/>
        </p:blipFill>
        <p:spPr bwMode="auto">
          <a:xfrm>
            <a:off x="1444979" y="893769"/>
            <a:ext cx="7032977" cy="5442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59EA392-CA81-8245-B8F5-B4009BC72591}"/>
              </a:ext>
            </a:extLst>
          </p:cNvPr>
          <p:cNvSpPr txBox="1"/>
          <p:nvPr/>
        </p:nvSpPr>
        <p:spPr>
          <a:xfrm>
            <a:off x="361245" y="359260"/>
            <a:ext cx="45061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Nexa Light" panose="02000000000000000000" pitchFamily="2" charset="0"/>
              </a:rPr>
              <a:t>2017 Momentum </a:t>
            </a:r>
            <a:r>
              <a:rPr lang="en-US" sz="2800" b="1" dirty="0" err="1">
                <a:latin typeface="Nexa Light" panose="02000000000000000000" pitchFamily="2" charset="0"/>
              </a:rPr>
              <a:t>Penting</a:t>
            </a:r>
            <a:endParaRPr lang="en-US" sz="2800" b="1" dirty="0">
              <a:latin typeface="Nexa Light" panose="02000000000000000000" pitchFamily="2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xmlns="" id="{9FAC33CE-0F2F-B648-A27F-5B1F34576C4C}"/>
              </a:ext>
            </a:extLst>
          </p:cNvPr>
          <p:cNvSpPr/>
          <p:nvPr/>
        </p:nvSpPr>
        <p:spPr>
          <a:xfrm>
            <a:off x="3033228" y="1394411"/>
            <a:ext cx="2012906" cy="411811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734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9932" y="5987769"/>
            <a:ext cx="5256567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b="1" dirty="0" err="1">
                <a:latin typeface="Nexa Light" panose="02000000000000000000" pitchFamily="2" charset="0"/>
              </a:rPr>
              <a:t>Kasus</a:t>
            </a:r>
            <a:r>
              <a:rPr lang="en-US" sz="2600" b="1" dirty="0">
                <a:latin typeface="Nexa Light" panose="02000000000000000000" pitchFamily="2" charset="0"/>
              </a:rPr>
              <a:t> </a:t>
            </a:r>
            <a:r>
              <a:rPr lang="en-US" sz="2600" b="1" dirty="0" err="1">
                <a:latin typeface="Nexa Light" panose="02000000000000000000" pitchFamily="2" charset="0"/>
              </a:rPr>
              <a:t>kecelakaan</a:t>
            </a:r>
            <a:r>
              <a:rPr lang="en-US" sz="2600" b="1" dirty="0">
                <a:latin typeface="Nexa Light" panose="02000000000000000000" pitchFamily="2" charset="0"/>
              </a:rPr>
              <a:t> </a:t>
            </a:r>
            <a:r>
              <a:rPr lang="en-US" sz="2600" b="1" dirty="0" err="1">
                <a:latin typeface="Nexa Light" panose="02000000000000000000" pitchFamily="2" charset="0"/>
              </a:rPr>
              <a:t>kerja</a:t>
            </a:r>
            <a:r>
              <a:rPr lang="en-US" sz="2600" b="1" dirty="0">
                <a:latin typeface="Nexa Light" panose="02000000000000000000" pitchFamily="2" charset="0"/>
              </a:rPr>
              <a:t> (media)</a:t>
            </a:r>
            <a:endParaRPr lang="en-US" sz="2600" dirty="0">
              <a:latin typeface="Nexa Light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6" r="37271"/>
          <a:stretch/>
        </p:blipFill>
        <p:spPr>
          <a:xfrm>
            <a:off x="5070012" y="971727"/>
            <a:ext cx="4480387" cy="48600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6" r="37271"/>
          <a:stretch/>
        </p:blipFill>
        <p:spPr>
          <a:xfrm>
            <a:off x="209932" y="971727"/>
            <a:ext cx="4860080" cy="486008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xmlns="" id="{6C1AC266-13FF-E748-9E2A-367EBC7A3DE5}"/>
              </a:ext>
            </a:extLst>
          </p:cNvPr>
          <p:cNvSpPr/>
          <p:nvPr/>
        </p:nvSpPr>
        <p:spPr>
          <a:xfrm>
            <a:off x="4990990" y="1840089"/>
            <a:ext cx="1138878" cy="417689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xmlns="" id="{F5E5D7B4-3276-6C43-918A-90CC137CA763}"/>
              </a:ext>
            </a:extLst>
          </p:cNvPr>
          <p:cNvSpPr/>
          <p:nvPr/>
        </p:nvSpPr>
        <p:spPr>
          <a:xfrm>
            <a:off x="3352800" y="1998133"/>
            <a:ext cx="1196622" cy="259645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297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9317" y="4904081"/>
            <a:ext cx="3948776" cy="933495"/>
          </a:xfrm>
        </p:spPr>
        <p:txBody>
          <a:bodyPr>
            <a:no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Nexa Light" panose="02000000000000000000" pitchFamily="2" charset="0"/>
              </a:rPr>
              <a:t>Budi, salah </a:t>
            </a:r>
            <a:r>
              <a:rPr lang="en-US" sz="1800" dirty="0" err="1">
                <a:solidFill>
                  <a:schemeClr val="tx1"/>
                </a:solidFill>
                <a:latin typeface="Nexa Light" panose="02000000000000000000" pitchFamily="2" charset="0"/>
              </a:rPr>
              <a:t>satu</a:t>
            </a:r>
            <a:r>
              <a:rPr lang="en-US" sz="1800" dirty="0">
                <a:solidFill>
                  <a:schemeClr val="tx1"/>
                </a:solidFill>
                <a:latin typeface="Nexa Light" panose="02000000000000000000" pitchFamily="2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Nexa Light" panose="02000000000000000000" pitchFamily="2" charset="0"/>
              </a:rPr>
              <a:t>pekerja</a:t>
            </a:r>
            <a:r>
              <a:rPr lang="en-US" sz="1800" dirty="0">
                <a:solidFill>
                  <a:schemeClr val="tx1"/>
                </a:solidFill>
                <a:latin typeface="Nexa Light" panose="02000000000000000000" pitchFamily="2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Nexa Light" panose="02000000000000000000" pitchFamily="2" charset="0"/>
              </a:rPr>
              <a:t>perusahaan</a:t>
            </a:r>
            <a:r>
              <a:rPr lang="en-US" sz="1800" dirty="0">
                <a:solidFill>
                  <a:schemeClr val="tx1"/>
                </a:solidFill>
                <a:latin typeface="Nexa Light" panose="02000000000000000000" pitchFamily="2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Nexa Light" panose="02000000000000000000" pitchFamily="2" charset="0"/>
              </a:rPr>
              <a:t>percetakan</a:t>
            </a:r>
            <a:r>
              <a:rPr lang="en-US" sz="1800" dirty="0">
                <a:solidFill>
                  <a:schemeClr val="tx1"/>
                </a:solidFill>
                <a:latin typeface="Nexa Light" panose="02000000000000000000" pitchFamily="2" charset="0"/>
              </a:rPr>
              <a:t> di </a:t>
            </a:r>
            <a:r>
              <a:rPr lang="en-US" sz="1800" dirty="0">
                <a:latin typeface="Nexa Light" panose="02000000000000000000" pitchFamily="2" charset="0"/>
              </a:rPr>
              <a:t>B</a:t>
            </a:r>
            <a:r>
              <a:rPr lang="en-US" sz="1800" dirty="0">
                <a:solidFill>
                  <a:schemeClr val="tx1"/>
                </a:solidFill>
                <a:latin typeface="Nexa Light" panose="02000000000000000000" pitchFamily="2" charset="0"/>
              </a:rPr>
              <a:t>ekasi korban </a:t>
            </a:r>
            <a:r>
              <a:rPr lang="en-US" sz="1800" dirty="0" err="1">
                <a:solidFill>
                  <a:schemeClr val="tx1"/>
                </a:solidFill>
                <a:latin typeface="Nexa Light" panose="02000000000000000000" pitchFamily="2" charset="0"/>
              </a:rPr>
              <a:t>kecelakaan</a:t>
            </a:r>
            <a:r>
              <a:rPr lang="en-US" sz="1800" dirty="0">
                <a:solidFill>
                  <a:schemeClr val="tx1"/>
                </a:solidFill>
                <a:latin typeface="Nexa Light" panose="02000000000000000000" pitchFamily="2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Nexa Light" panose="02000000000000000000" pitchFamily="2" charset="0"/>
              </a:rPr>
              <a:t>mesin</a:t>
            </a:r>
            <a:r>
              <a:rPr lang="en-US" sz="1800" dirty="0">
                <a:solidFill>
                  <a:schemeClr val="tx1"/>
                </a:solidFill>
                <a:latin typeface="Nexa Light" panose="02000000000000000000" pitchFamily="2" charset="0"/>
              </a:rPr>
              <a:t> press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17" y="360715"/>
            <a:ext cx="3948776" cy="4541258"/>
          </a:xfrm>
          <a:prstGeom prst="rect">
            <a:avLst/>
          </a:prstGeom>
        </p:spPr>
      </p:pic>
      <p:sp>
        <p:nvSpPr>
          <p:cNvPr id="12" name="Text Placeholder 2"/>
          <p:cNvSpPr txBox="1">
            <a:spLocks/>
          </p:cNvSpPr>
          <p:nvPr/>
        </p:nvSpPr>
        <p:spPr>
          <a:xfrm>
            <a:off x="459317" y="5803709"/>
            <a:ext cx="5612246" cy="351039"/>
          </a:xfrm>
          <a:prstGeom prst="rect">
            <a:avLst/>
          </a:prstGeom>
        </p:spPr>
        <p:txBody>
          <a:bodyPr vert="horz" lIns="74295" tIns="37148" rIns="74295" bIns="37148" rtlCol="0" anchor="t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 err="1">
                <a:solidFill>
                  <a:schemeClr val="tx1"/>
                </a:solidFill>
              </a:rPr>
              <a:t>Kasus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kecelakaan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kerja</a:t>
            </a:r>
            <a:endParaRPr lang="en-US" sz="13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8C30F5D-90FF-6647-A4E3-318ACF2DFB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962" y="360715"/>
            <a:ext cx="4179094" cy="4541258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xmlns="" id="{342D386D-9A1A-194B-B075-080AE081D8AD}"/>
              </a:ext>
            </a:extLst>
          </p:cNvPr>
          <p:cNvSpPr txBox="1">
            <a:spLocks/>
          </p:cNvSpPr>
          <p:nvPr/>
        </p:nvSpPr>
        <p:spPr>
          <a:xfrm>
            <a:off x="5347406" y="4904081"/>
            <a:ext cx="4174650" cy="9334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err="1">
                <a:latin typeface="Nexa Light" panose="02000000000000000000" pitchFamily="2" charset="0"/>
              </a:rPr>
              <a:t>Sahroni</a:t>
            </a:r>
            <a:r>
              <a:rPr lang="en-US" sz="1800" dirty="0">
                <a:latin typeface="Nexa Light" panose="02000000000000000000" pitchFamily="2" charset="0"/>
              </a:rPr>
              <a:t>, </a:t>
            </a:r>
            <a:r>
              <a:rPr lang="en-US" sz="1800" dirty="0" err="1">
                <a:latin typeface="Nexa Light" panose="02000000000000000000" pitchFamily="2" charset="0"/>
              </a:rPr>
              <a:t>pekerja</a:t>
            </a:r>
            <a:r>
              <a:rPr lang="en-US" sz="1800" dirty="0">
                <a:latin typeface="Nexa Light" panose="02000000000000000000" pitchFamily="2" charset="0"/>
              </a:rPr>
              <a:t> </a:t>
            </a:r>
            <a:r>
              <a:rPr lang="en-US" sz="1800" dirty="0" err="1">
                <a:latin typeface="Nexa Light" panose="02000000000000000000" pitchFamily="2" charset="0"/>
              </a:rPr>
              <a:t>perusahaan</a:t>
            </a:r>
            <a:r>
              <a:rPr lang="en-US" sz="1800" dirty="0">
                <a:latin typeface="Nexa Light" panose="02000000000000000000" pitchFamily="2" charset="0"/>
              </a:rPr>
              <a:t> furniture di Bekasi korban </a:t>
            </a:r>
            <a:r>
              <a:rPr lang="en-US" sz="1800" dirty="0" err="1">
                <a:latin typeface="Nexa Light" panose="02000000000000000000" pitchFamily="2" charset="0"/>
              </a:rPr>
              <a:t>kecelakaan</a:t>
            </a:r>
            <a:r>
              <a:rPr lang="en-US" sz="1800" dirty="0">
                <a:latin typeface="Nexa Light" panose="02000000000000000000" pitchFamily="2" charset="0"/>
              </a:rPr>
              <a:t> </a:t>
            </a:r>
            <a:r>
              <a:rPr lang="en-US" sz="1800" dirty="0" err="1">
                <a:latin typeface="Nexa Light" panose="02000000000000000000" pitchFamily="2" charset="0"/>
              </a:rPr>
              <a:t>mesin</a:t>
            </a:r>
            <a:r>
              <a:rPr lang="en-US" sz="1800" dirty="0">
                <a:latin typeface="Nexa Light" panose="02000000000000000000" pitchFamily="2" charset="0"/>
              </a:rPr>
              <a:t> </a:t>
            </a:r>
            <a:r>
              <a:rPr lang="en-US" sz="1800" dirty="0" err="1">
                <a:latin typeface="Nexa Light" panose="02000000000000000000" pitchFamily="2" charset="0"/>
              </a:rPr>
              <a:t>mesin</a:t>
            </a:r>
            <a:r>
              <a:rPr lang="en-US" sz="1800" dirty="0">
                <a:latin typeface="Nexa Light" panose="02000000000000000000" pitchFamily="2" charset="0"/>
              </a:rPr>
              <a:t> </a:t>
            </a:r>
            <a:r>
              <a:rPr lang="en-US" sz="1800" dirty="0" err="1">
                <a:latin typeface="Nexa Light" panose="02000000000000000000" pitchFamily="2" charset="0"/>
              </a:rPr>
              <a:t>potong</a:t>
            </a:r>
            <a:endParaRPr lang="en-US" sz="1800" dirty="0">
              <a:latin typeface="Nexa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517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0E09884-E976-B442-8088-E3D0558511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6202"/>
            <a:ext cx="9994605" cy="6924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256672"/>
      </p:ext>
    </p:extLst>
  </p:cSld>
  <p:clrMapOvr>
    <a:masterClrMapping/>
  </p:clrMapOvr>
  <p:transition spd="med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4568937-BD93-A34B-AB59-92456BE70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701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325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412750" y="527391"/>
            <a:ext cx="6686550" cy="592039"/>
          </a:xfrm>
        </p:spPr>
        <p:txBody>
          <a:bodyPr/>
          <a:lstStyle/>
          <a:p>
            <a:r>
              <a:rPr lang="en-GB" sz="2275" b="1" dirty="0">
                <a:latin typeface="Nexa Light" panose="02000000000000000000" pitchFamily="2" charset="0"/>
              </a:rPr>
              <a:t>Asian Scenario</a:t>
            </a:r>
            <a:endParaRPr lang="en-US" sz="2275" b="1" dirty="0">
              <a:latin typeface="Nexa Light" panose="02000000000000000000" pitchFamily="2" charset="0"/>
            </a:endParaRP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1" y="1234978"/>
            <a:ext cx="5089723" cy="462151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GB" sz="1950" dirty="0" err="1">
                <a:latin typeface="Nexa Light" panose="02000000000000000000" pitchFamily="2" charset="0"/>
              </a:rPr>
              <a:t>Statistik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ini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mungkin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tampak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mengkhawatirkan</a:t>
            </a:r>
            <a:r>
              <a:rPr lang="en-GB" sz="1950" dirty="0">
                <a:latin typeface="Nexa Light" panose="02000000000000000000" pitchFamily="2" charset="0"/>
              </a:rPr>
              <a:t>, </a:t>
            </a:r>
            <a:r>
              <a:rPr lang="en-GB" sz="1950" dirty="0" err="1">
                <a:latin typeface="Nexa Light" panose="02000000000000000000" pitchFamily="2" charset="0"/>
              </a:rPr>
              <a:t>namun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ini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hanya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puncak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gunung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es</a:t>
            </a:r>
            <a:r>
              <a:rPr lang="en-GB" sz="1950" dirty="0">
                <a:latin typeface="Nexa Light" panose="02000000000000000000" pitchFamily="2" charset="0"/>
              </a:rPr>
              <a:t>. </a:t>
            </a:r>
            <a:r>
              <a:rPr lang="en-GB" sz="1950" dirty="0" err="1">
                <a:latin typeface="Nexa Light" panose="02000000000000000000" pitchFamily="2" charset="0"/>
              </a:rPr>
              <a:t>Tidak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ada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negara</a:t>
            </a:r>
            <a:r>
              <a:rPr lang="en-GB" sz="1950" dirty="0">
                <a:latin typeface="Nexa Light" panose="02000000000000000000" pitchFamily="2" charset="0"/>
              </a:rPr>
              <a:t>, </a:t>
            </a:r>
            <a:r>
              <a:rPr lang="en-GB" sz="1950" dirty="0" err="1">
                <a:latin typeface="Nexa Light" panose="02000000000000000000" pitchFamily="2" charset="0"/>
              </a:rPr>
              <a:t>termasuk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negara-negara</a:t>
            </a:r>
            <a:r>
              <a:rPr lang="en-GB" sz="1950" dirty="0">
                <a:latin typeface="Nexa Light" panose="02000000000000000000" pitchFamily="2" charset="0"/>
              </a:rPr>
              <a:t> paling </a:t>
            </a:r>
            <a:r>
              <a:rPr lang="en-GB" sz="1950" dirty="0" err="1">
                <a:latin typeface="Nexa Light" panose="02000000000000000000" pitchFamily="2" charset="0"/>
              </a:rPr>
              <a:t>maju</a:t>
            </a:r>
            <a:r>
              <a:rPr lang="en-GB" sz="1950" dirty="0">
                <a:latin typeface="Nexa Light" panose="02000000000000000000" pitchFamily="2" charset="0"/>
              </a:rPr>
              <a:t>, </a:t>
            </a:r>
            <a:r>
              <a:rPr lang="en-GB" sz="1950" dirty="0" err="1">
                <a:latin typeface="Nexa Light" panose="02000000000000000000" pitchFamily="2" charset="0"/>
              </a:rPr>
              <a:t>merekam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dan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mengkompensasi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semua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kecelakaan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kerja</a:t>
            </a:r>
            <a:r>
              <a:rPr lang="en-GB" sz="1950" dirty="0">
                <a:latin typeface="Nexa Light" panose="02000000000000000000" pitchFamily="2" charset="0"/>
              </a:rPr>
              <a:t> yang </a:t>
            </a:r>
            <a:r>
              <a:rPr lang="en-GB" sz="1950" dirty="0" err="1">
                <a:latin typeface="Nexa Light" panose="02000000000000000000" pitchFamily="2" charset="0"/>
              </a:rPr>
              <a:t>terkait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dan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penyakit</a:t>
            </a:r>
            <a:r>
              <a:rPr lang="en-GB" sz="1950" dirty="0">
                <a:latin typeface="Nexa Light" panose="02000000000000000000" pitchFamily="2" charset="0"/>
              </a:rPr>
              <a:t>. </a:t>
            </a:r>
            <a:r>
              <a:rPr lang="en-GB" sz="1950" dirty="0" err="1">
                <a:latin typeface="Nexa Light" panose="02000000000000000000" pitchFamily="2" charset="0"/>
              </a:rPr>
              <a:t>Singkatnya</a:t>
            </a:r>
            <a:r>
              <a:rPr lang="en-GB" sz="1950" dirty="0">
                <a:latin typeface="Nexa Light" panose="02000000000000000000" pitchFamily="2" charset="0"/>
              </a:rPr>
              <a:t>, </a:t>
            </a:r>
            <a:r>
              <a:rPr lang="en-GB" sz="1950" dirty="0" err="1">
                <a:latin typeface="Nexa Light" panose="02000000000000000000" pitchFamily="2" charset="0"/>
              </a:rPr>
              <a:t>tidak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ada</a:t>
            </a:r>
            <a:r>
              <a:rPr lang="en-GB" sz="1950" dirty="0">
                <a:latin typeface="Nexa Light" panose="02000000000000000000" pitchFamily="2" charset="0"/>
              </a:rPr>
              <a:t> yang </a:t>
            </a:r>
            <a:r>
              <a:rPr lang="en-GB" sz="1950" dirty="0" err="1">
                <a:latin typeface="Nexa Light" panose="02000000000000000000" pitchFamily="2" charset="0"/>
              </a:rPr>
              <a:t>tahu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berapa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banyak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pekerja</a:t>
            </a:r>
            <a:r>
              <a:rPr lang="en-GB" sz="1950" dirty="0">
                <a:latin typeface="Nexa Light" panose="02000000000000000000" pitchFamily="2" charset="0"/>
              </a:rPr>
              <a:t> yang </a:t>
            </a:r>
            <a:r>
              <a:rPr lang="en-GB" sz="1950" dirty="0" err="1">
                <a:latin typeface="Nexa Light" panose="02000000000000000000" pitchFamily="2" charset="0"/>
              </a:rPr>
              <a:t>mati</a:t>
            </a:r>
            <a:r>
              <a:rPr lang="en-GB" sz="1950" dirty="0">
                <a:latin typeface="Nexa Light" panose="02000000000000000000" pitchFamily="2" charset="0"/>
              </a:rPr>
              <a:t>, </a:t>
            </a:r>
            <a:r>
              <a:rPr lang="en-GB" sz="1950" dirty="0" err="1">
                <a:latin typeface="Nexa Light" panose="02000000000000000000" pitchFamily="2" charset="0"/>
              </a:rPr>
              <a:t>sakit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atau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terluka</a:t>
            </a:r>
            <a:r>
              <a:rPr lang="en-GB" sz="1950" dirty="0">
                <a:latin typeface="Nexa Light" panose="02000000000000000000" pitchFamily="2" charset="0"/>
              </a:rPr>
              <a:t> di </a:t>
            </a:r>
            <a:r>
              <a:rPr lang="en-GB" sz="1950" dirty="0" err="1">
                <a:latin typeface="Nexa Light" panose="02000000000000000000" pitchFamily="2" charset="0"/>
              </a:rPr>
              <a:t>tempat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kerja</a:t>
            </a:r>
            <a:r>
              <a:rPr lang="en-GB" sz="1950" dirty="0">
                <a:latin typeface="Nexa Light" panose="02000000000000000000" pitchFamily="2" charset="0"/>
              </a:rPr>
              <a:t>.</a:t>
            </a:r>
            <a:endParaRPr lang="id-ID" sz="1950" dirty="0">
              <a:latin typeface="Nexa Light" panose="02000000000000000000" pitchFamily="2" charset="0"/>
            </a:endParaRPr>
          </a:p>
          <a:p>
            <a:pPr>
              <a:lnSpc>
                <a:spcPct val="80000"/>
              </a:lnSpc>
            </a:pPr>
            <a:r>
              <a:rPr lang="en-GB" sz="1950" dirty="0" err="1">
                <a:latin typeface="Nexa Light" panose="02000000000000000000" pitchFamily="2" charset="0"/>
              </a:rPr>
              <a:t>Cina</a:t>
            </a:r>
            <a:r>
              <a:rPr lang="en-GB" sz="1950" dirty="0">
                <a:latin typeface="Nexa Light" panose="02000000000000000000" pitchFamily="2" charset="0"/>
              </a:rPr>
              <a:t>, India </a:t>
            </a:r>
            <a:r>
              <a:rPr lang="en-GB" sz="1950" dirty="0" err="1">
                <a:latin typeface="Nexa Light" panose="02000000000000000000" pitchFamily="2" charset="0"/>
              </a:rPr>
              <a:t>dan</a:t>
            </a:r>
            <a:r>
              <a:rPr lang="en-GB" sz="1950" dirty="0">
                <a:latin typeface="Nexa Light" panose="02000000000000000000" pitchFamily="2" charset="0"/>
              </a:rPr>
              <a:t> Indonesia </a:t>
            </a:r>
            <a:r>
              <a:rPr lang="en-GB" sz="1950" dirty="0" err="1">
                <a:latin typeface="Nexa Light" panose="02000000000000000000" pitchFamily="2" charset="0"/>
              </a:rPr>
              <a:t>adalah</a:t>
            </a:r>
            <a:r>
              <a:rPr lang="en-GB" sz="1950" dirty="0">
                <a:latin typeface="Nexa Light" panose="02000000000000000000" pitchFamily="2" charset="0"/>
              </a:rPr>
              <a:t>  </a:t>
            </a:r>
            <a:r>
              <a:rPr lang="en-GB" sz="1950" dirty="0" err="1">
                <a:latin typeface="Nexa Light" panose="02000000000000000000" pitchFamily="2" charset="0"/>
              </a:rPr>
              <a:t>tiga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negara</a:t>
            </a:r>
            <a:r>
              <a:rPr lang="en-GB" sz="1950" dirty="0">
                <a:latin typeface="Nexa Light" panose="02000000000000000000" pitchFamily="2" charset="0"/>
              </a:rPr>
              <a:t> paling </a:t>
            </a:r>
            <a:r>
              <a:rPr lang="en-GB" sz="1950" dirty="0" err="1">
                <a:latin typeface="Nexa Light" panose="02000000000000000000" pitchFamily="2" charset="0"/>
              </a:rPr>
              <a:t>padat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penduduknya</a:t>
            </a:r>
            <a:r>
              <a:rPr lang="en-GB" sz="1950" dirty="0">
                <a:latin typeface="Nexa Light" panose="02000000000000000000" pitchFamily="2" charset="0"/>
              </a:rPr>
              <a:t> di dunia, </a:t>
            </a:r>
            <a:r>
              <a:rPr lang="en-GB" sz="1950" dirty="0" err="1">
                <a:latin typeface="Nexa Light" panose="02000000000000000000" pitchFamily="2" charset="0"/>
              </a:rPr>
              <a:t>memiliki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angka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kematian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tertinggi</a:t>
            </a:r>
            <a:r>
              <a:rPr lang="en-GB" sz="1950" dirty="0">
                <a:latin typeface="Nexa Light" panose="02000000000000000000" pitchFamily="2" charset="0"/>
              </a:rPr>
              <a:t>. </a:t>
            </a:r>
            <a:r>
              <a:rPr lang="en-GB" sz="1950" dirty="0" err="1">
                <a:latin typeface="Nexa Light" panose="02000000000000000000" pitchFamily="2" charset="0"/>
              </a:rPr>
              <a:t>Proporsi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kematian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pekerja</a:t>
            </a:r>
            <a:r>
              <a:rPr lang="en-GB" sz="1950" dirty="0">
                <a:latin typeface="Nexa Light" panose="02000000000000000000" pitchFamily="2" charset="0"/>
              </a:rPr>
              <a:t> di Asia </a:t>
            </a:r>
            <a:r>
              <a:rPr lang="en-GB" sz="1950" dirty="0" err="1">
                <a:latin typeface="Nexa Light" panose="02000000000000000000" pitchFamily="2" charset="0"/>
              </a:rPr>
              <a:t>tinggi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tidak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hanya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karena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populasi</a:t>
            </a:r>
            <a:r>
              <a:rPr lang="en-GB" sz="1950" dirty="0">
                <a:latin typeface="Nexa Light" panose="02000000000000000000" pitchFamily="2" charset="0"/>
              </a:rPr>
              <a:t> yang </a:t>
            </a:r>
            <a:r>
              <a:rPr lang="en-GB" sz="1950" dirty="0" err="1">
                <a:latin typeface="Nexa Light" panose="02000000000000000000" pitchFamily="2" charset="0"/>
              </a:rPr>
              <a:t>besar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tetapi</a:t>
            </a:r>
            <a:r>
              <a:rPr lang="en-GB" sz="1950" dirty="0">
                <a:latin typeface="Nexa Light" panose="02000000000000000000" pitchFamily="2" charset="0"/>
              </a:rPr>
              <a:t> juga </a:t>
            </a:r>
            <a:r>
              <a:rPr lang="en-GB" sz="1950" dirty="0" err="1">
                <a:latin typeface="Nexa Light" panose="02000000000000000000" pitchFamily="2" charset="0"/>
              </a:rPr>
              <a:t>karena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kondisi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kerja</a:t>
            </a:r>
            <a:r>
              <a:rPr lang="en-GB" sz="1950" dirty="0">
                <a:latin typeface="Nexa Light" panose="02000000000000000000" pitchFamily="2" charset="0"/>
              </a:rPr>
              <a:t> yang paling </a:t>
            </a:r>
            <a:r>
              <a:rPr lang="en-GB" sz="1950" dirty="0" err="1">
                <a:latin typeface="Nexa Light" panose="02000000000000000000" pitchFamily="2" charset="0"/>
              </a:rPr>
              <a:t>tidak</a:t>
            </a:r>
            <a:r>
              <a:rPr lang="en-GB" sz="1950" dirty="0">
                <a:latin typeface="Nexa Light" panose="02000000000000000000" pitchFamily="2" charset="0"/>
              </a:rPr>
              <a:t> </a:t>
            </a:r>
            <a:r>
              <a:rPr lang="en-GB" sz="1950" dirty="0" err="1">
                <a:latin typeface="Nexa Light" panose="02000000000000000000" pitchFamily="2" charset="0"/>
              </a:rPr>
              <a:t>aman</a:t>
            </a:r>
            <a:r>
              <a:rPr lang="en-GB" sz="1950" dirty="0">
                <a:latin typeface="Nexa Light" panose="02000000000000000000" pitchFamily="2" charset="0"/>
              </a:rPr>
              <a:t> di </a:t>
            </a:r>
            <a:r>
              <a:rPr lang="en-GB" sz="1950" dirty="0" err="1">
                <a:latin typeface="Nexa Light" panose="02000000000000000000" pitchFamily="2" charset="0"/>
              </a:rPr>
              <a:t>sana</a:t>
            </a:r>
            <a:r>
              <a:rPr lang="en-GB" sz="1950" dirty="0">
                <a:latin typeface="Nexa Light" panose="02000000000000000000" pitchFamily="2" charset="0"/>
              </a:rPr>
              <a:t>.</a:t>
            </a:r>
            <a:r>
              <a:rPr lang="en-US" sz="1950" dirty="0">
                <a:latin typeface="Nexa Light" panose="02000000000000000000" pitchFamily="2" charset="0"/>
              </a:rPr>
              <a:t/>
            </a:r>
            <a:br>
              <a:rPr lang="en-US" sz="1950" dirty="0">
                <a:latin typeface="Nexa Light" panose="02000000000000000000" pitchFamily="2" charset="0"/>
              </a:rPr>
            </a:br>
            <a:endParaRPr lang="en-US" sz="1950" dirty="0">
              <a:latin typeface="Nexa Light" panose="02000000000000000000" pitchFamily="2" charset="0"/>
            </a:endParaRPr>
          </a:p>
        </p:txBody>
      </p:sp>
      <p:pic>
        <p:nvPicPr>
          <p:cNvPr id="109572" name="Picture 4" descr="India 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652145" y="1040999"/>
            <a:ext cx="2414588" cy="1723231"/>
          </a:xfrm>
          <a:noFill/>
          <a:ln/>
        </p:spPr>
      </p:pic>
      <p:pic>
        <p:nvPicPr>
          <p:cNvPr id="109573" name="Picture 5" descr="China 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5888115" y="3199408"/>
            <a:ext cx="1572341" cy="2376593"/>
          </a:xfrm>
          <a:noFill/>
          <a:ln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E5F0C-BE6F-4EC3-8BC8-F9991B12668B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427884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305" y="1351491"/>
            <a:ext cx="8543925" cy="4351338"/>
          </a:xfrm>
        </p:spPr>
        <p:txBody>
          <a:bodyPr>
            <a:normAutofit fontScale="85000" lnSpcReduction="20000"/>
          </a:bodyPr>
          <a:lstStyle/>
          <a:p>
            <a:pPr marL="402431" indent="-402431">
              <a:lnSpc>
                <a:spcPct val="80000"/>
              </a:lnSpc>
              <a:buFont typeface="Wingdings" pitchFamily="2" charset="2"/>
              <a:buChar char="q"/>
            </a:pPr>
            <a:r>
              <a:rPr lang="en-GB" dirty="0" err="1">
                <a:latin typeface="Nexa Light" panose="02000000000000000000" pitchFamily="2" charset="0"/>
              </a:rPr>
              <a:t>Pelaksanaan</a:t>
            </a:r>
            <a:r>
              <a:rPr lang="en-GB" dirty="0">
                <a:latin typeface="Nexa Light" panose="02000000000000000000" pitchFamily="2" charset="0"/>
              </a:rPr>
              <a:t> K3 </a:t>
            </a:r>
            <a:r>
              <a:rPr lang="en-GB" dirty="0" err="1">
                <a:latin typeface="Nexa Light" panose="02000000000000000000" pitchFamily="2" charset="0"/>
              </a:rPr>
              <a:t>sering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bersifat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pemenuhan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terhadap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peraturan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perundangan</a:t>
            </a:r>
            <a:r>
              <a:rPr lang="en-GB" dirty="0">
                <a:latin typeface="Nexa Light" panose="02000000000000000000" pitchFamily="2" charset="0"/>
              </a:rPr>
              <a:t>, </a:t>
            </a:r>
            <a:r>
              <a:rPr lang="en-GB" dirty="0" err="1">
                <a:latin typeface="Nexa Light" panose="02000000000000000000" pitchFamily="2" charset="0"/>
              </a:rPr>
              <a:t>bukan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atas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kesadaran</a:t>
            </a:r>
            <a:r>
              <a:rPr lang="en-GB" dirty="0">
                <a:latin typeface="Nexa Light" panose="02000000000000000000" pitchFamily="2" charset="0"/>
              </a:rPr>
              <a:t>/</a:t>
            </a:r>
            <a:r>
              <a:rPr lang="en-GB" dirty="0" err="1">
                <a:latin typeface="Nexa Light" panose="02000000000000000000" pitchFamily="2" charset="0"/>
              </a:rPr>
              <a:t>kebutuhan</a:t>
            </a:r>
            <a:r>
              <a:rPr lang="en-GB" dirty="0">
                <a:latin typeface="Nexa Light" panose="02000000000000000000" pitchFamily="2" charset="0"/>
                <a:sym typeface="Wingdings" pitchFamily="2" charset="2"/>
              </a:rPr>
              <a:t> K3 </a:t>
            </a:r>
            <a:r>
              <a:rPr lang="en-GB" dirty="0">
                <a:latin typeface="Nexa Light" panose="02000000000000000000" pitchFamily="2" charset="0"/>
              </a:rPr>
              <a:t>k</a:t>
            </a:r>
            <a:r>
              <a:rPr lang="id-ID" dirty="0">
                <a:latin typeface="Nexa Light" panose="02000000000000000000" pitchFamily="2" charset="0"/>
              </a:rPr>
              <a:t>urang mendapatkan prioritas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dan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dianggap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sebagai</a:t>
            </a:r>
            <a:r>
              <a:rPr lang="en-GB" dirty="0">
                <a:latin typeface="Nexa Light" panose="02000000000000000000" pitchFamily="2" charset="0"/>
              </a:rPr>
              <a:t> cost</a:t>
            </a:r>
            <a:endParaRPr lang="fi-FI" dirty="0">
              <a:latin typeface="Nexa Light" panose="02000000000000000000" pitchFamily="2" charset="0"/>
            </a:endParaRPr>
          </a:p>
          <a:p>
            <a:pPr marL="402431" indent="-402431">
              <a:lnSpc>
                <a:spcPct val="80000"/>
              </a:lnSpc>
              <a:buFont typeface="Wingdings" pitchFamily="2" charset="2"/>
              <a:buChar char="q"/>
            </a:pPr>
            <a:r>
              <a:rPr lang="sv-SE" dirty="0">
                <a:latin typeface="Nexa Light" panose="02000000000000000000" pitchFamily="2" charset="0"/>
                <a:sym typeface="Wingdings" pitchFamily="2" charset="2"/>
              </a:rPr>
              <a:t>Perusahaan Informal (</a:t>
            </a:r>
            <a:r>
              <a:rPr lang="en-US" dirty="0">
                <a:latin typeface="Nexa Light" panose="02000000000000000000" pitchFamily="2" charset="0"/>
                <a:sym typeface="Wingdings" pitchFamily="2" charset="2"/>
              </a:rPr>
              <a:t>± 65 % </a:t>
            </a:r>
            <a:r>
              <a:rPr lang="en-US" dirty="0" err="1">
                <a:latin typeface="Nexa Light" panose="02000000000000000000" pitchFamily="2" charset="0"/>
                <a:sym typeface="Wingdings" pitchFamily="2" charset="2"/>
              </a:rPr>
              <a:t>dari</a:t>
            </a:r>
            <a:r>
              <a:rPr lang="en-US" dirty="0">
                <a:latin typeface="Nexa Light" panose="02000000000000000000" pitchFamily="2" charset="0"/>
                <a:sym typeface="Wingdings" pitchFamily="2" charset="2"/>
              </a:rPr>
              <a:t> total </a:t>
            </a:r>
            <a:r>
              <a:rPr lang="en-US" dirty="0" err="1">
                <a:latin typeface="Nexa Light" panose="02000000000000000000" pitchFamily="2" charset="0"/>
                <a:sym typeface="Wingdings" pitchFamily="2" charset="2"/>
              </a:rPr>
              <a:t>jml</a:t>
            </a:r>
            <a:r>
              <a:rPr lang="en-US" dirty="0">
                <a:latin typeface="Nexa Light" panose="02000000000000000000" pitchFamily="2" charset="0"/>
                <a:sym typeface="Wingdings" pitchFamily="2" charset="2"/>
              </a:rPr>
              <a:t> </a:t>
            </a:r>
            <a:r>
              <a:rPr lang="en-US" dirty="0" err="1">
                <a:latin typeface="Nexa Light" panose="02000000000000000000" pitchFamily="2" charset="0"/>
                <a:sym typeface="Wingdings" pitchFamily="2" charset="2"/>
              </a:rPr>
              <a:t>perusahaan</a:t>
            </a:r>
            <a:r>
              <a:rPr lang="en-US" dirty="0">
                <a:latin typeface="Nexa Light" panose="02000000000000000000" pitchFamily="2" charset="0"/>
                <a:sym typeface="Wingdings" pitchFamily="2" charset="2"/>
              </a:rPr>
              <a:t>) </a:t>
            </a:r>
            <a:r>
              <a:rPr lang="en-US" dirty="0" err="1">
                <a:latin typeface="Nexa Light" panose="02000000000000000000" pitchFamily="2" charset="0"/>
                <a:sym typeface="Wingdings" pitchFamily="2" charset="2"/>
              </a:rPr>
              <a:t>masih</a:t>
            </a:r>
            <a:r>
              <a:rPr lang="en-US" dirty="0">
                <a:latin typeface="Nexa Light" panose="02000000000000000000" pitchFamily="2" charset="0"/>
                <a:sym typeface="Wingdings" pitchFamily="2" charset="2"/>
              </a:rPr>
              <a:t> </a:t>
            </a:r>
            <a:r>
              <a:rPr lang="en-US" dirty="0" err="1">
                <a:latin typeface="Nexa Light" panose="02000000000000000000" pitchFamily="2" charset="0"/>
                <a:sym typeface="Wingdings" pitchFamily="2" charset="2"/>
              </a:rPr>
              <a:t>sangat</a:t>
            </a:r>
            <a:r>
              <a:rPr lang="en-US" dirty="0">
                <a:latin typeface="Nexa Light" panose="02000000000000000000" pitchFamily="2" charset="0"/>
                <a:sym typeface="Wingdings" pitchFamily="2" charset="2"/>
              </a:rPr>
              <a:t> </a:t>
            </a:r>
            <a:r>
              <a:rPr lang="en-US" dirty="0" err="1">
                <a:latin typeface="Nexa Light" panose="02000000000000000000" pitchFamily="2" charset="0"/>
                <a:sym typeface="Wingdings" pitchFamily="2" charset="2"/>
              </a:rPr>
              <a:t>kurang</a:t>
            </a:r>
            <a:r>
              <a:rPr lang="en-US" dirty="0">
                <a:latin typeface="Nexa Light" panose="02000000000000000000" pitchFamily="2" charset="0"/>
                <a:sym typeface="Wingdings" pitchFamily="2" charset="2"/>
              </a:rPr>
              <a:t> </a:t>
            </a:r>
            <a:r>
              <a:rPr lang="en-US" dirty="0" err="1">
                <a:latin typeface="Nexa Light" panose="02000000000000000000" pitchFamily="2" charset="0"/>
                <a:sym typeface="Wingdings" pitchFamily="2" charset="2"/>
              </a:rPr>
              <a:t>tersentuh</a:t>
            </a:r>
            <a:r>
              <a:rPr lang="en-US" dirty="0">
                <a:latin typeface="Nexa Light" panose="02000000000000000000" pitchFamily="2" charset="0"/>
                <a:sym typeface="Wingdings" pitchFamily="2" charset="2"/>
              </a:rPr>
              <a:t> program </a:t>
            </a:r>
            <a:r>
              <a:rPr lang="sv-SE" dirty="0">
                <a:latin typeface="Nexa Light" panose="02000000000000000000" pitchFamily="2" charset="0"/>
                <a:sym typeface="Wingdings" pitchFamily="2" charset="2"/>
              </a:rPr>
              <a:t>K3 </a:t>
            </a:r>
          </a:p>
          <a:p>
            <a:pPr marL="402431" indent="-402431">
              <a:lnSpc>
                <a:spcPct val="80000"/>
              </a:lnSpc>
              <a:buFont typeface="Wingdings" pitchFamily="2" charset="2"/>
              <a:buChar char="q"/>
            </a:pPr>
            <a:r>
              <a:rPr lang="sv-SE" dirty="0">
                <a:latin typeface="Nexa Light" panose="02000000000000000000" pitchFamily="2" charset="0"/>
              </a:rPr>
              <a:t>Tingkat kecelakaan kerja dan PAK masih relatif tinggi</a:t>
            </a:r>
          </a:p>
          <a:p>
            <a:pPr marL="402431" indent="-402431">
              <a:lnSpc>
                <a:spcPct val="80000"/>
              </a:lnSpc>
              <a:buFont typeface="Wingdings" pitchFamily="2" charset="2"/>
              <a:buChar char="q"/>
            </a:pPr>
            <a:r>
              <a:rPr lang="sv-SE" dirty="0">
                <a:latin typeface="Nexa Light" panose="02000000000000000000" pitchFamily="2" charset="0"/>
              </a:rPr>
              <a:t>Pemenuhan hak pekerja atas Norma2 K3 masih relatif rendah</a:t>
            </a:r>
          </a:p>
          <a:p>
            <a:pPr marL="402431" indent="-402431">
              <a:lnSpc>
                <a:spcPct val="80000"/>
              </a:lnSpc>
              <a:buFont typeface="Wingdings" pitchFamily="2" charset="2"/>
              <a:buChar char="q"/>
            </a:pPr>
            <a:r>
              <a:rPr lang="en-GB" dirty="0">
                <a:latin typeface="Nexa Light" panose="02000000000000000000" pitchFamily="2" charset="0"/>
              </a:rPr>
              <a:t>K3 </a:t>
            </a:r>
            <a:r>
              <a:rPr lang="en-GB" dirty="0" err="1">
                <a:latin typeface="Nexa Light" panose="02000000000000000000" pitchFamily="2" charset="0"/>
              </a:rPr>
              <a:t>belum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menjadi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perhatian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penting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pekerja</a:t>
            </a:r>
            <a:r>
              <a:rPr lang="en-GB" dirty="0">
                <a:latin typeface="Nexa Light" panose="02000000000000000000" pitchFamily="2" charset="0"/>
              </a:rPr>
              <a:t>/SP </a:t>
            </a:r>
            <a:r>
              <a:rPr lang="en-GB" dirty="0" err="1">
                <a:latin typeface="Nexa Light" panose="02000000000000000000" pitchFamily="2" charset="0"/>
              </a:rPr>
              <a:t>padahal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sangat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berkaitan</a:t>
            </a:r>
            <a:r>
              <a:rPr lang="en-GB" dirty="0">
                <a:latin typeface="Nexa Light" panose="02000000000000000000" pitchFamily="2" charset="0"/>
              </a:rPr>
              <a:t> dg </a:t>
            </a:r>
            <a:r>
              <a:rPr lang="en-GB" dirty="0" err="1">
                <a:latin typeface="Nexa Light" panose="02000000000000000000" pitchFamily="2" charset="0"/>
              </a:rPr>
              <a:t>kepentingan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perlindungan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dan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kesejahteraannya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baik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pada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saat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masih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bekerja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maupun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sesudahnya</a:t>
            </a:r>
            <a:endParaRPr lang="en-GB" dirty="0">
              <a:latin typeface="Nexa Light" panose="02000000000000000000" pitchFamily="2" charset="0"/>
            </a:endParaRPr>
          </a:p>
          <a:p>
            <a:pPr marL="402431" indent="-402431">
              <a:lnSpc>
                <a:spcPct val="80000"/>
              </a:lnSpc>
              <a:buFont typeface="Wingdings" pitchFamily="2" charset="2"/>
              <a:buChar char="q"/>
            </a:pPr>
            <a:r>
              <a:rPr lang="en-GB" dirty="0" err="1">
                <a:latin typeface="Nexa Light" panose="02000000000000000000" pitchFamily="2" charset="0"/>
              </a:rPr>
              <a:t>Kurangnya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kuantitas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dan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kualitas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pengawas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dan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petugas</a:t>
            </a:r>
            <a:r>
              <a:rPr lang="en-GB" dirty="0">
                <a:latin typeface="Nexa Light" panose="02000000000000000000" pitchFamily="2" charset="0"/>
              </a:rPr>
              <a:t> K3</a:t>
            </a:r>
            <a:endParaRPr lang="fi-FI" dirty="0">
              <a:latin typeface="Nexa Light" panose="02000000000000000000" pitchFamily="2" charset="0"/>
            </a:endParaRPr>
          </a:p>
          <a:p>
            <a:endParaRPr lang="id-ID" dirty="0">
              <a:latin typeface="Nexa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431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id-ID" dirty="0"/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176" y="945199"/>
            <a:ext cx="5912801" cy="5912801"/>
          </a:xfrm>
        </p:spPr>
      </p:pic>
      <p:sp>
        <p:nvSpPr>
          <p:cNvPr id="4" name="TextBox 3"/>
          <p:cNvSpPr txBox="1"/>
          <p:nvPr/>
        </p:nvSpPr>
        <p:spPr>
          <a:xfrm>
            <a:off x="250932" y="352705"/>
            <a:ext cx="9502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b="1" dirty="0">
                <a:latin typeface="Nexa Light" panose="02000000000000000000" pitchFamily="2" charset="0"/>
              </a:rPr>
              <a:t>2017 : TEMPAT KERJA ATAU LADANG PEMBUNUHAN?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56430" y="3154319"/>
            <a:ext cx="184731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d-ID" sz="1463" dirty="0"/>
          </a:p>
        </p:txBody>
      </p:sp>
    </p:spTree>
    <p:extLst>
      <p:ext uri="{BB962C8B-B14F-4D97-AF65-F5344CB8AC3E}">
        <p14:creationId xmlns:p14="http://schemas.microsoft.com/office/powerpoint/2010/main" val="3478771314"/>
      </p:ext>
    </p:extLst>
  </p:cSld>
  <p:clrMapOvr>
    <a:masterClrMapping/>
  </p:clrMapOvr>
  <p:transition spd="med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1" y="1128887"/>
            <a:ext cx="9149644" cy="4126089"/>
          </a:xfrm>
        </p:spPr>
        <p:txBody>
          <a:bodyPr>
            <a:normAutofit/>
          </a:bodyPr>
          <a:lstStyle/>
          <a:p>
            <a:r>
              <a:rPr lang="id-ID" sz="4800" b="1" dirty="0">
                <a:latin typeface="Nexa Light" panose="02000000000000000000" pitchFamily="2" charset="0"/>
              </a:rPr>
              <a:t>APAKAH kecelakaan kerja salah Buruh ???</a:t>
            </a:r>
            <a:br>
              <a:rPr lang="id-ID" sz="4800" b="1" dirty="0">
                <a:latin typeface="Nexa Light" panose="02000000000000000000" pitchFamily="2" charset="0"/>
              </a:rPr>
            </a:br>
            <a:r>
              <a:rPr lang="id-ID" sz="4800" b="1" dirty="0">
                <a:latin typeface="Nexa Light" panose="02000000000000000000" pitchFamily="2" charset="0"/>
              </a:rPr>
              <a:t/>
            </a:r>
            <a:br>
              <a:rPr lang="id-ID" sz="4800" b="1" dirty="0">
                <a:latin typeface="Nexa Light" panose="02000000000000000000" pitchFamily="2" charset="0"/>
              </a:rPr>
            </a:br>
            <a:r>
              <a:rPr lang="id-ID" sz="4800" b="1" dirty="0">
                <a:latin typeface="Nexa Light" panose="02000000000000000000" pitchFamily="2" charset="0"/>
              </a:rPr>
              <a:t>Apa arti angka-angka tersebut? Apakah hanya angka statistik semata ???</a:t>
            </a:r>
            <a:endParaRPr lang="en-US" sz="4800" b="1" dirty="0">
              <a:latin typeface="Nexa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184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34611" y="639365"/>
            <a:ext cx="7074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000" b="1" dirty="0">
                <a:latin typeface="Nexa Light" panose="02000000000000000000" pitchFamily="2" charset="0"/>
              </a:rPr>
              <a:t>KEBIJAKAN KESELAMATAN DAN KESEHATAN KERJA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388254" y="1687827"/>
            <a:ext cx="9313015" cy="3494159"/>
            <a:chOff x="728870" y="781937"/>
            <a:chExt cx="10048457" cy="377008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570" b="36619"/>
            <a:stretch/>
          </p:blipFill>
          <p:spPr>
            <a:xfrm>
              <a:off x="728870" y="2173356"/>
              <a:ext cx="9906000" cy="1152939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17" t="62915" r="59152" b="29624"/>
            <a:stretch/>
          </p:blipFill>
          <p:spPr>
            <a:xfrm>
              <a:off x="3246782" y="3326296"/>
              <a:ext cx="1484243" cy="49033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17" t="62915" r="60071" b="29045"/>
            <a:stretch/>
          </p:blipFill>
          <p:spPr>
            <a:xfrm>
              <a:off x="1318593" y="1644996"/>
              <a:ext cx="1398104" cy="52836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1497493" y="1121776"/>
              <a:ext cx="1749289" cy="329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138" dirty="0">
                  <a:latin typeface="Algerian" panose="04020705040A02060702" pitchFamily="82" charset="0"/>
                </a:rPr>
                <a:t>UU TTG UAP 1930 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17" t="62915" r="59152" b="29624"/>
            <a:stretch/>
          </p:blipFill>
          <p:spPr>
            <a:xfrm>
              <a:off x="6596268" y="1734308"/>
              <a:ext cx="1484243" cy="49033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17" t="62915" r="59152" b="29624"/>
            <a:stretch/>
          </p:blipFill>
          <p:spPr>
            <a:xfrm>
              <a:off x="7871788" y="3379303"/>
              <a:ext cx="1484243" cy="49033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17" t="62915" r="59152" b="29624"/>
            <a:stretch/>
          </p:blipFill>
          <p:spPr>
            <a:xfrm>
              <a:off x="8411816" y="1734308"/>
              <a:ext cx="1484243" cy="49033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3507198" y="3814899"/>
              <a:ext cx="1862806" cy="6973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200" b="1" dirty="0"/>
                <a:t>UU NO 1 TTG KESELAMATAN KERJA 1970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729982" y="1238309"/>
              <a:ext cx="1845211" cy="6973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200" b="1" dirty="0"/>
                <a:t>UU NO 13 TTG KETENAGAKERJAAN 2003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713214" y="3854655"/>
              <a:ext cx="2182845" cy="6973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200" b="1" dirty="0"/>
                <a:t>PP NO 50 TTG SMK3 2012</a:t>
              </a:r>
            </a:p>
            <a:p>
              <a:r>
                <a:rPr lang="id-ID" sz="1200" b="1" dirty="0"/>
                <a:t>KEPNAKER NO 609 TTG PENYELESAIAN KK DAN PAK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613908" y="1313406"/>
              <a:ext cx="2163419" cy="498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200" b="1" dirty="0"/>
                <a:t>PERMENAKER NO 5 TTG LINGKUNGAN KERJA 2018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F5B010F8-B710-B140-8367-4195A871994A}"/>
                </a:ext>
              </a:extLst>
            </p:cNvPr>
            <p:cNvSpPr txBox="1"/>
            <p:nvPr/>
          </p:nvSpPr>
          <p:spPr>
            <a:xfrm>
              <a:off x="891437" y="781937"/>
              <a:ext cx="1749289" cy="329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id-ID" sz="1138" b="1" dirty="0">
                  <a:latin typeface="Algerian" panose="04020705040A02060702" pitchFamily="82" charset="0"/>
                </a:rPr>
                <a:t>ORDE LAMA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6222F69E-7EC4-E54F-849B-A10175C0EA67}"/>
                </a:ext>
              </a:extLst>
            </p:cNvPr>
            <p:cNvSpPr txBox="1"/>
            <p:nvPr/>
          </p:nvSpPr>
          <p:spPr>
            <a:xfrm>
              <a:off x="3294396" y="781937"/>
              <a:ext cx="1749289" cy="329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id-ID" sz="1138" b="1" dirty="0">
                  <a:latin typeface="Algerian" panose="04020705040A02060702" pitchFamily="82" charset="0"/>
                </a:rPr>
                <a:t>ORDE BARU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29707" y="5701398"/>
            <a:ext cx="6948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000" dirty="0">
                <a:latin typeface="Nexa Light" panose="02000000000000000000" pitchFamily="2" charset="0"/>
              </a:rPr>
              <a:t>Sedikitnya terdapat 42 peraturan terkait K3 di Indonesia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xmlns="" id="{09A0BBC3-6091-7C4E-8A83-290A11D4712E}"/>
              </a:ext>
            </a:extLst>
          </p:cNvPr>
          <p:cNvSpPr/>
          <p:nvPr/>
        </p:nvSpPr>
        <p:spPr>
          <a:xfrm>
            <a:off x="469978" y="1687827"/>
            <a:ext cx="2122004" cy="3767014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63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1193441-7D80-F347-B6E3-2248F6C88370}"/>
              </a:ext>
            </a:extLst>
          </p:cNvPr>
          <p:cNvSpPr txBox="1"/>
          <p:nvPr/>
        </p:nvSpPr>
        <p:spPr>
          <a:xfrm>
            <a:off x="2400029" y="2892359"/>
            <a:ext cx="619080" cy="2299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94" b="1" dirty="0"/>
              <a:t>TRANSISI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xmlns="" id="{DB977292-ECA7-DA40-849F-A1FDB730D12E}"/>
              </a:ext>
            </a:extLst>
          </p:cNvPr>
          <p:cNvSpPr/>
          <p:nvPr/>
        </p:nvSpPr>
        <p:spPr>
          <a:xfrm>
            <a:off x="2685633" y="1687828"/>
            <a:ext cx="2947140" cy="3767014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63"/>
          </a:p>
        </p:txBody>
      </p:sp>
    </p:spTree>
    <p:extLst>
      <p:ext uri="{BB962C8B-B14F-4D97-AF65-F5344CB8AC3E}">
        <p14:creationId xmlns:p14="http://schemas.microsoft.com/office/powerpoint/2010/main" val="23276526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29CA3F0E-1638-9141-A6C3-1895B95A9775}"/>
              </a:ext>
            </a:extLst>
          </p:cNvPr>
          <p:cNvSpPr txBox="1"/>
          <p:nvPr/>
        </p:nvSpPr>
        <p:spPr>
          <a:xfrm>
            <a:off x="3835000" y="384544"/>
            <a:ext cx="29252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LATAR SITUASI UU 1/1970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xmlns="" id="{DB294D56-3B59-9D47-9A40-094009060614}"/>
              </a:ext>
            </a:extLst>
          </p:cNvPr>
          <p:cNvSpPr/>
          <p:nvPr/>
        </p:nvSpPr>
        <p:spPr>
          <a:xfrm>
            <a:off x="2920418" y="914394"/>
            <a:ext cx="1422400" cy="142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F33FF13D-CB47-2348-97FB-26F0BBBF3389}"/>
              </a:ext>
            </a:extLst>
          </p:cNvPr>
          <p:cNvSpPr txBox="1"/>
          <p:nvPr/>
        </p:nvSpPr>
        <p:spPr>
          <a:xfrm>
            <a:off x="2973449" y="1440928"/>
            <a:ext cx="1312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SOSIOLOGIS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xmlns="" id="{9392BFA2-4443-884D-A2F3-2164FA46A5BE}"/>
              </a:ext>
            </a:extLst>
          </p:cNvPr>
          <p:cNvSpPr/>
          <p:nvPr/>
        </p:nvSpPr>
        <p:spPr>
          <a:xfrm>
            <a:off x="6381603" y="914394"/>
            <a:ext cx="1422400" cy="142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D0D83080-059B-8545-B550-E39F23A29EA2}"/>
              </a:ext>
            </a:extLst>
          </p:cNvPr>
          <p:cNvSpPr txBox="1"/>
          <p:nvPr/>
        </p:nvSpPr>
        <p:spPr>
          <a:xfrm>
            <a:off x="6381603" y="1440928"/>
            <a:ext cx="1422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ANTROPOLOGIS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xmlns="" id="{4984902D-4F33-7540-B5CC-E7904F57C9B9}"/>
              </a:ext>
            </a:extLst>
          </p:cNvPr>
          <p:cNvSpPr/>
          <p:nvPr/>
        </p:nvSpPr>
        <p:spPr>
          <a:xfrm>
            <a:off x="4548266" y="3042835"/>
            <a:ext cx="1422400" cy="142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691405E7-1A44-B546-92DA-02655F30DD5D}"/>
              </a:ext>
            </a:extLst>
          </p:cNvPr>
          <p:cNvSpPr txBox="1"/>
          <p:nvPr/>
        </p:nvSpPr>
        <p:spPr>
          <a:xfrm>
            <a:off x="4548266" y="3569369"/>
            <a:ext cx="142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HUKUM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xmlns="" id="{DF734145-78C8-764A-9D09-7C7D777D1B12}"/>
              </a:ext>
            </a:extLst>
          </p:cNvPr>
          <p:cNvCxnSpPr>
            <a:cxnSpLocks/>
          </p:cNvCxnSpPr>
          <p:nvPr/>
        </p:nvCxnSpPr>
        <p:spPr>
          <a:xfrm>
            <a:off x="4444418" y="1625594"/>
            <a:ext cx="179833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xmlns="" id="{3219608E-CFDC-1549-AA60-338C68E69DCA}"/>
              </a:ext>
            </a:extLst>
          </p:cNvPr>
          <p:cNvCxnSpPr>
            <a:cxnSpLocks/>
          </p:cNvCxnSpPr>
          <p:nvPr/>
        </p:nvCxnSpPr>
        <p:spPr>
          <a:xfrm flipH="1">
            <a:off x="4410552" y="1440928"/>
            <a:ext cx="191911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xmlns="" id="{2C34C5B3-C6EE-334F-BBDC-122216B9DC21}"/>
              </a:ext>
            </a:extLst>
          </p:cNvPr>
          <p:cNvCxnSpPr/>
          <p:nvPr/>
        </p:nvCxnSpPr>
        <p:spPr>
          <a:xfrm>
            <a:off x="3604504" y="2405116"/>
            <a:ext cx="891821" cy="8918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xmlns="" id="{9EE2728A-E33F-C445-9D1F-0CD9B600106C}"/>
              </a:ext>
            </a:extLst>
          </p:cNvPr>
          <p:cNvCxnSpPr/>
          <p:nvPr/>
        </p:nvCxnSpPr>
        <p:spPr>
          <a:xfrm flipH="1" flipV="1">
            <a:off x="3835000" y="2327664"/>
            <a:ext cx="869244" cy="8692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xmlns="" id="{586B44F3-A4F1-1043-A080-F275E4369FC1}"/>
              </a:ext>
            </a:extLst>
          </p:cNvPr>
          <p:cNvCxnSpPr/>
          <p:nvPr/>
        </p:nvCxnSpPr>
        <p:spPr>
          <a:xfrm flipH="1">
            <a:off x="5463983" y="2085514"/>
            <a:ext cx="925686" cy="9256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xmlns="" id="{6FBE8F8D-D515-A04A-A2F9-5BD942539078}"/>
              </a:ext>
            </a:extLst>
          </p:cNvPr>
          <p:cNvCxnSpPr>
            <a:cxnSpLocks/>
          </p:cNvCxnSpPr>
          <p:nvPr/>
        </p:nvCxnSpPr>
        <p:spPr>
          <a:xfrm flipV="1">
            <a:off x="5668468" y="2177233"/>
            <a:ext cx="912720" cy="9637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5069A751-B50B-494E-9F7B-F467D97DA9E7}"/>
              </a:ext>
            </a:extLst>
          </p:cNvPr>
          <p:cNvSpPr txBox="1"/>
          <p:nvPr/>
        </p:nvSpPr>
        <p:spPr>
          <a:xfrm>
            <a:off x="7855944" y="778940"/>
            <a:ext cx="1986844" cy="249299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1200" dirty="0" err="1">
                <a:latin typeface="Nexa Light" panose="02000000000000000000" pitchFamily="2" charset="0"/>
              </a:rPr>
              <a:t>Pasca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kemerdekaan</a:t>
            </a:r>
            <a:r>
              <a:rPr lang="en-US" sz="1200" dirty="0">
                <a:latin typeface="Nexa Light" panose="02000000000000000000" pitchFamily="2" charset="0"/>
              </a:rPr>
              <a:t>, </a:t>
            </a:r>
            <a:r>
              <a:rPr lang="en-US" sz="1200" dirty="0" err="1">
                <a:latin typeface="Nexa Light" panose="02000000000000000000" pitchFamily="2" charset="0"/>
              </a:rPr>
              <a:t>belum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banyak</a:t>
            </a:r>
            <a:r>
              <a:rPr lang="en-US" sz="1200" dirty="0">
                <a:latin typeface="Nexa Light" panose="02000000000000000000" pitchFamily="2" charset="0"/>
              </a:rPr>
              <a:t> “</a:t>
            </a:r>
            <a:r>
              <a:rPr lang="en-US" sz="1200" dirty="0" err="1">
                <a:latin typeface="Nexa Light" panose="02000000000000000000" pitchFamily="2" charset="0"/>
              </a:rPr>
              <a:t>Pribumi</a:t>
            </a:r>
            <a:r>
              <a:rPr lang="en-US" sz="1200" dirty="0">
                <a:latin typeface="Nexa Light" panose="02000000000000000000" pitchFamily="2" charset="0"/>
              </a:rPr>
              <a:t>” </a:t>
            </a:r>
            <a:r>
              <a:rPr lang="en-US" sz="1200" dirty="0" err="1">
                <a:latin typeface="Nexa Light" panose="02000000000000000000" pitchFamily="2" charset="0"/>
              </a:rPr>
              <a:t>bekerja</a:t>
            </a:r>
            <a:r>
              <a:rPr lang="en-US" sz="1200" dirty="0">
                <a:latin typeface="Nexa Light" panose="02000000000000000000" pitchFamily="2" charset="0"/>
              </a:rPr>
              <a:t> di </a:t>
            </a:r>
            <a:r>
              <a:rPr lang="en-US" sz="1200" dirty="0" err="1">
                <a:latin typeface="Nexa Light" panose="02000000000000000000" pitchFamily="2" charset="0"/>
              </a:rPr>
              <a:t>Industri</a:t>
            </a:r>
            <a:endParaRPr lang="en-US" sz="1200" dirty="0">
              <a:latin typeface="Nexa Light" panose="02000000000000000000" pitchFamily="2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sz="1200" dirty="0" err="1">
                <a:latin typeface="Nexa Light" panose="02000000000000000000" pitchFamily="2" charset="0"/>
              </a:rPr>
              <a:t>Budaya</a:t>
            </a:r>
            <a:r>
              <a:rPr lang="en-US" sz="1200" dirty="0">
                <a:latin typeface="Nexa Light" panose="02000000000000000000" pitchFamily="2" charset="0"/>
              </a:rPr>
              <a:t> “</a:t>
            </a:r>
            <a:r>
              <a:rPr lang="en-US" sz="1200" dirty="0" err="1">
                <a:latin typeface="Nexa Light" panose="02000000000000000000" pitchFamily="2" charset="0"/>
              </a:rPr>
              <a:t>dagang</a:t>
            </a:r>
            <a:r>
              <a:rPr lang="en-US" sz="1200" dirty="0">
                <a:latin typeface="Nexa Light" panose="02000000000000000000" pitchFamily="2" charset="0"/>
              </a:rPr>
              <a:t>” </a:t>
            </a:r>
            <a:r>
              <a:rPr lang="en-US" sz="1200" dirty="0" err="1">
                <a:latin typeface="Nexa Light" panose="02000000000000000000" pitchFamily="2" charset="0"/>
              </a:rPr>
              <a:t>lebih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kuat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dari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budaya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industri</a:t>
            </a:r>
            <a:endParaRPr lang="en-US" sz="1200" dirty="0">
              <a:latin typeface="Nexa Light" panose="02000000000000000000" pitchFamily="2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sz="1200" dirty="0" err="1">
                <a:latin typeface="Nexa Light" panose="02000000000000000000" pitchFamily="2" charset="0"/>
              </a:rPr>
              <a:t>Bekerja</a:t>
            </a:r>
            <a:r>
              <a:rPr lang="en-US" sz="1200" dirty="0">
                <a:latin typeface="Nexa Light" panose="02000000000000000000" pitchFamily="2" charset="0"/>
              </a:rPr>
              <a:t> = </a:t>
            </a:r>
            <a:r>
              <a:rPr lang="en-US" sz="1200" dirty="0" err="1">
                <a:latin typeface="Nexa Light" panose="02000000000000000000" pitchFamily="2" charset="0"/>
              </a:rPr>
              <a:t>Membantu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usaha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seseorang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dengan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upah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tertentu</a:t>
            </a:r>
            <a:endParaRPr lang="en-US" sz="1200" dirty="0">
              <a:latin typeface="Nexa Light" panose="02000000000000000000" pitchFamily="2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sz="1200" dirty="0" err="1">
                <a:latin typeface="Nexa Light" panose="02000000000000000000" pitchFamily="2" charset="0"/>
              </a:rPr>
              <a:t>Ungkapan</a:t>
            </a:r>
            <a:r>
              <a:rPr lang="en-US" sz="1200" i="1" dirty="0">
                <a:latin typeface="Nexa Light" panose="02000000000000000000" pitchFamily="2" charset="0"/>
              </a:rPr>
              <a:t> “Masih </a:t>
            </a:r>
            <a:r>
              <a:rPr lang="en-US" sz="1200" i="1" dirty="0" err="1">
                <a:latin typeface="Nexa Light" panose="02000000000000000000" pitchFamily="2" charset="0"/>
              </a:rPr>
              <a:t>untung</a:t>
            </a:r>
            <a:r>
              <a:rPr lang="en-US" sz="1200" i="1" dirty="0">
                <a:latin typeface="Nexa Light" panose="02000000000000000000" pitchFamily="2" charset="0"/>
              </a:rPr>
              <a:t>”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661A5D1E-67B1-634A-BC30-B16B2B2B1F45}"/>
              </a:ext>
            </a:extLst>
          </p:cNvPr>
          <p:cNvSpPr txBox="1"/>
          <p:nvPr/>
        </p:nvSpPr>
        <p:spPr>
          <a:xfrm>
            <a:off x="198717" y="424997"/>
            <a:ext cx="2672059" cy="36009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1200" dirty="0">
                <a:latin typeface="Nexa Light" panose="02000000000000000000" pitchFamily="2" charset="0"/>
              </a:rPr>
              <a:t>UU </a:t>
            </a:r>
            <a:r>
              <a:rPr lang="en-US" sz="1200" dirty="0" err="1">
                <a:latin typeface="Nexa Light" panose="02000000000000000000" pitchFamily="2" charset="0"/>
              </a:rPr>
              <a:t>Uap</a:t>
            </a:r>
            <a:r>
              <a:rPr lang="en-US" sz="1200" dirty="0">
                <a:latin typeface="Nexa Light" panose="02000000000000000000" pitchFamily="2" charset="0"/>
              </a:rPr>
              <a:t> (1930) </a:t>
            </a:r>
            <a:r>
              <a:rPr lang="en-US" sz="1200" dirty="0" err="1">
                <a:latin typeface="Nexa Light" panose="02000000000000000000" pitchFamily="2" charset="0"/>
              </a:rPr>
              <a:t>lebih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ditujukan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kepada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pekerja</a:t>
            </a:r>
            <a:r>
              <a:rPr lang="en-US" sz="1200" dirty="0">
                <a:latin typeface="Nexa Light" panose="02000000000000000000" pitchFamily="2" charset="0"/>
              </a:rPr>
              <a:t> non-</a:t>
            </a:r>
            <a:r>
              <a:rPr lang="en-US" sz="1200" dirty="0" err="1">
                <a:latin typeface="Nexa Light" panose="02000000000000000000" pitchFamily="2" charset="0"/>
              </a:rPr>
              <a:t>pribumi</a:t>
            </a:r>
            <a:endParaRPr lang="en-US" sz="1200" dirty="0">
              <a:latin typeface="Nexa Light" panose="02000000000000000000" pitchFamily="2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sz="1200" dirty="0">
                <a:latin typeface="Nexa Light" panose="02000000000000000000" pitchFamily="2" charset="0"/>
              </a:rPr>
              <a:t>UU 1/1970 </a:t>
            </a:r>
            <a:r>
              <a:rPr lang="en-US" sz="1200" dirty="0" err="1">
                <a:latin typeface="Nexa Light" panose="02000000000000000000" pitchFamily="2" charset="0"/>
              </a:rPr>
              <a:t>ditandatangani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Soeharto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sebelum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Pemilu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pertama</a:t>
            </a:r>
            <a:r>
              <a:rPr lang="en-US" sz="1200" dirty="0">
                <a:latin typeface="Nexa Light" panose="02000000000000000000" pitchFamily="2" charset="0"/>
              </a:rPr>
              <a:t> di Indonesia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1200" dirty="0" err="1">
                <a:latin typeface="Nexa Light" panose="02000000000000000000" pitchFamily="2" charset="0"/>
              </a:rPr>
              <a:t>Rancangan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Ekonomi</a:t>
            </a:r>
            <a:r>
              <a:rPr lang="en-US" sz="1200" dirty="0">
                <a:latin typeface="Nexa Light" panose="02000000000000000000" pitchFamily="2" charset="0"/>
              </a:rPr>
              <a:t> Indonesia </a:t>
            </a:r>
            <a:r>
              <a:rPr lang="en-US" sz="1200" dirty="0" err="1">
                <a:latin typeface="Nexa Light" panose="02000000000000000000" pitchFamily="2" charset="0"/>
              </a:rPr>
              <a:t>dibuat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tahun</a:t>
            </a:r>
            <a:r>
              <a:rPr lang="en-US" sz="1200" dirty="0">
                <a:latin typeface="Nexa Light" panose="02000000000000000000" pitchFamily="2" charset="0"/>
              </a:rPr>
              <a:t> 1951 </a:t>
            </a:r>
            <a:r>
              <a:rPr lang="en-US" sz="1200" dirty="0" err="1">
                <a:latin typeface="Nexa Light" panose="02000000000000000000" pitchFamily="2" charset="0"/>
              </a:rPr>
              <a:t>dengan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Fokus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Industrialisasi</a:t>
            </a:r>
            <a:r>
              <a:rPr lang="en-US" sz="1200" dirty="0">
                <a:latin typeface="Nexa Light" panose="02000000000000000000" pitchFamily="2" charset="0"/>
              </a:rPr>
              <a:t> (</a:t>
            </a:r>
            <a:r>
              <a:rPr lang="en-US" sz="1200" dirty="0" err="1">
                <a:latin typeface="Nexa Light" panose="02000000000000000000" pitchFamily="2" charset="0"/>
              </a:rPr>
              <a:t>Rencana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Urgensi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Ekonomi</a:t>
            </a:r>
            <a:r>
              <a:rPr lang="en-US" sz="1200" dirty="0">
                <a:latin typeface="Nexa Light" panose="02000000000000000000" pitchFamily="2" charset="0"/>
              </a:rPr>
              <a:t>: </a:t>
            </a:r>
            <a:r>
              <a:rPr lang="en-US" sz="1200" dirty="0" err="1">
                <a:latin typeface="Nexa Light" panose="02000000000000000000" pitchFamily="2" charset="0"/>
              </a:rPr>
              <a:t>Soemitro</a:t>
            </a:r>
            <a:r>
              <a:rPr lang="en-US" sz="1200" dirty="0">
                <a:latin typeface="Nexa Light" panose="02000000000000000000" pitchFamily="2" charset="0"/>
              </a:rPr>
              <a:t>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1200" dirty="0">
                <a:latin typeface="Nexa Light" panose="02000000000000000000" pitchFamily="2" charset="0"/>
              </a:rPr>
              <a:t>UU PMA </a:t>
            </a:r>
            <a:r>
              <a:rPr lang="en-US" sz="1200" dirty="0" err="1">
                <a:latin typeface="Nexa Light" panose="02000000000000000000" pitchFamily="2" charset="0"/>
              </a:rPr>
              <a:t>sudah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dirancang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sejak</a:t>
            </a:r>
            <a:r>
              <a:rPr lang="en-US" sz="1200" dirty="0">
                <a:latin typeface="Nexa Light" panose="02000000000000000000" pitchFamily="2" charset="0"/>
              </a:rPr>
              <a:t> 1953 </a:t>
            </a:r>
            <a:r>
              <a:rPr lang="en-US" sz="1200" dirty="0" err="1">
                <a:latin typeface="Nexa Light" panose="02000000000000000000" pitchFamily="2" charset="0"/>
              </a:rPr>
              <a:t>dan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mendapat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momen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besar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setelah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Soekarno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dijatuhkan</a:t>
            </a:r>
            <a:r>
              <a:rPr lang="en-US" sz="1200" dirty="0">
                <a:latin typeface="Nexa Light" panose="02000000000000000000" pitchFamily="2" charset="0"/>
              </a:rPr>
              <a:t>. </a:t>
            </a:r>
            <a:r>
              <a:rPr lang="en-US" sz="1200" dirty="0" err="1">
                <a:latin typeface="Nexa Light" panose="02000000000000000000" pitchFamily="2" charset="0"/>
              </a:rPr>
              <a:t>Sebelumnya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konsep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ini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memperoleh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kritik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besar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terutama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oleh</a:t>
            </a:r>
            <a:r>
              <a:rPr lang="en-US" sz="1200" dirty="0">
                <a:latin typeface="Nexa Light" panose="02000000000000000000" pitchFamily="2" charset="0"/>
              </a:rPr>
              <a:t> para </a:t>
            </a:r>
            <a:r>
              <a:rPr lang="en-US" sz="1200" dirty="0" err="1">
                <a:latin typeface="Nexa Light" panose="02000000000000000000" pitchFamily="2" charset="0"/>
              </a:rPr>
              <a:t>pemikir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sosialis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1200" dirty="0" err="1">
                <a:latin typeface="Nexa Light" panose="02000000000000000000" pitchFamily="2" charset="0"/>
              </a:rPr>
              <a:t>Situasi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sosial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politik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sebelum</a:t>
            </a:r>
            <a:r>
              <a:rPr lang="en-US" sz="1200" dirty="0">
                <a:latin typeface="Nexa Light" panose="02000000000000000000" pitchFamily="2" charset="0"/>
              </a:rPr>
              <a:t> 1965 </a:t>
            </a:r>
            <a:r>
              <a:rPr lang="en-US" sz="1200" dirty="0" err="1">
                <a:latin typeface="Nexa Light" panose="02000000000000000000" pitchFamily="2" charset="0"/>
              </a:rPr>
              <a:t>sangat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dinamis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  <a:r>
              <a:rPr lang="en-US" sz="1200" dirty="0" err="1">
                <a:latin typeface="Nexa Light" panose="02000000000000000000" pitchFamily="2" charset="0"/>
              </a:rPr>
              <a:t>dengan</a:t>
            </a:r>
            <a:r>
              <a:rPr lang="en-US" sz="1200" dirty="0">
                <a:latin typeface="Nexa Light" panose="02000000000000000000" pitchFamily="2" charset="0"/>
              </a:rPr>
              <a:t> “</a:t>
            </a:r>
            <a:r>
              <a:rPr lang="en-US" sz="1200" dirty="0" err="1">
                <a:latin typeface="Nexa Light" panose="02000000000000000000" pitchFamily="2" charset="0"/>
              </a:rPr>
              <a:t>pertarungan</a:t>
            </a:r>
            <a:r>
              <a:rPr lang="en-US" sz="1200" dirty="0">
                <a:latin typeface="Nexa Light" panose="02000000000000000000" pitchFamily="2" charset="0"/>
              </a:rPr>
              <a:t>” </a:t>
            </a:r>
            <a:r>
              <a:rPr lang="en-US" sz="1200" dirty="0" err="1">
                <a:latin typeface="Nexa Light" panose="02000000000000000000" pitchFamily="2" charset="0"/>
              </a:rPr>
              <a:t>ideologis</a:t>
            </a:r>
            <a:r>
              <a:rPr lang="en-US" sz="1200" dirty="0">
                <a:latin typeface="Nexa Light" panose="02000000000000000000" pitchFamily="2" charset="0"/>
              </a:rPr>
              <a:t>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2704E18C-8B64-984B-8A00-61E18E5C4E5C}"/>
              </a:ext>
            </a:extLst>
          </p:cNvPr>
          <p:cNvSpPr txBox="1"/>
          <p:nvPr/>
        </p:nvSpPr>
        <p:spPr>
          <a:xfrm>
            <a:off x="474134" y="4621436"/>
            <a:ext cx="9223022" cy="18158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1400" dirty="0">
                <a:latin typeface="Nexa Light" panose="02000000000000000000" pitchFamily="2" charset="0"/>
              </a:rPr>
              <a:t>UU No.12 </a:t>
            </a:r>
            <a:r>
              <a:rPr lang="en-US" sz="1400" dirty="0" err="1">
                <a:latin typeface="Nexa Light" panose="02000000000000000000" pitchFamily="2" charset="0"/>
              </a:rPr>
              <a:t>Tahun</a:t>
            </a:r>
            <a:r>
              <a:rPr lang="en-US" sz="1400" dirty="0">
                <a:latin typeface="Nexa Light" panose="02000000000000000000" pitchFamily="2" charset="0"/>
              </a:rPr>
              <a:t> 1948 (UU 1/1951) </a:t>
            </a:r>
            <a:r>
              <a:rPr lang="en-US" sz="1400" dirty="0" err="1">
                <a:latin typeface="Nexa Light" panose="02000000000000000000" pitchFamily="2" charset="0"/>
              </a:rPr>
              <a:t>Tengang</a:t>
            </a:r>
            <a:r>
              <a:rPr lang="en-US" sz="1400" dirty="0">
                <a:latin typeface="Nexa Light" panose="02000000000000000000" pitchFamily="2" charset="0"/>
              </a:rPr>
              <a:t> </a:t>
            </a:r>
            <a:r>
              <a:rPr lang="en-US" sz="1400" dirty="0" err="1">
                <a:latin typeface="Nexa Light" panose="02000000000000000000" pitchFamily="2" charset="0"/>
              </a:rPr>
              <a:t>Kerja</a:t>
            </a:r>
            <a:r>
              <a:rPr lang="en-US" sz="1400" dirty="0">
                <a:latin typeface="Nexa Light" panose="02000000000000000000" pitchFamily="2" charset="0"/>
              </a:rPr>
              <a:t> : </a:t>
            </a:r>
            <a:r>
              <a:rPr lang="en-US" sz="1400" dirty="0" err="1">
                <a:latin typeface="Nexa Light" panose="02000000000000000000" pitchFamily="2" charset="0"/>
              </a:rPr>
              <a:t>Pekerjaan</a:t>
            </a:r>
            <a:r>
              <a:rPr lang="en-US" sz="1400" dirty="0">
                <a:latin typeface="Nexa Light" panose="02000000000000000000" pitchFamily="2" charset="0"/>
              </a:rPr>
              <a:t> </a:t>
            </a:r>
            <a:r>
              <a:rPr lang="en-US" sz="1400" dirty="0" err="1">
                <a:latin typeface="Nexa Light" panose="02000000000000000000" pitchFamily="2" charset="0"/>
              </a:rPr>
              <a:t>berbahaya</a:t>
            </a:r>
            <a:r>
              <a:rPr lang="en-US" sz="1400" dirty="0">
                <a:latin typeface="Nexa Light" panose="02000000000000000000" pitchFamily="2" charset="0"/>
              </a:rPr>
              <a:t> </a:t>
            </a:r>
            <a:r>
              <a:rPr lang="en-US" sz="1400" dirty="0" err="1">
                <a:latin typeface="Nexa Light" panose="02000000000000000000" pitchFamily="2" charset="0"/>
              </a:rPr>
              <a:t>bagi</a:t>
            </a:r>
            <a:r>
              <a:rPr lang="en-US" sz="1400" dirty="0">
                <a:latin typeface="Nexa Light" panose="02000000000000000000" pitchFamily="2" charset="0"/>
              </a:rPr>
              <a:t> </a:t>
            </a:r>
            <a:r>
              <a:rPr lang="en-US" sz="1400" dirty="0" err="1">
                <a:latin typeface="Nexa Light" panose="02000000000000000000" pitchFamily="2" charset="0"/>
              </a:rPr>
              <a:t>Anak</a:t>
            </a:r>
            <a:r>
              <a:rPr lang="en-US" sz="1400" dirty="0">
                <a:latin typeface="Nexa Light" panose="02000000000000000000" pitchFamily="2" charset="0"/>
              </a:rPr>
              <a:t>, Orang Muda, </a:t>
            </a:r>
            <a:r>
              <a:rPr lang="en-US" sz="1400" dirty="0" err="1">
                <a:latin typeface="Nexa Light" panose="02000000000000000000" pitchFamily="2" charset="0"/>
              </a:rPr>
              <a:t>dan</a:t>
            </a:r>
            <a:r>
              <a:rPr lang="en-US" sz="1400" dirty="0">
                <a:latin typeface="Nexa Light" panose="02000000000000000000" pitchFamily="2" charset="0"/>
              </a:rPr>
              <a:t> </a:t>
            </a:r>
            <a:r>
              <a:rPr lang="en-US" sz="1400" dirty="0" err="1">
                <a:latin typeface="Nexa Light" panose="02000000000000000000" pitchFamily="2" charset="0"/>
              </a:rPr>
              <a:t>Perempuan</a:t>
            </a:r>
            <a:r>
              <a:rPr lang="en-US" sz="1400" dirty="0">
                <a:latin typeface="Nexa Light" panose="02000000000000000000" pitchFamily="2" charset="0"/>
              </a:rPr>
              <a:t>. </a:t>
            </a:r>
            <a:r>
              <a:rPr lang="en-US" sz="1400" dirty="0" err="1">
                <a:latin typeface="Nexa Light" panose="02000000000000000000" pitchFamily="2" charset="0"/>
              </a:rPr>
              <a:t>Pekerjaan</a:t>
            </a:r>
            <a:r>
              <a:rPr lang="en-US" sz="1400" dirty="0">
                <a:latin typeface="Nexa Light" panose="02000000000000000000" pitchFamily="2" charset="0"/>
              </a:rPr>
              <a:t> </a:t>
            </a:r>
            <a:r>
              <a:rPr lang="en-US" sz="1400" dirty="0" err="1">
                <a:latin typeface="Nexa Light" panose="02000000000000000000" pitchFamily="2" charset="0"/>
              </a:rPr>
              <a:t>malam</a:t>
            </a:r>
            <a:r>
              <a:rPr lang="en-US" sz="1400" dirty="0">
                <a:latin typeface="Nexa Light" panose="02000000000000000000" pitchFamily="2" charset="0"/>
              </a:rPr>
              <a:t> </a:t>
            </a:r>
            <a:r>
              <a:rPr lang="en-US" sz="1400" dirty="0" err="1">
                <a:latin typeface="Nexa Light" panose="02000000000000000000" pitchFamily="2" charset="0"/>
              </a:rPr>
              <a:t>dan</a:t>
            </a:r>
            <a:r>
              <a:rPr lang="en-US" sz="1400" dirty="0">
                <a:latin typeface="Nexa Light" panose="02000000000000000000" pitchFamily="2" charset="0"/>
              </a:rPr>
              <a:t> </a:t>
            </a:r>
            <a:r>
              <a:rPr lang="en-US" sz="1400" dirty="0" err="1">
                <a:latin typeface="Nexa Light" panose="02000000000000000000" pitchFamily="2" charset="0"/>
              </a:rPr>
              <a:t>berbahaya</a:t>
            </a:r>
            <a:r>
              <a:rPr lang="en-US" sz="1400" dirty="0">
                <a:latin typeface="Nexa Light" panose="02000000000000000000" pitchFamily="2" charset="0"/>
              </a:rPr>
              <a:t> </a:t>
            </a:r>
            <a:r>
              <a:rPr lang="en-US" sz="1400" dirty="0" err="1">
                <a:latin typeface="Nexa Light" panose="02000000000000000000" pitchFamily="2" charset="0"/>
              </a:rPr>
              <a:t>hanya</a:t>
            </a:r>
            <a:r>
              <a:rPr lang="en-US" sz="1400" dirty="0">
                <a:latin typeface="Nexa Light" panose="02000000000000000000" pitchFamily="2" charset="0"/>
              </a:rPr>
              <a:t> </a:t>
            </a:r>
            <a:r>
              <a:rPr lang="en-US" sz="1400" dirty="0" err="1">
                <a:latin typeface="Nexa Light" panose="02000000000000000000" pitchFamily="2" charset="0"/>
              </a:rPr>
              <a:t>boleh</a:t>
            </a:r>
            <a:r>
              <a:rPr lang="en-US" sz="1400" dirty="0">
                <a:latin typeface="Nexa Light" panose="02000000000000000000" pitchFamily="2" charset="0"/>
              </a:rPr>
              <a:t> 6 jam/</a:t>
            </a:r>
            <a:r>
              <a:rPr lang="en-US" sz="1400" dirty="0" err="1">
                <a:latin typeface="Nexa Light" panose="02000000000000000000" pitchFamily="2" charset="0"/>
              </a:rPr>
              <a:t>hari</a:t>
            </a:r>
            <a:r>
              <a:rPr lang="en-US" sz="1400" dirty="0">
                <a:latin typeface="Nexa Light" panose="02000000000000000000" pitchFamily="2" charset="0"/>
              </a:rPr>
              <a:t> (35 Jam </a:t>
            </a:r>
            <a:r>
              <a:rPr lang="en-US" sz="1400" dirty="0" err="1">
                <a:latin typeface="Nexa Light" panose="02000000000000000000" pitchFamily="2" charset="0"/>
              </a:rPr>
              <a:t>perminggu</a:t>
            </a:r>
            <a:r>
              <a:rPr lang="en-US" sz="1400" dirty="0">
                <a:latin typeface="Nexa Light" panose="02000000000000000000" pitchFamily="2" charset="0"/>
              </a:rPr>
              <a:t>).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1400" dirty="0" err="1">
                <a:latin typeface="Nexa Light" panose="02000000000000000000" pitchFamily="2" charset="0"/>
              </a:rPr>
              <a:t>Permen</a:t>
            </a:r>
            <a:r>
              <a:rPr lang="en-US" sz="1400" dirty="0">
                <a:latin typeface="Nexa Light" panose="02000000000000000000" pitchFamily="2" charset="0"/>
              </a:rPr>
              <a:t> </a:t>
            </a:r>
            <a:r>
              <a:rPr lang="en-US" sz="1400" dirty="0" err="1">
                <a:latin typeface="Nexa Light" panose="02000000000000000000" pitchFamily="2" charset="0"/>
              </a:rPr>
              <a:t>Perburuhan</a:t>
            </a:r>
            <a:r>
              <a:rPr lang="en-US" sz="1400" dirty="0">
                <a:latin typeface="Nexa Light" panose="02000000000000000000" pitchFamily="2" charset="0"/>
              </a:rPr>
              <a:t> No.7 </a:t>
            </a:r>
            <a:r>
              <a:rPr lang="en-US" sz="1400" dirty="0" err="1">
                <a:latin typeface="Nexa Light" panose="02000000000000000000" pitchFamily="2" charset="0"/>
              </a:rPr>
              <a:t>tahun</a:t>
            </a:r>
            <a:r>
              <a:rPr lang="en-US" sz="1400" dirty="0">
                <a:latin typeface="Nexa Light" panose="02000000000000000000" pitchFamily="2" charset="0"/>
              </a:rPr>
              <a:t>  1964 </a:t>
            </a:r>
            <a:r>
              <a:rPr lang="en-US" sz="1400" dirty="0" err="1">
                <a:latin typeface="Nexa Light" panose="02000000000000000000" pitchFamily="2" charset="0"/>
              </a:rPr>
              <a:t>tentang</a:t>
            </a:r>
            <a:r>
              <a:rPr lang="en-US" sz="1400" dirty="0">
                <a:latin typeface="Nexa Light" panose="02000000000000000000" pitchFamily="2" charset="0"/>
              </a:rPr>
              <a:t> </a:t>
            </a:r>
            <a:r>
              <a:rPr lang="en-US" sz="1400" dirty="0" err="1">
                <a:latin typeface="Nexa Light" panose="02000000000000000000" pitchFamily="2" charset="0"/>
              </a:rPr>
              <a:t>syarat</a:t>
            </a:r>
            <a:r>
              <a:rPr lang="en-US" sz="1400" dirty="0">
                <a:latin typeface="Nexa Light" panose="02000000000000000000" pitchFamily="2" charset="0"/>
              </a:rPr>
              <a:t>  </a:t>
            </a:r>
            <a:r>
              <a:rPr lang="en-US" sz="1400" dirty="0" err="1">
                <a:latin typeface="Nexa Light" panose="02000000000000000000" pitchFamily="2" charset="0"/>
              </a:rPr>
              <a:t>kesehatan</a:t>
            </a:r>
            <a:r>
              <a:rPr lang="en-US" sz="1400" dirty="0">
                <a:latin typeface="Nexa Light" panose="02000000000000000000" pitchFamily="2" charset="0"/>
              </a:rPr>
              <a:t>, </a:t>
            </a:r>
            <a:r>
              <a:rPr lang="en-US" sz="1400" dirty="0" err="1">
                <a:latin typeface="Nexa Light" panose="02000000000000000000" pitchFamily="2" charset="0"/>
              </a:rPr>
              <a:t>kebersihan</a:t>
            </a:r>
            <a:r>
              <a:rPr lang="en-US" sz="1400" dirty="0">
                <a:latin typeface="Nexa Light" panose="02000000000000000000" pitchFamily="2" charset="0"/>
              </a:rPr>
              <a:t>, </a:t>
            </a:r>
            <a:r>
              <a:rPr lang="en-US" sz="1400" dirty="0" err="1">
                <a:latin typeface="Nexa Light" panose="02000000000000000000" pitchFamily="2" charset="0"/>
              </a:rPr>
              <a:t>serta</a:t>
            </a:r>
            <a:r>
              <a:rPr lang="en-US" sz="1400" dirty="0">
                <a:latin typeface="Nexa Light" panose="02000000000000000000" pitchFamily="2" charset="0"/>
              </a:rPr>
              <a:t> </a:t>
            </a:r>
            <a:r>
              <a:rPr lang="en-US" sz="1400" dirty="0" err="1">
                <a:latin typeface="Nexa Light" panose="02000000000000000000" pitchFamily="2" charset="0"/>
              </a:rPr>
              <a:t>penerangan</a:t>
            </a:r>
            <a:r>
              <a:rPr lang="en-US" sz="1400" dirty="0">
                <a:latin typeface="Nexa Light" panose="02000000000000000000" pitchFamily="2" charset="0"/>
              </a:rPr>
              <a:t> </a:t>
            </a:r>
            <a:r>
              <a:rPr lang="en-US" sz="1400" dirty="0" err="1">
                <a:latin typeface="Nexa Light" panose="02000000000000000000" pitchFamily="2" charset="0"/>
              </a:rPr>
              <a:t>dalam</a:t>
            </a:r>
            <a:r>
              <a:rPr lang="en-US" sz="1400" dirty="0">
                <a:latin typeface="Nexa Light" panose="02000000000000000000" pitchFamily="2" charset="0"/>
              </a:rPr>
              <a:t> </a:t>
            </a:r>
            <a:r>
              <a:rPr lang="en-US" sz="1400" dirty="0" err="1">
                <a:latin typeface="Nexa Light" panose="02000000000000000000" pitchFamily="2" charset="0"/>
              </a:rPr>
              <a:t>tempat</a:t>
            </a:r>
            <a:r>
              <a:rPr lang="en-US" sz="1400" dirty="0">
                <a:latin typeface="Nexa Light" panose="02000000000000000000" pitchFamily="2" charset="0"/>
              </a:rPr>
              <a:t> </a:t>
            </a:r>
            <a:r>
              <a:rPr lang="en-US" sz="1400" dirty="0" err="1">
                <a:latin typeface="Nexa Light" panose="02000000000000000000" pitchFamily="2" charset="0"/>
              </a:rPr>
              <a:t>kerja</a:t>
            </a:r>
            <a:r>
              <a:rPr lang="en-US" sz="1400" dirty="0">
                <a:latin typeface="Nexa Light" panose="02000000000000000000" pitchFamily="2" charset="0"/>
              </a:rPr>
              <a:t>.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1400" dirty="0">
                <a:latin typeface="Nexa Light" panose="02000000000000000000" pitchFamily="2" charset="0"/>
              </a:rPr>
              <a:t>UU 14 </a:t>
            </a:r>
            <a:r>
              <a:rPr lang="en-US" sz="1400" dirty="0" err="1">
                <a:latin typeface="Nexa Light" panose="02000000000000000000" pitchFamily="2" charset="0"/>
              </a:rPr>
              <a:t>Tahun</a:t>
            </a:r>
            <a:r>
              <a:rPr lang="en-US" sz="1400" dirty="0">
                <a:latin typeface="Nexa Light" panose="02000000000000000000" pitchFamily="2" charset="0"/>
              </a:rPr>
              <a:t> 1969 </a:t>
            </a:r>
            <a:r>
              <a:rPr lang="en-US" sz="1400" dirty="0" err="1">
                <a:latin typeface="Nexa Light" panose="02000000000000000000" pitchFamily="2" charset="0"/>
              </a:rPr>
              <a:t>Ketentuan</a:t>
            </a:r>
            <a:r>
              <a:rPr lang="en-US" sz="1400" dirty="0">
                <a:latin typeface="Nexa Light" panose="02000000000000000000" pitchFamily="2" charset="0"/>
              </a:rPr>
              <a:t> </a:t>
            </a:r>
            <a:r>
              <a:rPr lang="en-US" sz="1400" dirty="0" err="1">
                <a:latin typeface="Nexa Light" panose="02000000000000000000" pitchFamily="2" charset="0"/>
              </a:rPr>
              <a:t>Pokok</a:t>
            </a:r>
            <a:r>
              <a:rPr lang="en-US" sz="1400" dirty="0">
                <a:latin typeface="Nexa Light" panose="02000000000000000000" pitchFamily="2" charset="0"/>
              </a:rPr>
              <a:t> Tenaga </a:t>
            </a:r>
            <a:r>
              <a:rPr lang="en-US" sz="1400" dirty="0" err="1">
                <a:latin typeface="Nexa Light" panose="02000000000000000000" pitchFamily="2" charset="0"/>
              </a:rPr>
              <a:t>Kerja</a:t>
            </a:r>
            <a:r>
              <a:rPr lang="en-US" sz="1400" dirty="0">
                <a:latin typeface="Nexa Light" panose="02000000000000000000" pitchFamily="2" charset="0"/>
              </a:rPr>
              <a:t> : </a:t>
            </a:r>
            <a:r>
              <a:rPr lang="en-US" sz="1400" dirty="0" err="1">
                <a:latin typeface="Nexa Light" panose="02000000000000000000" pitchFamily="2" charset="0"/>
              </a:rPr>
              <a:t>Pemerintah</a:t>
            </a:r>
            <a:r>
              <a:rPr lang="en-US" sz="1400" dirty="0">
                <a:latin typeface="Nexa Light" panose="02000000000000000000" pitchFamily="2" charset="0"/>
              </a:rPr>
              <a:t> </a:t>
            </a:r>
            <a:r>
              <a:rPr lang="en-US" sz="1400" dirty="0" err="1">
                <a:latin typeface="Nexa Light" panose="02000000000000000000" pitchFamily="2" charset="0"/>
              </a:rPr>
              <a:t>memberi</a:t>
            </a:r>
            <a:r>
              <a:rPr lang="en-US" sz="1400" dirty="0">
                <a:latin typeface="Nexa Light" panose="02000000000000000000" pitchFamily="2" charset="0"/>
              </a:rPr>
              <a:t> </a:t>
            </a:r>
            <a:r>
              <a:rPr lang="en-US" sz="1400" dirty="0" err="1">
                <a:latin typeface="Nexa Light" panose="02000000000000000000" pitchFamily="2" charset="0"/>
              </a:rPr>
              <a:t>perlindungan</a:t>
            </a:r>
            <a:r>
              <a:rPr lang="en-US" sz="1400" dirty="0">
                <a:latin typeface="Nexa Light" panose="02000000000000000000" pitchFamily="2" charset="0"/>
              </a:rPr>
              <a:t> </a:t>
            </a:r>
            <a:r>
              <a:rPr lang="en-US" sz="1400" dirty="0" err="1">
                <a:latin typeface="Nexa Light" panose="02000000000000000000" pitchFamily="2" charset="0"/>
              </a:rPr>
              <a:t>kerja</a:t>
            </a:r>
            <a:r>
              <a:rPr lang="en-US" sz="1400" dirty="0">
                <a:latin typeface="Nexa Light" panose="02000000000000000000" pitchFamily="2" charset="0"/>
              </a:rPr>
              <a:t> yang </a:t>
            </a:r>
            <a:r>
              <a:rPr lang="en-US" sz="1400" dirty="0" err="1">
                <a:latin typeface="Nexa Light" panose="02000000000000000000" pitchFamily="2" charset="0"/>
              </a:rPr>
              <a:t>mencakup</a:t>
            </a:r>
            <a:r>
              <a:rPr lang="en-US" sz="1400" dirty="0">
                <a:latin typeface="Nexa Light" panose="02000000000000000000" pitchFamily="2" charset="0"/>
              </a:rPr>
              <a:t> </a:t>
            </a:r>
            <a:r>
              <a:rPr lang="en-US" sz="1400" dirty="0" err="1">
                <a:latin typeface="Nexa Light" panose="02000000000000000000" pitchFamily="2" charset="0"/>
              </a:rPr>
              <a:t>norma</a:t>
            </a:r>
            <a:r>
              <a:rPr lang="en-US" sz="1400" dirty="0">
                <a:latin typeface="Nexa Light" panose="02000000000000000000" pitchFamily="2" charset="0"/>
              </a:rPr>
              <a:t> </a:t>
            </a:r>
            <a:r>
              <a:rPr lang="en-US" sz="1400" dirty="0" err="1">
                <a:latin typeface="Nexa Light" panose="02000000000000000000" pitchFamily="2" charset="0"/>
              </a:rPr>
              <a:t>keselamatan</a:t>
            </a:r>
            <a:r>
              <a:rPr lang="en-US" sz="1400" dirty="0">
                <a:latin typeface="Nexa Light" panose="02000000000000000000" pitchFamily="2" charset="0"/>
              </a:rPr>
              <a:t> </a:t>
            </a:r>
            <a:r>
              <a:rPr lang="en-US" sz="1400" dirty="0" err="1">
                <a:latin typeface="Nexa Light" panose="02000000000000000000" pitchFamily="2" charset="0"/>
              </a:rPr>
              <a:t>kerja</a:t>
            </a:r>
            <a:r>
              <a:rPr lang="en-US" sz="1400" dirty="0">
                <a:latin typeface="Nexa Light" panose="02000000000000000000" pitchFamily="2" charset="0"/>
              </a:rPr>
              <a:t>, </a:t>
            </a:r>
            <a:r>
              <a:rPr lang="en-US" sz="1400" dirty="0" err="1">
                <a:latin typeface="Nexa Light" panose="02000000000000000000" pitchFamily="2" charset="0"/>
              </a:rPr>
              <a:t>Kesehatan</a:t>
            </a:r>
            <a:r>
              <a:rPr lang="en-US" sz="1400" dirty="0">
                <a:latin typeface="Nexa Light" panose="02000000000000000000" pitchFamily="2" charset="0"/>
              </a:rPr>
              <a:t> </a:t>
            </a:r>
            <a:r>
              <a:rPr lang="en-US" sz="1400" dirty="0" err="1">
                <a:latin typeface="Nexa Light" panose="02000000000000000000" pitchFamily="2" charset="0"/>
              </a:rPr>
              <a:t>kerja</a:t>
            </a:r>
            <a:r>
              <a:rPr lang="en-US" sz="1400" dirty="0">
                <a:latin typeface="Nexa Light" panose="02000000000000000000" pitchFamily="2" charset="0"/>
              </a:rPr>
              <a:t> </a:t>
            </a:r>
            <a:r>
              <a:rPr lang="en-US" sz="1400" dirty="0" err="1">
                <a:latin typeface="Nexa Light" panose="02000000000000000000" pitchFamily="2" charset="0"/>
              </a:rPr>
              <a:t>dan</a:t>
            </a:r>
            <a:r>
              <a:rPr lang="en-US" sz="1400" dirty="0">
                <a:latin typeface="Nexa Light" panose="02000000000000000000" pitchFamily="2" charset="0"/>
              </a:rPr>
              <a:t> Hygiene, </a:t>
            </a:r>
            <a:r>
              <a:rPr lang="en-US" sz="1400" dirty="0" err="1">
                <a:latin typeface="Nexa Light" panose="02000000000000000000" pitchFamily="2" charset="0"/>
              </a:rPr>
              <a:t>norma</a:t>
            </a:r>
            <a:r>
              <a:rPr lang="en-US" sz="1400" dirty="0">
                <a:latin typeface="Nexa Light" panose="02000000000000000000" pitchFamily="2" charset="0"/>
              </a:rPr>
              <a:t> </a:t>
            </a:r>
            <a:r>
              <a:rPr lang="en-US" sz="1400" dirty="0" err="1">
                <a:latin typeface="Nexa Light" panose="02000000000000000000" pitchFamily="2" charset="0"/>
              </a:rPr>
              <a:t>kerja</a:t>
            </a:r>
            <a:r>
              <a:rPr lang="en-US" sz="1400" dirty="0">
                <a:latin typeface="Nexa Light" panose="02000000000000000000" pitchFamily="2" charset="0"/>
              </a:rPr>
              <a:t>, </a:t>
            </a:r>
            <a:r>
              <a:rPr lang="en-US" sz="1400" dirty="0" err="1">
                <a:latin typeface="Nexa Light" panose="02000000000000000000" pitchFamily="2" charset="0"/>
              </a:rPr>
              <a:t>dan</a:t>
            </a:r>
            <a:r>
              <a:rPr lang="en-US" sz="1400" dirty="0">
                <a:latin typeface="Nexa Light" panose="02000000000000000000" pitchFamily="2" charset="0"/>
              </a:rPr>
              <a:t> </a:t>
            </a:r>
            <a:r>
              <a:rPr lang="en-US" sz="1400" dirty="0" err="1">
                <a:latin typeface="Nexa Light" panose="02000000000000000000" pitchFamily="2" charset="0"/>
              </a:rPr>
              <a:t>kompensasi</a:t>
            </a:r>
            <a:r>
              <a:rPr lang="en-US" sz="1400" dirty="0">
                <a:latin typeface="Nexa Light" panose="02000000000000000000" pitchFamily="2" charset="0"/>
              </a:rPr>
              <a:t> </a:t>
            </a:r>
            <a:r>
              <a:rPr lang="en-US" sz="1400" dirty="0" err="1">
                <a:latin typeface="Nexa Light" panose="02000000000000000000" pitchFamily="2" charset="0"/>
              </a:rPr>
              <a:t>kecelakaan</a:t>
            </a:r>
            <a:r>
              <a:rPr lang="en-US" sz="1400" dirty="0">
                <a:latin typeface="Nexa Light" panose="02000000000000000000" pitchFamily="2" charset="0"/>
              </a:rPr>
              <a:t> </a:t>
            </a:r>
            <a:r>
              <a:rPr lang="en-US" sz="1400" dirty="0" err="1">
                <a:latin typeface="Nexa Light" panose="02000000000000000000" pitchFamily="2" charset="0"/>
              </a:rPr>
              <a:t>kerja</a:t>
            </a:r>
            <a:endParaRPr lang="en-US" sz="1400" dirty="0">
              <a:latin typeface="Nexa Light" panose="02000000000000000000" pitchFamily="2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sz="1400" b="1" dirty="0" err="1">
                <a:latin typeface="Nexa Light" panose="02000000000000000000" pitchFamily="2" charset="0"/>
              </a:rPr>
              <a:t>Lahir</a:t>
            </a:r>
            <a:r>
              <a:rPr lang="en-US" sz="1400" b="1" dirty="0">
                <a:latin typeface="Nexa Light" panose="02000000000000000000" pitchFamily="2" charset="0"/>
              </a:rPr>
              <a:t> UU No.1 </a:t>
            </a:r>
            <a:r>
              <a:rPr lang="en-US" sz="1400" b="1" dirty="0" err="1">
                <a:latin typeface="Nexa Light" panose="02000000000000000000" pitchFamily="2" charset="0"/>
              </a:rPr>
              <a:t>Tahun</a:t>
            </a:r>
            <a:r>
              <a:rPr lang="en-US" sz="1400" b="1" dirty="0">
                <a:latin typeface="Nexa Light" panose="02000000000000000000" pitchFamily="2" charset="0"/>
              </a:rPr>
              <a:t> 1970, </a:t>
            </a:r>
            <a:r>
              <a:rPr lang="en-US" sz="1400" b="1" dirty="0" err="1">
                <a:latin typeface="Nexa Light" panose="02000000000000000000" pitchFamily="2" charset="0"/>
              </a:rPr>
              <a:t>dan</a:t>
            </a:r>
            <a:r>
              <a:rPr lang="en-US" sz="1400" b="1" dirty="0">
                <a:latin typeface="Nexa Light" panose="02000000000000000000" pitchFamily="2" charset="0"/>
              </a:rPr>
              <a:t> </a:t>
            </a:r>
            <a:r>
              <a:rPr lang="en-US" sz="1400" b="1" dirty="0" err="1">
                <a:latin typeface="Nexa Light" panose="02000000000000000000" pitchFamily="2" charset="0"/>
              </a:rPr>
              <a:t>seterusnya</a:t>
            </a:r>
            <a:r>
              <a:rPr lang="en-US" sz="1400" b="1" dirty="0">
                <a:latin typeface="Nexa Light" panose="02000000000000000000" pitchFamily="2" charset="0"/>
              </a:rPr>
              <a:t> UU </a:t>
            </a:r>
            <a:r>
              <a:rPr lang="en-US" sz="1400" b="1" dirty="0" err="1">
                <a:latin typeface="Nexa Light" panose="02000000000000000000" pitchFamily="2" charset="0"/>
              </a:rPr>
              <a:t>dibawah</a:t>
            </a:r>
            <a:r>
              <a:rPr lang="en-US" sz="1400" b="1" dirty="0">
                <a:latin typeface="Nexa Light" panose="02000000000000000000" pitchFamily="2" charset="0"/>
              </a:rPr>
              <a:t> </a:t>
            </a:r>
            <a:r>
              <a:rPr lang="en-US" sz="1400" b="1" dirty="0" err="1">
                <a:latin typeface="Nexa Light" panose="02000000000000000000" pitchFamily="2" charset="0"/>
              </a:rPr>
              <a:t>pemerintahan</a:t>
            </a:r>
            <a:r>
              <a:rPr lang="en-US" sz="1400" b="1" dirty="0">
                <a:latin typeface="Nexa Light" panose="02000000000000000000" pitchFamily="2" charset="0"/>
              </a:rPr>
              <a:t> </a:t>
            </a:r>
            <a:r>
              <a:rPr lang="en-US" sz="1400" b="1" dirty="0" err="1">
                <a:latin typeface="Nexa Light" panose="02000000000000000000" pitchFamily="2" charset="0"/>
              </a:rPr>
              <a:t>Soeharto</a:t>
            </a:r>
            <a:endParaRPr lang="en-US" sz="1400" b="1" dirty="0">
              <a:latin typeface="Nexa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0938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>
                <a:latin typeface="Nexa Light" panose="02000000000000000000" pitchFamily="2" charset="0"/>
              </a:rPr>
              <a:t>Regulasi K3: Implementasi dan Pengawasan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8" y="2028825"/>
            <a:ext cx="8543925" cy="4351338"/>
          </a:xfrm>
        </p:spPr>
        <p:txBody>
          <a:bodyPr>
            <a:normAutofit fontScale="62500" lnSpcReduction="20000"/>
          </a:bodyPr>
          <a:lstStyle/>
          <a:p>
            <a:pPr marL="232172" indent="-232172">
              <a:buFont typeface="Arial"/>
              <a:buChar char="•"/>
            </a:pPr>
            <a:r>
              <a:rPr lang="id-ID" dirty="0">
                <a:latin typeface="Nexa Light" panose="02000000000000000000" pitchFamily="2" charset="0"/>
              </a:rPr>
              <a:t>Sampai 2015 setidaknya ada 48 peraturan terkait Kesehatan dan Keselamatan Kerja. Mulai dari Undang-undang nomor 1 Tahun 1970 hingga peraturan-peraturan pelaksana yang dikeluarkan Kementerian dan Lembaga.</a:t>
            </a:r>
          </a:p>
          <a:p>
            <a:pPr marL="232172" indent="-232172">
              <a:buFont typeface="Arial"/>
              <a:buChar char="•"/>
            </a:pPr>
            <a:r>
              <a:rPr lang="id-ID" dirty="0">
                <a:latin typeface="Nexa Light" panose="02000000000000000000" pitchFamily="2" charset="0"/>
              </a:rPr>
              <a:t>Adanya nuansa monopoli pemerintah untuk menetapkan “Ahli K3” dalam UU ini.</a:t>
            </a:r>
          </a:p>
          <a:p>
            <a:pPr marL="232172" indent="-232172">
              <a:buFont typeface="Arial"/>
              <a:buChar char="•"/>
            </a:pPr>
            <a:r>
              <a:rPr lang="id-ID" dirty="0">
                <a:latin typeface="Nexa Light" panose="02000000000000000000" pitchFamily="2" charset="0"/>
                <a:cs typeface="Calibri" panose="020F0502020204030204" pitchFamily="34" charset="0"/>
              </a:rPr>
              <a:t>Sanksi/</a:t>
            </a:r>
            <a:r>
              <a:rPr lang="en-US" dirty="0" err="1">
                <a:latin typeface="Nexa Light" panose="02000000000000000000" pitchFamily="2" charset="0"/>
                <a:cs typeface="Calibri" panose="020F0502020204030204" pitchFamily="34" charset="0"/>
              </a:rPr>
              <a:t>Denda</a:t>
            </a:r>
            <a:r>
              <a:rPr lang="en-US" dirty="0">
                <a:latin typeface="Nexa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Nexa Light" panose="02000000000000000000" pitchFamily="2" charset="0"/>
                <a:cs typeface="Calibri" panose="020F0502020204030204" pitchFamily="34" charset="0"/>
              </a:rPr>
              <a:t>pelanggaran</a:t>
            </a:r>
            <a:r>
              <a:rPr lang="id-ID" dirty="0">
                <a:latin typeface="Nexa Light" panose="02000000000000000000" pitchFamily="2" charset="0"/>
                <a:cs typeface="Calibri" panose="020F0502020204030204" pitchFamily="34" charset="0"/>
              </a:rPr>
              <a:t> K3 hanya sangat ringan,</a:t>
            </a:r>
            <a:r>
              <a:rPr lang="en-US" dirty="0">
                <a:latin typeface="Nexa Light" panose="02000000000000000000" pitchFamily="2" charset="0"/>
                <a:cs typeface="Calibri" panose="020F0502020204030204" pitchFamily="34" charset="0"/>
              </a:rPr>
              <a:t> R</a:t>
            </a:r>
            <a:r>
              <a:rPr lang="id-ID" dirty="0" err="1">
                <a:latin typeface="Nexa Light" panose="02000000000000000000" pitchFamily="2" charset="0"/>
                <a:cs typeface="Calibri" panose="020F0502020204030204" pitchFamily="34" charset="0"/>
              </a:rPr>
              <a:t>p</a:t>
            </a:r>
            <a:r>
              <a:rPr lang="en-US" dirty="0">
                <a:latin typeface="Nexa Light" panose="02000000000000000000" pitchFamily="2" charset="0"/>
                <a:cs typeface="Calibri" panose="020F0502020204030204" pitchFamily="34" charset="0"/>
              </a:rPr>
              <a:t> 100,000 </a:t>
            </a:r>
            <a:r>
              <a:rPr lang="en-US" dirty="0" err="1">
                <a:latin typeface="Nexa Light" panose="02000000000000000000" pitchFamily="2" charset="0"/>
                <a:cs typeface="Calibri" panose="020F0502020204030204" pitchFamily="34" charset="0"/>
              </a:rPr>
              <a:t>dan</a:t>
            </a:r>
            <a:r>
              <a:rPr lang="en-US" dirty="0">
                <a:latin typeface="Nexa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Nexa Light" panose="02000000000000000000" pitchFamily="2" charset="0"/>
                <a:cs typeface="Calibri" panose="020F0502020204030204" pitchFamily="34" charset="0"/>
              </a:rPr>
              <a:t>Tidak</a:t>
            </a:r>
            <a:r>
              <a:rPr lang="en-US" dirty="0">
                <a:latin typeface="Nexa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Nexa Light" panose="02000000000000000000" pitchFamily="2" charset="0"/>
                <a:cs typeface="Calibri" panose="020F0502020204030204" pitchFamily="34" charset="0"/>
              </a:rPr>
              <a:t>mengenal</a:t>
            </a:r>
            <a:r>
              <a:rPr lang="en-US" dirty="0">
                <a:latin typeface="Nexa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Nexa Light" panose="02000000000000000000" pitchFamily="2" charset="0"/>
                <a:cs typeface="Calibri" panose="020F0502020204030204" pitchFamily="34" charset="0"/>
              </a:rPr>
              <a:t>pidana</a:t>
            </a:r>
            <a:r>
              <a:rPr lang="en-US" dirty="0">
                <a:latin typeface="Nexa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Nexa Light" panose="02000000000000000000" pitchFamily="2" charset="0"/>
                <a:cs typeface="Calibri" panose="020F0502020204030204" pitchFamily="34" charset="0"/>
              </a:rPr>
              <a:t>korporasi</a:t>
            </a:r>
            <a:endParaRPr lang="id-ID" dirty="0">
              <a:latin typeface="Nexa Light" panose="02000000000000000000" pitchFamily="2" charset="0"/>
              <a:cs typeface="Calibri" panose="020F0502020204030204" pitchFamily="34" charset="0"/>
            </a:endParaRPr>
          </a:p>
          <a:p>
            <a:pPr marL="232172" indent="-232172">
              <a:buFont typeface="Arial"/>
              <a:buChar char="•"/>
            </a:pPr>
            <a:r>
              <a:rPr lang="en-US" dirty="0">
                <a:latin typeface="Nexa Light" panose="02000000000000000000" pitchFamily="2" charset="0"/>
                <a:cs typeface="Calibri" panose="020F0502020204030204" pitchFamily="34" charset="0"/>
              </a:rPr>
              <a:t>UU K3 No.1/1970 </a:t>
            </a:r>
            <a:r>
              <a:rPr lang="en-US" dirty="0" err="1">
                <a:latin typeface="Nexa Light" panose="02000000000000000000" pitchFamily="2" charset="0"/>
                <a:cs typeface="Calibri" panose="020F0502020204030204" pitchFamily="34" charset="0"/>
              </a:rPr>
              <a:t>tentang</a:t>
            </a:r>
            <a:r>
              <a:rPr lang="en-US" dirty="0">
                <a:latin typeface="Nexa Light" panose="02000000000000000000" pitchFamily="2" charset="0"/>
                <a:cs typeface="Calibri" panose="020F0502020204030204" pitchFamily="34" charset="0"/>
              </a:rPr>
              <a:t> K3 </a:t>
            </a:r>
            <a:r>
              <a:rPr lang="en-US" dirty="0" err="1">
                <a:latin typeface="Nexa Light" panose="02000000000000000000" pitchFamily="2" charset="0"/>
                <a:cs typeface="Calibri" panose="020F0502020204030204" pitchFamily="34" charset="0"/>
              </a:rPr>
              <a:t>dalam</a:t>
            </a:r>
            <a:r>
              <a:rPr lang="en-US" dirty="0">
                <a:latin typeface="Nexa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Nexa Light" panose="02000000000000000000" pitchFamily="2" charset="0"/>
                <a:cs typeface="Calibri" panose="020F0502020204030204" pitchFamily="34" charset="0"/>
              </a:rPr>
              <a:t>situasij</a:t>
            </a:r>
            <a:r>
              <a:rPr lang="en-US" dirty="0">
                <a:latin typeface="Nexa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Nexa Light" panose="02000000000000000000" pitchFamily="2" charset="0"/>
                <a:cs typeface="Calibri" panose="020F0502020204030204" pitchFamily="34" charset="0"/>
              </a:rPr>
              <a:t>jaman</a:t>
            </a:r>
            <a:r>
              <a:rPr lang="en-US" dirty="0">
                <a:latin typeface="Nexa Light" panose="02000000000000000000" pitchFamily="2" charset="0"/>
                <a:cs typeface="Calibri" panose="020F0502020204030204" pitchFamily="34" charset="0"/>
              </a:rPr>
              <a:t> yang </a:t>
            </a:r>
            <a:r>
              <a:rPr lang="en-US" dirty="0" err="1">
                <a:latin typeface="Nexa Light" panose="02000000000000000000" pitchFamily="2" charset="0"/>
                <a:cs typeface="Calibri" panose="020F0502020204030204" pitchFamily="34" charset="0"/>
              </a:rPr>
              <a:t>berubah</a:t>
            </a:r>
            <a:r>
              <a:rPr lang="en-US" dirty="0">
                <a:latin typeface="Nexa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Nexa Light" panose="02000000000000000000" pitchFamily="2" charset="0"/>
                <a:cs typeface="Calibri" panose="020F0502020204030204" pitchFamily="34" charset="0"/>
              </a:rPr>
              <a:t>masih</a:t>
            </a:r>
            <a:r>
              <a:rPr lang="en-US" dirty="0">
                <a:latin typeface="Nexa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Nexa Light" panose="02000000000000000000" pitchFamily="2" charset="0"/>
                <a:cs typeface="Calibri" panose="020F0502020204030204" pitchFamily="34" charset="0"/>
              </a:rPr>
              <a:t>sangat</a:t>
            </a:r>
            <a:r>
              <a:rPr lang="en-US" dirty="0">
                <a:latin typeface="Nexa Light" panose="02000000000000000000" pitchFamily="2" charset="0"/>
                <a:cs typeface="Calibri" panose="020F0502020204030204" pitchFamily="34" charset="0"/>
              </a:rPr>
              <a:t> bias </a:t>
            </a:r>
            <a:r>
              <a:rPr lang="en-US" dirty="0" err="1">
                <a:latin typeface="Nexa Light" panose="02000000000000000000" pitchFamily="2" charset="0"/>
                <a:cs typeface="Calibri" panose="020F0502020204030204" pitchFamily="34" charset="0"/>
              </a:rPr>
              <a:t>pengusaha</a:t>
            </a:r>
            <a:r>
              <a:rPr lang="en-US" dirty="0">
                <a:latin typeface="Nexa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Nexa Light" panose="02000000000000000000" pitchFamily="2" charset="0"/>
                <a:cs typeface="Calibri" panose="020F0502020204030204" pitchFamily="34" charset="0"/>
              </a:rPr>
              <a:t>dan</a:t>
            </a:r>
            <a:r>
              <a:rPr lang="en-US" dirty="0">
                <a:latin typeface="Nexa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Nexa Light" panose="02000000000000000000" pitchFamily="2" charset="0"/>
                <a:cs typeface="Calibri" panose="020F0502020204030204" pitchFamily="34" charset="0"/>
              </a:rPr>
              <a:t>negara</a:t>
            </a:r>
            <a:r>
              <a:rPr lang="en-US" dirty="0">
                <a:latin typeface="Nexa Light" panose="02000000000000000000" pitchFamily="2" charset="0"/>
                <a:cs typeface="Calibri" panose="020F0502020204030204" pitchFamily="34" charset="0"/>
              </a:rPr>
              <a:t> </a:t>
            </a:r>
            <a:endParaRPr lang="id-ID" dirty="0">
              <a:latin typeface="Nexa Light" panose="02000000000000000000" pitchFamily="2" charset="0"/>
              <a:cs typeface="Calibri" panose="020F0502020204030204" pitchFamily="34" charset="0"/>
            </a:endParaRPr>
          </a:p>
          <a:p>
            <a:pPr marL="232172" indent="-232172">
              <a:buFont typeface="Arial"/>
              <a:buChar char="•"/>
            </a:pPr>
            <a:r>
              <a:rPr lang="id-ID" dirty="0">
                <a:latin typeface="Nexa Light" panose="02000000000000000000" pitchFamily="2" charset="0"/>
                <a:cs typeface="Calibri" panose="020F0502020204030204" pitchFamily="34" charset="0"/>
              </a:rPr>
              <a:t>Berdasarkan peraturan perundang-undangan, </a:t>
            </a:r>
            <a:r>
              <a:rPr lang="en-US" dirty="0" err="1">
                <a:latin typeface="Nexa Light" panose="02000000000000000000" pitchFamily="2" charset="0"/>
                <a:cs typeface="Calibri" panose="020F0502020204030204" pitchFamily="34" charset="0"/>
              </a:rPr>
              <a:t>Pembentukan</a:t>
            </a:r>
            <a:r>
              <a:rPr lang="en-US" dirty="0">
                <a:latin typeface="Nexa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id-ID" dirty="0">
                <a:latin typeface="Nexa Light" panose="02000000000000000000" pitchFamily="2" charset="0"/>
                <a:cs typeface="Calibri" panose="020F0502020204030204" pitchFamily="34" charset="0"/>
              </a:rPr>
              <a:t>SMK</a:t>
            </a:r>
            <a:r>
              <a:rPr lang="en-US" dirty="0">
                <a:latin typeface="Nexa Light" panose="02000000000000000000" pitchFamily="2" charset="0"/>
                <a:cs typeface="Calibri" panose="020F0502020204030204" pitchFamily="34" charset="0"/>
              </a:rPr>
              <a:t>3 </a:t>
            </a:r>
            <a:r>
              <a:rPr lang="id-ID" dirty="0">
                <a:latin typeface="Nexa Light" panose="02000000000000000000" pitchFamily="2" charset="0"/>
                <a:cs typeface="Calibri" panose="020F0502020204030204" pitchFamily="34" charset="0"/>
              </a:rPr>
              <a:t>di </a:t>
            </a:r>
            <a:r>
              <a:rPr lang="en-US" dirty="0" err="1">
                <a:latin typeface="Nexa Light" panose="02000000000000000000" pitchFamily="2" charset="0"/>
                <a:cs typeface="Calibri" panose="020F0502020204030204" pitchFamily="34" charset="0"/>
              </a:rPr>
              <a:t>setiap</a:t>
            </a:r>
            <a:r>
              <a:rPr lang="en-US" dirty="0">
                <a:latin typeface="Nexa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id-ID" dirty="0">
                <a:latin typeface="Nexa Light" panose="02000000000000000000" pitchFamily="2" charset="0"/>
                <a:cs typeface="Calibri" panose="020F0502020204030204" pitchFamily="34" charset="0"/>
              </a:rPr>
              <a:t>perusahaan minimal memperkerjakan </a:t>
            </a:r>
            <a:r>
              <a:rPr lang="en-US" dirty="0">
                <a:latin typeface="Nexa Light" panose="02000000000000000000" pitchFamily="2" charset="0"/>
                <a:cs typeface="Calibri" panose="020F0502020204030204" pitchFamily="34" charset="0"/>
              </a:rPr>
              <a:t>100 orang </a:t>
            </a:r>
            <a:r>
              <a:rPr lang="en-US" dirty="0" err="1">
                <a:latin typeface="Nexa Light" panose="02000000000000000000" pitchFamily="2" charset="0"/>
                <a:cs typeface="Calibri" panose="020F0502020204030204" pitchFamily="34" charset="0"/>
              </a:rPr>
              <a:t>pekerja</a:t>
            </a:r>
            <a:r>
              <a:rPr lang="id-ID" dirty="0">
                <a:latin typeface="Nexa Light" panose="02000000000000000000" pitchFamily="2" charset="0"/>
                <a:cs typeface="Calibri" panose="020F0502020204030204" pitchFamily="34" charset="0"/>
              </a:rPr>
              <a:t> sifatnya wajib. </a:t>
            </a:r>
          </a:p>
          <a:p>
            <a:pPr marL="232172" indent="-232172">
              <a:buFont typeface="Arial"/>
              <a:buChar char="•"/>
            </a:pPr>
            <a:r>
              <a:rPr lang="id-ID" dirty="0">
                <a:latin typeface="Nexa Light" panose="02000000000000000000" pitchFamily="2" charset="0"/>
              </a:rPr>
              <a:t>Pada 2017 tercatat ada 1.221 perusahaan mendapatkan sertifikat SMK3. Sedangkan pada tahun 2018 naik 16,65% menjadi 1.465 perusahaan</a:t>
            </a:r>
            <a:r>
              <a:rPr lang="id-ID" dirty="0">
                <a:latin typeface="Nexa Light" panose="02000000000000000000" pitchFamily="2" charset="0"/>
                <a:cs typeface="Calibri" panose="020F0502020204030204" pitchFamily="34" charset="0"/>
              </a:rPr>
              <a:t>.”hanif”</a:t>
            </a:r>
            <a:endParaRPr lang="en-US" dirty="0">
              <a:latin typeface="Nexa Light" panose="02000000000000000000" pitchFamily="2" charset="0"/>
              <a:cs typeface="Calibri" panose="020F0502020204030204" pitchFamily="34" charset="0"/>
            </a:endParaRPr>
          </a:p>
          <a:p>
            <a:pPr marL="232172" indent="-232172">
              <a:buFont typeface="Arial"/>
              <a:buChar char="•"/>
            </a:pPr>
            <a:r>
              <a:rPr lang="en-US" b="1" dirty="0">
                <a:latin typeface="Nexa Light" panose="02000000000000000000" pitchFamily="2" charset="0"/>
                <a:cs typeface="Calibri" panose="020F0502020204030204" pitchFamily="34" charset="0"/>
              </a:rPr>
              <a:t>1</a:t>
            </a:r>
            <a:r>
              <a:rPr lang="id-ID" b="1" dirty="0">
                <a:latin typeface="Nexa Light" panose="02000000000000000000" pitchFamily="2" charset="0"/>
                <a:cs typeface="Calibri" panose="020F0502020204030204" pitchFamily="34" charset="0"/>
              </a:rPr>
              <a:t>,600</a:t>
            </a:r>
            <a:r>
              <a:rPr lang="en-US" b="1" dirty="0">
                <a:latin typeface="Nexa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Nexa Light" panose="02000000000000000000" pitchFamily="2" charset="0"/>
                <a:cs typeface="Calibri" panose="020F0502020204030204" pitchFamily="34" charset="0"/>
              </a:rPr>
              <a:t>pengawas</a:t>
            </a:r>
            <a:r>
              <a:rPr lang="en-US" b="1" dirty="0">
                <a:latin typeface="Nexa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Nexa Light" panose="02000000000000000000" pitchFamily="2" charset="0"/>
                <a:cs typeface="Calibri" panose="020F0502020204030204" pitchFamily="34" charset="0"/>
              </a:rPr>
              <a:t>tenaga</a:t>
            </a:r>
            <a:r>
              <a:rPr lang="en-US" b="1" dirty="0">
                <a:latin typeface="Nexa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Nexa Light" panose="02000000000000000000" pitchFamily="2" charset="0"/>
                <a:cs typeface="Calibri" panose="020F0502020204030204" pitchFamily="34" charset="0"/>
              </a:rPr>
              <a:t>kerja</a:t>
            </a:r>
            <a:r>
              <a:rPr lang="en-US" b="1" dirty="0">
                <a:latin typeface="Nexa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Nexa Light" panose="02000000000000000000" pitchFamily="2" charset="0"/>
                <a:cs typeface="Calibri" panose="020F0502020204030204" pitchFamily="34" charset="0"/>
              </a:rPr>
              <a:t>untuk</a:t>
            </a:r>
            <a:r>
              <a:rPr lang="en-US" b="1" dirty="0">
                <a:latin typeface="Nexa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Nexa Light" panose="02000000000000000000" pitchFamily="2" charset="0"/>
                <a:cs typeface="Calibri" panose="020F0502020204030204" pitchFamily="34" charset="0"/>
              </a:rPr>
              <a:t>mengawasi</a:t>
            </a:r>
            <a:r>
              <a:rPr lang="en-US" b="1" dirty="0">
                <a:latin typeface="Nexa Light" panose="02000000000000000000" pitchFamily="2" charset="0"/>
                <a:cs typeface="Calibri" panose="020F0502020204030204" pitchFamily="34" charset="0"/>
              </a:rPr>
              <a:t> 26</a:t>
            </a:r>
            <a:r>
              <a:rPr lang="id-ID" b="1" dirty="0">
                <a:latin typeface="Nexa Light" panose="02000000000000000000" pitchFamily="2" charset="0"/>
                <a:cs typeface="Calibri" panose="020F0502020204030204" pitchFamily="34" charset="0"/>
              </a:rPr>
              <a:t>2</a:t>
            </a:r>
            <a:r>
              <a:rPr lang="en-US" b="1" dirty="0">
                <a:latin typeface="Nexa Light" panose="02000000000000000000" pitchFamily="2" charset="0"/>
                <a:cs typeface="Calibri" panose="020F0502020204030204" pitchFamily="34" charset="0"/>
              </a:rPr>
              <a:t>,</a:t>
            </a:r>
            <a:r>
              <a:rPr lang="id-ID" b="1" dirty="0">
                <a:latin typeface="Nexa Light" panose="02000000000000000000" pitchFamily="2" charset="0"/>
                <a:cs typeface="Calibri" panose="020F0502020204030204" pitchFamily="34" charset="0"/>
              </a:rPr>
              <a:t>347</a:t>
            </a:r>
            <a:r>
              <a:rPr lang="en-US" b="1" dirty="0">
                <a:latin typeface="Nexa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Nexa Light" panose="02000000000000000000" pitchFamily="2" charset="0"/>
                <a:cs typeface="Calibri" panose="020F0502020204030204" pitchFamily="34" charset="0"/>
              </a:rPr>
              <a:t>perusahaan</a:t>
            </a:r>
            <a:r>
              <a:rPr lang="en-US" b="1" dirty="0">
                <a:latin typeface="Nexa Light" panose="02000000000000000000" pitchFamily="2" charset="0"/>
                <a:cs typeface="Calibri" panose="020F0502020204030204" pitchFamily="34" charset="0"/>
              </a:rPr>
              <a:t>. </a:t>
            </a:r>
            <a:r>
              <a:rPr lang="en-US" b="1" dirty="0" err="1">
                <a:latin typeface="Nexa Light" panose="02000000000000000000" pitchFamily="2" charset="0"/>
                <a:cs typeface="Calibri" panose="020F0502020204030204" pitchFamily="34" charset="0"/>
              </a:rPr>
              <a:t>Kekurangan</a:t>
            </a:r>
            <a:r>
              <a:rPr lang="en-US" b="1" dirty="0">
                <a:latin typeface="Nexa Light" panose="02000000000000000000" pitchFamily="2" charset="0"/>
                <a:cs typeface="Calibri" panose="020F0502020204030204" pitchFamily="34" charset="0"/>
              </a:rPr>
              <a:t>  3,107 </a:t>
            </a:r>
            <a:r>
              <a:rPr lang="en-US" b="1" dirty="0" err="1">
                <a:latin typeface="Nexa Light" panose="02000000000000000000" pitchFamily="2" charset="0"/>
                <a:cs typeface="Calibri" panose="020F0502020204030204" pitchFamily="34" charset="0"/>
              </a:rPr>
              <a:t>pengawas</a:t>
            </a:r>
            <a:r>
              <a:rPr lang="id-ID" dirty="0">
                <a:latin typeface="Nexa Light" panose="02000000000000000000" pitchFamily="2" charset="0"/>
                <a:cs typeface="Calibri" panose="020F0502020204030204" pitchFamily="34" charset="0"/>
              </a:rPr>
              <a:t>.</a:t>
            </a:r>
            <a:endParaRPr lang="en-US" dirty="0">
              <a:latin typeface="Nexa Light" panose="02000000000000000000" pitchFamily="2" charset="0"/>
              <a:cs typeface="Calibri" panose="020F0502020204030204" pitchFamily="34" charset="0"/>
            </a:endParaRPr>
          </a:p>
          <a:p>
            <a:endParaRPr lang="id-ID" dirty="0">
              <a:latin typeface="Nexa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9950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42" y="642938"/>
            <a:ext cx="5378540" cy="53785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78601" y="1448369"/>
            <a:ext cx="38733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00" dirty="0">
                <a:latin typeface="Nexa Light" panose="02000000000000000000" pitchFamily="2" charset="0"/>
              </a:rPr>
              <a:t>Permasalahan kekurangan tenaga pengawas yang disebabkan minimnya anggaran untuk menambah tenaga pengawas dilingkungan kementrian dan daerah selalu menjadi alasan untuk bercuci tangan apabila terjadi Kecelakaan kerja.</a:t>
            </a:r>
          </a:p>
        </p:txBody>
      </p:sp>
    </p:spTree>
    <p:extLst>
      <p:ext uri="{BB962C8B-B14F-4D97-AF65-F5344CB8AC3E}">
        <p14:creationId xmlns:p14="http://schemas.microsoft.com/office/powerpoint/2010/main" val="9476862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704354" y="335955"/>
            <a:ext cx="6686550" cy="928688"/>
          </a:xfrm>
        </p:spPr>
        <p:txBody>
          <a:bodyPr>
            <a:normAutofit/>
          </a:bodyPr>
          <a:lstStyle/>
          <a:p>
            <a:r>
              <a:rPr lang="id-ID" sz="2925" b="1" dirty="0">
                <a:latin typeface="Nexa Light" panose="02000000000000000000" pitchFamily="2" charset="0"/>
              </a:rPr>
              <a:t>Realitas Lapangan</a:t>
            </a:r>
            <a:endParaRPr lang="en-US" sz="2925" b="1" dirty="0">
              <a:latin typeface="Nexa Light" panose="02000000000000000000" pitchFamily="2" charset="0"/>
            </a:endParaRPr>
          </a:p>
        </p:txBody>
      </p:sp>
      <p:sp>
        <p:nvSpPr>
          <p:cNvPr id="110595" name="Rectangle 3"/>
          <p:cNvSpPr>
            <a:spLocks noGrp="1" noChangeArrowheads="1"/>
          </p:cNvSpPr>
          <p:nvPr>
            <p:ph idx="1"/>
          </p:nvPr>
        </p:nvSpPr>
        <p:spPr>
          <a:xfrm>
            <a:off x="704353" y="1264643"/>
            <a:ext cx="8958935" cy="436225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K3</a:t>
            </a:r>
            <a:r>
              <a:rPr lang="id-ID" altLang="zh-CN" sz="2113" dirty="0">
                <a:latin typeface="Nexa Light" panose="02000000000000000000" pitchFamily="2" charset="0"/>
                <a:ea typeface="宋体" pitchFamily="2" charset="-122"/>
              </a:rPr>
              <a:t> lebih tampak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sebagai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hak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“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istimewa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”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ketimbang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sebagai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hak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normatif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: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Sering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dilihat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sebagai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kewajiban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pekerja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atau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digambarkan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sebagai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sebuah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keistimewaan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yang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didapat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pekerja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daripada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sebagai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suatu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HAK yang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seharusnya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di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dapat</a:t>
            </a:r>
            <a:r>
              <a:rPr lang="id-ID" altLang="zh-CN" sz="2113" dirty="0">
                <a:latin typeface="Nexa Light" panose="02000000000000000000" pitchFamily="2" charset="0"/>
                <a:ea typeface="宋体" pitchFamily="2" charset="-122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id-ID" altLang="zh-CN" sz="2113" dirty="0">
                <a:latin typeface="Nexa Light" panose="02000000000000000000" pitchFamily="2" charset="0"/>
                <a:ea typeface="宋体" pitchFamily="2" charset="-122"/>
              </a:rPr>
              <a:t>K3 masih menjadi isu yang terpinggirkan, sedikit sekali serikat pekerja/buruh berbicara tentang isu K3.</a:t>
            </a:r>
            <a:endParaRPr lang="en-GB" altLang="zh-CN" sz="2113" dirty="0">
              <a:latin typeface="Nexa Light" panose="02000000000000000000" pitchFamily="2" charset="0"/>
              <a:ea typeface="宋体" pitchFamily="2" charset="-122"/>
            </a:endParaRPr>
          </a:p>
          <a:p>
            <a:pPr>
              <a:lnSpc>
                <a:spcPct val="90000"/>
              </a:lnSpc>
            </a:pP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UU K3 :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Sebagian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besar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negara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di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Asia (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dengan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beberapa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pengecualian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seperti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Kamboja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)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memiliki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beberapa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bentuk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perundang-undangan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K3</a:t>
            </a:r>
          </a:p>
          <a:p>
            <a:pPr>
              <a:lnSpc>
                <a:spcPct val="90000"/>
              </a:lnSpc>
            </a:pP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Namun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,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masalahnya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adalah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implementasi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.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Pihak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yang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berwenang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di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sebagian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besar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negara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di dunia,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lemah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dalam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penegakan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hukum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dan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kurang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 </a:t>
            </a:r>
            <a:r>
              <a:rPr lang="en-GB" altLang="zh-CN" sz="2113" dirty="0" err="1">
                <a:latin typeface="Nexa Light" panose="02000000000000000000" pitchFamily="2" charset="0"/>
                <a:ea typeface="宋体" pitchFamily="2" charset="-122"/>
              </a:rPr>
              <a:t>lengkap</a:t>
            </a:r>
            <a:r>
              <a:rPr lang="en-GB" altLang="zh-CN" sz="2113" dirty="0">
                <a:latin typeface="Nexa Light" panose="02000000000000000000" pitchFamily="2" charset="0"/>
                <a:ea typeface="宋体" pitchFamily="2" charset="-122"/>
              </a:rPr>
              <a:t>.</a:t>
            </a:r>
            <a:endParaRPr lang="en-US" sz="2113" dirty="0">
              <a:latin typeface="Nexa Light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AC81E-65DE-4680-8754-69492141CC57}" type="slidenum">
              <a:rPr lang="en-US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083839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idx="1"/>
          </p:nvPr>
        </p:nvSpPr>
        <p:spPr>
          <a:xfrm>
            <a:off x="451556" y="826097"/>
            <a:ext cx="9245600" cy="470545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en-GB" b="1" dirty="0" err="1">
                <a:latin typeface="Nexa Light" panose="02000000000000000000" pitchFamily="2" charset="0"/>
              </a:rPr>
              <a:t>Dokter</a:t>
            </a:r>
            <a:r>
              <a:rPr lang="en-GB" b="1" dirty="0">
                <a:latin typeface="Nexa Light" panose="02000000000000000000" pitchFamily="2" charset="0"/>
              </a:rPr>
              <a:t> </a:t>
            </a:r>
            <a:r>
              <a:rPr lang="en-GB" b="1" dirty="0" err="1">
                <a:latin typeface="Nexa Light" panose="02000000000000000000" pitchFamily="2" charset="0"/>
              </a:rPr>
              <a:t>dan</a:t>
            </a:r>
            <a:r>
              <a:rPr lang="en-GB" b="1" dirty="0">
                <a:latin typeface="Nexa Light" panose="02000000000000000000" pitchFamily="2" charset="0"/>
              </a:rPr>
              <a:t> Diagnosis</a:t>
            </a:r>
            <a:r>
              <a:rPr lang="en-GB" b="1" dirty="0">
                <a:solidFill>
                  <a:srgbClr val="FF9966"/>
                </a:solidFill>
                <a:latin typeface="Nexa Light" panose="02000000000000000000" pitchFamily="2" charset="0"/>
              </a:rPr>
              <a:t>: </a:t>
            </a:r>
            <a:r>
              <a:rPr lang="en-GB" dirty="0" err="1">
                <a:latin typeface="Nexa Light" panose="02000000000000000000" pitchFamily="2" charset="0"/>
              </a:rPr>
              <a:t>Tidak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banyak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dokter</a:t>
            </a:r>
            <a:r>
              <a:rPr lang="en-GB" dirty="0">
                <a:latin typeface="Nexa Light" panose="02000000000000000000" pitchFamily="2" charset="0"/>
              </a:rPr>
              <a:t> yang </a:t>
            </a:r>
            <a:r>
              <a:rPr lang="en-GB" dirty="0" err="1">
                <a:latin typeface="Nexa Light" panose="02000000000000000000" pitchFamily="2" charset="0"/>
              </a:rPr>
              <a:t>tersedia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dengan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benar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dapat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mendiagnosis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penyakit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akibat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kerja</a:t>
            </a:r>
            <a:r>
              <a:rPr lang="en-GB" dirty="0">
                <a:latin typeface="Nexa Light" panose="02000000000000000000" pitchFamily="2" charset="0"/>
              </a:rPr>
              <a:t>. Diagnosis yang </a:t>
            </a:r>
            <a:r>
              <a:rPr lang="en-GB" dirty="0" err="1">
                <a:latin typeface="Nexa Light" panose="02000000000000000000" pitchFamily="2" charset="0"/>
              </a:rPr>
              <a:t>benar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merupakan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tantangan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utama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di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sebagian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besar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negara-negara</a:t>
            </a:r>
            <a:r>
              <a:rPr lang="en-GB" dirty="0">
                <a:latin typeface="Nexa Light" panose="02000000000000000000" pitchFamily="2" charset="0"/>
              </a:rPr>
              <a:t> Asia. Di </a:t>
            </a:r>
            <a:r>
              <a:rPr lang="en-GB" dirty="0" err="1">
                <a:latin typeface="Nexa Light" panose="02000000000000000000" pitchFamily="2" charset="0"/>
              </a:rPr>
              <a:t>komunitas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buruh</a:t>
            </a:r>
            <a:r>
              <a:rPr lang="en-GB" dirty="0">
                <a:latin typeface="Nexa Light" panose="02000000000000000000" pitchFamily="2" charset="0"/>
              </a:rPr>
              <a:t> yang </a:t>
            </a:r>
            <a:r>
              <a:rPr lang="en-GB" dirty="0" err="1">
                <a:latin typeface="Nexa Light" panose="02000000000000000000" pitchFamily="2" charset="0"/>
              </a:rPr>
              <a:t>memiliki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dokter</a:t>
            </a:r>
            <a:r>
              <a:rPr lang="en-GB" dirty="0">
                <a:latin typeface="Nexa Light" panose="02000000000000000000" pitchFamily="2" charset="0"/>
              </a:rPr>
              <a:t> K3 </a:t>
            </a:r>
            <a:r>
              <a:rPr lang="en-GB" dirty="0" err="1">
                <a:latin typeface="Nexa Light" panose="02000000000000000000" pitchFamily="2" charset="0"/>
              </a:rPr>
              <a:t>merupakan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sesuatu</a:t>
            </a:r>
            <a:r>
              <a:rPr lang="en-GB" dirty="0">
                <a:latin typeface="Nexa Light" panose="02000000000000000000" pitchFamily="2" charset="0"/>
              </a:rPr>
              <a:t> yang “</a:t>
            </a:r>
            <a:r>
              <a:rPr lang="en-GB" dirty="0" err="1">
                <a:latin typeface="Nexa Light" panose="02000000000000000000" pitchFamily="2" charset="0"/>
              </a:rPr>
              <a:t>istimewa</a:t>
            </a:r>
            <a:r>
              <a:rPr lang="en-GB" dirty="0">
                <a:latin typeface="Nexa Light" panose="02000000000000000000" pitchFamily="2" charset="0"/>
              </a:rPr>
              <a:t>”.</a:t>
            </a:r>
          </a:p>
          <a:p>
            <a:pPr>
              <a:lnSpc>
                <a:spcPct val="80000"/>
              </a:lnSpc>
            </a:pPr>
            <a:r>
              <a:rPr lang="id-ID" b="1" dirty="0">
                <a:latin typeface="Nexa Light" panose="02000000000000000000" pitchFamily="2" charset="0"/>
              </a:rPr>
              <a:t>Korban </a:t>
            </a:r>
            <a:r>
              <a:rPr lang="en-GB" b="1" dirty="0" err="1">
                <a:latin typeface="Nexa Light" panose="02000000000000000000" pitchFamily="2" charset="0"/>
              </a:rPr>
              <a:t>Dilupakan</a:t>
            </a:r>
            <a:r>
              <a:rPr lang="en-GB" b="1" dirty="0">
                <a:latin typeface="Nexa Light" panose="02000000000000000000" pitchFamily="2" charset="0"/>
              </a:rPr>
              <a:t> </a:t>
            </a:r>
            <a:r>
              <a:rPr lang="en-GB" b="1" dirty="0" err="1">
                <a:latin typeface="Nexa Light" panose="02000000000000000000" pitchFamily="2" charset="0"/>
              </a:rPr>
              <a:t>dan</a:t>
            </a:r>
            <a:r>
              <a:rPr lang="en-GB" b="1" dirty="0">
                <a:latin typeface="Nexa Light" panose="02000000000000000000" pitchFamily="2" charset="0"/>
              </a:rPr>
              <a:t> </a:t>
            </a:r>
            <a:r>
              <a:rPr lang="en-GB" b="1" dirty="0" err="1">
                <a:latin typeface="Nexa Light" panose="02000000000000000000" pitchFamily="2" charset="0"/>
              </a:rPr>
              <a:t>Diabaikan</a:t>
            </a:r>
            <a:r>
              <a:rPr lang="en-GB" b="1" dirty="0">
                <a:solidFill>
                  <a:srgbClr val="FF9966"/>
                </a:solidFill>
                <a:latin typeface="Nexa Light" panose="02000000000000000000" pitchFamily="2" charset="0"/>
              </a:rPr>
              <a:t>: </a:t>
            </a:r>
            <a:r>
              <a:rPr lang="en-GB" dirty="0" err="1">
                <a:latin typeface="Nexa Light" panose="02000000000000000000" pitchFamily="2" charset="0"/>
              </a:rPr>
              <a:t>kematian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pekerja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dan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keluarga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mereka</a:t>
            </a:r>
            <a:r>
              <a:rPr lang="en-GB" dirty="0">
                <a:latin typeface="Nexa Light" panose="02000000000000000000" pitchFamily="2" charset="0"/>
              </a:rPr>
              <a:t>, yang </a:t>
            </a:r>
            <a:r>
              <a:rPr lang="en-GB" dirty="0" err="1">
                <a:latin typeface="Nexa Light" panose="02000000000000000000" pitchFamily="2" charset="0"/>
              </a:rPr>
              <a:t>selama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ini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menanggung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beban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pembangunan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dan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industri</a:t>
            </a:r>
            <a:r>
              <a:rPr lang="en-GB" dirty="0">
                <a:latin typeface="Nexa Light" panose="02000000000000000000" pitchFamily="2" charset="0"/>
              </a:rPr>
              <a:t>, </a:t>
            </a:r>
            <a:r>
              <a:rPr lang="en-GB" dirty="0" err="1">
                <a:latin typeface="Nexa Light" panose="02000000000000000000" pitchFamily="2" charset="0"/>
              </a:rPr>
              <a:t>selalu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mudah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dilupakan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oleh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negara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dan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pengusaha</a:t>
            </a:r>
            <a:r>
              <a:rPr lang="en-GB" dirty="0">
                <a:latin typeface="Nexa Light" panose="02000000000000000000" pitchFamily="2" charset="0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en-GB" dirty="0">
                <a:latin typeface="Nexa Light" panose="02000000000000000000" pitchFamily="2" charset="0"/>
              </a:rPr>
              <a:t>Para </a:t>
            </a:r>
            <a:r>
              <a:rPr lang="en-GB" dirty="0" err="1">
                <a:latin typeface="Nexa Light" panose="02000000000000000000" pitchFamily="2" charset="0"/>
              </a:rPr>
              <a:t>pekerja</a:t>
            </a:r>
            <a:r>
              <a:rPr lang="en-GB" dirty="0">
                <a:latin typeface="Nexa Light" panose="02000000000000000000" pitchFamily="2" charset="0"/>
              </a:rPr>
              <a:t> yang </a:t>
            </a:r>
            <a:r>
              <a:rPr lang="en-GB" dirty="0" err="1">
                <a:latin typeface="Nexa Light" panose="02000000000000000000" pitchFamily="2" charset="0"/>
              </a:rPr>
              <a:t>terluka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dan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atau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berpenyakit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selalu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diabaikan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dan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selalu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menjadi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bagian</a:t>
            </a:r>
            <a:r>
              <a:rPr lang="en-GB" dirty="0">
                <a:latin typeface="Nexa Light" panose="02000000000000000000" pitchFamily="2" charset="0"/>
              </a:rPr>
              <a:t> yang paling </a:t>
            </a:r>
            <a:r>
              <a:rPr lang="en-GB" dirty="0" err="1">
                <a:latin typeface="Nexa Light" panose="02000000000000000000" pitchFamily="2" charset="0"/>
              </a:rPr>
              <a:t>terpinggirkan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dalam</a:t>
            </a:r>
            <a:r>
              <a:rPr lang="en-GB" dirty="0">
                <a:latin typeface="Nexa Light" panose="02000000000000000000" pitchFamily="2" charset="0"/>
              </a:rPr>
              <a:t> </a:t>
            </a:r>
            <a:r>
              <a:rPr lang="en-GB" dirty="0" err="1">
                <a:latin typeface="Nexa Light" panose="02000000000000000000" pitchFamily="2" charset="0"/>
              </a:rPr>
              <a:t>masyarakat</a:t>
            </a:r>
            <a:r>
              <a:rPr lang="en-GB" dirty="0">
                <a:latin typeface="Nexa Light" panose="02000000000000000000" pitchFamily="2" charset="0"/>
              </a:rPr>
              <a:t>. </a:t>
            </a:r>
            <a:r>
              <a:rPr lang="id-ID" dirty="0">
                <a:latin typeface="Nexa Light" panose="02000000000000000000" pitchFamily="2" charset="0"/>
              </a:rPr>
              <a:t> Sehingga ini mengakibatkan banyak korban yang sulit untuk di organisir dan bersuara.</a:t>
            </a:r>
            <a:endParaRPr lang="en-US" dirty="0">
              <a:latin typeface="Nexa Light" panose="02000000000000000000" pitchFamily="2" charset="0"/>
            </a:endParaRPr>
          </a:p>
          <a:p>
            <a:pPr>
              <a:lnSpc>
                <a:spcPct val="80000"/>
              </a:lnSpc>
            </a:pPr>
            <a:endParaRPr lang="en-US" dirty="0">
              <a:latin typeface="Nexa Light" panose="02000000000000000000" pitchFamily="2" charset="0"/>
            </a:endParaRP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446A0-8F50-495F-89DC-99C68D96CED9}" type="slidenum">
              <a:rPr lang="en-US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195618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60"/>
          <a:stretch/>
        </p:blipFill>
        <p:spPr>
          <a:xfrm>
            <a:off x="408100" y="873146"/>
            <a:ext cx="9108918" cy="4568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431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50" b="1" dirty="0">
                <a:latin typeface="Comic Sans MS" pitchFamily="66" charset="0"/>
              </a:rPr>
              <a:t>“</a:t>
            </a:r>
            <a:r>
              <a:rPr lang="en-US" sz="3250" b="1" dirty="0" err="1">
                <a:latin typeface="Calibri" pitchFamily="34" charset="0"/>
                <a:cs typeface="Calibri" pitchFamily="34" charset="0"/>
              </a:rPr>
              <a:t>Gunung</a:t>
            </a:r>
            <a:r>
              <a:rPr lang="en-US" sz="3250" b="1" dirty="0">
                <a:latin typeface="Calibri" pitchFamily="34" charset="0"/>
                <a:cs typeface="Calibri" pitchFamily="34" charset="0"/>
              </a:rPr>
              <a:t> Es</a:t>
            </a:r>
            <a:r>
              <a:rPr lang="en-US" sz="3250" b="1" dirty="0">
                <a:latin typeface="Comic Sans MS" pitchFamily="66" charset="0"/>
              </a:rPr>
              <a:t>” </a:t>
            </a:r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H="1">
            <a:off x="1956592" y="1949795"/>
            <a:ext cx="2838152" cy="4424178"/>
          </a:xfrm>
          <a:prstGeom prst="line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id-ID" sz="1463"/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4822569" y="1953273"/>
            <a:ext cx="3088578" cy="4424178"/>
          </a:xfrm>
          <a:prstGeom prst="line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id-ID" sz="1463"/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1956592" y="6373974"/>
            <a:ext cx="5926730" cy="0"/>
          </a:xfrm>
          <a:prstGeom prst="line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id-ID" sz="1463"/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>
            <a:off x="1539216" y="2534121"/>
            <a:ext cx="6928431" cy="0"/>
          </a:xfrm>
          <a:prstGeom prst="line">
            <a:avLst/>
          </a:prstGeom>
          <a:noFill/>
          <a:ln w="57150" cmpd="thinThick">
            <a:solidFill>
              <a:schemeClr val="folHlink"/>
            </a:solidFill>
            <a:miter lim="800000"/>
            <a:headEnd/>
            <a:tailEnd/>
          </a:ln>
        </p:spPr>
        <p:txBody>
          <a:bodyPr wrap="none"/>
          <a:lstStyle/>
          <a:p>
            <a:endParaRPr lang="id-ID" sz="1463"/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1438352" y="1666330"/>
            <a:ext cx="2107688" cy="529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950" b="1" dirty="0">
                <a:latin typeface="Calibri" pitchFamily="34" charset="0"/>
                <a:cs typeface="Calibri" pitchFamily="34" charset="0"/>
              </a:rPr>
              <a:t>DILAPORKAN</a:t>
            </a: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1438353" y="2668031"/>
            <a:ext cx="2133623" cy="529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950" b="1" dirty="0">
                <a:latin typeface="Calibri" pitchFamily="34" charset="0"/>
                <a:cs typeface="Calibri" pitchFamily="34" charset="0"/>
              </a:rPr>
              <a:t>TDK DILAPOR</a:t>
            </a:r>
          </a:p>
        </p:txBody>
      </p:sp>
      <p:sp>
        <p:nvSpPr>
          <p:cNvPr id="8201" name="Line 9"/>
          <p:cNvSpPr>
            <a:spLocks noChangeShapeType="1"/>
          </p:cNvSpPr>
          <p:nvPr/>
        </p:nvSpPr>
        <p:spPr bwMode="auto">
          <a:xfrm>
            <a:off x="4043468" y="3118446"/>
            <a:ext cx="1586027" cy="0"/>
          </a:xfrm>
          <a:prstGeom prst="line">
            <a:avLst/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id-ID" sz="1463"/>
          </a:p>
        </p:txBody>
      </p:sp>
      <p:sp>
        <p:nvSpPr>
          <p:cNvPr id="8202" name="Line 10"/>
          <p:cNvSpPr>
            <a:spLocks noChangeShapeType="1"/>
          </p:cNvSpPr>
          <p:nvPr/>
        </p:nvSpPr>
        <p:spPr bwMode="auto">
          <a:xfrm>
            <a:off x="3375669" y="4203622"/>
            <a:ext cx="3005102" cy="0"/>
          </a:xfrm>
          <a:prstGeom prst="line">
            <a:avLst/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id-ID" sz="1463"/>
          </a:p>
        </p:txBody>
      </p:sp>
      <p:sp>
        <p:nvSpPr>
          <p:cNvPr id="8203" name="Line 11"/>
          <p:cNvSpPr>
            <a:spLocks noChangeShapeType="1"/>
          </p:cNvSpPr>
          <p:nvPr/>
        </p:nvSpPr>
        <p:spPr bwMode="auto">
          <a:xfrm>
            <a:off x="2791343" y="5121847"/>
            <a:ext cx="4257229" cy="0"/>
          </a:xfrm>
          <a:prstGeom prst="line">
            <a:avLst/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id-ID" sz="1463"/>
          </a:p>
        </p:txBody>
      </p:sp>
      <p:sp>
        <p:nvSpPr>
          <p:cNvPr id="8204" name="Text Box 12"/>
          <p:cNvSpPr txBox="1">
            <a:spLocks noChangeArrowheads="1"/>
          </p:cNvSpPr>
          <p:nvPr/>
        </p:nvSpPr>
        <p:spPr bwMode="auto">
          <a:xfrm>
            <a:off x="3255348" y="5490530"/>
            <a:ext cx="32596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err="1">
                <a:latin typeface="Nexa Light" panose="02000000000000000000" pitchFamily="2" charset="0"/>
              </a:rPr>
              <a:t>Terkena</a:t>
            </a:r>
            <a:r>
              <a:rPr lang="en-US" b="1" dirty="0">
                <a:latin typeface="Nexa Light" panose="02000000000000000000" pitchFamily="2" charset="0"/>
              </a:rPr>
              <a:t>, </a:t>
            </a:r>
            <a:r>
              <a:rPr lang="en-US" b="1" dirty="0" err="1">
                <a:latin typeface="Nexa Light" panose="02000000000000000000" pitchFamily="2" charset="0"/>
              </a:rPr>
              <a:t>tanpa</a:t>
            </a:r>
            <a:r>
              <a:rPr lang="en-US" b="1" dirty="0">
                <a:latin typeface="Nexa Light" panose="02000000000000000000" pitchFamily="2" charset="0"/>
              </a:rPr>
              <a:t> </a:t>
            </a:r>
            <a:r>
              <a:rPr lang="en-US" b="1" dirty="0" err="1">
                <a:latin typeface="Nexa Light" panose="02000000000000000000" pitchFamily="2" charset="0"/>
              </a:rPr>
              <a:t>gejala</a:t>
            </a:r>
            <a:endParaRPr lang="en-US" b="1" dirty="0">
              <a:latin typeface="Nexa Light" panose="02000000000000000000" pitchFamily="2" charset="0"/>
            </a:endParaRPr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3409752" y="4469228"/>
            <a:ext cx="297101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>
                <a:latin typeface="Nexa Light" panose="02000000000000000000" pitchFamily="2" charset="0"/>
              </a:rPr>
              <a:t>Ada </a:t>
            </a:r>
            <a:r>
              <a:rPr lang="en-US" b="1" dirty="0" err="1">
                <a:latin typeface="Nexa Light" panose="02000000000000000000" pitchFamily="2" charset="0"/>
              </a:rPr>
              <a:t>gejala</a:t>
            </a:r>
            <a:r>
              <a:rPr lang="en-US" b="1" dirty="0">
                <a:latin typeface="Nexa Light" panose="02000000000000000000" pitchFamily="2" charset="0"/>
              </a:rPr>
              <a:t>, </a:t>
            </a:r>
            <a:r>
              <a:rPr lang="en-US" b="1" dirty="0" err="1">
                <a:latin typeface="Nexa Light" panose="02000000000000000000" pitchFamily="2" charset="0"/>
              </a:rPr>
              <a:t>tidak</a:t>
            </a:r>
            <a:r>
              <a:rPr lang="en-US" b="1" dirty="0">
                <a:latin typeface="Nexa Light" panose="02000000000000000000" pitchFamily="2" charset="0"/>
              </a:rPr>
              <a:t> </a:t>
            </a:r>
            <a:r>
              <a:rPr lang="en-US" b="1" dirty="0" err="1">
                <a:latin typeface="Nexa Light" panose="02000000000000000000" pitchFamily="2" charset="0"/>
              </a:rPr>
              <a:t>berobat</a:t>
            </a:r>
            <a:endParaRPr lang="en-US" b="1" dirty="0">
              <a:latin typeface="Nexa Light" panose="02000000000000000000" pitchFamily="2" charset="0"/>
            </a:endParaRPr>
          </a:p>
        </p:txBody>
      </p:sp>
      <p:sp>
        <p:nvSpPr>
          <p:cNvPr id="8206" name="Text Box 14"/>
          <p:cNvSpPr txBox="1">
            <a:spLocks noChangeArrowheads="1"/>
          </p:cNvSpPr>
          <p:nvPr/>
        </p:nvSpPr>
        <p:spPr bwMode="auto">
          <a:xfrm>
            <a:off x="3560009" y="3374088"/>
            <a:ext cx="267294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 err="1">
                <a:latin typeface="Nexa Light" panose="02000000000000000000" pitchFamily="2" charset="0"/>
              </a:rPr>
              <a:t>Berobat</a:t>
            </a:r>
            <a:r>
              <a:rPr lang="en-US" sz="1600" b="1" dirty="0">
                <a:latin typeface="Nexa Light" panose="02000000000000000000" pitchFamily="2" charset="0"/>
              </a:rPr>
              <a:t>, </a:t>
            </a:r>
            <a:r>
              <a:rPr lang="en-US" sz="1600" b="1" dirty="0" err="1">
                <a:latin typeface="Nexa Light" panose="02000000000000000000" pitchFamily="2" charset="0"/>
              </a:rPr>
              <a:t>tidak</a:t>
            </a:r>
            <a:endParaRPr lang="en-US" sz="1600" b="1" dirty="0">
              <a:latin typeface="Nexa Light" panose="02000000000000000000" pitchFamily="2" charset="0"/>
            </a:endParaRPr>
          </a:p>
          <a:p>
            <a:pPr algn="ctr"/>
            <a:r>
              <a:rPr lang="en-US" sz="1600" b="1" dirty="0" err="1">
                <a:latin typeface="Nexa Light" panose="02000000000000000000" pitchFamily="2" charset="0"/>
              </a:rPr>
              <a:t>terD</a:t>
            </a:r>
            <a:r>
              <a:rPr lang="en-US" sz="1600" b="1" dirty="0">
                <a:latin typeface="Nexa Light" panose="02000000000000000000" pitchFamily="2" charset="0"/>
              </a:rPr>
              <a:t>/ PAK</a:t>
            </a:r>
          </a:p>
        </p:txBody>
      </p:sp>
      <p:sp>
        <p:nvSpPr>
          <p:cNvPr id="8207" name="Text Box 15"/>
          <p:cNvSpPr txBox="1">
            <a:spLocks noChangeArrowheads="1"/>
          </p:cNvSpPr>
          <p:nvPr/>
        </p:nvSpPr>
        <p:spPr bwMode="auto">
          <a:xfrm>
            <a:off x="4460846" y="2283697"/>
            <a:ext cx="1029379" cy="79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25" b="1" dirty="0">
                <a:latin typeface="Times New Roman" pitchFamily="18" charset="0"/>
              </a:rPr>
              <a:t>D/</a:t>
            </a:r>
          </a:p>
          <a:p>
            <a:r>
              <a:rPr lang="en-US" sz="1625" b="1" dirty="0">
                <a:latin typeface="Times New Roman" pitchFamily="18" charset="0"/>
              </a:rPr>
              <a:t>P.A.K.</a:t>
            </a:r>
          </a:p>
        </p:txBody>
      </p:sp>
      <p:sp>
        <p:nvSpPr>
          <p:cNvPr id="8208" name="Oval 16"/>
          <p:cNvSpPr>
            <a:spLocks noChangeArrowheads="1"/>
          </p:cNvSpPr>
          <p:nvPr/>
        </p:nvSpPr>
        <p:spPr bwMode="auto">
          <a:xfrm>
            <a:off x="3542619" y="2033271"/>
            <a:ext cx="2504252" cy="1001701"/>
          </a:xfrm>
          <a:prstGeom prst="ellipse">
            <a:avLst/>
          </a:prstGeom>
          <a:solidFill>
            <a:schemeClr val="tx1">
              <a:alpha val="0"/>
            </a:schemeClr>
          </a:solidFill>
          <a:ln w="19050">
            <a:solidFill>
              <a:srgbClr val="FF0000"/>
            </a:solidFill>
            <a:prstDash val="lgDash"/>
            <a:round/>
            <a:headEnd/>
            <a:tailEnd/>
          </a:ln>
        </p:spPr>
        <p:txBody>
          <a:bodyPr wrap="none" anchor="ctr"/>
          <a:lstStyle/>
          <a:p>
            <a:endParaRPr lang="id-ID" sz="1463" dirty="0">
              <a:latin typeface="Nexa Light" panose="02000000000000000000" pitchFamily="2" charset="0"/>
            </a:endParaRPr>
          </a:p>
        </p:txBody>
      </p:sp>
      <p:sp>
        <p:nvSpPr>
          <p:cNvPr id="8209" name="Line 17"/>
          <p:cNvSpPr>
            <a:spLocks noChangeShapeType="1"/>
          </p:cNvSpPr>
          <p:nvPr/>
        </p:nvSpPr>
        <p:spPr bwMode="auto">
          <a:xfrm flipH="1">
            <a:off x="5963395" y="1782845"/>
            <a:ext cx="2086877" cy="500850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d-ID" sz="1463"/>
          </a:p>
        </p:txBody>
      </p:sp>
    </p:spTree>
    <p:extLst>
      <p:ext uri="{BB962C8B-B14F-4D97-AF65-F5344CB8AC3E}">
        <p14:creationId xmlns:p14="http://schemas.microsoft.com/office/powerpoint/2010/main" val="2587541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612" y="642938"/>
            <a:ext cx="7078663" cy="564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Box 2"/>
          <p:cNvSpPr txBox="1">
            <a:spLocks noChangeArrowheads="1"/>
          </p:cNvSpPr>
          <p:nvPr/>
        </p:nvSpPr>
        <p:spPr bwMode="auto">
          <a:xfrm>
            <a:off x="5286954" y="744185"/>
            <a:ext cx="3009321" cy="1192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3575" dirty="0">
                <a:solidFill>
                  <a:srgbClr val="682A41"/>
                </a:solidFill>
                <a:latin typeface="Nexa Light" panose="02000000000000000000" pitchFamily="2" charset="0"/>
              </a:rPr>
              <a:t>F</a:t>
            </a:r>
            <a:r>
              <a:rPr lang="id-ID" altLang="en-US" sz="3575" dirty="0">
                <a:solidFill>
                  <a:srgbClr val="682A41"/>
                </a:solidFill>
                <a:latin typeface="Nexa Light" panose="02000000000000000000" pitchFamily="2" charset="0"/>
              </a:rPr>
              <a:t>aktor </a:t>
            </a:r>
            <a:r>
              <a:rPr lang="en-US" altLang="en-US" sz="3575" dirty="0">
                <a:solidFill>
                  <a:srgbClr val="682A41"/>
                </a:solidFill>
                <a:latin typeface="Nexa Light" panose="02000000000000000000" pitchFamily="2" charset="0"/>
              </a:rPr>
              <a:t>P</a:t>
            </a:r>
            <a:r>
              <a:rPr lang="id-ID" altLang="en-US" sz="3575" dirty="0" err="1">
                <a:solidFill>
                  <a:srgbClr val="682A41"/>
                </a:solidFill>
                <a:latin typeface="Nexa Light" panose="02000000000000000000" pitchFamily="2" charset="0"/>
              </a:rPr>
              <a:t>enyebab</a:t>
            </a:r>
            <a:r>
              <a:rPr lang="en-US" altLang="en-US" sz="3575" dirty="0">
                <a:solidFill>
                  <a:srgbClr val="682A41"/>
                </a:solidFill>
                <a:latin typeface="Nexa Light" panose="02000000000000000000" pitchFamily="2" charset="0"/>
              </a:rPr>
              <a:t> </a:t>
            </a:r>
            <a:endParaRPr lang="en-US" altLang="en-US" sz="3575" dirty="0">
              <a:solidFill>
                <a:srgbClr val="682A41"/>
              </a:solidFill>
              <a:latin typeface="Nexa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/>
          </p:cNvPr>
          <p:cNvSpPr txBox="1"/>
          <p:nvPr/>
        </p:nvSpPr>
        <p:spPr>
          <a:xfrm>
            <a:off x="1242120" y="3676650"/>
            <a:ext cx="7429500" cy="2663806"/>
          </a:xfrm>
          <a:prstGeom prst="rect">
            <a:avLst/>
          </a:prstGeom>
          <a:solidFill>
            <a:srgbClr val="823150">
              <a:alpha val="76000"/>
            </a:srgbClr>
          </a:solidFill>
        </p:spPr>
        <p:txBody>
          <a:bodyPr>
            <a:spAutoFit/>
          </a:bodyPr>
          <a:lstStyle/>
          <a:p>
            <a:pPr marL="232172" indent="-232172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2275" dirty="0">
                <a:solidFill>
                  <a:schemeClr val="bg1"/>
                </a:solidFill>
                <a:latin typeface="Nexa Light" panose="02000000000000000000" pitchFamily="2" charset="0"/>
              </a:rPr>
              <a:t>K</a:t>
            </a:r>
            <a:r>
              <a:rPr lang="id-ID" altLang="en-US" sz="2275" dirty="0">
                <a:solidFill>
                  <a:schemeClr val="bg1"/>
                </a:solidFill>
                <a:latin typeface="Nexa Light" panose="02000000000000000000" pitchFamily="2" charset="0"/>
              </a:rPr>
              <a:t>urangnya pengetahuan para dokter yang berada di lini depan untuk mendiagnosis </a:t>
            </a:r>
            <a:r>
              <a:rPr lang="en-US" altLang="en-US" sz="2275" dirty="0">
                <a:solidFill>
                  <a:schemeClr val="bg1"/>
                </a:solidFill>
                <a:latin typeface="Nexa Light" panose="02000000000000000000" pitchFamily="2" charset="0"/>
              </a:rPr>
              <a:t>PAK</a:t>
            </a:r>
          </a:p>
          <a:p>
            <a:pPr marL="232172" indent="-232172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id-ID" altLang="en-US" sz="2275" dirty="0">
                <a:solidFill>
                  <a:schemeClr val="bg1"/>
                </a:solidFill>
                <a:latin typeface="Nexa Light" panose="02000000000000000000" pitchFamily="2" charset="0"/>
              </a:rPr>
              <a:t>Ada anggapan</a:t>
            </a:r>
            <a:r>
              <a:rPr lang="en-US" altLang="en-US" sz="2275" dirty="0">
                <a:solidFill>
                  <a:schemeClr val="bg1"/>
                </a:solidFill>
                <a:latin typeface="Nexa Light" panose="02000000000000000000" pitchFamily="2" charset="0"/>
              </a:rPr>
              <a:t> </a:t>
            </a:r>
            <a:r>
              <a:rPr lang="en-US" altLang="en-US" sz="2275" dirty="0" err="1">
                <a:solidFill>
                  <a:schemeClr val="bg1"/>
                </a:solidFill>
                <a:latin typeface="Nexa Light" panose="02000000000000000000" pitchFamily="2" charset="0"/>
              </a:rPr>
              <a:t>Buruk</a:t>
            </a:r>
            <a:r>
              <a:rPr lang="en-US" altLang="en-US" sz="2275" dirty="0">
                <a:solidFill>
                  <a:schemeClr val="bg1"/>
                </a:solidFill>
                <a:latin typeface="Nexa Light" panose="02000000000000000000" pitchFamily="2" charset="0"/>
              </a:rPr>
              <a:t> </a:t>
            </a:r>
            <a:r>
              <a:rPr lang="en-US" altLang="en-US" sz="2275" dirty="0" err="1">
                <a:solidFill>
                  <a:schemeClr val="bg1"/>
                </a:solidFill>
                <a:latin typeface="Nexa Light" panose="02000000000000000000" pitchFamily="2" charset="0"/>
              </a:rPr>
              <a:t>untuk</a:t>
            </a:r>
            <a:r>
              <a:rPr lang="en-US" altLang="en-US" sz="2275" dirty="0">
                <a:solidFill>
                  <a:schemeClr val="bg1"/>
                </a:solidFill>
                <a:latin typeface="Nexa Light" panose="02000000000000000000" pitchFamily="2" charset="0"/>
              </a:rPr>
              <a:t> </a:t>
            </a:r>
            <a:r>
              <a:rPr lang="en-US" altLang="en-US" sz="2275" dirty="0" err="1">
                <a:solidFill>
                  <a:schemeClr val="bg1"/>
                </a:solidFill>
                <a:latin typeface="Nexa Light" panose="02000000000000000000" pitchFamily="2" charset="0"/>
              </a:rPr>
              <a:t>perusahaan</a:t>
            </a:r>
            <a:r>
              <a:rPr lang="id-ID" altLang="en-US" sz="2275" dirty="0">
                <a:solidFill>
                  <a:schemeClr val="bg1"/>
                </a:solidFill>
                <a:latin typeface="Nexa Light" panose="02000000000000000000" pitchFamily="2" charset="0"/>
              </a:rPr>
              <a:t> yang bermaksud melaporkan kasus PAK ke BPJS TK.</a:t>
            </a:r>
            <a:endParaRPr lang="en-US" altLang="en-US" sz="2275" dirty="0">
              <a:solidFill>
                <a:schemeClr val="bg1"/>
              </a:solidFill>
              <a:latin typeface="Nexa Light" panose="02000000000000000000" pitchFamily="2" charset="0"/>
            </a:endParaRPr>
          </a:p>
          <a:p>
            <a:pPr>
              <a:lnSpc>
                <a:spcPct val="150000"/>
              </a:lnSpc>
              <a:defRPr/>
            </a:pPr>
            <a:endParaRPr lang="id-ID" sz="2275" dirty="0">
              <a:solidFill>
                <a:schemeClr val="bg1"/>
              </a:solidFill>
              <a:latin typeface="Nexa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5729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1"/>
          <a:stretch>
            <a:fillRect/>
          </a:stretch>
        </p:blipFill>
        <p:spPr bwMode="auto">
          <a:xfrm>
            <a:off x="16234" y="893185"/>
            <a:ext cx="9944236" cy="5964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/>
          </p:cNvPr>
          <p:cNvSpPr/>
          <p:nvPr/>
        </p:nvSpPr>
        <p:spPr>
          <a:xfrm>
            <a:off x="-2758" y="0"/>
            <a:ext cx="9963228" cy="893185"/>
          </a:xfrm>
          <a:prstGeom prst="rect">
            <a:avLst/>
          </a:prstGeom>
          <a:solidFill>
            <a:srgbClr val="FFFF00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 sz="1463"/>
          </a:p>
        </p:txBody>
      </p:sp>
      <p:sp>
        <p:nvSpPr>
          <p:cNvPr id="18436" name="TextBox 3"/>
          <p:cNvSpPr txBox="1">
            <a:spLocks noChangeArrowheads="1"/>
          </p:cNvSpPr>
          <p:nvPr/>
        </p:nvSpPr>
        <p:spPr bwMode="auto">
          <a:xfrm>
            <a:off x="168074" y="158044"/>
            <a:ext cx="8752999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id-ID" sz="3250" dirty="0">
                <a:ea typeface="Times New Roman" panose="02020603050405020304" pitchFamily="18" charset="0"/>
                <a:cs typeface="Courier New" panose="02070309020205020404" pitchFamily="49" charset="0"/>
              </a:rPr>
              <a:t>Chrysotile “</a:t>
            </a:r>
            <a:r>
              <a:rPr lang="en-US" altLang="id-ID" sz="3250" dirty="0">
                <a:ea typeface="Times New Roman" panose="02020603050405020304" pitchFamily="18" charset="0"/>
                <a:cs typeface="Arial" panose="020B0604020202020204" pitchFamily="34" charset="0"/>
              </a:rPr>
              <a:t>Human Carcinogen” IARC </a:t>
            </a:r>
            <a:r>
              <a:rPr lang="en-US" altLang="id-ID" sz="3250" dirty="0" err="1">
                <a:ea typeface="Times New Roman" panose="02020603050405020304" pitchFamily="18" charset="0"/>
                <a:cs typeface="Arial" panose="020B0604020202020204" pitchFamily="34" charset="0"/>
              </a:rPr>
              <a:t>Grup</a:t>
            </a:r>
            <a:r>
              <a:rPr lang="en-US" altLang="id-ID" sz="3250" dirty="0">
                <a:ea typeface="Times New Roman" panose="02020603050405020304" pitchFamily="18" charset="0"/>
                <a:cs typeface="Arial" panose="020B0604020202020204" pitchFamily="34" charset="0"/>
              </a:rPr>
              <a:t> 1</a:t>
            </a:r>
          </a:p>
          <a:p>
            <a:endParaRPr lang="en-US" altLang="id-ID" sz="2275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id-ID" altLang="id-ID" sz="2275" dirty="0"/>
          </a:p>
        </p:txBody>
      </p:sp>
    </p:spTree>
    <p:extLst>
      <p:ext uri="{BB962C8B-B14F-4D97-AF65-F5344CB8AC3E}">
        <p14:creationId xmlns:p14="http://schemas.microsoft.com/office/powerpoint/2010/main" val="15303075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322" y="642938"/>
            <a:ext cx="7425631" cy="557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itle 1"/>
          <p:cNvSpPr>
            <a:spLocks noGrp="1"/>
          </p:cNvSpPr>
          <p:nvPr>
            <p:ph type="title"/>
          </p:nvPr>
        </p:nvSpPr>
        <p:spPr>
          <a:xfrm>
            <a:off x="1773535" y="1205311"/>
            <a:ext cx="6407944" cy="1077020"/>
          </a:xfrm>
        </p:spPr>
        <p:txBody>
          <a:bodyPr>
            <a:normAutofit fontScale="90000"/>
          </a:bodyPr>
          <a:lstStyle/>
          <a:p>
            <a:r>
              <a:rPr lang="en-US" altLang="id-ID" b="1" dirty="0">
                <a:solidFill>
                  <a:schemeClr val="bg1"/>
                </a:solidFill>
              </a:rPr>
              <a:t>The International Agency for Research </a:t>
            </a:r>
            <a:br>
              <a:rPr lang="en-US" altLang="id-ID" b="1" dirty="0">
                <a:solidFill>
                  <a:schemeClr val="bg1"/>
                </a:solidFill>
              </a:rPr>
            </a:br>
            <a:r>
              <a:rPr lang="en-US" altLang="id-ID" b="1" dirty="0">
                <a:solidFill>
                  <a:schemeClr val="bg1"/>
                </a:solidFill>
              </a:rPr>
              <a:t>on Cancer (IARC)</a:t>
            </a:r>
            <a:endParaRPr lang="id-ID" altLang="id-ID" b="1" dirty="0">
              <a:solidFill>
                <a:schemeClr val="bg1"/>
              </a:solidFill>
            </a:endParaRPr>
          </a:p>
        </p:txBody>
      </p:sp>
      <p:sp>
        <p:nvSpPr>
          <p:cNvPr id="19460" name="Content Placeholder 2"/>
          <p:cNvSpPr>
            <a:spLocks noGrp="1"/>
          </p:cNvSpPr>
          <p:nvPr>
            <p:ph idx="1"/>
          </p:nvPr>
        </p:nvSpPr>
        <p:spPr>
          <a:xfrm>
            <a:off x="1749028" y="2551907"/>
            <a:ext cx="6407944" cy="3042742"/>
          </a:xfrm>
          <a:solidFill>
            <a:schemeClr val="bg1">
              <a:alpha val="85881"/>
            </a:schemeClr>
          </a:solidFill>
        </p:spPr>
        <p:txBody>
          <a:bodyPr>
            <a:normAutofit fontScale="62500" lnSpcReduction="20000"/>
          </a:bodyPr>
          <a:lstStyle/>
          <a:p>
            <a:r>
              <a:rPr lang="en-US" altLang="id-ID" dirty="0">
                <a:hlinkClick r:id="rId3" tooltip="List of IARC Group 1 carcinogens"/>
              </a:rPr>
              <a:t>Group 1</a:t>
            </a:r>
            <a:r>
              <a:rPr lang="en-US" altLang="id-ID" dirty="0"/>
              <a:t>: carcinogenic to humans: There is enough evidence to conclude that it can cause cancer in humans.</a:t>
            </a:r>
          </a:p>
          <a:p>
            <a:r>
              <a:rPr lang="en-US" altLang="id-ID" dirty="0">
                <a:hlinkClick r:id="rId4" tooltip="List of IARC Group 2A carcinogens"/>
              </a:rPr>
              <a:t>Group 2A</a:t>
            </a:r>
            <a:r>
              <a:rPr lang="en-US" altLang="id-ID" dirty="0"/>
              <a:t>: probably carcinogenic to humans: There is strong evidence that it can cause cancer in humans, but at present it is not conclusive.</a:t>
            </a:r>
          </a:p>
          <a:p>
            <a:r>
              <a:rPr lang="en-US" altLang="id-ID" dirty="0">
                <a:hlinkClick r:id="rId5" tooltip="List of IARC Group 2B carcinogens"/>
              </a:rPr>
              <a:t>Group 2B</a:t>
            </a:r>
            <a:r>
              <a:rPr lang="en-US" altLang="id-ID" dirty="0"/>
              <a:t>: possibly carcinogenic to humans: There is some evidence that it can cause cancer in humans but at present it is far from conclusive.</a:t>
            </a:r>
          </a:p>
          <a:p>
            <a:r>
              <a:rPr lang="en-US" altLang="id-ID" dirty="0">
                <a:hlinkClick r:id="rId6" tooltip="List of IARC Group 3 carcinogens"/>
              </a:rPr>
              <a:t>Group 3</a:t>
            </a:r>
            <a:r>
              <a:rPr lang="en-US" altLang="id-ID" dirty="0"/>
              <a:t>: not classifiable as to carcinogenicity in humans: There is no evidence at present that it causes cancer in humans.</a:t>
            </a:r>
          </a:p>
          <a:p>
            <a:r>
              <a:rPr lang="en-US" altLang="id-ID" dirty="0"/>
              <a:t>Group 4: probably not carcinogenic to humans: There is strong evidence that it does not cause cancer in humans. </a:t>
            </a:r>
            <a:endParaRPr lang="id-ID" altLang="id-ID" dirty="0"/>
          </a:p>
        </p:txBody>
      </p:sp>
    </p:spTree>
    <p:extLst>
      <p:ext uri="{BB962C8B-B14F-4D97-AF65-F5344CB8AC3E}">
        <p14:creationId xmlns:p14="http://schemas.microsoft.com/office/powerpoint/2010/main" val="21775279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/>
          </p:cNvPr>
          <p:cNvSpPr>
            <a:spLocks noGrp="1"/>
          </p:cNvSpPr>
          <p:nvPr>
            <p:ph sz="quarter" idx="13"/>
          </p:nvPr>
        </p:nvSpPr>
        <p:spPr>
          <a:xfrm>
            <a:off x="1745159" y="2117229"/>
            <a:ext cx="6407944" cy="354836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There is </a:t>
            </a:r>
            <a:r>
              <a:rPr lang="en-US" sz="29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safe use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of asbestos.</a:t>
            </a:r>
          </a:p>
          <a:p>
            <a:pPr marL="0" indent="0">
              <a:buNone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defRPr/>
            </a:pPr>
            <a:r>
              <a:rPr lang="id-ID" dirty="0">
                <a:latin typeface="Arial" panose="020B0604020202020204" pitchFamily="34" charset="0"/>
                <a:cs typeface="Arial" panose="020B0604020202020204" pitchFamily="34" charset="0"/>
              </a:rPr>
              <a:t>There is </a:t>
            </a:r>
            <a:r>
              <a:rPr lang="id-ID" sz="29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threshold limit value </a:t>
            </a:r>
            <a:r>
              <a:rPr lang="id-ID" dirty="0">
                <a:latin typeface="Arial" panose="020B0604020202020204" pitchFamily="34" charset="0"/>
                <a:cs typeface="Arial" panose="020B0604020202020204" pitchFamily="34" charset="0"/>
              </a:rPr>
              <a:t>regarding the minimal amount of asbestos exposure that is safe for humans and to be free from the risk of ARD and mesothelioma.</a:t>
            </a:r>
            <a:r>
              <a:rPr lang="id-ID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id-ID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d-ID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4568320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663575"/>
            <a:ext cx="7429500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/>
          </p:cNvPr>
          <p:cNvSpPr/>
          <p:nvPr/>
        </p:nvSpPr>
        <p:spPr>
          <a:xfrm>
            <a:off x="1238250" y="3676650"/>
            <a:ext cx="7429500" cy="2538413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 sz="1463"/>
          </a:p>
        </p:txBody>
      </p:sp>
      <p:sp>
        <p:nvSpPr>
          <p:cNvPr id="21508" name="Content Placeholder 2"/>
          <p:cNvSpPr txBox="1">
            <a:spLocks noChangeArrowheads="1"/>
          </p:cNvSpPr>
          <p:nvPr/>
        </p:nvSpPr>
        <p:spPr bwMode="auto">
          <a:xfrm>
            <a:off x="1393031" y="4110039"/>
            <a:ext cx="7119938" cy="1861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 indent="-171450" defTabSz="685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ts val="609"/>
              </a:spcBef>
              <a:buFont typeface="Arial" panose="020B0604020202020204" pitchFamily="34" charset="0"/>
              <a:buChar char="•"/>
            </a:pPr>
            <a:r>
              <a:rPr lang="id-ID" altLang="en-US" sz="1950" b="1" dirty="0">
                <a:solidFill>
                  <a:srgbClr val="0146B6"/>
                </a:solidFill>
              </a:rPr>
              <a:t>Primary</a:t>
            </a:r>
            <a:r>
              <a:rPr lang="id-ID" altLang="en-US" sz="1950" dirty="0"/>
              <a:t> : </a:t>
            </a:r>
            <a:r>
              <a:rPr lang="en-US" altLang="en-US" sz="1950" dirty="0" err="1"/>
              <a:t>pajanan</a:t>
            </a:r>
            <a:r>
              <a:rPr lang="en-US" altLang="en-US" sz="1950" dirty="0"/>
              <a:t> </a:t>
            </a:r>
            <a:r>
              <a:rPr lang="en-US" altLang="en-US" sz="1950" dirty="0" err="1"/>
              <a:t>langsung</a:t>
            </a:r>
            <a:r>
              <a:rPr lang="en-US" altLang="en-US" sz="1950" dirty="0"/>
              <a:t> </a:t>
            </a:r>
            <a:r>
              <a:rPr lang="id-ID" altLang="en-US" sz="1950" dirty="0"/>
              <a:t>(</a:t>
            </a:r>
            <a:r>
              <a:rPr lang="en-US" altLang="en-US" sz="1950" dirty="0" err="1"/>
              <a:t>tambang</a:t>
            </a:r>
            <a:r>
              <a:rPr lang="id-ID" altLang="en-US" sz="1950" dirty="0"/>
              <a:t>)</a:t>
            </a:r>
          </a:p>
          <a:p>
            <a:pPr>
              <a:lnSpc>
                <a:spcPct val="90000"/>
              </a:lnSpc>
              <a:spcBef>
                <a:spcPts val="609"/>
              </a:spcBef>
              <a:buFont typeface="Arial" panose="020B0604020202020204" pitchFamily="34" charset="0"/>
              <a:buChar char="•"/>
            </a:pPr>
            <a:r>
              <a:rPr lang="id-ID" altLang="en-US" sz="1950" b="1" dirty="0">
                <a:solidFill>
                  <a:srgbClr val="0146B6"/>
                </a:solidFill>
              </a:rPr>
              <a:t>Secondary</a:t>
            </a:r>
            <a:r>
              <a:rPr lang="id-ID" altLang="en-US" sz="1950" dirty="0"/>
              <a:t> :  </a:t>
            </a:r>
            <a:r>
              <a:rPr lang="en-US" altLang="en-US" sz="1950" dirty="0" err="1"/>
              <a:t>pekerja</a:t>
            </a:r>
            <a:r>
              <a:rPr lang="en-US" altLang="en-US" sz="1950" dirty="0"/>
              <a:t> industry yang </a:t>
            </a:r>
            <a:r>
              <a:rPr lang="en-US" altLang="en-US" sz="1950" dirty="0" err="1"/>
              <a:t>menggunakan</a:t>
            </a:r>
            <a:r>
              <a:rPr lang="en-US" altLang="en-US" sz="1950" dirty="0"/>
              <a:t> </a:t>
            </a:r>
            <a:r>
              <a:rPr lang="en-US" altLang="en-US" sz="1950" dirty="0" err="1"/>
              <a:t>asbes</a:t>
            </a:r>
            <a:r>
              <a:rPr lang="en-US" altLang="en-US" sz="1950" dirty="0"/>
              <a:t> </a:t>
            </a:r>
            <a:r>
              <a:rPr lang="id-ID" altLang="en-US" sz="1950" dirty="0"/>
              <a:t>(</a:t>
            </a:r>
            <a:r>
              <a:rPr lang="en-US" altLang="en-US" sz="1950" dirty="0" err="1"/>
              <a:t>konstruksi</a:t>
            </a:r>
            <a:r>
              <a:rPr lang="id-ID" altLang="en-US" sz="1950" dirty="0"/>
              <a:t>)</a:t>
            </a:r>
          </a:p>
          <a:p>
            <a:pPr>
              <a:lnSpc>
                <a:spcPct val="90000"/>
              </a:lnSpc>
              <a:spcBef>
                <a:spcPts val="609"/>
              </a:spcBef>
              <a:buFont typeface="Arial" panose="020B0604020202020204" pitchFamily="34" charset="0"/>
              <a:buChar char="•"/>
            </a:pPr>
            <a:r>
              <a:rPr lang="id-ID" altLang="en-US" sz="1950" b="1" dirty="0">
                <a:solidFill>
                  <a:srgbClr val="0146B6"/>
                </a:solidFill>
              </a:rPr>
              <a:t>Tertiary</a:t>
            </a:r>
            <a:r>
              <a:rPr lang="id-ID" altLang="en-US" sz="1950" dirty="0"/>
              <a:t> : non occupational, </a:t>
            </a:r>
            <a:r>
              <a:rPr lang="en-US" altLang="en-US" sz="1950" dirty="0" err="1"/>
              <a:t>polusi</a:t>
            </a:r>
            <a:r>
              <a:rPr lang="en-US" altLang="en-US" sz="1950" dirty="0"/>
              <a:t> </a:t>
            </a:r>
            <a:r>
              <a:rPr lang="en-US" altLang="en-US" sz="1950" dirty="0" err="1"/>
              <a:t>udara</a:t>
            </a:r>
            <a:r>
              <a:rPr lang="en-US" altLang="en-US" sz="1950" dirty="0"/>
              <a:t>. </a:t>
            </a:r>
            <a:r>
              <a:rPr lang="en-US" altLang="en-US" sz="1950" dirty="0" err="1"/>
              <a:t>Pekerja</a:t>
            </a:r>
            <a:r>
              <a:rPr lang="en-US" altLang="en-US" sz="1950" dirty="0"/>
              <a:t> office </a:t>
            </a:r>
            <a:r>
              <a:rPr lang="en-US" altLang="en-US" sz="1950" dirty="0" err="1"/>
              <a:t>dan</a:t>
            </a:r>
            <a:r>
              <a:rPr lang="en-US" altLang="en-US" sz="1950" dirty="0"/>
              <a:t> non industry.</a:t>
            </a:r>
            <a:endParaRPr lang="id-ID" altLang="en-US" sz="1950" dirty="0"/>
          </a:p>
        </p:txBody>
      </p:sp>
    </p:spTree>
    <p:extLst>
      <p:ext uri="{BB962C8B-B14F-4D97-AF65-F5344CB8AC3E}">
        <p14:creationId xmlns:p14="http://schemas.microsoft.com/office/powerpoint/2010/main" val="35352191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6"/>
          <a:stretch>
            <a:fillRect/>
          </a:stretch>
        </p:blipFill>
        <p:spPr bwMode="auto">
          <a:xfrm>
            <a:off x="1224062" y="642939"/>
            <a:ext cx="7443689" cy="4093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/>
          </p:cNvPr>
          <p:cNvSpPr/>
          <p:nvPr/>
        </p:nvSpPr>
        <p:spPr>
          <a:xfrm>
            <a:off x="1224062" y="3924300"/>
            <a:ext cx="7457877" cy="2471341"/>
          </a:xfrm>
          <a:prstGeom prst="rect">
            <a:avLst/>
          </a:prstGeom>
          <a:solidFill>
            <a:srgbClr val="E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 sz="1463"/>
          </a:p>
        </p:txBody>
      </p:sp>
      <p:sp>
        <p:nvSpPr>
          <p:cNvPr id="4" name="Content Placeholder 2">
            <a:extLst/>
          </p:cNvPr>
          <p:cNvSpPr txBox="1">
            <a:spLocks/>
          </p:cNvSpPr>
          <p:nvPr/>
        </p:nvSpPr>
        <p:spPr>
          <a:xfrm>
            <a:off x="1423988" y="4110038"/>
            <a:ext cx="7058025" cy="1857375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3250" dirty="0"/>
              <a:t>125 million </a:t>
            </a:r>
            <a:r>
              <a:rPr lang="en-US" sz="2600" dirty="0">
                <a:solidFill>
                  <a:schemeClr val="bg1"/>
                </a:solidFill>
              </a:rPr>
              <a:t>people in the world are exposed to asbestos at the workplace </a:t>
            </a:r>
          </a:p>
          <a:p>
            <a:pPr>
              <a:defRPr/>
            </a:pPr>
            <a:r>
              <a:rPr lang="en-US" sz="3250" dirty="0"/>
              <a:t>107 000 </a:t>
            </a:r>
            <a:r>
              <a:rPr lang="en-US" sz="2600" dirty="0">
                <a:solidFill>
                  <a:schemeClr val="bg1"/>
                </a:solidFill>
              </a:rPr>
              <a:t>people die each year from Asbestos</a:t>
            </a:r>
          </a:p>
          <a:p>
            <a:pPr>
              <a:defRPr/>
            </a:pPr>
            <a:r>
              <a:rPr lang="en-US" sz="3250" dirty="0"/>
              <a:t>400</a:t>
            </a:r>
            <a:r>
              <a:rPr lang="en-US" sz="2925" dirty="0"/>
              <a:t> </a:t>
            </a:r>
            <a:r>
              <a:rPr lang="en-US" sz="2600" dirty="0">
                <a:solidFill>
                  <a:schemeClr val="bg1"/>
                </a:solidFill>
              </a:rPr>
              <a:t>deaths have been attributed to non-occupational exposure to asbestos  (WHO)</a:t>
            </a:r>
            <a:endParaRPr lang="en-US" altLang="en-US" sz="2600" dirty="0">
              <a:solidFill>
                <a:schemeClr val="bg1"/>
              </a:solidFill>
              <a:latin typeface="Calibri  (body)"/>
            </a:endParaRPr>
          </a:p>
          <a:p>
            <a:pPr marL="27087" indent="0">
              <a:buNone/>
              <a:defRPr/>
            </a:pPr>
            <a:endParaRPr lang="en-US" altLang="en-US" sz="2600" dirty="0">
              <a:latin typeface="Calibri  (body)"/>
            </a:endParaRPr>
          </a:p>
          <a:p>
            <a:pPr marL="27087" indent="0">
              <a:buNone/>
              <a:defRPr/>
            </a:pPr>
            <a:endParaRPr lang="en-US" altLang="en-US" sz="2600" dirty="0">
              <a:latin typeface="Calibri  (body)"/>
            </a:endParaRPr>
          </a:p>
        </p:txBody>
      </p:sp>
    </p:spTree>
    <p:extLst>
      <p:ext uri="{BB962C8B-B14F-4D97-AF65-F5344CB8AC3E}">
        <p14:creationId xmlns:p14="http://schemas.microsoft.com/office/powerpoint/2010/main" val="39453507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12" b="15821"/>
          <a:stretch/>
        </p:blipFill>
        <p:spPr>
          <a:xfrm>
            <a:off x="0" y="1173765"/>
            <a:ext cx="9449069" cy="434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2149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13855"/>
          <a:stretch/>
        </p:blipFill>
        <p:spPr>
          <a:xfrm>
            <a:off x="0" y="474133"/>
            <a:ext cx="9937572" cy="600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7310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460" y="948267"/>
            <a:ext cx="8543925" cy="4888089"/>
          </a:xfrm>
        </p:spPr>
        <p:txBody>
          <a:bodyPr>
            <a:normAutofit fontScale="92500"/>
          </a:bodyPr>
          <a:lstStyle/>
          <a:p>
            <a:r>
              <a:rPr lang="id-ID" dirty="0">
                <a:latin typeface="Nexa Light" panose="02000000000000000000" pitchFamily="2" charset="0"/>
              </a:rPr>
              <a:t>Dari 12 pekerja yang didiagnosa PAK semuanya didiagnosa Penyakit yang berhubungan dengan asbes.</a:t>
            </a:r>
          </a:p>
          <a:p>
            <a:r>
              <a:rPr lang="id-ID" dirty="0">
                <a:latin typeface="Nexa Light" panose="02000000000000000000" pitchFamily="2" charset="0"/>
              </a:rPr>
              <a:t>7 pekerja dari karawang tidak bisa melakuakan klaim ke BPJS TK dikarenakan perusahaan enggan untuk menandatangani dan mencap form pelaporan sebagai syarat administrasi.</a:t>
            </a:r>
          </a:p>
          <a:p>
            <a:r>
              <a:rPr lang="id-ID" dirty="0">
                <a:latin typeface="Nexa Light" panose="02000000000000000000" pitchFamily="2" charset="0"/>
              </a:rPr>
              <a:t>5 pekerja dari cibinong sedang menunggu keputusan BPJS TK untuk proses klaim kompensasi penyakit akibat kerja yang berhubungan dengan Asbes.</a:t>
            </a:r>
          </a:p>
          <a:p>
            <a:r>
              <a:rPr lang="id-ID" dirty="0">
                <a:latin typeface="Nexa Light" panose="02000000000000000000" pitchFamily="2" charset="0"/>
              </a:rPr>
              <a:t>1 Pekerja dari cibinong telah menerima kompensasi atas PAK yang berhubungan dengan Asbes</a:t>
            </a:r>
          </a:p>
          <a:p>
            <a:endParaRPr lang="id-ID" dirty="0">
              <a:latin typeface="Nexa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7276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61"/>
          <a:stretch/>
        </p:blipFill>
        <p:spPr>
          <a:xfrm>
            <a:off x="495300" y="642938"/>
            <a:ext cx="8915400" cy="4471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7509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/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6058473"/>
              </p:ext>
            </p:extLst>
          </p:nvPr>
        </p:nvGraphicFramePr>
        <p:xfrm>
          <a:off x="1529909" y="1933428"/>
          <a:ext cx="6908094" cy="44631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85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562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066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9066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9066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9066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9066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254197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No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027" marR="102027" marT="51014" marB="51014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Penyakit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027" marR="102027" marT="51014" marB="51014"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Pajanan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027" marR="102027" marT="51014" marB="51014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41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F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K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B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E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P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1678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1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 dirty="0">
                          <a:effectLst/>
                        </a:rPr>
                        <a:t>Pneumokoniosis yang disebabkan debu mineral pembentuk jaringan parut (silicosis, antrakosilikosis, asbestosis) dan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id-ID" sz="1500" dirty="0">
                          <a:effectLst/>
                        </a:rPr>
                        <a:t>silikotuberkolosis yang silikosisnya merupakan faktor utama penyebab cacat atau kematian.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X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839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 dirty="0">
                          <a:effectLst/>
                        </a:rPr>
                        <a:t>2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Penyakit paru dan saluran pernapasan (bronkhopulmoner) yang disebabkan oleh debu logam keras.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X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839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3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Penyakit paru dan saluran pernapasan (bronkhopulmoner) yang disebabkan oleh debu kapas, vlas, henep dan sisal (bissinosis).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X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839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4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Asma akibat kerja yang disebabkan oleh penyebab sensitisasi dan zat perangsang yang dikenal yang berada dalam proses pekerjaan.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X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839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5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Alveolitis allergika yang disebabkan oleh faktor dari luar sebagai akibat penghirupan debu organik.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X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0839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6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 dirty="0">
                          <a:effectLst/>
                        </a:rPr>
                        <a:t>Penyakit yang disebabkan oleh berilium atau persenyawaannya yang beracun.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X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500" dirty="0">
                          <a:effectLst/>
                        </a:rPr>
                        <a:t> 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68" marR="19068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42057" name="Rectangle 1"/>
          <p:cNvSpPr>
            <a:spLocks noChangeArrowheads="1"/>
          </p:cNvSpPr>
          <p:nvPr/>
        </p:nvSpPr>
        <p:spPr bwMode="auto">
          <a:xfrm>
            <a:off x="1888330" y="790808"/>
            <a:ext cx="6376987" cy="11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d-ID" altLang="en-US" sz="2275" b="1" dirty="0">
                <a:latin typeface="Nexa Ligh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Penyakit Hubungan Kerja menurut Keputusan Presiden Nomor  22 tahun 1993</a:t>
            </a:r>
            <a:endParaRPr lang="en-US" altLang="en-US" sz="1463" dirty="0">
              <a:latin typeface="Nexa Light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id-ID" altLang="en-US" sz="2275" dirty="0">
                <a:latin typeface="Nexa Ligh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31 jenis penyakit akibat hubungan kerja </a:t>
            </a:r>
            <a:endParaRPr lang="en-US" altLang="en-US" sz="2275" dirty="0">
              <a:latin typeface="Nexa Light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/>
          </p:cNvPr>
          <p:cNvSpPr/>
          <p:nvPr/>
        </p:nvSpPr>
        <p:spPr>
          <a:xfrm>
            <a:off x="1377243" y="2562225"/>
            <a:ext cx="7168445" cy="9906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63"/>
          </a:p>
        </p:txBody>
      </p:sp>
    </p:spTree>
    <p:extLst>
      <p:ext uri="{BB962C8B-B14F-4D97-AF65-F5344CB8AC3E}">
        <p14:creationId xmlns:p14="http://schemas.microsoft.com/office/powerpoint/2010/main" val="40944479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3">
            <a:extLst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0874694"/>
              </p:ext>
            </p:extLst>
          </p:nvPr>
        </p:nvGraphicFramePr>
        <p:xfrm>
          <a:off x="1106551" y="677454"/>
          <a:ext cx="7913270" cy="56269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65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7919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295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295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295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295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3295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385416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No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230" marR="99230" marT="49615" marB="49615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Penyakit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230" marR="99230" marT="49615" marB="49615"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Pajanan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230" marR="99230" marT="49615" marB="4961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11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F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K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B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P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238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</a:rPr>
                        <a:t>24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Penyakit yang disebabkan oleh pekerjaan dalam udara yang berkenaan lebih.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8238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25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Penyakit yang disebabkan oleh radiasi elektro magnetik dan radiasi yang mengion.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8238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26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Penyakit kulit (dermatosis) yang disebabkan oleh penyebab fisik, kimiawi atau biologik.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7358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27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</a:rPr>
                        <a:t>Kanker kulit epitelioma primer yang disebabkan oleh ter, pic, bitumen, minyak mineral, antrasena atau persenyawaan, produk atau residu dari zat tersebut.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119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28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</a:rPr>
                        <a:t>Kanker paru atau mesotelioma yang disebabkan oleh asbes.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87358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29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Penyakit infeksi yang disebabkan oleh virus, bakteri atau parasit yang didapat dalam suatu pekerjaan yang memiliki risiko kontaminasi khusus.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8238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30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Penyakit yang disebabkan oleh suhu tinggi atau rendah atau radiasi atau kelembaban udara tinggi.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8238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31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Penyakit yang disebabkan bahan kimia lainnya termasuk bahan obat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42" marR="21842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3" name="Rectangle 2">
            <a:extLst/>
          </p:cNvPr>
          <p:cNvSpPr/>
          <p:nvPr/>
        </p:nvSpPr>
        <p:spPr>
          <a:xfrm>
            <a:off x="962995" y="3998913"/>
            <a:ext cx="8147138" cy="30215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63"/>
          </a:p>
        </p:txBody>
      </p:sp>
    </p:spTree>
    <p:extLst>
      <p:ext uri="{BB962C8B-B14F-4D97-AF65-F5344CB8AC3E}">
        <p14:creationId xmlns:p14="http://schemas.microsoft.com/office/powerpoint/2010/main" val="33944617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/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/>
          </a:blip>
          <a:srcRect l="22034"/>
          <a:stretch/>
        </p:blipFill>
        <p:spPr>
          <a:xfrm>
            <a:off x="1485901" y="924810"/>
            <a:ext cx="1231283" cy="1579254"/>
          </a:xfrm>
          <a:prstGeom prst="rect">
            <a:avLst/>
          </a:prstGeom>
        </p:spPr>
      </p:pic>
      <p:sp>
        <p:nvSpPr>
          <p:cNvPr id="7" name="Title 1">
            <a:extLst/>
          </p:cNvPr>
          <p:cNvSpPr txBox="1">
            <a:spLocks/>
          </p:cNvSpPr>
          <p:nvPr/>
        </p:nvSpPr>
        <p:spPr bwMode="auto">
          <a:xfrm>
            <a:off x="1410203" y="2254380"/>
            <a:ext cx="1311771" cy="915789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1463" kern="0" dirty="0" err="1">
                <a:latin typeface="Nexa Light" panose="02000000000000000000" pitchFamily="2" charset="0"/>
              </a:rPr>
              <a:t>Karyawan</a:t>
            </a:r>
            <a:endParaRPr lang="en-US" sz="1463" kern="0" dirty="0">
              <a:latin typeface="Nexa Light" panose="02000000000000000000" pitchFamily="2" charset="0"/>
            </a:endParaRPr>
          </a:p>
        </p:txBody>
      </p:sp>
      <p:pic>
        <p:nvPicPr>
          <p:cNvPr id="44036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17" b="15294"/>
          <a:stretch>
            <a:fillRect/>
          </a:stretch>
        </p:blipFill>
        <p:spPr bwMode="auto">
          <a:xfrm>
            <a:off x="6419553" y="2453617"/>
            <a:ext cx="1986359" cy="802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rrow: Right 9">
            <a:extLst/>
          </p:cNvPr>
          <p:cNvSpPr/>
          <p:nvPr/>
        </p:nvSpPr>
        <p:spPr bwMode="auto">
          <a:xfrm>
            <a:off x="3645098" y="1571364"/>
            <a:ext cx="589459" cy="308273"/>
          </a:xfrm>
          <a:prstGeom prst="rightArrow">
            <a:avLst/>
          </a:prstGeom>
          <a:solidFill>
            <a:schemeClr val="accent2"/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 sz="853">
              <a:latin typeface="Calibri   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048" y="1265670"/>
            <a:ext cx="710704" cy="710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rrow: Right 11">
            <a:extLst/>
          </p:cNvPr>
          <p:cNvSpPr/>
          <p:nvPr/>
        </p:nvSpPr>
        <p:spPr bwMode="auto">
          <a:xfrm rot="5400000">
            <a:off x="6970317" y="3391333"/>
            <a:ext cx="559792" cy="325041"/>
          </a:xfrm>
          <a:prstGeom prst="rightArrow">
            <a:avLst/>
          </a:prstGeom>
          <a:solidFill>
            <a:schemeClr val="accent2"/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 sz="853">
              <a:latin typeface="Calibri   "/>
            </a:endParaRPr>
          </a:p>
        </p:txBody>
      </p:sp>
      <p:sp>
        <p:nvSpPr>
          <p:cNvPr id="14" name="Arrow: Right 13">
            <a:extLst/>
          </p:cNvPr>
          <p:cNvSpPr/>
          <p:nvPr/>
        </p:nvSpPr>
        <p:spPr bwMode="auto">
          <a:xfrm rot="5400000">
            <a:off x="6958064" y="4895936"/>
            <a:ext cx="559792" cy="323751"/>
          </a:xfrm>
          <a:prstGeom prst="rightArrow">
            <a:avLst/>
          </a:prstGeom>
          <a:solidFill>
            <a:schemeClr val="accent2"/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 sz="853">
              <a:latin typeface="Calibri   "/>
            </a:endParaRPr>
          </a:p>
        </p:txBody>
      </p:sp>
      <p:pic>
        <p:nvPicPr>
          <p:cNvPr id="15" name="Content Placeholder 3">
            <a:extLst/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 bwMode="auto">
          <a:xfrm>
            <a:off x="5930462" y="1199649"/>
            <a:ext cx="962702" cy="962702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7" name="Content Placeholder 3">
            <a:extLst/>
          </p:cNvPr>
          <p:cNvPicPr>
            <a:picLocks noChangeAspect="1"/>
          </p:cNvPicPr>
          <p:nvPr/>
        </p:nvPicPr>
        <p:blipFill rotWithShape="1"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/>
          </a:blip>
          <a:srcRect l="25893" r="26172"/>
          <a:stretch/>
        </p:blipFill>
        <p:spPr>
          <a:xfrm>
            <a:off x="2646276" y="1055972"/>
            <a:ext cx="667210" cy="1391885"/>
          </a:xfrm>
          <a:prstGeom prst="rect">
            <a:avLst/>
          </a:prstGeom>
        </p:spPr>
      </p:pic>
      <p:sp>
        <p:nvSpPr>
          <p:cNvPr id="18" name="Title 1">
            <a:extLst/>
          </p:cNvPr>
          <p:cNvSpPr txBox="1">
            <a:spLocks/>
          </p:cNvSpPr>
          <p:nvPr/>
        </p:nvSpPr>
        <p:spPr>
          <a:xfrm>
            <a:off x="3753447" y="1790637"/>
            <a:ext cx="2556470" cy="1324670"/>
          </a:xfrm>
          <a:prstGeom prst="rect">
            <a:avLst/>
          </a:prstGeom>
        </p:spPr>
        <p:txBody>
          <a:bodyPr lIns="47655" tIns="23827" rIns="47655" bIns="23827" anchor="ctr">
            <a:normAutofit/>
          </a:bodyPr>
          <a:lstStyle>
            <a:lvl1pPr algn="l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3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altLang="en-US" sz="1463" dirty="0" err="1">
                <a:latin typeface="Nexa Light" panose="02000000000000000000" pitchFamily="2" charset="0"/>
              </a:rPr>
              <a:t>Dokter</a:t>
            </a:r>
            <a:r>
              <a:rPr lang="en-US" altLang="en-US" sz="1463" dirty="0">
                <a:latin typeface="Nexa Light" panose="02000000000000000000" pitchFamily="2" charset="0"/>
              </a:rPr>
              <a:t> </a:t>
            </a:r>
            <a:r>
              <a:rPr lang="en-US" altLang="en-US" sz="1463" dirty="0" err="1">
                <a:latin typeface="Nexa Light" panose="02000000000000000000" pitchFamily="2" charset="0"/>
              </a:rPr>
              <a:t>Spesialis</a:t>
            </a:r>
            <a:r>
              <a:rPr lang="en-US" altLang="en-US" sz="1463" dirty="0">
                <a:latin typeface="Nexa Light" panose="02000000000000000000" pitchFamily="2" charset="0"/>
              </a:rPr>
              <a:t> </a:t>
            </a:r>
            <a:r>
              <a:rPr lang="en-US" altLang="en-US" sz="1463" dirty="0" err="1">
                <a:latin typeface="Nexa Light" panose="02000000000000000000" pitchFamily="2" charset="0"/>
              </a:rPr>
              <a:t>Okupasi</a:t>
            </a:r>
            <a:endParaRPr lang="en-US" altLang="en-US" sz="1463" dirty="0">
              <a:latin typeface="Nexa Light" panose="02000000000000000000" pitchFamily="2" charset="0"/>
            </a:endParaRPr>
          </a:p>
          <a:p>
            <a:pPr algn="ctr">
              <a:defRPr/>
            </a:pPr>
            <a:r>
              <a:rPr lang="en-US" sz="1463" b="1" kern="0" dirty="0">
                <a:solidFill>
                  <a:srgbClr val="0070C0"/>
                </a:solidFill>
                <a:latin typeface="Nexa Light" panose="02000000000000000000" pitchFamily="2" charset="0"/>
              </a:rPr>
              <a:t>Diagnosis </a:t>
            </a:r>
          </a:p>
          <a:p>
            <a:pPr algn="ctr">
              <a:defRPr/>
            </a:pPr>
            <a:r>
              <a:rPr lang="en-US" sz="1463" b="1" kern="0" dirty="0" err="1">
                <a:solidFill>
                  <a:srgbClr val="0070C0"/>
                </a:solidFill>
                <a:latin typeface="Nexa Light" panose="02000000000000000000" pitchFamily="2" charset="0"/>
              </a:rPr>
              <a:t>Penyakit</a:t>
            </a:r>
            <a:r>
              <a:rPr lang="en-US" sz="1463" b="1" kern="0" dirty="0">
                <a:solidFill>
                  <a:srgbClr val="0070C0"/>
                </a:solidFill>
                <a:latin typeface="Nexa Light" panose="02000000000000000000" pitchFamily="2" charset="0"/>
              </a:rPr>
              <a:t> </a:t>
            </a:r>
            <a:r>
              <a:rPr lang="en-US" sz="1463" b="1" kern="0" dirty="0" err="1">
                <a:solidFill>
                  <a:srgbClr val="0070C0"/>
                </a:solidFill>
                <a:latin typeface="Nexa Light" panose="02000000000000000000" pitchFamily="2" charset="0"/>
              </a:rPr>
              <a:t>Akibat</a:t>
            </a:r>
            <a:r>
              <a:rPr lang="en-US" sz="1463" b="1" kern="0" dirty="0">
                <a:solidFill>
                  <a:srgbClr val="0070C0"/>
                </a:solidFill>
                <a:latin typeface="Nexa Light" panose="02000000000000000000" pitchFamily="2" charset="0"/>
              </a:rPr>
              <a:t> </a:t>
            </a:r>
            <a:r>
              <a:rPr lang="en-US" sz="1463" b="1" kern="0" dirty="0" err="1">
                <a:solidFill>
                  <a:srgbClr val="0070C0"/>
                </a:solidFill>
                <a:latin typeface="Nexa Light" panose="02000000000000000000" pitchFamily="2" charset="0"/>
              </a:rPr>
              <a:t>Kerja</a:t>
            </a:r>
            <a:endParaRPr lang="en-US" sz="1463" b="1" kern="0" dirty="0">
              <a:solidFill>
                <a:srgbClr val="0070C0"/>
              </a:solidFill>
              <a:latin typeface="Nexa Light" panose="02000000000000000000" pitchFamily="2" charset="0"/>
            </a:endParaRPr>
          </a:p>
          <a:p>
            <a:pPr algn="ctr">
              <a:defRPr/>
            </a:pPr>
            <a:endParaRPr lang="en-US" altLang="en-US" sz="1463" dirty="0">
              <a:latin typeface="Nexa Light" panose="02000000000000000000" pitchFamily="2" charset="0"/>
            </a:endParaRPr>
          </a:p>
        </p:txBody>
      </p:sp>
      <p:sp>
        <p:nvSpPr>
          <p:cNvPr id="44044" name="Title 1"/>
          <p:cNvSpPr txBox="1">
            <a:spLocks noChangeArrowheads="1"/>
          </p:cNvSpPr>
          <p:nvPr/>
        </p:nvSpPr>
        <p:spPr bwMode="auto">
          <a:xfrm>
            <a:off x="2615803" y="2272116"/>
            <a:ext cx="1311772" cy="915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7655" tIns="23827" rIns="47655" bIns="23827" anchor="ctr"/>
          <a:lstStyle>
            <a:lvl1pPr defTabSz="7556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7556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7556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7556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7556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556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556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556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556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1463" dirty="0">
                <a:latin typeface="Nexa Light" panose="02000000000000000000" pitchFamily="2" charset="0"/>
              </a:rPr>
              <a:t>Perusahaan</a:t>
            </a:r>
          </a:p>
        </p:txBody>
      </p:sp>
      <p:sp>
        <p:nvSpPr>
          <p:cNvPr id="44045" name="Title 1"/>
          <p:cNvSpPr txBox="1">
            <a:spLocks noChangeArrowheads="1"/>
          </p:cNvSpPr>
          <p:nvPr/>
        </p:nvSpPr>
        <p:spPr bwMode="auto">
          <a:xfrm>
            <a:off x="6641408" y="1113111"/>
            <a:ext cx="2431353" cy="1380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7655" tIns="23827" rIns="47655" bIns="23827" anchor="ctr"/>
          <a:lstStyle>
            <a:lvl1pPr defTabSz="7556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7556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7556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7556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7556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556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556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556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556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1463" dirty="0">
                <a:latin typeface="Nexa Light" panose="02000000000000000000" pitchFamily="2" charset="0"/>
              </a:rPr>
              <a:t>Perusahaan </a:t>
            </a:r>
            <a:r>
              <a:rPr lang="en-US" altLang="en-US" sz="1463" dirty="0" err="1">
                <a:latin typeface="Nexa Light" panose="02000000000000000000" pitchFamily="2" charset="0"/>
              </a:rPr>
              <a:t>Lapor</a:t>
            </a:r>
            <a:r>
              <a:rPr lang="en-US" altLang="en-US" sz="1463" dirty="0">
                <a:latin typeface="Nexa Light" panose="02000000000000000000" pitchFamily="2" charset="0"/>
              </a:rPr>
              <a:t> </a:t>
            </a:r>
            <a:r>
              <a:rPr lang="en-US" altLang="en-US" sz="1463" dirty="0" err="1">
                <a:latin typeface="Nexa Light" panose="02000000000000000000" pitchFamily="2" charset="0"/>
              </a:rPr>
              <a:t>Ke</a:t>
            </a:r>
            <a:r>
              <a:rPr lang="en-US" altLang="en-US" sz="1463" dirty="0">
                <a:latin typeface="Nexa Light" panose="02000000000000000000" pitchFamily="2" charset="0"/>
              </a:rPr>
              <a:t> BPJS TK </a:t>
            </a:r>
            <a:r>
              <a:rPr lang="en-US" altLang="en-US" sz="1463" dirty="0" err="1">
                <a:solidFill>
                  <a:srgbClr val="FF0000"/>
                </a:solidFill>
                <a:latin typeface="Nexa Light" panose="02000000000000000000" pitchFamily="2" charset="0"/>
              </a:rPr>
              <a:t>Desember</a:t>
            </a:r>
            <a:r>
              <a:rPr lang="en-US" altLang="en-US" sz="1463" dirty="0">
                <a:solidFill>
                  <a:srgbClr val="FF0000"/>
                </a:solidFill>
                <a:latin typeface="Nexa Light" panose="02000000000000000000" pitchFamily="2" charset="0"/>
              </a:rPr>
              <a:t> 2016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463" dirty="0" err="1">
                <a:latin typeface="Nexa Light" panose="02000000000000000000" pitchFamily="2" charset="0"/>
              </a:rPr>
              <a:t>dengan</a:t>
            </a:r>
            <a:r>
              <a:rPr lang="en-US" altLang="en-US" sz="1463" dirty="0">
                <a:latin typeface="Nexa Light" panose="02000000000000000000" pitchFamily="2" charset="0"/>
              </a:rPr>
              <a:t> Form BPJS PAK </a:t>
            </a:r>
            <a:r>
              <a:rPr lang="en-US" altLang="en-US" sz="1463" dirty="0" err="1">
                <a:latin typeface="Nexa Light" panose="02000000000000000000" pitchFamily="2" charset="0"/>
              </a:rPr>
              <a:t>dan</a:t>
            </a:r>
            <a:r>
              <a:rPr lang="en-US" altLang="en-US" sz="1463" dirty="0">
                <a:latin typeface="Nexa Light" panose="02000000000000000000" pitchFamily="2" charset="0"/>
              </a:rPr>
              <a:t> juga </a:t>
            </a:r>
            <a:r>
              <a:rPr lang="en-US" altLang="en-US" sz="1463" dirty="0" err="1">
                <a:latin typeface="Nexa Light" panose="02000000000000000000" pitchFamily="2" charset="0"/>
              </a:rPr>
              <a:t>membawa</a:t>
            </a:r>
            <a:r>
              <a:rPr lang="en-US" altLang="en-US" sz="1463" dirty="0">
                <a:latin typeface="Nexa Light" panose="02000000000000000000" pitchFamily="2" charset="0"/>
              </a:rPr>
              <a:t>  expertise Diagnosis PAK </a:t>
            </a:r>
            <a:r>
              <a:rPr lang="en-US" altLang="en-US" sz="1463" dirty="0" err="1">
                <a:latin typeface="Nexa Light" panose="02000000000000000000" pitchFamily="2" charset="0"/>
              </a:rPr>
              <a:t>dari</a:t>
            </a:r>
            <a:r>
              <a:rPr lang="en-US" altLang="en-US" sz="1463" dirty="0">
                <a:latin typeface="Nexa Light" panose="02000000000000000000" pitchFamily="2" charset="0"/>
              </a:rPr>
              <a:t> </a:t>
            </a:r>
            <a:r>
              <a:rPr lang="en-US" altLang="en-US" sz="1463" dirty="0" err="1">
                <a:latin typeface="Nexa Light" panose="02000000000000000000" pitchFamily="2" charset="0"/>
              </a:rPr>
              <a:t>Dokter</a:t>
            </a:r>
            <a:r>
              <a:rPr lang="en-US" altLang="en-US" sz="1463" dirty="0">
                <a:latin typeface="Nexa Light" panose="02000000000000000000" pitchFamily="2" charset="0"/>
              </a:rPr>
              <a:t> </a:t>
            </a:r>
            <a:r>
              <a:rPr lang="en-US" altLang="en-US" sz="1463" dirty="0" err="1">
                <a:latin typeface="Nexa Light" panose="02000000000000000000" pitchFamily="2" charset="0"/>
              </a:rPr>
              <a:t>SpOK</a:t>
            </a:r>
            <a:endParaRPr lang="en-US" altLang="en-US" sz="1463" dirty="0">
              <a:latin typeface="Nexa Light" panose="02000000000000000000" pitchFamily="2" charset="0"/>
            </a:endParaRPr>
          </a:p>
        </p:txBody>
      </p:sp>
      <p:sp>
        <p:nvSpPr>
          <p:cNvPr id="44046" name="Title 1"/>
          <p:cNvSpPr txBox="1">
            <a:spLocks noChangeArrowheads="1"/>
          </p:cNvSpPr>
          <p:nvPr/>
        </p:nvSpPr>
        <p:spPr bwMode="auto">
          <a:xfrm>
            <a:off x="6249161" y="3679613"/>
            <a:ext cx="2679005" cy="1206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7655" tIns="23827" rIns="47655" bIns="23827" anchor="ctr"/>
          <a:lstStyle>
            <a:lvl1pPr defTabSz="7556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7556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7556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7556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7556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556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556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556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556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1463" dirty="0">
                <a:latin typeface="Nexa Light" panose="02000000000000000000" pitchFamily="2" charset="0"/>
              </a:rPr>
              <a:t>BPJS </a:t>
            </a:r>
            <a:r>
              <a:rPr lang="en-US" altLang="en-US" sz="1463" dirty="0" err="1">
                <a:latin typeface="Nexa Light" panose="02000000000000000000" pitchFamily="2" charset="0"/>
              </a:rPr>
              <a:t>Melapor</a:t>
            </a:r>
            <a:r>
              <a:rPr lang="en-US" altLang="en-US" sz="1463" dirty="0">
                <a:latin typeface="Nexa Light" panose="02000000000000000000" pitchFamily="2" charset="0"/>
              </a:rPr>
              <a:t> </a:t>
            </a:r>
            <a:r>
              <a:rPr lang="en-US" altLang="en-US" sz="1463" dirty="0" err="1">
                <a:latin typeface="Nexa Light" panose="02000000000000000000" pitchFamily="2" charset="0"/>
              </a:rPr>
              <a:t>ke</a:t>
            </a:r>
            <a:r>
              <a:rPr lang="en-US" altLang="en-US" sz="1463" dirty="0">
                <a:latin typeface="Nexa Light" panose="02000000000000000000" pitchFamily="2" charset="0"/>
              </a:rPr>
              <a:t> </a:t>
            </a:r>
            <a:r>
              <a:rPr lang="en-US" altLang="en-US" sz="1463" dirty="0" err="1">
                <a:latin typeface="Nexa Light" panose="02000000000000000000" pitchFamily="2" charset="0"/>
              </a:rPr>
              <a:t>Disnaker</a:t>
            </a:r>
            <a:r>
              <a:rPr lang="en-US" altLang="en-US" sz="1463" dirty="0">
                <a:latin typeface="Nexa Light" panose="02000000000000000000" pitchFamily="2" charset="0"/>
              </a:rPr>
              <a:t> Bogor </a:t>
            </a:r>
            <a:r>
              <a:rPr lang="en-US" altLang="en-US" sz="1463" dirty="0" err="1">
                <a:latin typeface="Nexa Light" panose="02000000000000000000" pitchFamily="2" charset="0"/>
              </a:rPr>
              <a:t>dan</a:t>
            </a:r>
            <a:r>
              <a:rPr lang="en-US" altLang="en-US" sz="1463" dirty="0">
                <a:latin typeface="Nexa Light" panose="02000000000000000000" pitchFamily="2" charset="0"/>
              </a:rPr>
              <a:t> </a:t>
            </a:r>
            <a:r>
              <a:rPr lang="en-US" altLang="en-US" sz="1463" dirty="0" err="1">
                <a:latin typeface="Nexa Light" panose="02000000000000000000" pitchFamily="2" charset="0"/>
              </a:rPr>
              <a:t>diadakan</a:t>
            </a:r>
            <a:r>
              <a:rPr lang="en-US" altLang="en-US" sz="1463" dirty="0">
                <a:latin typeface="Nexa Light" panose="02000000000000000000" pitchFamily="2" charset="0"/>
              </a:rPr>
              <a:t> </a:t>
            </a:r>
            <a:r>
              <a:rPr lang="en-US" altLang="en-US" sz="1463" dirty="0" err="1">
                <a:latin typeface="Nexa Light" panose="02000000000000000000" pitchFamily="2" charset="0"/>
              </a:rPr>
              <a:t>peninjauan</a:t>
            </a:r>
            <a:r>
              <a:rPr lang="en-US" altLang="en-US" sz="1463" dirty="0">
                <a:latin typeface="Nexa Light" panose="02000000000000000000" pitchFamily="2" charset="0"/>
              </a:rPr>
              <a:t> </a:t>
            </a:r>
            <a:r>
              <a:rPr lang="en-US" altLang="en-US" sz="1463" dirty="0" err="1">
                <a:latin typeface="Nexa Light" panose="02000000000000000000" pitchFamily="2" charset="0"/>
              </a:rPr>
              <a:t>langsung</a:t>
            </a:r>
            <a:r>
              <a:rPr lang="en-US" altLang="en-US" sz="1463" dirty="0">
                <a:latin typeface="Nexa Light" panose="02000000000000000000" pitchFamily="2" charset="0"/>
              </a:rPr>
              <a:t> </a:t>
            </a:r>
            <a:r>
              <a:rPr lang="en-US" altLang="en-US" sz="1463" dirty="0" err="1">
                <a:latin typeface="Nexa Light" panose="02000000000000000000" pitchFamily="2" charset="0"/>
              </a:rPr>
              <a:t>ke</a:t>
            </a:r>
            <a:r>
              <a:rPr lang="en-US" altLang="en-US" sz="1463" dirty="0">
                <a:latin typeface="Nexa Light" panose="02000000000000000000" pitchFamily="2" charset="0"/>
              </a:rPr>
              <a:t> </a:t>
            </a:r>
            <a:r>
              <a:rPr lang="en-US" altLang="en-US" sz="1463" dirty="0" err="1">
                <a:latin typeface="Nexa Light" panose="02000000000000000000" pitchFamily="2" charset="0"/>
              </a:rPr>
              <a:t>perusahaan</a:t>
            </a:r>
            <a:r>
              <a:rPr lang="en-US" altLang="en-US" sz="1463" dirty="0">
                <a:latin typeface="Nexa Light" panose="02000000000000000000" pitchFamily="2" charset="0"/>
              </a:rPr>
              <a:t> </a:t>
            </a:r>
            <a:r>
              <a:rPr lang="en-US" altLang="en-US" sz="1463" dirty="0" err="1">
                <a:solidFill>
                  <a:srgbClr val="FF0000"/>
                </a:solidFill>
                <a:latin typeface="Nexa Light" panose="02000000000000000000" pitchFamily="2" charset="0"/>
              </a:rPr>
              <a:t>Januari</a:t>
            </a:r>
            <a:r>
              <a:rPr lang="en-US" altLang="en-US" sz="1463" dirty="0">
                <a:solidFill>
                  <a:srgbClr val="FF0000"/>
                </a:solidFill>
                <a:latin typeface="Nexa Light" panose="02000000000000000000" pitchFamily="2" charset="0"/>
              </a:rPr>
              <a:t> 2017</a:t>
            </a:r>
          </a:p>
        </p:txBody>
      </p:sp>
      <p:sp>
        <p:nvSpPr>
          <p:cNvPr id="21" name="Arrow: Right 20">
            <a:extLst/>
          </p:cNvPr>
          <p:cNvSpPr/>
          <p:nvPr/>
        </p:nvSpPr>
        <p:spPr bwMode="auto">
          <a:xfrm>
            <a:off x="5480548" y="1571364"/>
            <a:ext cx="589458" cy="308273"/>
          </a:xfrm>
          <a:prstGeom prst="rightArrow">
            <a:avLst/>
          </a:prstGeom>
          <a:solidFill>
            <a:schemeClr val="accent2"/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 sz="853">
              <a:latin typeface="Calibri   "/>
            </a:endParaRPr>
          </a:p>
        </p:txBody>
      </p:sp>
      <p:sp>
        <p:nvSpPr>
          <p:cNvPr id="44048" name="Title 1"/>
          <p:cNvSpPr txBox="1">
            <a:spLocks noChangeArrowheads="1"/>
          </p:cNvSpPr>
          <p:nvPr/>
        </p:nvSpPr>
        <p:spPr bwMode="auto">
          <a:xfrm>
            <a:off x="6309917" y="5298737"/>
            <a:ext cx="2427684" cy="951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7655" tIns="23827" rIns="47655" bIns="23827" anchor="ctr"/>
          <a:lstStyle>
            <a:lvl1pPr defTabSz="7556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7556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7556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7556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7556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556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556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556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556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1463" dirty="0" err="1">
                <a:latin typeface="Nexa Light" panose="02000000000000000000" pitchFamily="2" charset="0"/>
              </a:rPr>
              <a:t>Disnaker</a:t>
            </a:r>
            <a:r>
              <a:rPr lang="en-US" altLang="en-US" sz="1463" dirty="0">
                <a:latin typeface="Nexa Light" panose="02000000000000000000" pitchFamily="2" charset="0"/>
              </a:rPr>
              <a:t> </a:t>
            </a:r>
            <a:r>
              <a:rPr lang="en-US" altLang="en-US" sz="1463" dirty="0" err="1">
                <a:latin typeface="Nexa Light" panose="02000000000000000000" pitchFamily="2" charset="0"/>
              </a:rPr>
              <a:t>meminta</a:t>
            </a:r>
            <a:r>
              <a:rPr lang="en-US" altLang="en-US" sz="1463" dirty="0">
                <a:latin typeface="Nexa Light" panose="02000000000000000000" pitchFamily="2" charset="0"/>
              </a:rPr>
              <a:t> </a:t>
            </a:r>
            <a:r>
              <a:rPr lang="en-US" altLang="en-US" sz="1463" dirty="0" err="1">
                <a:latin typeface="Nexa Light" panose="02000000000000000000" pitchFamily="2" charset="0"/>
              </a:rPr>
              <a:t>pertimbangan</a:t>
            </a:r>
            <a:r>
              <a:rPr lang="en-US" altLang="en-US" sz="1463" dirty="0">
                <a:latin typeface="Nexa Light" panose="02000000000000000000" pitchFamily="2" charset="0"/>
              </a:rPr>
              <a:t> </a:t>
            </a:r>
            <a:r>
              <a:rPr lang="en-US" altLang="en-US" sz="1463" dirty="0" err="1">
                <a:latin typeface="Nexa Light" panose="02000000000000000000" pitchFamily="2" charset="0"/>
              </a:rPr>
              <a:t>dokter</a:t>
            </a:r>
            <a:r>
              <a:rPr lang="en-US" altLang="en-US" sz="1463" dirty="0">
                <a:latin typeface="Nexa Light" panose="02000000000000000000" pitchFamily="2" charset="0"/>
              </a:rPr>
              <a:t> </a:t>
            </a:r>
            <a:r>
              <a:rPr lang="en-US" altLang="en-US" sz="1463" dirty="0" err="1">
                <a:latin typeface="Nexa Light" panose="02000000000000000000" pitchFamily="2" charset="0"/>
              </a:rPr>
              <a:t>penasehat</a:t>
            </a:r>
            <a:r>
              <a:rPr lang="en-US" altLang="en-US" sz="1463" dirty="0">
                <a:latin typeface="Nexa Light" panose="02000000000000000000" pitchFamily="2" charset="0"/>
              </a:rPr>
              <a:t> BPJS TK</a:t>
            </a:r>
          </a:p>
        </p:txBody>
      </p:sp>
      <p:sp>
        <p:nvSpPr>
          <p:cNvPr id="44049" name="Title 1"/>
          <p:cNvSpPr txBox="1">
            <a:spLocks noChangeArrowheads="1"/>
          </p:cNvSpPr>
          <p:nvPr/>
        </p:nvSpPr>
        <p:spPr bwMode="auto">
          <a:xfrm>
            <a:off x="4024312" y="5114565"/>
            <a:ext cx="1476872" cy="951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7655" tIns="23827" rIns="47655" bIns="23827" anchor="ctr"/>
          <a:lstStyle>
            <a:lvl1pPr defTabSz="7556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7556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7556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7556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7556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556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556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556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556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1463">
                <a:latin typeface="Nexa Light" panose="02000000000000000000" pitchFamily="2" charset="0"/>
              </a:rPr>
              <a:t>Dokter penasehat menyetujui sebagai PAK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463">
                <a:solidFill>
                  <a:srgbClr val="FF0000"/>
                </a:solidFill>
                <a:latin typeface="Nexa Light" panose="02000000000000000000" pitchFamily="2" charset="0"/>
              </a:rPr>
              <a:t>Mei 2017</a:t>
            </a:r>
          </a:p>
        </p:txBody>
      </p:sp>
      <p:sp>
        <p:nvSpPr>
          <p:cNvPr id="24" name="Arrow: Right 23">
            <a:extLst/>
          </p:cNvPr>
          <p:cNvSpPr/>
          <p:nvPr/>
        </p:nvSpPr>
        <p:spPr bwMode="auto">
          <a:xfrm rot="10800000">
            <a:off x="5501184" y="5449923"/>
            <a:ext cx="588169" cy="308272"/>
          </a:xfrm>
          <a:prstGeom prst="rightArrow">
            <a:avLst/>
          </a:prstGeom>
          <a:solidFill>
            <a:schemeClr val="accent2"/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 sz="853">
              <a:latin typeface="Calibri   "/>
            </a:endParaRPr>
          </a:p>
        </p:txBody>
      </p:sp>
      <p:sp>
        <p:nvSpPr>
          <p:cNvPr id="25" name="Arrow: Right 24">
            <a:extLst/>
          </p:cNvPr>
          <p:cNvSpPr/>
          <p:nvPr/>
        </p:nvSpPr>
        <p:spPr bwMode="auto">
          <a:xfrm rot="10800000">
            <a:off x="3338116" y="5437025"/>
            <a:ext cx="589459" cy="308272"/>
          </a:xfrm>
          <a:prstGeom prst="rightArrow">
            <a:avLst/>
          </a:prstGeom>
          <a:solidFill>
            <a:schemeClr val="accent2"/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 sz="853">
              <a:latin typeface="Calibri   "/>
            </a:endParaRPr>
          </a:p>
        </p:txBody>
      </p:sp>
      <p:sp>
        <p:nvSpPr>
          <p:cNvPr id="44052" name="Title 1"/>
          <p:cNvSpPr txBox="1">
            <a:spLocks noChangeArrowheads="1"/>
          </p:cNvSpPr>
          <p:nvPr/>
        </p:nvSpPr>
        <p:spPr bwMode="auto">
          <a:xfrm>
            <a:off x="1369816" y="4856595"/>
            <a:ext cx="2159198" cy="1345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7655" tIns="23827" rIns="47655" bIns="23827" anchor="ctr"/>
          <a:lstStyle>
            <a:lvl1pPr defTabSz="7556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7556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7556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7556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7556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556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556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556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556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1463">
                <a:latin typeface="Nexa Light" panose="02000000000000000000" pitchFamily="2" charset="0"/>
              </a:rPr>
              <a:t>Penetapan PAK oleh Disnaker Bogor </a:t>
            </a:r>
            <a:r>
              <a:rPr lang="en-US" altLang="en-US" sz="1463">
                <a:solidFill>
                  <a:srgbClr val="FF0000"/>
                </a:solidFill>
                <a:latin typeface="Nexa Light" panose="02000000000000000000" pitchFamily="2" charset="0"/>
              </a:rPr>
              <a:t>Mei 2017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463">
                <a:latin typeface="Nexa Light" panose="02000000000000000000" pitchFamily="2" charset="0"/>
              </a:rPr>
              <a:t>&amp; Pembayaran oleh BPJS TK Bogor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463">
                <a:solidFill>
                  <a:srgbClr val="FF0000"/>
                </a:solidFill>
                <a:latin typeface="Nexa Light" panose="02000000000000000000" pitchFamily="2" charset="0"/>
              </a:rPr>
              <a:t>Juli 2017</a:t>
            </a:r>
          </a:p>
          <a:p>
            <a:pPr eaLnBrk="1" hangingPunct="1">
              <a:lnSpc>
                <a:spcPct val="90000"/>
              </a:lnSpc>
            </a:pPr>
            <a:endParaRPr lang="en-US" altLang="en-US" sz="1463">
              <a:latin typeface="Nexa Light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BDEC616-F568-4E4A-9F7F-62F885F37B96}"/>
              </a:ext>
            </a:extLst>
          </p:cNvPr>
          <p:cNvSpPr txBox="1"/>
          <p:nvPr/>
        </p:nvSpPr>
        <p:spPr>
          <a:xfrm>
            <a:off x="485422" y="361244"/>
            <a:ext cx="5620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Nexa Light" panose="02000000000000000000" pitchFamily="2" charset="0"/>
              </a:rPr>
              <a:t>PENGALAMAN ALUR ADVOKASI PAK ASBESTOS</a:t>
            </a:r>
          </a:p>
        </p:txBody>
      </p:sp>
    </p:spTree>
    <p:extLst>
      <p:ext uri="{BB962C8B-B14F-4D97-AF65-F5344CB8AC3E}">
        <p14:creationId xmlns:p14="http://schemas.microsoft.com/office/powerpoint/2010/main" val="3492233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t="21854" r="14999" b="29175"/>
          <a:stretch>
            <a:fillRect/>
          </a:stretch>
        </p:blipFill>
        <p:spPr bwMode="auto">
          <a:xfrm>
            <a:off x="442031" y="1380929"/>
            <a:ext cx="9198680" cy="436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9" name="Picture 2" descr="http://www.bpjsketenagakerjaan.go.id/template/assets/img/bpjstk_logo2.png;wa3e7d3c851b7ed38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970" y="285749"/>
            <a:ext cx="3183820" cy="764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/>
          </p:cNvPr>
          <p:cNvSpPr/>
          <p:nvPr/>
        </p:nvSpPr>
        <p:spPr>
          <a:xfrm>
            <a:off x="442031" y="4041422"/>
            <a:ext cx="9119658" cy="1704622"/>
          </a:xfrm>
          <a:prstGeom prst="rect">
            <a:avLst/>
          </a:prstGeom>
          <a:noFill/>
          <a:ln w="76200">
            <a:solidFill>
              <a:srgbClr val="59BA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 sz="1463"/>
          </a:p>
        </p:txBody>
      </p:sp>
    </p:spTree>
    <p:extLst>
      <p:ext uri="{BB962C8B-B14F-4D97-AF65-F5344CB8AC3E}">
        <p14:creationId xmlns:p14="http://schemas.microsoft.com/office/powerpoint/2010/main" val="8170062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/>
          </p:cNvPr>
          <p:cNvSpPr/>
          <p:nvPr/>
        </p:nvSpPr>
        <p:spPr>
          <a:xfrm>
            <a:off x="1238250" y="642938"/>
            <a:ext cx="7429500" cy="1857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 sz="1463"/>
          </a:p>
        </p:txBody>
      </p:sp>
      <p:sp>
        <p:nvSpPr>
          <p:cNvPr id="46083" name="Title 1"/>
          <p:cNvSpPr>
            <a:spLocks noGrp="1" noChangeArrowheads="1"/>
          </p:cNvSpPr>
          <p:nvPr>
            <p:ph type="title"/>
          </p:nvPr>
        </p:nvSpPr>
        <p:spPr>
          <a:xfrm>
            <a:off x="1609725" y="780951"/>
            <a:ext cx="6815534" cy="1525885"/>
          </a:xfrm>
        </p:spPr>
        <p:txBody>
          <a:bodyPr/>
          <a:lstStyle/>
          <a:p>
            <a:pPr eaLnBrk="1" hangingPunct="1"/>
            <a:r>
              <a:rPr lang="sv-SE" altLang="id-ID" sz="2113" b="1">
                <a:solidFill>
                  <a:schemeClr val="bg1"/>
                </a:solidFill>
              </a:rPr>
              <a:t>PERATURAN MENTERI TENAGA KERJA DAN TRANSMIGRASI RI</a:t>
            </a:r>
            <a:r>
              <a:rPr lang="en-US" altLang="id-ID" sz="2113" b="1">
                <a:solidFill>
                  <a:schemeClr val="bg1"/>
                </a:solidFill>
              </a:rPr>
              <a:t/>
            </a:r>
            <a:br>
              <a:rPr lang="en-US" altLang="id-ID" sz="2113" b="1">
                <a:solidFill>
                  <a:schemeClr val="bg1"/>
                </a:solidFill>
              </a:rPr>
            </a:br>
            <a:r>
              <a:rPr lang="en-US" altLang="id-ID" sz="2113" b="1">
                <a:solidFill>
                  <a:schemeClr val="bg1"/>
                </a:solidFill>
              </a:rPr>
              <a:t>NOMOR PER.25/MEN/XII/2008</a:t>
            </a:r>
            <a:br>
              <a:rPr lang="en-US" altLang="id-ID" sz="2113" b="1">
                <a:solidFill>
                  <a:schemeClr val="bg1"/>
                </a:solidFill>
              </a:rPr>
            </a:br>
            <a:r>
              <a:rPr lang="en-US" altLang="id-ID" sz="2113" b="1">
                <a:solidFill>
                  <a:schemeClr val="bg1"/>
                </a:solidFill>
              </a:rPr>
              <a:t>TENTANG </a:t>
            </a:r>
            <a:r>
              <a:rPr lang="nl-NL" altLang="id-ID" sz="2113" b="1">
                <a:solidFill>
                  <a:schemeClr val="bg1"/>
                </a:solidFill>
              </a:rPr>
              <a:t>PEDOMAN DIAGNOSIS DAN PENILAIAN CACAT</a:t>
            </a:r>
            <a:br>
              <a:rPr lang="nl-NL" altLang="id-ID" sz="2113" b="1">
                <a:solidFill>
                  <a:schemeClr val="bg1"/>
                </a:solidFill>
              </a:rPr>
            </a:br>
            <a:r>
              <a:rPr lang="fi-FI" altLang="id-ID" sz="2113" b="1">
                <a:solidFill>
                  <a:schemeClr val="bg1"/>
                </a:solidFill>
              </a:rPr>
              <a:t>KARENA KECELAKAAN DAN PENYAKIT AKIBAT KERJA</a:t>
            </a:r>
            <a:endParaRPr lang="en-US" altLang="id-ID" sz="2113">
              <a:solidFill>
                <a:schemeClr val="bg1"/>
              </a:solidFill>
            </a:endParaRPr>
          </a:p>
        </p:txBody>
      </p:sp>
      <p:pic>
        <p:nvPicPr>
          <p:cNvPr id="4608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4" t="34326" r="29010" b="27042"/>
          <a:stretch>
            <a:fillRect/>
          </a:stretch>
        </p:blipFill>
        <p:spPr>
          <a:xfrm>
            <a:off x="1300162" y="2751832"/>
            <a:ext cx="5634038" cy="2476500"/>
          </a:xfrm>
        </p:spPr>
      </p:pic>
      <p:sp>
        <p:nvSpPr>
          <p:cNvPr id="3" name="Rectangle 2">
            <a:extLst/>
          </p:cNvPr>
          <p:cNvSpPr/>
          <p:nvPr/>
        </p:nvSpPr>
        <p:spPr>
          <a:xfrm>
            <a:off x="1485900" y="3990083"/>
            <a:ext cx="4148138" cy="305693"/>
          </a:xfrm>
          <a:prstGeom prst="rect">
            <a:avLst/>
          </a:prstGeom>
          <a:noFill/>
          <a:ln w="381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 sz="1463"/>
          </a:p>
        </p:txBody>
      </p:sp>
      <p:sp>
        <p:nvSpPr>
          <p:cNvPr id="46086" name="TextBox 4"/>
          <p:cNvSpPr txBox="1">
            <a:spLocks noChangeArrowheads="1"/>
          </p:cNvSpPr>
          <p:nvPr/>
        </p:nvSpPr>
        <p:spPr bwMode="auto">
          <a:xfrm>
            <a:off x="7281168" y="3297436"/>
            <a:ext cx="999629" cy="79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id-ID" sz="2275">
                <a:solidFill>
                  <a:srgbClr val="0146B6"/>
                </a:solidFill>
              </a:rPr>
              <a:t>FEV1 2,39Lt</a:t>
            </a:r>
            <a:endParaRPr lang="id-ID" altLang="id-ID" sz="2275">
              <a:solidFill>
                <a:srgbClr val="0146B6"/>
              </a:solidFill>
            </a:endParaRPr>
          </a:p>
        </p:txBody>
      </p:sp>
      <p:pic>
        <p:nvPicPr>
          <p:cNvPr id="6" name="Picture 5">
            <a:extLst/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6438901" y="4072358"/>
            <a:ext cx="2228849" cy="212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1836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/>
          </p:cNvPr>
          <p:cNvSpPr/>
          <p:nvPr/>
        </p:nvSpPr>
        <p:spPr>
          <a:xfrm>
            <a:off x="1238250" y="642938"/>
            <a:ext cx="7429500" cy="18573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 sz="1463">
              <a:solidFill>
                <a:schemeClr val="bg1"/>
              </a:solidFill>
            </a:endParaRPr>
          </a:p>
        </p:txBody>
      </p:sp>
      <p:sp>
        <p:nvSpPr>
          <p:cNvPr id="47107" name="Title 1"/>
          <p:cNvSpPr>
            <a:spLocks noGrp="1" noChangeArrowheads="1"/>
          </p:cNvSpPr>
          <p:nvPr>
            <p:ph type="title"/>
          </p:nvPr>
        </p:nvSpPr>
        <p:spPr>
          <a:xfrm>
            <a:off x="1711623" y="983457"/>
            <a:ext cx="6407944" cy="107702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id-ID" altLang="id-ID" sz="2275" b="1">
                <a:solidFill>
                  <a:schemeClr val="bg1"/>
                </a:solidFill>
              </a:rPr>
              <a:t>PERATURAN PEMERINTAH REPUBLIK INDONESIA</a:t>
            </a:r>
            <a:br>
              <a:rPr lang="id-ID" altLang="id-ID" sz="2275" b="1">
                <a:solidFill>
                  <a:schemeClr val="bg1"/>
                </a:solidFill>
              </a:rPr>
            </a:br>
            <a:r>
              <a:rPr lang="id-ID" altLang="id-ID" sz="2275" b="1">
                <a:solidFill>
                  <a:schemeClr val="bg1"/>
                </a:solidFill>
              </a:rPr>
              <a:t>NOMOR 44 TAHUN 2015</a:t>
            </a:r>
            <a:br>
              <a:rPr lang="id-ID" altLang="id-ID" sz="2275" b="1">
                <a:solidFill>
                  <a:schemeClr val="bg1"/>
                </a:solidFill>
              </a:rPr>
            </a:br>
            <a:r>
              <a:rPr lang="id-ID" altLang="id-ID" sz="2275" b="1">
                <a:solidFill>
                  <a:schemeClr val="bg1"/>
                </a:solidFill>
              </a:rPr>
              <a:t>TENTANG</a:t>
            </a:r>
            <a:r>
              <a:rPr lang="en-US" altLang="id-ID" sz="2275" b="1">
                <a:solidFill>
                  <a:schemeClr val="bg1"/>
                </a:solidFill>
              </a:rPr>
              <a:t> </a:t>
            </a:r>
            <a:r>
              <a:rPr lang="fi-FI" altLang="id-ID" sz="2275" b="1">
                <a:solidFill>
                  <a:schemeClr val="bg1"/>
                </a:solidFill>
              </a:rPr>
              <a:t>PENYELENGGARAAN PROGRAM JAMINAN KECELAKAAN KERJA DAN JAMINAN KEMATIAN</a:t>
            </a:r>
            <a:endParaRPr lang="en-US" altLang="id-ID" sz="2275">
              <a:solidFill>
                <a:schemeClr val="bg1"/>
              </a:solidFill>
            </a:endParaRPr>
          </a:p>
        </p:txBody>
      </p:sp>
      <p:pic>
        <p:nvPicPr>
          <p:cNvPr id="47109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11" t="48816" r="13684" b="29121"/>
          <a:stretch>
            <a:fillRect/>
          </a:stretch>
        </p:blipFill>
        <p:spPr>
          <a:xfrm>
            <a:off x="1238251" y="2840833"/>
            <a:ext cx="7060605" cy="1245989"/>
          </a:xfrm>
        </p:spPr>
      </p:pic>
      <p:sp>
        <p:nvSpPr>
          <p:cNvPr id="8" name="Rectangle 7">
            <a:extLst/>
          </p:cNvPr>
          <p:cNvSpPr/>
          <p:nvPr/>
        </p:nvSpPr>
        <p:spPr>
          <a:xfrm>
            <a:off x="1238250" y="4352529"/>
            <a:ext cx="7429500" cy="185995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 sz="1463">
              <a:solidFill>
                <a:schemeClr val="bg1"/>
              </a:solidFill>
            </a:endParaRPr>
          </a:p>
        </p:txBody>
      </p:sp>
      <p:sp>
        <p:nvSpPr>
          <p:cNvPr id="4" name="Rectangle 3">
            <a:extLst/>
          </p:cNvPr>
          <p:cNvSpPr/>
          <p:nvPr/>
        </p:nvSpPr>
        <p:spPr>
          <a:xfrm>
            <a:off x="1919287" y="3463827"/>
            <a:ext cx="5386388" cy="243780"/>
          </a:xfrm>
          <a:prstGeom prst="rect">
            <a:avLst/>
          </a:prstGeom>
          <a:noFill/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 sz="1463"/>
          </a:p>
        </p:txBody>
      </p:sp>
      <p:pic>
        <p:nvPicPr>
          <p:cNvPr id="47111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4352529"/>
            <a:ext cx="2786063" cy="1859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27421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8" r="4568" b="6667"/>
          <a:stretch>
            <a:fillRect/>
          </a:stretch>
        </p:blipFill>
        <p:spPr bwMode="auto">
          <a:xfrm>
            <a:off x="3490257" y="588044"/>
            <a:ext cx="3037531" cy="4776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2" b="13333"/>
          <a:stretch>
            <a:fillRect/>
          </a:stretch>
        </p:blipFill>
        <p:spPr bwMode="auto">
          <a:xfrm>
            <a:off x="314804" y="597781"/>
            <a:ext cx="3175453" cy="476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07" b="3548"/>
          <a:stretch>
            <a:fillRect/>
          </a:stretch>
        </p:blipFill>
        <p:spPr bwMode="auto">
          <a:xfrm>
            <a:off x="6512972" y="588043"/>
            <a:ext cx="3175452" cy="476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3" name="Content Placeholder 2"/>
          <p:cNvSpPr txBox="1">
            <a:spLocks noChangeArrowheads="1"/>
          </p:cNvSpPr>
          <p:nvPr/>
        </p:nvSpPr>
        <p:spPr bwMode="auto">
          <a:xfrm>
            <a:off x="314804" y="4978400"/>
            <a:ext cx="9373620" cy="1399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ts val="975"/>
              </a:spcBef>
              <a:spcAft>
                <a:spcPts val="163"/>
              </a:spcAft>
              <a:buClr>
                <a:schemeClr val="accent1"/>
              </a:buClr>
            </a:pPr>
            <a:endParaRPr lang="en-US" altLang="en-US" sz="2000" dirty="0">
              <a:solidFill>
                <a:srgbClr val="404040"/>
              </a:solidFill>
              <a:latin typeface="Nexa Light" panose="02000000000000000000" pitchFamily="2" charset="0"/>
            </a:endParaRPr>
          </a:p>
          <a:p>
            <a:pPr>
              <a:lnSpc>
                <a:spcPct val="90000"/>
              </a:lnSpc>
              <a:spcBef>
                <a:spcPts val="975"/>
              </a:spcBef>
              <a:spcAft>
                <a:spcPts val="163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404040"/>
                </a:solidFill>
                <a:latin typeface="Nexa Light" panose="02000000000000000000" pitchFamily="2" charset="0"/>
              </a:rPr>
              <a:t> </a:t>
            </a:r>
            <a:r>
              <a:rPr lang="en-US" altLang="en-US" sz="2000" dirty="0" err="1">
                <a:solidFill>
                  <a:srgbClr val="404040"/>
                </a:solidFill>
                <a:latin typeface="Nexa Light" panose="02000000000000000000" pitchFamily="2" charset="0"/>
              </a:rPr>
              <a:t>Santunan</a:t>
            </a:r>
            <a:r>
              <a:rPr lang="en-US" altLang="en-US" sz="2000" dirty="0">
                <a:solidFill>
                  <a:srgbClr val="404040"/>
                </a:solidFill>
                <a:latin typeface="Nexa Light" panose="02000000000000000000" pitchFamily="2" charset="0"/>
              </a:rPr>
              <a:t> </a:t>
            </a:r>
            <a:r>
              <a:rPr lang="en-US" altLang="en-US" sz="2000" dirty="0" err="1">
                <a:solidFill>
                  <a:srgbClr val="404040"/>
                </a:solidFill>
                <a:latin typeface="Nexa Light" panose="02000000000000000000" pitchFamily="2" charset="0"/>
              </a:rPr>
              <a:t>Cacat</a:t>
            </a:r>
            <a:r>
              <a:rPr lang="en-US" altLang="en-US" sz="2000" dirty="0">
                <a:solidFill>
                  <a:srgbClr val="404040"/>
                </a:solidFill>
                <a:latin typeface="Nexa Light" panose="02000000000000000000" pitchFamily="2" charset="0"/>
              </a:rPr>
              <a:t> </a:t>
            </a:r>
            <a:r>
              <a:rPr lang="en-US" altLang="en-US" sz="2000" dirty="0" err="1">
                <a:solidFill>
                  <a:srgbClr val="404040"/>
                </a:solidFill>
                <a:latin typeface="Nexa Light" panose="02000000000000000000" pitchFamily="2" charset="0"/>
              </a:rPr>
              <a:t>Fungsi</a:t>
            </a:r>
            <a:r>
              <a:rPr lang="en-US" altLang="en-US" sz="2000" dirty="0">
                <a:solidFill>
                  <a:srgbClr val="404040"/>
                </a:solidFill>
                <a:latin typeface="Nexa Light" panose="02000000000000000000" pitchFamily="2" charset="0"/>
              </a:rPr>
              <a:t> = % </a:t>
            </a:r>
            <a:r>
              <a:rPr lang="en-US" altLang="en-US" sz="2000" dirty="0" err="1">
                <a:solidFill>
                  <a:srgbClr val="404040"/>
                </a:solidFill>
                <a:latin typeface="Nexa Light" panose="02000000000000000000" pitchFamily="2" charset="0"/>
              </a:rPr>
              <a:t>sesuai</a:t>
            </a:r>
            <a:r>
              <a:rPr lang="en-US" altLang="en-US" sz="2000" dirty="0">
                <a:solidFill>
                  <a:srgbClr val="404040"/>
                </a:solidFill>
                <a:latin typeface="Nexa Light" panose="02000000000000000000" pitchFamily="2" charset="0"/>
              </a:rPr>
              <a:t> </a:t>
            </a:r>
            <a:r>
              <a:rPr lang="en-US" altLang="en-US" sz="2000" dirty="0" err="1">
                <a:solidFill>
                  <a:srgbClr val="404040"/>
                </a:solidFill>
                <a:latin typeface="Nexa Light" panose="02000000000000000000" pitchFamily="2" charset="0"/>
              </a:rPr>
              <a:t>Tabel</a:t>
            </a:r>
            <a:r>
              <a:rPr lang="en-US" altLang="en-US" sz="2000" dirty="0">
                <a:solidFill>
                  <a:srgbClr val="404040"/>
                </a:solidFill>
                <a:latin typeface="Nexa Light" panose="02000000000000000000" pitchFamily="2" charset="0"/>
              </a:rPr>
              <a:t> x 80 X </a:t>
            </a:r>
            <a:r>
              <a:rPr lang="en-US" altLang="en-US" sz="2000" dirty="0" err="1">
                <a:solidFill>
                  <a:srgbClr val="404040"/>
                </a:solidFill>
                <a:latin typeface="Nexa Light" panose="02000000000000000000" pitchFamily="2" charset="0"/>
              </a:rPr>
              <a:t>upah</a:t>
            </a:r>
            <a:r>
              <a:rPr lang="en-US" altLang="en-US" sz="2000" dirty="0">
                <a:solidFill>
                  <a:srgbClr val="404040"/>
                </a:solidFill>
                <a:latin typeface="Nexa Light" panose="02000000000000000000" pitchFamily="2" charset="0"/>
              </a:rPr>
              <a:t> </a:t>
            </a:r>
            <a:r>
              <a:rPr lang="en-US" altLang="en-US" sz="2000" dirty="0" err="1">
                <a:solidFill>
                  <a:srgbClr val="404040"/>
                </a:solidFill>
                <a:latin typeface="Nexa Light" panose="02000000000000000000" pitchFamily="2" charset="0"/>
              </a:rPr>
              <a:t>sebulan</a:t>
            </a:r>
            <a:endParaRPr lang="en-US" altLang="en-US" dirty="0">
              <a:solidFill>
                <a:srgbClr val="404040"/>
              </a:solidFill>
              <a:latin typeface="Nexa Light" panose="02000000000000000000" pitchFamily="2" charset="0"/>
            </a:endParaRPr>
          </a:p>
          <a:p>
            <a:pPr>
              <a:lnSpc>
                <a:spcPct val="90000"/>
              </a:lnSpc>
              <a:spcBef>
                <a:spcPts val="975"/>
              </a:spcBef>
              <a:spcAft>
                <a:spcPts val="163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404040"/>
                </a:solidFill>
                <a:latin typeface="Nexa Light" panose="02000000000000000000" pitchFamily="2" charset="0"/>
              </a:rPr>
              <a:t> </a:t>
            </a:r>
            <a:r>
              <a:rPr lang="en-US" altLang="en-US" sz="2000" dirty="0" err="1">
                <a:solidFill>
                  <a:srgbClr val="404040"/>
                </a:solidFill>
                <a:latin typeface="Nexa Light" panose="02000000000000000000" pitchFamily="2" charset="0"/>
              </a:rPr>
              <a:t>Santunan</a:t>
            </a:r>
            <a:r>
              <a:rPr lang="en-US" altLang="en-US" sz="2000" dirty="0">
                <a:solidFill>
                  <a:srgbClr val="404040"/>
                </a:solidFill>
                <a:latin typeface="Nexa Light" panose="02000000000000000000" pitchFamily="2" charset="0"/>
              </a:rPr>
              <a:t> = 20% x 80 x 3.570.449 = </a:t>
            </a:r>
            <a:r>
              <a:rPr lang="en-US" altLang="en-US" sz="2000" b="1" dirty="0" err="1">
                <a:solidFill>
                  <a:srgbClr val="0146B6"/>
                </a:solidFill>
                <a:latin typeface="Nexa Light" panose="02000000000000000000" pitchFamily="2" charset="0"/>
              </a:rPr>
              <a:t>Rp</a:t>
            </a:r>
            <a:r>
              <a:rPr lang="en-US" altLang="en-US" sz="2000" b="1" dirty="0">
                <a:solidFill>
                  <a:srgbClr val="0146B6"/>
                </a:solidFill>
                <a:latin typeface="Nexa Light" panose="02000000000000000000" pitchFamily="2" charset="0"/>
              </a:rPr>
              <a:t>. 57.127.184,-</a:t>
            </a:r>
          </a:p>
          <a:p>
            <a:pPr>
              <a:lnSpc>
                <a:spcPct val="90000"/>
              </a:lnSpc>
              <a:spcBef>
                <a:spcPts val="975"/>
              </a:spcBef>
              <a:spcAft>
                <a:spcPts val="163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altLang="en-US" sz="2000" dirty="0">
              <a:solidFill>
                <a:srgbClr val="404040"/>
              </a:solidFill>
              <a:latin typeface="Nexa Light" panose="02000000000000000000" pitchFamily="2" charset="0"/>
            </a:endParaRPr>
          </a:p>
        </p:txBody>
      </p:sp>
      <p:sp>
        <p:nvSpPr>
          <p:cNvPr id="2" name="Rectangle 1">
            <a:extLst/>
          </p:cNvPr>
          <p:cNvSpPr/>
          <p:nvPr/>
        </p:nvSpPr>
        <p:spPr>
          <a:xfrm>
            <a:off x="1857375" y="1881187"/>
            <a:ext cx="1238250" cy="6191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 sz="1463"/>
          </a:p>
        </p:txBody>
      </p:sp>
      <p:sp>
        <p:nvSpPr>
          <p:cNvPr id="7" name="Rectangle 6">
            <a:extLst/>
          </p:cNvPr>
          <p:cNvSpPr/>
          <p:nvPr/>
        </p:nvSpPr>
        <p:spPr>
          <a:xfrm>
            <a:off x="4928493" y="1757362"/>
            <a:ext cx="1138932" cy="6191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 sz="1463"/>
          </a:p>
        </p:txBody>
      </p:sp>
      <p:sp>
        <p:nvSpPr>
          <p:cNvPr id="8" name="Rectangle 7">
            <a:extLst/>
          </p:cNvPr>
          <p:cNvSpPr/>
          <p:nvPr/>
        </p:nvSpPr>
        <p:spPr>
          <a:xfrm>
            <a:off x="4928493" y="2066925"/>
            <a:ext cx="1138932" cy="1238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 sz="1463"/>
          </a:p>
        </p:txBody>
      </p:sp>
    </p:spTree>
    <p:extLst>
      <p:ext uri="{BB962C8B-B14F-4D97-AF65-F5344CB8AC3E}">
        <p14:creationId xmlns:p14="http://schemas.microsoft.com/office/powerpoint/2010/main" val="21850111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6577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9060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336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err="1">
                <a:latin typeface="Nexa Light" panose="02000000000000000000" pitchFamily="2" charset="0"/>
              </a:rPr>
              <a:t>Problematika</a:t>
            </a:r>
            <a:endParaRPr lang="id-ID" dirty="0">
              <a:latin typeface="Nexa Light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8" y="1453092"/>
            <a:ext cx="8970963" cy="4351338"/>
          </a:xfrm>
        </p:spPr>
        <p:txBody>
          <a:bodyPr>
            <a:normAutofit/>
          </a:bodyPr>
          <a:lstStyle/>
          <a:p>
            <a:r>
              <a:rPr lang="id-ID" dirty="0">
                <a:latin typeface="Nexa Light" panose="02000000000000000000" pitchFamily="2" charset="0"/>
              </a:rPr>
              <a:t>Dalam banyak kasus PAK diselesaikan dengan menuntut kompensasi. Peraturannya pun berada di posisi untuk memberikan ganti rugi.</a:t>
            </a:r>
          </a:p>
          <a:p>
            <a:r>
              <a:rPr lang="id-ID" dirty="0">
                <a:latin typeface="Nexa Light" panose="02000000000000000000" pitchFamily="2" charset="0"/>
              </a:rPr>
              <a:t>Kecelakaan kerja dan penyakit akibat kerja seringkali ditempatkan sebagai persoalan individual.</a:t>
            </a:r>
          </a:p>
          <a:p>
            <a:r>
              <a:rPr lang="id-ID" dirty="0">
                <a:latin typeface="Nexa Light" panose="02000000000000000000" pitchFamily="2" charset="0"/>
              </a:rPr>
              <a:t>Proses pelaporan PAK diharuskan adanya cap dan tanda tangan pihak perusahaan.</a:t>
            </a:r>
          </a:p>
          <a:p>
            <a:r>
              <a:rPr lang="id-ID" dirty="0">
                <a:latin typeface="Nexa Light" panose="02000000000000000000" pitchFamily="2" charset="0"/>
              </a:rPr>
              <a:t>Dalam penghitungan kompensasi jauh dari kata kemanusiaan, seolah pemerintah melegalkan jual beli organ tubuh bagi korban.</a:t>
            </a:r>
          </a:p>
        </p:txBody>
      </p:sp>
    </p:spTree>
    <p:extLst>
      <p:ext uri="{BB962C8B-B14F-4D97-AF65-F5344CB8AC3E}">
        <p14:creationId xmlns:p14="http://schemas.microsoft.com/office/powerpoint/2010/main" val="8648072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ame Side Corner Rectangle 2">
            <a:extLst>
              <a:ext uri="{FF2B5EF4-FFF2-40B4-BE49-F238E27FC236}">
                <a16:creationId xmlns:a16="http://schemas.microsoft.com/office/drawing/2014/main" xmlns="" id="{6FC7AB5D-8AC5-3D46-AC85-D0B2364BE2CE}"/>
              </a:ext>
            </a:extLst>
          </p:cNvPr>
          <p:cNvSpPr/>
          <p:nvPr/>
        </p:nvSpPr>
        <p:spPr>
          <a:xfrm>
            <a:off x="0" y="440425"/>
            <a:ext cx="3728713" cy="394986"/>
          </a:xfrm>
          <a:prstGeom prst="round2Same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D700EF2-77F2-9F41-9477-6F433735D466}"/>
              </a:ext>
            </a:extLst>
          </p:cNvPr>
          <p:cNvSpPr txBox="1"/>
          <p:nvPr/>
        </p:nvSpPr>
        <p:spPr>
          <a:xfrm>
            <a:off x="1" y="484330"/>
            <a:ext cx="3728713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63" b="1" dirty="0">
                <a:solidFill>
                  <a:schemeClr val="bg1"/>
                </a:solidFill>
                <a:latin typeface="Nexa Bold" panose="02000000000000000000" pitchFamily="2" charset="0"/>
              </a:rPr>
              <a:t>Usulan Langkah Memperbaiki Sistem K3</a:t>
            </a:r>
            <a:endParaRPr lang="en-US" sz="1463" b="1" dirty="0">
              <a:solidFill>
                <a:schemeClr val="bg1"/>
              </a:solidFill>
              <a:latin typeface="Nexa Bold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CB7A597-B9EE-264B-BDAB-5B92D6AD35E0}"/>
              </a:ext>
            </a:extLst>
          </p:cNvPr>
          <p:cNvSpPr txBox="1"/>
          <p:nvPr/>
        </p:nvSpPr>
        <p:spPr>
          <a:xfrm>
            <a:off x="3945621" y="3092699"/>
            <a:ext cx="1381597" cy="542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463" b="1" dirty="0">
                <a:latin typeface="Nexa Bold" panose="02000000000000000000" pitchFamily="2" charset="0"/>
              </a:rPr>
              <a:t>Memperbaiki </a:t>
            </a:r>
          </a:p>
          <a:p>
            <a:pPr algn="ctr"/>
            <a:r>
              <a:rPr lang="id-ID" sz="1463" b="1" dirty="0">
                <a:latin typeface="Nexa Bold" panose="02000000000000000000" pitchFamily="2" charset="0"/>
              </a:rPr>
              <a:t>sistem K3</a:t>
            </a:r>
            <a:endParaRPr lang="en-US" sz="1463" b="1" dirty="0">
              <a:latin typeface="Nexa Bold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312A902B-EF83-7744-9B56-F13B628FBA37}"/>
              </a:ext>
            </a:extLst>
          </p:cNvPr>
          <p:cNvSpPr/>
          <p:nvPr/>
        </p:nvSpPr>
        <p:spPr>
          <a:xfrm>
            <a:off x="3881680" y="3092699"/>
            <a:ext cx="1509476" cy="47117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25586C7D-4929-7845-8F4C-740C0CE4AC28}"/>
              </a:ext>
            </a:extLst>
          </p:cNvPr>
          <p:cNvSpPr/>
          <p:nvPr/>
        </p:nvSpPr>
        <p:spPr>
          <a:xfrm>
            <a:off x="5442640" y="1915072"/>
            <a:ext cx="1363819" cy="133298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B6C3E5B-8FE0-F64D-B5E1-2669F184D3F8}"/>
              </a:ext>
            </a:extLst>
          </p:cNvPr>
          <p:cNvSpPr txBox="1"/>
          <p:nvPr/>
        </p:nvSpPr>
        <p:spPr>
          <a:xfrm>
            <a:off x="5463032" y="2429301"/>
            <a:ext cx="1262250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63" b="1" dirty="0">
                <a:solidFill>
                  <a:schemeClr val="bg1"/>
                </a:solidFill>
                <a:latin typeface="Nexa Bold" panose="02000000000000000000" pitchFamily="2" charset="0"/>
              </a:rPr>
              <a:t>NEGARA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F037A70D-E0E8-2F4C-BE3E-0EDBE6633DBD}"/>
              </a:ext>
            </a:extLst>
          </p:cNvPr>
          <p:cNvSpPr/>
          <p:nvPr/>
        </p:nvSpPr>
        <p:spPr>
          <a:xfrm>
            <a:off x="2341738" y="2194763"/>
            <a:ext cx="1203767" cy="120376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9D5A1D3-E086-5643-B463-9CBB8C294753}"/>
              </a:ext>
            </a:extLst>
          </p:cNvPr>
          <p:cNvSpPr txBox="1"/>
          <p:nvPr/>
        </p:nvSpPr>
        <p:spPr>
          <a:xfrm>
            <a:off x="2419208" y="2666986"/>
            <a:ext cx="105028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63" b="1" dirty="0">
                <a:solidFill>
                  <a:schemeClr val="bg1"/>
                </a:solidFill>
                <a:latin typeface="Nexa Bold" panose="02000000000000000000" pitchFamily="2" charset="0"/>
              </a:rPr>
              <a:t>INDUSTRI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5711DB10-2286-4547-8F13-4E0C8C3830CC}"/>
              </a:ext>
            </a:extLst>
          </p:cNvPr>
          <p:cNvSpPr/>
          <p:nvPr/>
        </p:nvSpPr>
        <p:spPr>
          <a:xfrm>
            <a:off x="8175305" y="4613320"/>
            <a:ext cx="1203767" cy="120376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63" dirty="0"/>
              <a:t>NGO/SERIKAT BURUH</a:t>
            </a:r>
            <a:endParaRPr lang="en-US" sz="1463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8534AEF1-F24D-354C-A051-F26F39F1DBB8}"/>
              </a:ext>
            </a:extLst>
          </p:cNvPr>
          <p:cNvSpPr txBox="1"/>
          <p:nvPr/>
        </p:nvSpPr>
        <p:spPr>
          <a:xfrm>
            <a:off x="0" y="2405984"/>
            <a:ext cx="23252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r">
              <a:buFont typeface="Arial" panose="020B0604020202020204" pitchFamily="34" charset="0"/>
              <a:buChar char="•"/>
            </a:pPr>
            <a:r>
              <a:rPr lang="id-ID" sz="1200" dirty="0">
                <a:latin typeface="Nexa Light" panose="02000000000000000000" pitchFamily="2" charset="0"/>
              </a:rPr>
              <a:t>Keselamatan dan Kesehatan Kerja = Investasi</a:t>
            </a:r>
          </a:p>
          <a:p>
            <a:pPr marL="171450" indent="-171450" algn="r">
              <a:buFont typeface="Arial" panose="020B0604020202020204" pitchFamily="34" charset="0"/>
              <a:buChar char="•"/>
            </a:pPr>
            <a:r>
              <a:rPr lang="id-ID" sz="1200" dirty="0">
                <a:latin typeface="Nexa Light" panose="02000000000000000000" pitchFamily="2" charset="0"/>
              </a:rPr>
              <a:t>Kecelakaan Kerja=menghambat produksi</a:t>
            </a:r>
            <a:endParaRPr lang="en-US" sz="1200" dirty="0">
              <a:latin typeface="Nexa Light" panose="02000000000000000000" pitchFamily="2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3BD99574-1260-9A44-91AD-E356B2053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1530" y="2507549"/>
            <a:ext cx="812741" cy="57819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B60A8028-D26D-C545-84E5-B775BB123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823926" y="2507548"/>
            <a:ext cx="672143" cy="57819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583ABA6B-B946-6149-9A32-6B648FED2BA7}"/>
              </a:ext>
            </a:extLst>
          </p:cNvPr>
          <p:cNvSpPr txBox="1"/>
          <p:nvPr/>
        </p:nvSpPr>
        <p:spPr>
          <a:xfrm>
            <a:off x="2921251" y="5125887"/>
            <a:ext cx="28060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d-ID" sz="1200" dirty="0">
                <a:latin typeface="Nexa Light" panose="02000000000000000000" pitchFamily="2" charset="0"/>
              </a:rPr>
              <a:t>Keselamatan dan Kesehatan Kerja=Hak </a:t>
            </a:r>
            <a:r>
              <a:rPr lang="id-ID" sz="1200" dirty="0" err="1">
                <a:latin typeface="Nexa Light" panose="02000000000000000000" pitchFamily="2" charset="0"/>
              </a:rPr>
              <a:t>Asazi</a:t>
            </a:r>
            <a:r>
              <a:rPr lang="id-ID" sz="1200" dirty="0">
                <a:latin typeface="Nexa Light" panose="02000000000000000000" pitchFamily="2" charset="0"/>
              </a:rPr>
              <a:t> Manusia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d-ID" sz="1200" dirty="0">
                <a:latin typeface="Nexa Light" panose="02000000000000000000" pitchFamily="2" charset="0"/>
              </a:rPr>
              <a:t>K3 Bukan APD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d-ID" sz="1200" dirty="0">
                <a:latin typeface="Nexa Light" panose="02000000000000000000" pitchFamily="2" charset="0"/>
              </a:rPr>
              <a:t>Kesadaran buruh meningkat</a:t>
            </a:r>
            <a:endParaRPr lang="en-US" sz="1200" dirty="0">
              <a:latin typeface="Nexa Light" panose="02000000000000000000" pitchFamily="2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xmlns="" id="{BA9AD3EC-0E33-FE49-8C19-95529128D0FA}"/>
              </a:ext>
            </a:extLst>
          </p:cNvPr>
          <p:cNvCxnSpPr>
            <a:cxnSpLocks/>
            <a:stCxn id="7" idx="2"/>
            <a:endCxn id="12" idx="1"/>
          </p:cNvCxnSpPr>
          <p:nvPr/>
        </p:nvCxnSpPr>
        <p:spPr>
          <a:xfrm>
            <a:off x="4636418" y="3563869"/>
            <a:ext cx="3715175" cy="12257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/>
        </p:nvSpPr>
        <p:spPr>
          <a:xfrm>
            <a:off x="3514012" y="4088595"/>
            <a:ext cx="1150221" cy="10019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63" b="1" dirty="0">
                <a:latin typeface="Nexa Light" panose="02000000000000000000" pitchFamily="2" charset="0"/>
              </a:rPr>
              <a:t>BURUH</a:t>
            </a:r>
          </a:p>
        </p:txBody>
      </p:sp>
      <p:cxnSp>
        <p:nvCxnSpPr>
          <p:cNvPr id="24" name="Straight Arrow Connector 23"/>
          <p:cNvCxnSpPr>
            <a:stCxn id="7" idx="2"/>
            <a:endCxn id="2" idx="0"/>
          </p:cNvCxnSpPr>
          <p:nvPr/>
        </p:nvCxnSpPr>
        <p:spPr>
          <a:xfrm flipH="1">
            <a:off x="4089123" y="3563869"/>
            <a:ext cx="547295" cy="5247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cxnSpLocks/>
            <a:stCxn id="12" idx="1"/>
            <a:endCxn id="8" idx="5"/>
          </p:cNvCxnSpPr>
          <p:nvPr/>
        </p:nvCxnSpPr>
        <p:spPr>
          <a:xfrm flipH="1" flipV="1">
            <a:off x="6606732" y="3052845"/>
            <a:ext cx="1744861" cy="17367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2" idx="2"/>
            <a:endCxn id="10" idx="5"/>
          </p:cNvCxnSpPr>
          <p:nvPr/>
        </p:nvCxnSpPr>
        <p:spPr>
          <a:xfrm flipH="1" flipV="1">
            <a:off x="3369218" y="3222243"/>
            <a:ext cx="4806088" cy="19929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606732" y="5849156"/>
            <a:ext cx="3139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r">
              <a:buFont typeface="Arial" panose="020B0604020202020204" pitchFamily="34" charset="0"/>
              <a:buChar char="•"/>
            </a:pPr>
            <a:r>
              <a:rPr lang="id-ID" sz="1200" dirty="0">
                <a:latin typeface="Nexa Light" panose="02000000000000000000" pitchFamily="2" charset="0"/>
              </a:rPr>
              <a:t>Memperkuat gerakan akar rumput</a:t>
            </a:r>
          </a:p>
          <a:p>
            <a:pPr marL="171450" indent="-171450" algn="r">
              <a:buFont typeface="Arial" panose="020B0604020202020204" pitchFamily="34" charset="0"/>
              <a:buChar char="•"/>
            </a:pPr>
            <a:r>
              <a:rPr lang="id-ID" sz="1200" dirty="0">
                <a:latin typeface="Nexa Light" panose="02000000000000000000" pitchFamily="2" charset="0"/>
              </a:rPr>
              <a:t>Produksi=Kemanusiaan</a:t>
            </a:r>
          </a:p>
          <a:p>
            <a:pPr marL="171450" indent="-171450" algn="r">
              <a:buFont typeface="Arial" panose="020B0604020202020204" pitchFamily="34" charset="0"/>
              <a:buChar char="•"/>
            </a:pPr>
            <a:r>
              <a:rPr lang="id-ID" sz="1200" dirty="0">
                <a:latin typeface="Nexa Light" panose="02000000000000000000" pitchFamily="2" charset="0"/>
              </a:rPr>
              <a:t>Meningkatkan kesadaran buruh melalui pendidikan, seminar,dsb.</a:t>
            </a:r>
          </a:p>
        </p:txBody>
      </p:sp>
      <p:sp>
        <p:nvSpPr>
          <p:cNvPr id="33" name="Pentagon 32">
            <a:extLst>
              <a:ext uri="{FF2B5EF4-FFF2-40B4-BE49-F238E27FC236}">
                <a16:creationId xmlns:a16="http://schemas.microsoft.com/office/drawing/2014/main" xmlns="" id="{044C8A2B-9B7E-014D-93B9-43B4A922B160}"/>
              </a:ext>
            </a:extLst>
          </p:cNvPr>
          <p:cNvSpPr/>
          <p:nvPr/>
        </p:nvSpPr>
        <p:spPr>
          <a:xfrm rot="16200000">
            <a:off x="8042235" y="3190453"/>
            <a:ext cx="1385282" cy="87461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63" dirty="0">
                <a:latin typeface="Nexa Light" panose="02000000000000000000" pitchFamily="2" charset="0"/>
              </a:rPr>
              <a:t>Advokasi Policy</a:t>
            </a:r>
            <a:endParaRPr lang="en-US" sz="1463" dirty="0">
              <a:latin typeface="Nexa Light" panose="02000000000000000000" pitchFamily="2" charset="0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7692942" y="1958787"/>
            <a:ext cx="2117102" cy="8669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63" dirty="0">
                <a:latin typeface="Nexa Light" panose="02000000000000000000" pitchFamily="2" charset="0"/>
              </a:rPr>
              <a:t>Legal Drafting/Kertas Posisi </a:t>
            </a:r>
          </a:p>
        </p:txBody>
      </p:sp>
      <p:cxnSp>
        <p:nvCxnSpPr>
          <p:cNvPr id="36" name="Straight Arrow Connector 35"/>
          <p:cNvCxnSpPr>
            <a:stCxn id="12" idx="0"/>
            <a:endCxn id="33" idx="1"/>
          </p:cNvCxnSpPr>
          <p:nvPr/>
        </p:nvCxnSpPr>
        <p:spPr>
          <a:xfrm flipH="1" flipV="1">
            <a:off x="8734876" y="4320400"/>
            <a:ext cx="42313" cy="2929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cxnSpLocks/>
            <a:stCxn id="34" idx="2"/>
            <a:endCxn id="8" idx="6"/>
          </p:cNvCxnSpPr>
          <p:nvPr/>
        </p:nvCxnSpPr>
        <p:spPr>
          <a:xfrm flipH="1">
            <a:off x="6806459" y="2392252"/>
            <a:ext cx="886483" cy="1893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cxnSpLocks/>
            <a:stCxn id="34" idx="3"/>
          </p:cNvCxnSpPr>
          <p:nvPr/>
        </p:nvCxnSpPr>
        <p:spPr>
          <a:xfrm flipH="1">
            <a:off x="7270092" y="2698757"/>
            <a:ext cx="732892" cy="7185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5327218" y="171183"/>
            <a:ext cx="3449972" cy="17219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d-ID" sz="1000" dirty="0">
              <a:latin typeface="Nexa Light" panose="02000000000000000000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d-ID" sz="1000" dirty="0">
                <a:latin typeface="Nexa Light" panose="02000000000000000000" pitchFamily="2" charset="0"/>
              </a:rPr>
              <a:t>Revisi UU no 1 tahun 1970 tentang k3 terkait Denda.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d-ID" sz="1000" dirty="0">
                <a:latin typeface="Nexa Light" panose="02000000000000000000" pitchFamily="2" charset="0"/>
              </a:rPr>
              <a:t>Memasukan klausul peran pemerintah </a:t>
            </a:r>
            <a:r>
              <a:rPr lang="id-ID" sz="1000" dirty="0" err="1">
                <a:latin typeface="Nexa Light" panose="02000000000000000000" pitchFamily="2" charset="0"/>
              </a:rPr>
              <a:t>dlm</a:t>
            </a:r>
            <a:r>
              <a:rPr lang="id-ID" sz="1000" dirty="0">
                <a:latin typeface="Nexa Light" panose="02000000000000000000" pitchFamily="2" charset="0"/>
              </a:rPr>
              <a:t> melakukan pengawasan dan penindakan pelanggaran K3 dengan tegas.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d-ID" sz="1000" dirty="0">
                <a:latin typeface="Nexa Light" panose="02000000000000000000" pitchFamily="2" charset="0"/>
              </a:rPr>
              <a:t>Menghilangkan unsur monopoli pemerintah dalam menetapkan ahli K3.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d-ID" sz="1000" dirty="0">
                <a:latin typeface="Nexa Light" panose="02000000000000000000" pitchFamily="2" charset="0"/>
              </a:rPr>
              <a:t>Menyiapkan konsep K3 pada era Revolusi Industri 40&gt; Pemanfaatan Internet dan Big Data</a:t>
            </a:r>
          </a:p>
        </p:txBody>
      </p:sp>
      <p:cxnSp>
        <p:nvCxnSpPr>
          <p:cNvPr id="23" name="Straight Arrow Connector 22"/>
          <p:cNvCxnSpPr>
            <a:cxnSpLocks/>
            <a:stCxn id="20" idx="2"/>
            <a:endCxn id="34" idx="1"/>
          </p:cNvCxnSpPr>
          <p:nvPr/>
        </p:nvCxnSpPr>
        <p:spPr>
          <a:xfrm>
            <a:off x="7052204" y="1893102"/>
            <a:ext cx="950780" cy="1926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cxnSpLocks/>
            <a:stCxn id="8" idx="7"/>
            <a:endCxn id="20" idx="2"/>
          </p:cNvCxnSpPr>
          <p:nvPr/>
        </p:nvCxnSpPr>
        <p:spPr>
          <a:xfrm flipV="1">
            <a:off x="6606732" y="1893102"/>
            <a:ext cx="445472" cy="2171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2892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1079</TotalTime>
  <Words>1789</Words>
  <Application>Microsoft Macintosh PowerPoint</Application>
  <PresentationFormat>A4 Paper (210x297 mm)</PresentationFormat>
  <Paragraphs>263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8" baseType="lpstr">
      <vt:lpstr>Algerian</vt:lpstr>
      <vt:lpstr>Calibri   </vt:lpstr>
      <vt:lpstr>Calibri  (body)</vt:lpstr>
      <vt:lpstr>Calibri Light</vt:lpstr>
      <vt:lpstr>Courier New</vt:lpstr>
      <vt:lpstr>Helvetica</vt:lpstr>
      <vt:lpstr>Nexa Bold</vt:lpstr>
      <vt:lpstr>Nexa Light</vt:lpstr>
      <vt:lpstr>맑은 고딕</vt:lpstr>
      <vt:lpstr>宋体</vt:lpstr>
      <vt:lpstr>Arial</vt:lpstr>
      <vt:lpstr>Calibri</vt:lpstr>
      <vt:lpstr>Comic Sans MS</vt:lpstr>
      <vt:lpstr>Times New Roman</vt:lpstr>
      <vt:lpstr>Wingdings</vt:lpstr>
      <vt:lpstr>Office Theme</vt:lpstr>
      <vt:lpstr>PERKUAT SERIKAT BURUH DALAM PERATURAN KESEHATAN DAN KESELAMATAN KERJA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Asian Scenario</vt:lpstr>
      <vt:lpstr>PowerPoint Presentation</vt:lpstr>
      <vt:lpstr>PowerPoint Presentation</vt:lpstr>
      <vt:lpstr>APAKAH kecelakaan kerja salah Buruh ???  Apa arti angka-angka tersebut? Apakah hanya angka statistik semata ???</vt:lpstr>
      <vt:lpstr>PowerPoint Presentation</vt:lpstr>
      <vt:lpstr>PowerPoint Presentation</vt:lpstr>
      <vt:lpstr>Regulasi K3: Implementasi dan Pengawasan</vt:lpstr>
      <vt:lpstr>PowerPoint Presentation</vt:lpstr>
      <vt:lpstr>Realitas Lapangan</vt:lpstr>
      <vt:lpstr>PowerPoint Presentation</vt:lpstr>
      <vt:lpstr>PowerPoint Presentation</vt:lpstr>
      <vt:lpstr>“Gunung Es” </vt:lpstr>
      <vt:lpstr>PowerPoint Presentation</vt:lpstr>
      <vt:lpstr>PowerPoint Presentation</vt:lpstr>
      <vt:lpstr>The International Agency for Research  on Cancer (IARC)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PERATURAN MENTERI TENAGA KERJA DAN TRANSMIGRASI RI NOMOR PER.25/MEN/XII/2008 TENTANG PEDOMAN DIAGNOSIS DAN PENILAIAN CACAT KARENA KECELAKAAN DAN PENYAKIT AKIBAT KERJA</vt:lpstr>
      <vt:lpstr>PERATURAN PEMERINTAH REPUBLIK INDONESIA NOMOR 44 TAHUN 2015 TENTANG PENYELENGGARAAN PROGRAM JAMINAN KECELAKAAN KERJA DAN JAMINAN KEMATIAN</vt:lpstr>
      <vt:lpstr>PowerPoint Presentation</vt:lpstr>
      <vt:lpstr>PowerPoint Presentation</vt:lpstr>
      <vt:lpstr>PowerPoint Presentation</vt:lpstr>
      <vt:lpstr>Problematika</vt:lpstr>
      <vt:lpstr>PowerPoint Presentation</vt:lpstr>
    </vt:vector>
  </TitlesOfParts>
  <Company/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Pandangan LION terhadap ketentuan UU K3, pelaksanaan dan pengawasan kesehatan dan keselamatan kerja di Indonesia</dc:title>
  <dc:creator>Pc</dc:creator>
  <cp:lastModifiedBy>Indah Saptorini</cp:lastModifiedBy>
  <cp:revision>50</cp:revision>
  <cp:lastPrinted>2018-11-06T15:50:29Z</cp:lastPrinted>
  <dcterms:created xsi:type="dcterms:W3CDTF">2018-10-30T07:28:08Z</dcterms:created>
  <dcterms:modified xsi:type="dcterms:W3CDTF">2018-11-08T03:39:29Z</dcterms:modified>
</cp:coreProperties>
</file>