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tmp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5"/>
  </p:sldMasterIdLst>
  <p:notesMasterIdLst>
    <p:notesMasterId r:id="rId30"/>
  </p:notesMasterIdLst>
  <p:sldIdLst>
    <p:sldId id="256" r:id="rId6"/>
    <p:sldId id="272" r:id="rId7"/>
    <p:sldId id="258" r:id="rId8"/>
    <p:sldId id="259" r:id="rId9"/>
    <p:sldId id="274" r:id="rId10"/>
    <p:sldId id="261" r:id="rId11"/>
    <p:sldId id="275" r:id="rId12"/>
    <p:sldId id="268" r:id="rId13"/>
    <p:sldId id="265" r:id="rId14"/>
    <p:sldId id="281" r:id="rId15"/>
    <p:sldId id="276" r:id="rId16"/>
    <p:sldId id="277" r:id="rId17"/>
    <p:sldId id="287" r:id="rId18"/>
    <p:sldId id="282" r:id="rId19"/>
    <p:sldId id="269" r:id="rId20"/>
    <p:sldId id="280" r:id="rId21"/>
    <p:sldId id="283" r:id="rId22"/>
    <p:sldId id="270" r:id="rId23"/>
    <p:sldId id="278" r:id="rId24"/>
    <p:sldId id="279" r:id="rId25"/>
    <p:sldId id="285" r:id="rId26"/>
    <p:sldId id="286" r:id="rId27"/>
    <p:sldId id="260" r:id="rId28"/>
    <p:sldId id="284" r:id="rId2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21" autoAdjust="0"/>
    <p:restoredTop sz="94635"/>
  </p:normalViewPr>
  <p:slideViewPr>
    <p:cSldViewPr snapToGrid="0" snapToObjects="1">
      <p:cViewPr varScale="1">
        <p:scale>
          <a:sx n="59" d="100"/>
          <a:sy n="59" d="100"/>
        </p:scale>
        <p:origin x="200" y="1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124A1-938E-442D-A0D8-F4B2268A9969}" type="datetimeFigureOut">
              <a:rPr lang="en-GB" smtClean="0"/>
              <a:t>12/12/2018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D84FD-A00C-4D92-934F-C74F58A28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673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34 countries ratified</a:t>
            </a:r>
          </a:p>
          <a:p>
            <a:r>
              <a:rPr kumimoji="1" lang="en-US" altLang="ja-JP" dirty="0"/>
              <a:t>C103 41countries, denounced by 17countries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65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P9, Maternity and Paternity at Work, 2014, ILO</a:t>
            </a:r>
          </a:p>
          <a:p>
            <a:r>
              <a:rPr kumimoji="1" lang="en-US" altLang="ja-JP" dirty="0"/>
              <a:t>Moreover,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706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804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It is not  actually required by ILS. Just R191 is mentioning that </a:t>
            </a:r>
            <a:r>
              <a:rPr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 The employed mother or the employed father of the child should be entitled to parental leave during a period following the expiry of maternity leave as a </a:t>
            </a:r>
            <a:r>
              <a:rPr kumimoji="1" lang="en-US" altLang="ja-JP" dirty="0"/>
              <a:t>“related type of leave”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4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Art6, C183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07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burden of proving that the reasons for dismissal are unrelated to pregnancy or childbirth and its consequences or nursing shall rest on the employer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26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In this regard, Art 6, Law No.13 2003 says general con-discrimination but there is no article focus on maternity-related discrimination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3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Convention No. 183 and previous ILO maternity protection</a:t>
            </a:r>
          </a:p>
          <a:p>
            <a:r>
              <a:rPr kumimoji="1" lang="en-US" altLang="ja-JP" dirty="0"/>
              <a:t>standards define nursing breaks as a right of breastfeeding</a:t>
            </a:r>
          </a:p>
          <a:p>
            <a:r>
              <a:rPr kumimoji="1" lang="en-US" altLang="ja-JP" dirty="0"/>
              <a:t>women, intended to provide time for women</a:t>
            </a:r>
          </a:p>
          <a:p>
            <a:r>
              <a:rPr kumimoji="1" lang="en-US" altLang="ja-JP" dirty="0"/>
              <a:t>to feed their children or express milk for later bottle</a:t>
            </a:r>
          </a:p>
          <a:p>
            <a:r>
              <a:rPr kumimoji="1" lang="en-US" altLang="ja-JP" dirty="0"/>
              <a:t>feeding. In some countries, however, the scope of eligibility</a:t>
            </a:r>
          </a:p>
          <a:p>
            <a:r>
              <a:rPr kumimoji="1" lang="en-US" altLang="ja-JP" dirty="0"/>
              <a:t>has become broader, in recognition of the fact that</a:t>
            </a:r>
          </a:p>
          <a:p>
            <a:r>
              <a:rPr kumimoji="1" lang="en-US" altLang="ja-JP" dirty="0"/>
              <a:t>nursing breaks, including bottle feeding, are connected</a:t>
            </a:r>
          </a:p>
          <a:p>
            <a:r>
              <a:rPr kumimoji="1" lang="en-US" altLang="ja-JP" dirty="0"/>
              <a:t>to the well-being of the child and that extending nursing</a:t>
            </a:r>
          </a:p>
          <a:p>
            <a:r>
              <a:rPr kumimoji="1" lang="en-US" altLang="ja-JP" dirty="0"/>
              <a:t>breaks to mothers and fathers is an important measure</a:t>
            </a:r>
          </a:p>
          <a:p>
            <a:r>
              <a:rPr kumimoji="1" lang="en-US" altLang="ja-JP" dirty="0"/>
              <a:t>to promote the sharing of care-giving responsibilities</a:t>
            </a:r>
          </a:p>
          <a:p>
            <a:r>
              <a:rPr kumimoji="1" lang="en-US" altLang="ja-JP" dirty="0"/>
              <a:t>and to create a workplace environment that enables</a:t>
            </a:r>
          </a:p>
          <a:p>
            <a:r>
              <a:rPr kumimoji="1" lang="en-US" altLang="ja-JP" dirty="0"/>
              <a:t>both breastfeeding and work–family balance, without</a:t>
            </a:r>
          </a:p>
          <a:p>
            <a:r>
              <a:rPr kumimoji="1" lang="en-US" altLang="ja-JP" dirty="0"/>
              <a:t>precluding nursing workers’ rights to nursing breaks.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D84FD-A00C-4D92-934F-C74F58A2866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12/12/18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6" descr="Logo100Years_E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468800" cy="63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tm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m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ilo.org/global/publications/ilo-bookstore/order-online/books/WCMS_242615/lang--en/index.htm" TargetMode="External"/><Relationship Id="rId3" Type="http://schemas.openxmlformats.org/officeDocument/2006/relationships/image" Target="../media/image8.tm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64173"/>
            <a:ext cx="7772400" cy="1529146"/>
          </a:xfrm>
        </p:spPr>
        <p:txBody>
          <a:bodyPr/>
          <a:lstStyle/>
          <a:p>
            <a:r>
              <a:rPr lang="fr-FR" sz="3600" dirty="0"/>
              <a:t>Standar-Standar Perburuhan Internasional dalam Perlindungan Maternitas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50427" y="2900855"/>
            <a:ext cx="6235263" cy="1308538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en-US" altLang="ja-JP" dirty="0"/>
              <a:t> </a:t>
            </a:r>
            <a:r>
              <a:rPr lang="en-US" altLang="ja-JP" dirty="0" err="1"/>
              <a:t>Batam</a:t>
            </a:r>
            <a:r>
              <a:rPr lang="en-US" altLang="ja-JP" dirty="0"/>
              <a:t>, Indonesia</a:t>
            </a:r>
          </a:p>
          <a:p>
            <a:pPr algn="r"/>
            <a:r>
              <a:rPr lang="en-US" dirty="0"/>
              <a:t>13/December/2018</a:t>
            </a:r>
          </a:p>
          <a:p>
            <a:pPr algn="r"/>
            <a:r>
              <a:rPr lang="en-US" dirty="0"/>
              <a:t>ILO Jakarta Office </a:t>
            </a:r>
          </a:p>
          <a:p>
            <a:pPr algn="r"/>
            <a:r>
              <a:rPr lang="en-US" dirty="0"/>
              <a:t>Associate Expert Maiko Amano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07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xmlns="" id="{0F723959-7D9E-4FD2-A71B-45C02F114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865676"/>
            <a:ext cx="8162109" cy="1412148"/>
          </a:xfrm>
        </p:spPr>
        <p:txBody>
          <a:bodyPr/>
          <a:lstStyle/>
          <a:p>
            <a:r>
              <a:rPr lang="en-US" altLang="ja-JP" dirty="0"/>
              <a:t>1.  </a:t>
            </a:r>
            <a:r>
              <a:rPr kumimoji="1" lang="en-US" altLang="ja-JP" dirty="0"/>
              <a:t>StanDAR-STANDAR PERBURUHAN INTERNASIONAL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496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DB01B77-2A45-4B97-AC99-55AE1445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6648994" cy="857250"/>
          </a:xfrm>
        </p:spPr>
        <p:txBody>
          <a:bodyPr/>
          <a:lstStyle/>
          <a:p>
            <a:r>
              <a:rPr lang="en-US" altLang="ja-JP" sz="3200" dirty="0"/>
              <a:t>Perkembangan Standar Internasional terkait Perlindungan Maternitas</a:t>
            </a:r>
            <a:endParaRPr kumimoji="1" lang="ja-JP" altLang="en-US" sz="3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ECE3748F-457A-45B5-97FA-02DF4DE5A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8869"/>
            <a:ext cx="8229600" cy="3305754"/>
          </a:xfrm>
        </p:spPr>
        <p:txBody>
          <a:bodyPr/>
          <a:lstStyle/>
          <a:p>
            <a:r>
              <a:rPr kumimoji="1" lang="en-US" altLang="ja-JP" dirty="0"/>
              <a:t>1919 Konvensi No.3</a:t>
            </a:r>
          </a:p>
          <a:p>
            <a:pPr marL="0" indent="0">
              <a:buNone/>
            </a:pPr>
            <a:r>
              <a:rPr kumimoji="1" lang="ja-JP" altLang="en-US" dirty="0"/>
              <a:t>　　　　　　　　　　↓</a:t>
            </a:r>
            <a:endParaRPr kumimoji="1" lang="en-US" altLang="ja-JP" dirty="0"/>
          </a:p>
          <a:p>
            <a:r>
              <a:rPr lang="en-US" altLang="ja-JP" dirty="0"/>
              <a:t>1952 Konvensi No.103</a:t>
            </a:r>
          </a:p>
          <a:p>
            <a:pPr marL="0" indent="0">
              <a:buNone/>
            </a:pPr>
            <a:r>
              <a:rPr lang="ja-JP" altLang="en-US" dirty="0"/>
              <a:t>　　　　　　　　　　↓</a:t>
            </a:r>
            <a:endParaRPr lang="en-US" altLang="ja-JP" dirty="0"/>
          </a:p>
          <a:p>
            <a:r>
              <a:rPr lang="en-US" altLang="ja-JP" u="sng" dirty="0"/>
              <a:t>2000 Konvensi No.183</a:t>
            </a:r>
            <a:endParaRPr kumimoji="1" lang="ja-JP" altLang="en-US" u="sng" dirty="0"/>
          </a:p>
        </p:txBody>
      </p:sp>
      <p:pic>
        <p:nvPicPr>
          <p:cNvPr id="3074" name="Picture 2" descr="https://3.bp.blogspot.com/-eLjQSOVrdOA/V9vBE-VLhaI/AAAAAAAA918/6NM57HfI3IInyslPtniI0kG_xZ47MRS8wCLcB/s800/baby_india_gir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479" y="1746607"/>
            <a:ext cx="2384745" cy="253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0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7AC52EA-D1FC-48E6-9193-2AD18A9D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6274526" cy="857250"/>
          </a:xfrm>
        </p:spPr>
        <p:txBody>
          <a:bodyPr/>
          <a:lstStyle/>
          <a:p>
            <a:r>
              <a:rPr kumimoji="1" lang="en-US" altLang="ja-JP" sz="3200" dirty="0"/>
              <a:t>Standar Perburuhan terkait lainnya</a:t>
            </a:r>
            <a:endParaRPr kumimoji="1" lang="ja-JP" altLang="en-US" sz="3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05BF0252-9232-4237-B1E2-73EFA9CE9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/>
              <a:t>Konvensi Upah yang setara</a:t>
            </a:r>
            <a:r>
              <a:rPr kumimoji="1" lang="en-US" altLang="ja-JP" dirty="0"/>
              <a:t>, No.100 </a:t>
            </a:r>
          </a:p>
          <a:p>
            <a:r>
              <a:rPr kumimoji="1" lang="en-US" altLang="ja-JP" dirty="0"/>
              <a:t>Konvensi Jaminan Sosial, No.102</a:t>
            </a:r>
          </a:p>
          <a:p>
            <a:r>
              <a:rPr lang="en-US" altLang="ja-JP" dirty="0"/>
              <a:t>Konvensi Diskriminasi, No.111</a:t>
            </a:r>
          </a:p>
          <a:p>
            <a:r>
              <a:rPr kumimoji="1" lang="en-US" altLang="ja-JP" dirty="0"/>
              <a:t>Konvensi Pekerja dengan Tanggung Jawab Keluarga, No.156</a:t>
            </a:r>
          </a:p>
          <a:p>
            <a:r>
              <a:rPr lang="en-US" altLang="ja-JP" dirty="0"/>
              <a:t>Rekomendasi Perlindungan Maternitas</a:t>
            </a:r>
            <a:r>
              <a:rPr lang="en-US" altLang="ja-JP" dirty="0"/>
              <a:t> No.95 &amp; No.191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397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6B2D880-66C3-470F-A39A-68D9C1CD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6187440" cy="857250"/>
          </a:xfrm>
        </p:spPr>
        <p:txBody>
          <a:bodyPr/>
          <a:lstStyle/>
          <a:p>
            <a:r>
              <a:rPr lang="en-US" altLang="ja-JP" sz="3600" dirty="0"/>
              <a:t>Status Ratifikasi</a:t>
            </a:r>
            <a:r>
              <a:rPr kumimoji="1" lang="en-US" altLang="ja-JP" sz="3600" dirty="0"/>
              <a:t> Indonesia 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04B7A14-AFEB-4DEA-B444-B1FF121CF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15689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/>
              <a:t>No. 3       </a:t>
            </a:r>
          </a:p>
          <a:p>
            <a:r>
              <a:rPr lang="en-US" altLang="ja-JP" dirty="0"/>
              <a:t>No. 103   </a:t>
            </a:r>
          </a:p>
          <a:p>
            <a:r>
              <a:rPr kumimoji="1" lang="en-US" altLang="ja-JP" u="sng" dirty="0"/>
              <a:t>No. 183   Belum Ratifikasi</a:t>
            </a:r>
          </a:p>
          <a:p>
            <a:r>
              <a:rPr kumimoji="1" lang="en-US" altLang="ja-JP" dirty="0"/>
              <a:t>No. 102   Belum Ratifikasi</a:t>
            </a:r>
          </a:p>
          <a:p>
            <a:r>
              <a:rPr lang="en-US" altLang="ja-JP" b="1" dirty="0"/>
              <a:t>No. 100   Ratifikasi</a:t>
            </a:r>
          </a:p>
          <a:p>
            <a:r>
              <a:rPr kumimoji="1" lang="en-US" altLang="ja-JP" b="1" dirty="0"/>
              <a:t>No. 111   Ratifikasi</a:t>
            </a:r>
          </a:p>
          <a:p>
            <a:r>
              <a:rPr kumimoji="1" lang="en-US" altLang="ja-JP" dirty="0"/>
              <a:t>No. 156   Belum Ratifikasi</a:t>
            </a:r>
            <a:endParaRPr kumimoji="1" lang="ja-JP" altLang="en-US" dirty="0"/>
          </a:p>
        </p:txBody>
      </p:sp>
      <p:pic>
        <p:nvPicPr>
          <p:cNvPr id="1026" name="Picture 2" descr="https://4.bp.blogspot.com/-RKfna9T49uI/UqmP7BaUPrI/AAAAAAAAboM/JHlIQwo3Yq8/s800/ninshin_cou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258" y="1689365"/>
            <a:ext cx="3912741" cy="302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56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4DB433B-5499-40A7-998F-9C6EF767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600" dirty="0"/>
              <a:t>Konvensi No. 183</a:t>
            </a:r>
            <a:br>
              <a:rPr kumimoji="1" lang="en-US" altLang="ja-JP" sz="3600" dirty="0"/>
            </a:b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5DC4D12-3A83-4E28-9450-88069A20F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72146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Pasal </a:t>
            </a:r>
            <a:r>
              <a:rPr kumimoji="1" lang="en-US" altLang="ja-JP" dirty="0"/>
              <a:t>2  Cakupan, Semua perempuan yang bekerja</a:t>
            </a:r>
            <a:r>
              <a:rPr lang="en-US" altLang="ja-JP" dirty="0"/>
              <a:t>, termasuk mereka yang bekerja tidak tetap</a:t>
            </a:r>
            <a:endParaRPr kumimoji="1" lang="en-US" altLang="ja-JP" dirty="0"/>
          </a:p>
          <a:p>
            <a:r>
              <a:rPr lang="en-US" altLang="ja-JP" dirty="0"/>
              <a:t>Pasal</a:t>
            </a:r>
            <a:r>
              <a:rPr kumimoji="1" lang="en-US" altLang="ja-JP" dirty="0"/>
              <a:t> 4 Perlindungan Maternitas</a:t>
            </a:r>
          </a:p>
          <a:p>
            <a:r>
              <a:rPr lang="en-US" altLang="ja-JP" dirty="0"/>
              <a:t>Pasal </a:t>
            </a:r>
            <a:r>
              <a:rPr kumimoji="1" lang="en-US" altLang="ja-JP" dirty="0"/>
              <a:t>6 </a:t>
            </a:r>
            <a:r>
              <a:rPr lang="en-US" altLang="ja-JP" dirty="0"/>
              <a:t>Tunjangan </a:t>
            </a:r>
            <a:endParaRPr kumimoji="1" lang="en-US" altLang="ja-JP" dirty="0"/>
          </a:p>
          <a:p>
            <a:r>
              <a:rPr kumimoji="1" lang="en-US" altLang="ja-JP" dirty="0"/>
              <a:t>Art 8,9 Perlindungan &amp; Non-diskriminasi</a:t>
            </a:r>
          </a:p>
          <a:p>
            <a:r>
              <a:rPr lang="en-US" altLang="ja-JP" dirty="0"/>
              <a:t>Art10 Menyusui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822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xmlns="" id="{E2E718DA-382F-44A2-9630-AF7E9311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69" y="2346785"/>
            <a:ext cx="7772400" cy="1198866"/>
          </a:xfrm>
        </p:spPr>
        <p:txBody>
          <a:bodyPr/>
          <a:lstStyle/>
          <a:p>
            <a:r>
              <a:rPr kumimoji="1" lang="en-US" altLang="ja-JP" dirty="0"/>
              <a:t>2. PerLINDUNGAN MATERNITAS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548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D2B0DEC-39FD-4479-9FE2-713590F1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4776952" cy="857250"/>
          </a:xfrm>
        </p:spPr>
        <p:txBody>
          <a:bodyPr/>
          <a:lstStyle/>
          <a:p>
            <a:r>
              <a:rPr kumimoji="1" lang="en-US" altLang="ja-JP" sz="3600" dirty="0"/>
              <a:t>Perlindungan Maternitas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2CF343DD-53DC-48D8-B648-43848F934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ja-JP" b="1" dirty="0"/>
              <a:t>Pasal </a:t>
            </a:r>
            <a:r>
              <a:rPr kumimoji="1" lang="en-US" altLang="ja-JP" b="1" dirty="0"/>
              <a:t>4, Konvensi No.183</a:t>
            </a:r>
          </a:p>
          <a:p>
            <a:r>
              <a:rPr lang="en-US" altLang="ja-JP" dirty="0"/>
              <a:t>Total durasi minimum</a:t>
            </a:r>
            <a:r>
              <a:rPr kumimoji="1" lang="en-US" altLang="ja-JP" dirty="0"/>
              <a:t> </a:t>
            </a:r>
            <a:r>
              <a:rPr kumimoji="1" lang="en-US" altLang="ja-JP" b="1" dirty="0"/>
              <a:t>14 Minggu</a:t>
            </a:r>
          </a:p>
          <a:p>
            <a:r>
              <a:rPr lang="en-US" altLang="ja-JP" dirty="0"/>
              <a:t>Wajib </a:t>
            </a:r>
            <a:r>
              <a:rPr lang="en-US" altLang="ja-JP" b="1" dirty="0"/>
              <a:t>6 minggu  </a:t>
            </a:r>
            <a:r>
              <a:rPr lang="en-US" altLang="ja-JP" dirty="0"/>
              <a:t>setelah kelahiran</a:t>
            </a:r>
            <a:endParaRPr kumimoji="1" lang="en-US" altLang="ja-JP" dirty="0"/>
          </a:p>
          <a:p>
            <a:r>
              <a:rPr lang="en-US" dirty="0"/>
              <a:t>Waktu sebelum kelahiran harus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Disesuaikan dengan tanggal aktual</a:t>
            </a:r>
          </a:p>
          <a:p>
            <a:pPr marL="0" indent="0">
              <a:buNone/>
            </a:pPr>
            <a:r>
              <a:rPr lang="en-US" dirty="0"/>
              <a:t>Kelahiran bayi, tanpa pengurangan </a:t>
            </a:r>
          </a:p>
          <a:p>
            <a:pPr marL="0" indent="0">
              <a:buNone/>
            </a:pPr>
            <a:r>
              <a:rPr lang="en-US" dirty="0"/>
              <a:t>Porsi waktu cuti yang diwajibkan setelah kelahiran</a:t>
            </a:r>
            <a:endParaRPr kumimoji="1" lang="ja-JP" altLang="en-US" dirty="0"/>
          </a:p>
        </p:txBody>
      </p:sp>
      <p:pic>
        <p:nvPicPr>
          <p:cNvPr id="2050" name="Picture 2" descr="https://4.bp.blogspot.com/-OYJx3LVy4qQ/Vvpdf0XGPII/AAAAAAAA5Qw/56qy6AlEt3ssUtfECW4q1eP03kGb4DgRw/s800/baby_umaret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00151"/>
            <a:ext cx="2286000" cy="281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506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37571C8-C05A-4A55-AD55-FEDBFD799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7051"/>
            <a:ext cx="6178731" cy="706178"/>
          </a:xfrm>
        </p:spPr>
        <p:txBody>
          <a:bodyPr/>
          <a:lstStyle/>
          <a:p>
            <a:r>
              <a:rPr lang="en-US" altLang="ja-JP" sz="2800" dirty="0"/>
              <a:t>Perlindungan Maternitas di Indonesia</a:t>
            </a:r>
            <a:endParaRPr kumimoji="1" lang="ja-JP" altLang="en-US" sz="28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522BDC8E-34C1-49A8-9BB7-B320E3C00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dirty="0"/>
              <a:t>Pasal 82(1), UU No.13, 2003</a:t>
            </a:r>
          </a:p>
          <a:p>
            <a:pPr marL="0" indent="0">
              <a:buNone/>
            </a:pPr>
            <a:r>
              <a:rPr lang="en-US" altLang="ja-JP" dirty="0"/>
              <a:t> Pekerja perempuan berhak memperoleh istirahat selama 1,5 bulan sebelum saatnya melahirkan anak dan 1,5 bulan sesudah melahirkan menurut perhitungan dokter kandungan atau bidan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5257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598754F-3BF3-4F8C-8142-AD1504B1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3509"/>
            <a:ext cx="6675120" cy="749720"/>
          </a:xfrm>
        </p:spPr>
        <p:txBody>
          <a:bodyPr/>
          <a:lstStyle/>
          <a:p>
            <a:r>
              <a:rPr kumimoji="1" lang="en-US" altLang="ja-JP" sz="3200" dirty="0"/>
              <a:t>Perbandingan Cuti Melahirkan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A0FFC37E-2C88-4EEE-9DB2-6B72CEF953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181606"/>
              </p:ext>
            </p:extLst>
          </p:nvPr>
        </p:nvGraphicFramePr>
        <p:xfrm>
          <a:off x="457200" y="1200149"/>
          <a:ext cx="8229600" cy="3413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359668876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3677811596"/>
                    </a:ext>
                  </a:extLst>
                </a:gridCol>
              </a:tblGrid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Negara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Durasi</a:t>
                      </a:r>
                      <a:r>
                        <a:rPr kumimoji="1" lang="en-US" altLang="ja-JP" baseline="0" dirty="0"/>
                        <a:t> Cuti Melahirkan </a:t>
                      </a:r>
                      <a:r>
                        <a:rPr kumimoji="1" lang="en-US" altLang="ja-JP" dirty="0"/>
                        <a:t>(dalam</a:t>
                      </a:r>
                      <a:r>
                        <a:rPr kumimoji="1" lang="en-US" altLang="ja-JP" baseline="0" dirty="0"/>
                        <a:t> minggu</a:t>
                      </a:r>
                      <a:r>
                        <a:rPr kumimoji="1" lang="en-US" altLang="ja-JP" dirty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9398626"/>
                  </a:ext>
                </a:extLst>
              </a:tr>
              <a:tr h="615782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Indonesia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3 bulan</a:t>
                      </a:r>
                      <a:r>
                        <a:rPr kumimoji="1" lang="en-US" altLang="ja-JP" b="1" baseline="0" dirty="0"/>
                        <a:t> </a:t>
                      </a:r>
                      <a:r>
                        <a:rPr kumimoji="1" lang="en-US" altLang="ja-JP" b="1" dirty="0"/>
                        <a:t>(13 minggu)</a:t>
                      </a:r>
                    </a:p>
                    <a:p>
                      <a:r>
                        <a:rPr kumimoji="1" lang="en-US" altLang="ja-JP" b="0" dirty="0"/>
                        <a:t>Pasal.82(1) UU No.13, 2003</a:t>
                      </a:r>
                      <a:endParaRPr kumimoji="1" lang="ja-JP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6654440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Mongolia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120 hari</a:t>
                      </a:r>
                      <a:r>
                        <a:rPr kumimoji="1" lang="en-US" altLang="ja-JP" baseline="0" dirty="0"/>
                        <a:t> </a:t>
                      </a:r>
                      <a:r>
                        <a:rPr kumimoji="1" lang="en-US" altLang="ja-JP" dirty="0"/>
                        <a:t>(17 minggu)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6201597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Vietnam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6 bulan</a:t>
                      </a:r>
                      <a:r>
                        <a:rPr kumimoji="1" lang="en-US" altLang="ja-JP" baseline="0" dirty="0"/>
                        <a:t> </a:t>
                      </a:r>
                      <a:r>
                        <a:rPr kumimoji="1" lang="en-US" altLang="ja-JP" dirty="0"/>
                        <a:t>(26 minggu)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7803085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Singapore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16 minggu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4409849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Australia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52 minggu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421837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Japan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14 minggu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4339624"/>
                  </a:ext>
                </a:extLst>
              </a:tr>
              <a:tr h="396212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United Kingdom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52 minggu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8551224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FFEC75D1-585C-4D5E-ADF7-12D74778AECF}"/>
              </a:ext>
            </a:extLst>
          </p:cNvPr>
          <p:cNvSpPr/>
          <p:nvPr/>
        </p:nvSpPr>
        <p:spPr>
          <a:xfrm>
            <a:off x="731521" y="4711765"/>
            <a:ext cx="7798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『</a:t>
            </a:r>
            <a:r>
              <a:rPr kumimoji="1" lang="en-US" altLang="ja-JP" sz="1600" dirty="0"/>
              <a:t>Maternity and </a:t>
            </a:r>
            <a:r>
              <a:rPr lang="en-US" altLang="ja-JP" sz="1600" dirty="0"/>
              <a:t>pa</a:t>
            </a:r>
            <a:r>
              <a:rPr kumimoji="1" lang="en-US" altLang="ja-JP" sz="1600" dirty="0"/>
              <a:t>ternity at work 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-Law and practice across the world</a:t>
            </a:r>
            <a:r>
              <a:rPr lang="en-US" altLang="ja-JP" sz="1600" dirty="0"/>
              <a:t>』</a:t>
            </a:r>
            <a:r>
              <a:rPr kumimoji="1" lang="en-US" altLang="ja-JP" sz="1600" dirty="0"/>
              <a:t> 2014</a:t>
            </a:r>
            <a:r>
              <a:rPr lang="en-US" altLang="ja-JP" sz="1600" dirty="0"/>
              <a:t>,</a:t>
            </a:r>
            <a:r>
              <a:rPr lang="ja-JP" altLang="en-US" sz="1600" dirty="0"/>
              <a:t> </a:t>
            </a:r>
            <a:r>
              <a:rPr kumimoji="1" lang="en-US" altLang="ja-JP" sz="1600" dirty="0"/>
              <a:t>ILO, p135</a:t>
            </a:r>
          </a:p>
        </p:txBody>
      </p:sp>
    </p:spTree>
    <p:extLst>
      <p:ext uri="{BB962C8B-B14F-4D97-AF65-F5344CB8AC3E}">
        <p14:creationId xmlns:p14="http://schemas.microsoft.com/office/powerpoint/2010/main" val="4562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F7C8AA2-FD3F-483B-9C49-764046DB9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6091"/>
            <a:ext cx="6622869" cy="767138"/>
          </a:xfrm>
        </p:spPr>
        <p:txBody>
          <a:bodyPr/>
          <a:lstStyle/>
          <a:p>
            <a:r>
              <a:rPr kumimoji="1" lang="en-US" altLang="ja-JP" sz="3600" dirty="0"/>
              <a:t>Cuti Melahirkan di negara lain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B1B32BD4-AC89-401F-8CDC-AD27298D8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53% dari 185 negara wilayah yang di amati</a:t>
            </a:r>
            <a:r>
              <a:rPr lang="en-US" altLang="ja-JP" dirty="0"/>
              <a:t>(98 negara)memberikan cuti melahirkan sedikitnya </a:t>
            </a:r>
            <a:r>
              <a:rPr lang="en-US" altLang="ja-JP" u="sng" dirty="0"/>
              <a:t>14 Minggu </a:t>
            </a:r>
          </a:p>
          <a:p>
            <a:r>
              <a:rPr lang="en-US" altLang="ja-JP" dirty="0"/>
              <a:t>Diantara nya</a:t>
            </a:r>
            <a:r>
              <a:rPr lang="en-US" altLang="ja-JP" dirty="0"/>
              <a:t>, 42 negara </a:t>
            </a:r>
            <a:r>
              <a:rPr lang="en-US" altLang="ja-JP" u="sng" dirty="0"/>
              <a:t>mendekati atau lebih dari 18 Minggu </a:t>
            </a:r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4473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xmlns="" id="{ACF6AD7D-B643-4AE2-8FE7-9453A96CA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199" y="730173"/>
            <a:ext cx="7937863" cy="397981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xmlns="" id="{1044DFA9-B591-472E-9CB9-0E00C0748580}"/>
              </a:ext>
            </a:extLst>
          </p:cNvPr>
          <p:cNvSpPr/>
          <p:nvPr/>
        </p:nvSpPr>
        <p:spPr>
          <a:xfrm>
            <a:off x="731521" y="4711765"/>
            <a:ext cx="7798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『</a:t>
            </a:r>
            <a:r>
              <a:rPr kumimoji="1" lang="en-US" altLang="ja-JP" sz="1600" dirty="0"/>
              <a:t>Maternity and </a:t>
            </a:r>
            <a:r>
              <a:rPr lang="en-US" altLang="ja-JP" sz="1600" dirty="0"/>
              <a:t>pa</a:t>
            </a:r>
            <a:r>
              <a:rPr kumimoji="1" lang="en-US" altLang="ja-JP" sz="1600" dirty="0"/>
              <a:t>ternity at work 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-Law and practice across the world</a:t>
            </a:r>
            <a:r>
              <a:rPr lang="en-US" altLang="ja-JP" sz="1600" dirty="0"/>
              <a:t>』</a:t>
            </a:r>
            <a:r>
              <a:rPr kumimoji="1" lang="en-US" altLang="ja-JP" sz="1600" dirty="0"/>
              <a:t> 2014</a:t>
            </a:r>
            <a:r>
              <a:rPr lang="en-US" altLang="ja-JP" sz="1600" dirty="0"/>
              <a:t>,</a:t>
            </a:r>
            <a:r>
              <a:rPr lang="ja-JP" altLang="en-US" sz="1600" dirty="0"/>
              <a:t> </a:t>
            </a:r>
            <a:r>
              <a:rPr kumimoji="1" lang="en-US" altLang="ja-JP" sz="1600" dirty="0"/>
              <a:t>ILO, p10</a:t>
            </a:r>
          </a:p>
        </p:txBody>
      </p:sp>
    </p:spTree>
    <p:extLst>
      <p:ext uri="{BB962C8B-B14F-4D97-AF65-F5344CB8AC3E}">
        <p14:creationId xmlns:p14="http://schemas.microsoft.com/office/powerpoint/2010/main" val="1177862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EEE39CE-E9FE-47B0-95C3-ACD19C620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5090160" cy="857250"/>
          </a:xfrm>
        </p:spPr>
        <p:txBody>
          <a:bodyPr/>
          <a:lstStyle/>
          <a:p>
            <a:r>
              <a:rPr lang="en-US" altLang="ja-JP" sz="3600" dirty="0"/>
              <a:t>Cuti Ayah</a:t>
            </a:r>
            <a:r>
              <a:rPr kumimoji="1" lang="en-US" altLang="ja-JP" sz="3600" dirty="0"/>
              <a:t>/Cuti Orang Tua</a:t>
            </a:r>
            <a:br>
              <a:rPr kumimoji="1" lang="en-US" altLang="ja-JP" sz="3600" dirty="0"/>
            </a:b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496A7010-6F01-408E-BE47-F18B9C3FA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737371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ja-JP" dirty="0"/>
              <a:t>Cuti pendek bagi para ayah sesaat setelah kelahiran bayi. Bertujuan agar ayah dapat membantu Ibu melahirkan untuk pulih paska melahirkan bayi</a:t>
            </a:r>
          </a:p>
          <a:p>
            <a:r>
              <a:rPr lang="en-US" altLang="ja-JP" dirty="0"/>
              <a:t>Untuk merawat bayi dan anak lainnya serta anggota keluarga lainnya-terkait dengan tanggung jawab</a:t>
            </a:r>
            <a:endParaRPr kumimoji="1" lang="en-US" altLang="ja-JP" dirty="0"/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xmlns="" id="{D6B1D885-8086-46C0-9AE8-C608ACF82B1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038063"/>
              </p:ext>
            </p:extLst>
          </p:nvPr>
        </p:nvGraphicFramePr>
        <p:xfrm>
          <a:off x="4648200" y="1200150"/>
          <a:ext cx="4038600" cy="334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361291079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572012513"/>
                    </a:ext>
                  </a:extLst>
                </a:gridCol>
              </a:tblGrid>
              <a:tr h="50890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Negara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Jangka</a:t>
                      </a:r>
                      <a:r>
                        <a:rPr kumimoji="1" lang="en-US" altLang="ja-JP" baseline="0" dirty="0"/>
                        <a:t> Waktu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5288679"/>
                  </a:ext>
                </a:extLst>
              </a:tr>
              <a:tr h="50890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Bangladesh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 hari upah penuh dari cuti kasual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4824317"/>
                  </a:ext>
                </a:extLst>
              </a:tr>
              <a:tr h="50890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Cambodia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 hari upah penuh</a:t>
                      </a:r>
                      <a:r>
                        <a:rPr kumimoji="1" lang="en-US" altLang="ja-JP" baseline="0" dirty="0"/>
                        <a:t> untuk urusan keluarga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1356450"/>
                  </a:ext>
                </a:extLst>
              </a:tr>
              <a:tr h="50890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Philippines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7</a:t>
                      </a:r>
                      <a:r>
                        <a:rPr kumimoji="1" lang="en-US" altLang="ja-JP" baseline="0" dirty="0"/>
                        <a:t> hari upah penuh untuk cuti ayah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4866753"/>
                  </a:ext>
                </a:extLst>
              </a:tr>
              <a:tr h="50890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Singapore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 minggu dengan upah penuh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4187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399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xmlns="" id="{2FADC0AF-826D-48F8-A6FB-6ABBF64D7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90" y="2060972"/>
            <a:ext cx="7772400" cy="1021556"/>
          </a:xfrm>
        </p:spPr>
        <p:txBody>
          <a:bodyPr/>
          <a:lstStyle/>
          <a:p>
            <a:r>
              <a:rPr kumimoji="1" lang="en-US" altLang="ja-JP" dirty="0"/>
              <a:t>3. </a:t>
            </a:r>
            <a:r>
              <a:rPr lang="en-US" altLang="ja-JP" dirty="0"/>
              <a:t>MANFAAT TUNJANGAN TUNAI </a:t>
            </a:r>
            <a:r>
              <a:rPr lang="en-US" altLang="ja-JP" dirty="0"/>
              <a:t> SELAMA CUTI MELAHIRKAN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3656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F725614-3383-4265-B549-383846D2B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5865223" cy="857250"/>
          </a:xfrm>
        </p:spPr>
        <p:txBody>
          <a:bodyPr/>
          <a:lstStyle/>
          <a:p>
            <a:r>
              <a:rPr kumimoji="1" lang="en-US" altLang="ja-JP" sz="3600" dirty="0"/>
              <a:t>Tunjangan Tunai Selama Cuti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1F6397E-F101-456B-90E4-6D2236366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7656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dirty="0"/>
              <a:t>Pasal  6</a:t>
            </a:r>
          </a:p>
          <a:p>
            <a:pPr marL="0" indent="0">
              <a:buNone/>
            </a:pPr>
            <a:r>
              <a:rPr lang="en-US" altLang="ja-JP" dirty="0"/>
              <a:t>2. Tunjangan tunai harus pada tingkat yang menjamin bahwa perempuan tersebut dapat memenuhi kebutuhan dirinya sendiri dan anaknya dalam kondisi kesehatan yang semestinya dan dengan standar hidup yang sesuia</a:t>
            </a:r>
            <a:endParaRPr lang="en-US" altLang="ja-JP" b="1" dirty="0"/>
          </a:p>
          <a:p>
            <a:pPr marL="0" indent="0">
              <a:buNone/>
            </a:pPr>
            <a:r>
              <a:rPr lang="en-US" dirty="0"/>
              <a:t>8. Guna untuk melindungi situasi perempuan di dalam pasar tenaga kerja, tunjangan berkenaan dengan cuti sebagaimana dimaksud Pasal 4 dan 5  harus diberikan </a:t>
            </a:r>
            <a:r>
              <a:rPr lang="en-US" b="1" dirty="0"/>
              <a:t>melalui asuransi sosial wajib atau dana publik </a:t>
            </a:r>
            <a:r>
              <a:rPr lang="en-US" dirty="0"/>
              <a:t>atau dengan cara yang ditentukan oleh hukum dan praktek nasional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3411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4B70961-C0BC-441E-BF84-C5A91685F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6074229" cy="857250"/>
          </a:xfrm>
        </p:spPr>
        <p:txBody>
          <a:bodyPr/>
          <a:lstStyle/>
          <a:p>
            <a:r>
              <a:rPr kumimoji="1" lang="en-US" altLang="ja-JP" sz="3600" dirty="0"/>
              <a:t>Cash Benefit comparison</a:t>
            </a:r>
            <a:endParaRPr kumimoji="1" lang="ja-JP" altLang="en-US" sz="3600" dirty="0"/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xmlns="" id="{BD9B587A-73F2-4447-9235-B8D294B0C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390622"/>
              </p:ext>
            </p:extLst>
          </p:nvPr>
        </p:nvGraphicFramePr>
        <p:xfrm>
          <a:off x="457200" y="1063229"/>
          <a:ext cx="8229600" cy="3543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153507193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77373582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1509758228"/>
                    </a:ext>
                  </a:extLst>
                </a:gridCol>
              </a:tblGrid>
              <a:tr h="38609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Country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Cash benefit percentage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Source of funding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3684026"/>
                  </a:ext>
                </a:extLst>
              </a:tr>
              <a:tr h="666409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Indonesia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100%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Employment liability</a:t>
                      </a:r>
                    </a:p>
                    <a:p>
                      <a:r>
                        <a:rPr kumimoji="1" lang="en-US" altLang="ja-JP" dirty="0"/>
                        <a:t>Art. 84 Law No.13 2003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3689928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Mongolia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70%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Social security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9803008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Vietnam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100%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Social security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9481142"/>
                  </a:ext>
                </a:extLst>
              </a:tr>
              <a:tr h="666409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Singapore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100%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Mixed, 8weeks employer and 8weeks public fund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8552250"/>
                  </a:ext>
                </a:extLst>
              </a:tr>
              <a:tr h="666409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Australia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Federal minimum wage level for 18weeks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Social security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7760047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Japan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66.7%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Social security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4144666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DDD05539-7307-4D54-A5B3-6601F473EFAC}"/>
              </a:ext>
            </a:extLst>
          </p:cNvPr>
          <p:cNvSpPr/>
          <p:nvPr/>
        </p:nvSpPr>
        <p:spPr>
          <a:xfrm>
            <a:off x="731521" y="4711765"/>
            <a:ext cx="7798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『</a:t>
            </a:r>
            <a:r>
              <a:rPr kumimoji="1" lang="en-US" altLang="ja-JP" sz="1600" dirty="0"/>
              <a:t>Maternity and </a:t>
            </a:r>
            <a:r>
              <a:rPr lang="en-US" altLang="ja-JP" sz="1600" dirty="0"/>
              <a:t>pa</a:t>
            </a:r>
            <a:r>
              <a:rPr kumimoji="1" lang="en-US" altLang="ja-JP" sz="1600" dirty="0"/>
              <a:t>ternity at work 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-Law and practice across the world</a:t>
            </a:r>
            <a:r>
              <a:rPr lang="en-US" altLang="ja-JP" sz="1600" dirty="0"/>
              <a:t>』</a:t>
            </a:r>
            <a:r>
              <a:rPr kumimoji="1" lang="en-US" altLang="ja-JP" sz="1600" dirty="0"/>
              <a:t> 2014</a:t>
            </a:r>
            <a:r>
              <a:rPr lang="en-US" altLang="ja-JP" sz="1600" dirty="0"/>
              <a:t>,</a:t>
            </a:r>
            <a:r>
              <a:rPr lang="ja-JP" altLang="en-US" sz="1600" dirty="0"/>
              <a:t> </a:t>
            </a:r>
            <a:r>
              <a:rPr kumimoji="1" lang="en-US" altLang="ja-JP" sz="1600" dirty="0"/>
              <a:t>ILO, p135</a:t>
            </a:r>
          </a:p>
        </p:txBody>
      </p:sp>
    </p:spTree>
    <p:extLst>
      <p:ext uri="{BB962C8B-B14F-4D97-AF65-F5344CB8AC3E}">
        <p14:creationId xmlns:p14="http://schemas.microsoft.com/office/powerpoint/2010/main" val="918632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xmlns="" id="{1450FDF7-91E3-47C3-9538-E8A65D42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1898196"/>
            <a:ext cx="7772400" cy="1347107"/>
          </a:xfrm>
        </p:spPr>
        <p:txBody>
          <a:bodyPr/>
          <a:lstStyle/>
          <a:p>
            <a:r>
              <a:rPr kumimoji="1" lang="en-US" altLang="ja-JP" dirty="0"/>
              <a:t>4. </a:t>
            </a:r>
            <a:r>
              <a:rPr lang="en-US" altLang="ja-JP" dirty="0"/>
              <a:t>PERLINDUNGAN  DAN TANPA DisKRIMINASI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904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24FE0E7-9586-48C7-9106-850F9F4D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6022428" cy="857250"/>
          </a:xfrm>
        </p:spPr>
        <p:txBody>
          <a:bodyPr/>
          <a:lstStyle/>
          <a:p>
            <a:r>
              <a:rPr kumimoji="1" lang="en-US" altLang="ja-JP" sz="3600" dirty="0"/>
              <a:t>Perlindungan Ketenagakerjaan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5719355F-1E16-4B50-8646-77049C75A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3109"/>
            <a:ext cx="8229600" cy="4014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/>
              <a:t>Pasal </a:t>
            </a:r>
            <a:r>
              <a:rPr kumimoji="1" lang="en-US" altLang="ja-JP" dirty="0"/>
              <a:t>8, Konvensi  No.183</a:t>
            </a:r>
          </a:p>
          <a:p>
            <a:pPr marL="0" indent="0">
              <a:buNone/>
            </a:pPr>
            <a:r>
              <a:rPr lang="en-US" altLang="ja-JP" dirty="0"/>
              <a:t>1. </a:t>
            </a:r>
            <a:r>
              <a:rPr lang="en-US" altLang="ja-JP" b="1" dirty="0"/>
              <a:t>Tidak sah </a:t>
            </a:r>
            <a:r>
              <a:rPr lang="en-US" altLang="ja-JP" dirty="0"/>
              <a:t>bagi Pengusaha untuk </a:t>
            </a:r>
            <a:r>
              <a:rPr lang="en-US" altLang="ja-JP" b="1" dirty="0"/>
              <a:t>memutuskan hubungan kerja perempuan selama kehamilannya atau tidak adanya cuti...</a:t>
            </a:r>
          </a:p>
          <a:p>
            <a:pPr marL="0" indent="0">
              <a:buNone/>
            </a:pPr>
            <a:r>
              <a:rPr lang="en-US" altLang="ja-JP" dirty="0"/>
              <a:t>2. Seorang perempuan </a:t>
            </a:r>
            <a:r>
              <a:rPr lang="en-US" altLang="ja-JP" b="1" dirty="0"/>
              <a:t>dijamin haknya untuk kembali ke posisi yang sama atau posisi setara yang dibayar pada tingkat yang sama setelah selesai cuti melahirkannya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6784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68FD761-C1E6-442A-B47D-941DFD2BB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4915989" cy="857250"/>
          </a:xfrm>
        </p:spPr>
        <p:txBody>
          <a:bodyPr/>
          <a:lstStyle/>
          <a:p>
            <a:r>
              <a:rPr kumimoji="1" lang="en-US" altLang="ja-JP" sz="3600" dirty="0"/>
              <a:t>Non-Diskriminasi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A6A2F15F-F4DD-4D59-83D8-C51023843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36219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ja-JP" dirty="0"/>
              <a:t>Pasal </a:t>
            </a:r>
            <a:r>
              <a:rPr kumimoji="1" lang="en-US" altLang="ja-JP" dirty="0"/>
              <a:t>9, Konvensi  No.183</a:t>
            </a:r>
          </a:p>
          <a:p>
            <a:pPr marL="0" indent="0">
              <a:buNone/>
            </a:pPr>
            <a:r>
              <a:rPr kumimoji="1" lang="en-US" altLang="ja-JP" dirty="0"/>
              <a:t>1.</a:t>
            </a:r>
            <a:r>
              <a:rPr lang="en-US" altLang="ja-JP" dirty="0"/>
              <a:t>  …harus mengambil langkah-langkah yang tepat untuk memastikan </a:t>
            </a:r>
            <a:r>
              <a:rPr lang="en-US" altLang="ja-JP" b="1" dirty="0"/>
              <a:t>kelahiran tidak menjadi sumber diskriminasi dalam pekerjaan</a:t>
            </a:r>
            <a:r>
              <a:rPr lang="en-US" altLang="ja-JP" dirty="0"/>
              <a:t>…</a:t>
            </a:r>
          </a:p>
          <a:p>
            <a:pPr marL="0" indent="0">
              <a:buNone/>
            </a:pPr>
            <a:r>
              <a:rPr lang="en-US" altLang="ja-JP" dirty="0"/>
              <a:t>2. …</a:t>
            </a:r>
            <a:r>
              <a:rPr lang="en-US" altLang="ja-JP" b="1" dirty="0"/>
              <a:t>larangan menuntut tes kehamilan </a:t>
            </a:r>
            <a:r>
              <a:rPr lang="en-US" altLang="ja-JP" dirty="0"/>
              <a:t>atau surat keterangan tes semacam itu saat seorang perempuan mendaftar kerja,…</a:t>
            </a:r>
          </a:p>
          <a:p>
            <a:endParaRPr kumimoji="1" lang="en-US" altLang="ja-JP" b="1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3458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4F87A76-EE34-4065-9AA7-42E17676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5438503" cy="857250"/>
          </a:xfrm>
        </p:spPr>
        <p:txBody>
          <a:bodyPr/>
          <a:lstStyle/>
          <a:p>
            <a:r>
              <a:rPr lang="en-US" altLang="ja-JP" sz="3600" dirty="0"/>
              <a:t>Waktu Menyusui</a:t>
            </a:r>
            <a:endParaRPr kumimoji="1" lang="ja-JP" altLang="en-US" sz="36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C1CC531-2BC8-4570-B55D-2A9220B7B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704" y="1063229"/>
            <a:ext cx="5839095" cy="37316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ja-JP" b="1" dirty="0"/>
              <a:t>Pasal </a:t>
            </a:r>
            <a:r>
              <a:rPr lang="en-US" altLang="ja-JP" b="1" dirty="0"/>
              <a:t>10, Konvensi No. 183</a:t>
            </a:r>
          </a:p>
          <a:p>
            <a:pPr marL="0" indent="0">
              <a:buNone/>
            </a:pPr>
            <a:r>
              <a:rPr lang="en-US" altLang="ja-JP" dirty="0"/>
              <a:t>Hak untuk satu atau lebih istirahat harian atau pengurangan jam kerja harian untuk menyusui anaknya</a:t>
            </a:r>
          </a:p>
          <a:p>
            <a:pPr marL="0" indent="0">
              <a:buNone/>
            </a:pPr>
            <a:r>
              <a:rPr kumimoji="1" lang="en-US" altLang="ja-JP" b="1" dirty="0"/>
              <a:t>Pasal 83, UU No.13, 2003</a:t>
            </a:r>
          </a:p>
          <a:p>
            <a:pPr marL="0" indent="0">
              <a:buNone/>
            </a:pPr>
            <a:r>
              <a:rPr lang="en-US" altLang="ja-JP" dirty="0"/>
              <a:t>Pekerja permepuan yang anaknya masih menyusu harus diberi kesempatan sepatutnya untuk menyusui anaknya jika hal itu harus dilakukan selama waktu kerja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1028" name="Picture 4" descr="https://1.bp.blogspot.com/-Y-hLVRTKS7I/Vq887qEhArI/AAAAAAAA3h8/txL-Fx7CsJA/s800/baby_jyunyu_honyubin.png">
            <a:extLst>
              <a:ext uri="{FF2B5EF4-FFF2-40B4-BE49-F238E27FC236}">
                <a16:creationId xmlns:a16="http://schemas.microsoft.com/office/drawing/2014/main" xmlns="" id="{2AE27A80-C498-4B27-AF8A-9C3A431E7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82" y="1855624"/>
            <a:ext cx="2537722" cy="283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701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xmlns="" id="{D60643B0-5E1B-4E2E-A066-6B1EC5935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24" y="2060972"/>
            <a:ext cx="7772400" cy="1021556"/>
          </a:xfrm>
        </p:spPr>
        <p:txBody>
          <a:bodyPr/>
          <a:lstStyle/>
          <a:p>
            <a:r>
              <a:rPr kumimoji="1" lang="en-US" altLang="ja-JP" dirty="0"/>
              <a:t>5. informaSI LAINNYa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7528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xmlns="" id="{2A32BACE-D1B8-41CF-96DE-3851B3B8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5656217" cy="857250"/>
          </a:xfrm>
        </p:spPr>
        <p:txBody>
          <a:bodyPr/>
          <a:lstStyle/>
          <a:p>
            <a:r>
              <a:rPr kumimoji="1" lang="en-US" altLang="ja-JP" sz="3600" dirty="0"/>
              <a:t>Database ILO  NORMLEX</a:t>
            </a:r>
            <a:endParaRPr kumimoji="1" lang="ja-JP" altLang="en-US" sz="3600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xmlns="" id="{6B1633F4-5AD4-4D6D-A2C1-9D7780765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567" y="870857"/>
            <a:ext cx="6321216" cy="3626312"/>
          </a:xfr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xmlns="" id="{A597DE56-D767-490F-AAB1-C138E29A999B}"/>
              </a:ext>
            </a:extLst>
          </p:cNvPr>
          <p:cNvSpPr/>
          <p:nvPr/>
        </p:nvSpPr>
        <p:spPr>
          <a:xfrm>
            <a:off x="1475014" y="4597595"/>
            <a:ext cx="6193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https://www.ilo.org/dyn/normlex/en/f?p=NORMLEXPUB:1:0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66382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9177EB31-D40C-42AB-9C99-7E92DE575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01487"/>
            <a:ext cx="4038600" cy="3805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『</a:t>
            </a:r>
            <a:r>
              <a:rPr kumimoji="1" lang="en-US" altLang="ja-JP" dirty="0"/>
              <a:t>Maternity and </a:t>
            </a:r>
            <a:r>
              <a:rPr lang="en-US" altLang="ja-JP" dirty="0"/>
              <a:t>pa</a:t>
            </a:r>
            <a:r>
              <a:rPr kumimoji="1" lang="en-US" altLang="ja-JP" dirty="0"/>
              <a:t>ternity at work </a:t>
            </a:r>
            <a:r>
              <a:rPr kumimoji="1" lang="ja-JP" altLang="en-US" dirty="0"/>
              <a:t>　</a:t>
            </a:r>
            <a:r>
              <a:rPr kumimoji="1" lang="en-US" altLang="ja-JP" dirty="0"/>
              <a:t>-Law and practice across the world</a:t>
            </a:r>
            <a:r>
              <a:rPr lang="en-US" altLang="ja-JP" dirty="0"/>
              <a:t>』</a:t>
            </a:r>
            <a:r>
              <a:rPr kumimoji="1" lang="en-US" altLang="ja-JP" dirty="0"/>
              <a:t> 2014</a:t>
            </a:r>
            <a:r>
              <a:rPr lang="en-US" altLang="ja-JP" dirty="0"/>
              <a:t>,</a:t>
            </a:r>
            <a:r>
              <a:rPr lang="ja-JP" altLang="en-US" dirty="0"/>
              <a:t> </a:t>
            </a:r>
            <a:r>
              <a:rPr kumimoji="1" lang="en-US" altLang="ja-JP" dirty="0"/>
              <a:t>ILO</a:t>
            </a:r>
          </a:p>
          <a:p>
            <a:pPr marL="0" indent="0">
              <a:buNone/>
            </a:pPr>
            <a:r>
              <a:rPr lang="en-US" altLang="ja-JP" sz="2400" dirty="0"/>
              <a:t>Available at </a:t>
            </a:r>
          </a:p>
          <a:p>
            <a:pPr marL="0" indent="0">
              <a:buNone/>
            </a:pPr>
            <a:r>
              <a:rPr lang="en-US" altLang="ja-JP" sz="1500" dirty="0">
                <a:hlinkClick r:id="rId2"/>
              </a:rPr>
              <a:t>https://www.ilo.org/global/publications/ilo-bookstore/order-online/books/WCMS_242615/lang--en/index.htm</a:t>
            </a:r>
            <a:endParaRPr lang="en-US" altLang="ja-JP" sz="15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xmlns="" id="{52844487-6C3B-4626-9707-994DC5F240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33850" y="1001487"/>
            <a:ext cx="2934789" cy="3805644"/>
          </a:xfrm>
        </p:spPr>
      </p:pic>
    </p:spTree>
    <p:extLst>
      <p:ext uri="{BB962C8B-B14F-4D97-AF65-F5344CB8AC3E}">
        <p14:creationId xmlns:p14="http://schemas.microsoft.com/office/powerpoint/2010/main" val="4156965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吹き出し: 円形 6">
            <a:extLst>
              <a:ext uri="{FF2B5EF4-FFF2-40B4-BE49-F238E27FC236}">
                <a16:creationId xmlns:a16="http://schemas.microsoft.com/office/drawing/2014/main" xmlns="" id="{6C077F40-1459-4668-A897-005F7802D419}"/>
              </a:ext>
            </a:extLst>
          </p:cNvPr>
          <p:cNvSpPr/>
          <p:nvPr/>
        </p:nvSpPr>
        <p:spPr>
          <a:xfrm>
            <a:off x="2795451" y="1071632"/>
            <a:ext cx="4737462" cy="1471748"/>
          </a:xfrm>
          <a:prstGeom prst="wedgeEllipseCallout">
            <a:avLst>
              <a:gd name="adj1" fmla="val -26899"/>
              <a:gd name="adj2" fmla="val 6190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/>
              <a:t>Terima Kasih!</a:t>
            </a:r>
            <a:endParaRPr kumimoji="1" lang="ja-JP" altLang="en-US" sz="4400" b="1" dirty="0"/>
          </a:p>
        </p:txBody>
      </p:sp>
      <p:pic>
        <p:nvPicPr>
          <p:cNvPr id="2054" name="Picture 6" descr="https://3.bp.blogspot.com/-nrwPWwcAaOA/VRE4WqEKBSI/AAAAAAAAsV0/8D61LcHzjAk/s800/aisatsu_arigatou.png">
            <a:extLst>
              <a:ext uri="{FF2B5EF4-FFF2-40B4-BE49-F238E27FC236}">
                <a16:creationId xmlns:a16="http://schemas.microsoft.com/office/drawing/2014/main" xmlns="" id="{FD9B69C1-3986-4D9F-B76A-114D25D5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46" y="1820091"/>
            <a:ext cx="2664823" cy="29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42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B1D3474C-4FF6-48BD-8612-766E043571A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878b0d21-155b-4ec0-b795-80adec0f3329">DOCID-2092872618-349</_dlc_DocId>
    <_dlc_DocIdUrl xmlns="878b0d21-155b-4ec0-b795-80adec0f3329">
      <Url>https://intranet.ilo.org/_layouts/15/DocIdRedir.aspx?ID=DOCID-2092872618-349</Url>
      <Description>DOCID-2092872618-349</Description>
    </_dlc_DocIdUrl>
    <_dlc_DocIdPersistId xmlns="878b0d21-155b-4ec0-b795-80adec0f3329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16D6D958AF16D74892666ECC7B9147BA" ma:contentTypeVersion="4" ma:contentTypeDescription="Upload an image." ma:contentTypeScope="" ma:versionID="b244ad6edcf15addcea36e7481c8f1ea">
  <xsd:schema xmlns:xsd="http://www.w3.org/2001/XMLSchema" xmlns:xs="http://www.w3.org/2001/XMLSchema" xmlns:p="http://schemas.microsoft.com/office/2006/metadata/properties" xmlns:ns1="http://schemas.microsoft.com/sharepoint/v3" xmlns:ns2="B1D3474C-4FF6-48BD-8612-766E043571A3" xmlns:ns3="http://schemas.microsoft.com/sharepoint/v3/fields" xmlns:ns4="878b0d21-155b-4ec0-b795-80adec0f3329" targetNamespace="http://schemas.microsoft.com/office/2006/metadata/properties" ma:root="true" ma:fieldsID="d0dc8fb347a220ea8f3426e94f6241da" ns1:_="" ns2:_="" ns3:_="" ns4:_="">
    <xsd:import namespace="http://schemas.microsoft.com/sharepoint/v3"/>
    <xsd:import namespace="B1D3474C-4FF6-48BD-8612-766E043571A3"/>
    <xsd:import namespace="http://schemas.microsoft.com/sharepoint/v3/fields"/>
    <xsd:import namespace="878b0d21-155b-4ec0-b795-80adec0f3329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3474C-4FF6-48BD-8612-766E043571A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description="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b0d21-155b-4ec0-b795-80adec0f3329" elementFormDefault="qualified">
    <xsd:import namespace="http://schemas.microsoft.com/office/2006/documentManagement/types"/>
    <xsd:import namespace="http://schemas.microsoft.com/office/infopath/2007/PartnerControls"/>
    <xsd:element name="_dlc_DocId" ma:index="2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3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878b0d21-155b-4ec0-b795-80adec0f3329"/>
    <ds:schemaRef ds:uri="http://purl.org/dc/terms/"/>
    <ds:schemaRef ds:uri="http://schemas.microsoft.com/sharepoint/v3/fields"/>
    <ds:schemaRef ds:uri="B1D3474C-4FF6-48BD-8612-766E043571A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4069A97-59CD-4353-BB48-227A8EF6C2F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5D94BEF-6BEA-48DE-821E-14233DBB6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1D3474C-4FF6-48BD-8612-766E043571A3"/>
    <ds:schemaRef ds:uri="http://schemas.microsoft.com/sharepoint/v3/fields"/>
    <ds:schemaRef ds:uri="878b0d21-155b-4ec0-b795-80adec0f3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ILO100_PPTX_EN (1)</Template>
  <TotalTime>21751</TotalTime>
  <Words>901</Words>
  <Application>Microsoft Macintosh PowerPoint</Application>
  <PresentationFormat>On-screen Show (16:9)</PresentationFormat>
  <Paragraphs>159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ＭＳ Ｐゴシック</vt:lpstr>
      <vt:lpstr>Arial</vt:lpstr>
      <vt:lpstr>Office テーマ</vt:lpstr>
      <vt:lpstr>Standar-Standar Perburuhan Internasional dalam Perlindungan Maternitas </vt:lpstr>
      <vt:lpstr>1.  StanDAR-STANDAR PERBURUHAN INTERNASIONAL</vt:lpstr>
      <vt:lpstr>Perkembangan Standar Internasional terkait Perlindungan Maternitas</vt:lpstr>
      <vt:lpstr>Standar Perburuhan terkait lainnya</vt:lpstr>
      <vt:lpstr>Status Ratifikasi Indonesia </vt:lpstr>
      <vt:lpstr>Konvensi No. 183 </vt:lpstr>
      <vt:lpstr>2. PerLINDUNGAN MATERNITAS</vt:lpstr>
      <vt:lpstr>Perlindungan Maternitas</vt:lpstr>
      <vt:lpstr>Perlindungan Maternitas di Indonesia</vt:lpstr>
      <vt:lpstr>Perbandingan Cuti Melahirkan</vt:lpstr>
      <vt:lpstr>Cuti Melahirkan di negara lain</vt:lpstr>
      <vt:lpstr>PowerPoint Presentation</vt:lpstr>
      <vt:lpstr>Cuti Ayah/Cuti Orang Tua </vt:lpstr>
      <vt:lpstr>3. MANFAAT TUNJANGAN TUNAI  SELAMA CUTI MELAHIRKAN</vt:lpstr>
      <vt:lpstr>Tunjangan Tunai Selama Cuti</vt:lpstr>
      <vt:lpstr>Cash Benefit comparison</vt:lpstr>
      <vt:lpstr>4. PERLINDUNGAN  DAN TANPA DisKRIMINASI</vt:lpstr>
      <vt:lpstr>Perlindungan Ketenagakerjaan</vt:lpstr>
      <vt:lpstr>Non-Diskriminasi</vt:lpstr>
      <vt:lpstr>Waktu Menyusui</vt:lpstr>
      <vt:lpstr>5. informaSI LAINNYa</vt:lpstr>
      <vt:lpstr>Database ILO  NORMLEX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Labour Standard on Maternity Leave</dc:title>
  <dc:creator>maiko amano</dc:creator>
  <cp:keywords/>
  <dc:description/>
  <cp:lastModifiedBy>Indah Saptorini</cp:lastModifiedBy>
  <cp:revision>78</cp:revision>
  <dcterms:created xsi:type="dcterms:W3CDTF">2018-11-26T06:23:12Z</dcterms:created>
  <dcterms:modified xsi:type="dcterms:W3CDTF">2018-12-12T00:58:16Z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0x0101009148F5A04DDD49CBA7127AADA5FB792B00AADE34325A8B49CDA8BB4DB53328F2140016D6D958AF16D74892666ECC7B9147BA</vt:lpwstr>
  </property>
  <property fmtid="{D5CDD505-2E9C-101B-9397-08002B2CF9AE}" pid="3" name="_dlc_DocIdItemGuid">
    <vt:lpwstr>f0e0b5d7-f2b8-4666-b5f7-8ce04bd35824</vt:lpwstr>
  </property>
  <property fmtid="{D5CDD505-2E9C-101B-9397-08002B2CF9AE}" pid="4" name="Order">
    <vt:r8>34900</vt:r8>
  </property>
  <property fmtid="{D5CDD505-2E9C-101B-9397-08002B2CF9AE}" pid="5" name="vti_imgdate">
    <vt:lpwstr/>
  </property>
  <property fmtid="{D5CDD505-2E9C-101B-9397-08002B2CF9AE}" pid="6" name="_SourceUrl">
    <vt:lpwstr/>
  </property>
  <property fmtid="{D5CDD505-2E9C-101B-9397-08002B2CF9AE}" pid="7" name="_SharedFileIndex">
    <vt:lpwstr/>
  </property>
</Properties>
</file>