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5" r:id="rId3"/>
    <p:sldId id="294" r:id="rId4"/>
    <p:sldId id="286" r:id="rId5"/>
    <p:sldId id="290" r:id="rId6"/>
    <p:sldId id="291" r:id="rId7"/>
    <p:sldId id="287" r:id="rId8"/>
    <p:sldId id="288" r:id="rId9"/>
    <p:sldId id="292" r:id="rId10"/>
    <p:sldId id="293" r:id="rId11"/>
    <p:sldId id="289" r:id="rId12"/>
    <p:sldId id="295" r:id="rId13"/>
    <p:sldId id="296" r:id="rId14"/>
    <p:sldId id="300" r:id="rId15"/>
    <p:sldId id="297" r:id="rId16"/>
    <p:sldId id="298" r:id="rId17"/>
    <p:sldId id="299" r:id="rId18"/>
    <p:sldId id="301" r:id="rId19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BBFF"/>
    <a:srgbClr val="FFFFFF"/>
    <a:srgbClr val="3B98FF"/>
    <a:srgbClr val="58BDFF"/>
    <a:srgbClr val="87CEFF"/>
    <a:srgbClr val="12B2F4"/>
    <a:srgbClr val="FCCF4F"/>
    <a:srgbClr val="0DD1F1"/>
    <a:srgbClr val="381E60"/>
    <a:srgbClr val="1A8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004" autoAdjust="0"/>
  </p:normalViewPr>
  <p:slideViewPr>
    <p:cSldViewPr snapToGrid="0">
      <p:cViewPr varScale="1">
        <p:scale>
          <a:sx n="69" d="100"/>
          <a:sy n="69" d="100"/>
        </p:scale>
        <p:origin x="564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88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95B03D69-85E8-4979-9D7B-086BBA3DB3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E856670-8F8E-4104-99FE-315250E2DF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838BC-C408-46F5-8AE3-0DE4165CB1CD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02212E1-CEB4-4D26-ABB0-495828B694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4C3308E-AAAD-4809-8916-82BA98A1EB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5591E-A423-4AC8-9B59-4D6E411C9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09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2019/7/2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" name="矩形 9962">
            <a:extLst>
              <a:ext uri="{FF2B5EF4-FFF2-40B4-BE49-F238E27FC236}">
                <a16:creationId xmlns="" xmlns:a16="http://schemas.microsoft.com/office/drawing/2014/main" id="{9FF8B870-3ACA-4661-B49D-C980D08BA6CF}"/>
              </a:ext>
            </a:extLst>
          </p:cNvPr>
          <p:cNvSpPr/>
          <p:nvPr userDrawn="1"/>
        </p:nvSpPr>
        <p:spPr>
          <a:xfrm>
            <a:off x="0" y="0"/>
            <a:ext cx="12192000" cy="6848476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B809137-C50C-4AE0-BAED-C4C253A159B8}"/>
              </a:ext>
            </a:extLst>
          </p:cNvPr>
          <p:cNvSpPr/>
          <p:nvPr userDrawn="1"/>
        </p:nvSpPr>
        <p:spPr>
          <a:xfrm>
            <a:off x="7913689" y="-2435300"/>
            <a:ext cx="5486400" cy="5486400"/>
          </a:xfrm>
          <a:prstGeom prst="ellipse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6B8F59A7-557E-4C0E-AA14-D2BFC59F58B9}"/>
              </a:ext>
            </a:extLst>
          </p:cNvPr>
          <p:cNvSpPr/>
          <p:nvPr userDrawn="1"/>
        </p:nvSpPr>
        <p:spPr>
          <a:xfrm>
            <a:off x="-1195386" y="1761480"/>
            <a:ext cx="7291386" cy="7291386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379DC522-2A78-4374-9E35-E28D85620FFE}"/>
              </a:ext>
            </a:extLst>
          </p:cNvPr>
          <p:cNvSpPr/>
          <p:nvPr userDrawn="1"/>
        </p:nvSpPr>
        <p:spPr>
          <a:xfrm>
            <a:off x="4103688" y="4445000"/>
            <a:ext cx="5486400" cy="548640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Oval 104">
            <a:extLst>
              <a:ext uri="{FF2B5EF4-FFF2-40B4-BE49-F238E27FC236}">
                <a16:creationId xmlns="" xmlns:a16="http://schemas.microsoft.com/office/drawing/2014/main" id="{1DCF5BAB-A993-408E-90D7-C5E2A845660E}"/>
              </a:ext>
            </a:extLst>
          </p:cNvPr>
          <p:cNvSpPr/>
          <p:nvPr userDrawn="1"/>
        </p:nvSpPr>
        <p:spPr>
          <a:xfrm>
            <a:off x="8174946" y="-1743417"/>
            <a:ext cx="4992914" cy="4588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05">
            <a:extLst>
              <a:ext uri="{FF2B5EF4-FFF2-40B4-BE49-F238E27FC236}">
                <a16:creationId xmlns="" xmlns:a16="http://schemas.microsoft.com/office/drawing/2014/main" id="{4B3AE6F2-30F5-42FF-9FD2-1D8BE844CF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095" y="477096"/>
            <a:ext cx="3221992" cy="10966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81552117-327F-4FE6-A3A0-4D4FE7E10ACF}"/>
              </a:ext>
            </a:extLst>
          </p:cNvPr>
          <p:cNvGrpSpPr/>
          <p:nvPr userDrawn="1"/>
        </p:nvGrpSpPr>
        <p:grpSpPr>
          <a:xfrm>
            <a:off x="2601912" y="8775061"/>
            <a:ext cx="7346640" cy="1017430"/>
            <a:chOff x="386168" y="5940639"/>
            <a:chExt cx="7346640" cy="1017430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3FF8CAE0-DB5A-4ED0-A1E7-F88BC53E68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6168" y="5940639"/>
              <a:ext cx="2824386" cy="101743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44D850F7-B1D5-486D-A595-02F217F828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810159" y="5952229"/>
              <a:ext cx="4922649" cy="100584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1EFDD50D-0137-4F8B-9EBE-32E7AC5E9B22}"/>
              </a:ext>
            </a:extLst>
          </p:cNvPr>
          <p:cNvGrpSpPr/>
          <p:nvPr userDrawn="1"/>
        </p:nvGrpSpPr>
        <p:grpSpPr>
          <a:xfrm>
            <a:off x="0" y="6038024"/>
            <a:ext cx="12192000" cy="819976"/>
            <a:chOff x="0" y="6038024"/>
            <a:chExt cx="12192000" cy="819976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6781B80A-204B-4039-A7D3-0D102C411ED8}"/>
                </a:ext>
              </a:extLst>
            </p:cNvPr>
            <p:cNvSpPr/>
            <p:nvPr userDrawn="1"/>
          </p:nvSpPr>
          <p:spPr>
            <a:xfrm>
              <a:off x="0" y="6040708"/>
              <a:ext cx="12192000" cy="817292"/>
            </a:xfrm>
            <a:prstGeom prst="rect">
              <a:avLst/>
            </a:prstGeom>
            <a:solidFill>
              <a:srgbClr val="26BBFF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CCDA534F-56AF-449C-83AC-EE5DE97703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175944" y="6038024"/>
              <a:ext cx="5840113" cy="803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9962">
            <a:extLst>
              <a:ext uri="{FF2B5EF4-FFF2-40B4-BE49-F238E27FC236}">
                <a16:creationId xmlns="" xmlns:a16="http://schemas.microsoft.com/office/drawing/2014/main" id="{FF7F3516-4294-43BC-8FCA-A12DE3FA7A45}"/>
              </a:ext>
            </a:extLst>
          </p:cNvPr>
          <p:cNvSpPr/>
          <p:nvPr userDrawn="1"/>
        </p:nvSpPr>
        <p:spPr>
          <a:xfrm>
            <a:off x="0" y="0"/>
            <a:ext cx="12192000" cy="6848476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2">
            <a:extLst>
              <a:ext uri="{FF2B5EF4-FFF2-40B4-BE49-F238E27FC236}">
                <a16:creationId xmlns="" xmlns:a16="http://schemas.microsoft.com/office/drawing/2014/main" id="{11905AC9-27C1-4AA2-8455-081714FF561C}"/>
              </a:ext>
            </a:extLst>
          </p:cNvPr>
          <p:cNvSpPr/>
          <p:nvPr userDrawn="1"/>
        </p:nvSpPr>
        <p:spPr>
          <a:xfrm>
            <a:off x="7913689" y="-2435300"/>
            <a:ext cx="5486400" cy="5486400"/>
          </a:xfrm>
          <a:prstGeom prst="ellipse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102">
            <a:extLst>
              <a:ext uri="{FF2B5EF4-FFF2-40B4-BE49-F238E27FC236}">
                <a16:creationId xmlns="" xmlns:a16="http://schemas.microsoft.com/office/drawing/2014/main" id="{B3D85338-6FA1-4CAE-BBFF-5AC399EC227E}"/>
              </a:ext>
            </a:extLst>
          </p:cNvPr>
          <p:cNvSpPr/>
          <p:nvPr userDrawn="1"/>
        </p:nvSpPr>
        <p:spPr>
          <a:xfrm>
            <a:off x="-1195386" y="1761480"/>
            <a:ext cx="7291386" cy="7291386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103">
            <a:extLst>
              <a:ext uri="{FF2B5EF4-FFF2-40B4-BE49-F238E27FC236}">
                <a16:creationId xmlns="" xmlns:a16="http://schemas.microsoft.com/office/drawing/2014/main" id="{C9C673C2-A503-433E-B267-11C09711DC14}"/>
              </a:ext>
            </a:extLst>
          </p:cNvPr>
          <p:cNvSpPr/>
          <p:nvPr userDrawn="1"/>
        </p:nvSpPr>
        <p:spPr>
          <a:xfrm>
            <a:off x="4103688" y="4445000"/>
            <a:ext cx="5486400" cy="548640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1E8C49BC-771A-455E-9ECD-D96314406C43}"/>
              </a:ext>
            </a:extLst>
          </p:cNvPr>
          <p:cNvSpPr/>
          <p:nvPr userDrawn="1"/>
        </p:nvSpPr>
        <p:spPr>
          <a:xfrm>
            <a:off x="8174946" y="-1743417"/>
            <a:ext cx="4992914" cy="35048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FE5EAC90-44B6-4F62-8BDA-9857F57EA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174" y="128416"/>
            <a:ext cx="3032534" cy="1032173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F3ABC1F3-CF9E-4D3B-BCC4-C511A55DAAE5}"/>
              </a:ext>
            </a:extLst>
          </p:cNvPr>
          <p:cNvGrpSpPr/>
          <p:nvPr userDrawn="1"/>
        </p:nvGrpSpPr>
        <p:grpSpPr>
          <a:xfrm>
            <a:off x="0" y="6038024"/>
            <a:ext cx="12192000" cy="819976"/>
            <a:chOff x="0" y="6038024"/>
            <a:chExt cx="12192000" cy="819976"/>
          </a:xfrm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E3DB10C3-1319-4A72-AFBF-34D4F60F9210}"/>
                </a:ext>
              </a:extLst>
            </p:cNvPr>
            <p:cNvSpPr/>
            <p:nvPr userDrawn="1"/>
          </p:nvSpPr>
          <p:spPr>
            <a:xfrm>
              <a:off x="0" y="6040708"/>
              <a:ext cx="12192000" cy="817292"/>
            </a:xfrm>
            <a:prstGeom prst="rect">
              <a:avLst/>
            </a:prstGeom>
            <a:solidFill>
              <a:srgbClr val="26BBFF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AEDB4018-7412-42C9-9294-C5377469CB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175944" y="6038024"/>
              <a:ext cx="5840113" cy="803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EBD5EB-C161-4F65-8038-74327C95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216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962">
            <a:extLst>
              <a:ext uri="{FF2B5EF4-FFF2-40B4-BE49-F238E27FC236}">
                <a16:creationId xmlns="" xmlns:a16="http://schemas.microsoft.com/office/drawing/2014/main" id="{72993CA6-B5AE-4DC7-8F6F-7DC383FA4CAC}"/>
              </a:ext>
            </a:extLst>
          </p:cNvPr>
          <p:cNvSpPr/>
          <p:nvPr userDrawn="1"/>
        </p:nvSpPr>
        <p:spPr>
          <a:xfrm>
            <a:off x="0" y="0"/>
            <a:ext cx="12192000" cy="6848476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2">
            <a:extLst>
              <a:ext uri="{FF2B5EF4-FFF2-40B4-BE49-F238E27FC236}">
                <a16:creationId xmlns="" xmlns:a16="http://schemas.microsoft.com/office/drawing/2014/main" id="{95C20DD1-46F5-473B-96C0-9D93C73C776A}"/>
              </a:ext>
            </a:extLst>
          </p:cNvPr>
          <p:cNvSpPr/>
          <p:nvPr userDrawn="1"/>
        </p:nvSpPr>
        <p:spPr>
          <a:xfrm>
            <a:off x="7913689" y="-2435300"/>
            <a:ext cx="5486400" cy="5486400"/>
          </a:xfrm>
          <a:prstGeom prst="ellipse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02">
            <a:extLst>
              <a:ext uri="{FF2B5EF4-FFF2-40B4-BE49-F238E27FC236}">
                <a16:creationId xmlns="" xmlns:a16="http://schemas.microsoft.com/office/drawing/2014/main" id="{590AE87F-D057-4DCE-A114-E77FCA1059AC}"/>
              </a:ext>
            </a:extLst>
          </p:cNvPr>
          <p:cNvSpPr/>
          <p:nvPr userDrawn="1"/>
        </p:nvSpPr>
        <p:spPr>
          <a:xfrm>
            <a:off x="-1195386" y="1761480"/>
            <a:ext cx="7291386" cy="7291386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03">
            <a:extLst>
              <a:ext uri="{FF2B5EF4-FFF2-40B4-BE49-F238E27FC236}">
                <a16:creationId xmlns="" xmlns:a16="http://schemas.microsoft.com/office/drawing/2014/main" id="{50A40D6B-64DD-4A58-ADDA-D6C1F5E6CF08}"/>
              </a:ext>
            </a:extLst>
          </p:cNvPr>
          <p:cNvSpPr/>
          <p:nvPr userDrawn="1"/>
        </p:nvSpPr>
        <p:spPr>
          <a:xfrm>
            <a:off x="4103688" y="4445000"/>
            <a:ext cx="5486400" cy="548640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70EE973F-2611-44BE-8545-F2A6B1C69828}"/>
              </a:ext>
            </a:extLst>
          </p:cNvPr>
          <p:cNvSpPr/>
          <p:nvPr userDrawn="1"/>
        </p:nvSpPr>
        <p:spPr>
          <a:xfrm>
            <a:off x="8174946" y="-1743417"/>
            <a:ext cx="4992914" cy="35048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1A7530E-F6C9-4F70-80B6-D5B71056FA2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174" y="128416"/>
            <a:ext cx="3032534" cy="10321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00420078-AE2F-463B-9F5F-87CCD303770D}"/>
              </a:ext>
            </a:extLst>
          </p:cNvPr>
          <p:cNvGrpSpPr/>
          <p:nvPr userDrawn="1"/>
        </p:nvGrpSpPr>
        <p:grpSpPr>
          <a:xfrm>
            <a:off x="0" y="6038024"/>
            <a:ext cx="12192000" cy="819976"/>
            <a:chOff x="0" y="6038024"/>
            <a:chExt cx="12192000" cy="819976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D8CD4F37-4CA8-4DFE-9644-F94BA06E1A8E}"/>
                </a:ext>
              </a:extLst>
            </p:cNvPr>
            <p:cNvSpPr/>
            <p:nvPr userDrawn="1"/>
          </p:nvSpPr>
          <p:spPr>
            <a:xfrm>
              <a:off x="0" y="6040708"/>
              <a:ext cx="12192000" cy="817292"/>
            </a:xfrm>
            <a:prstGeom prst="rect">
              <a:avLst/>
            </a:prstGeom>
            <a:solidFill>
              <a:srgbClr val="26BBFF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BD902141-3B71-40EE-B036-981DE5A35C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3175944" y="6038024"/>
              <a:ext cx="5840113" cy="803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70" r:id="rId5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501135" y="4271899"/>
            <a:ext cx="5510352" cy="63935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altLang="zh-CN" sz="5400" b="0" baseline="30000" dirty="0" smtClean="0">
                <a:latin typeface="Arial Rounded MT Bold" panose="020F0704030504030204" pitchFamily="34" charset="0"/>
              </a:rPr>
              <a:t>CEMWU INDONESIA</a:t>
            </a:r>
            <a:r>
              <a:rPr lang="en-US" altLang="zh-CN" sz="5400" b="0" baseline="30000" dirty="0">
                <a:latin typeface="Arial Rounded MT Bold" panose="020F0704030504030204" pitchFamily="34" charset="0"/>
              </a:rPr>
              <a:t/>
            </a:r>
            <a:br>
              <a:rPr lang="en-US" altLang="zh-CN" sz="5400" b="0" baseline="30000" dirty="0">
                <a:latin typeface="Arial Rounded MT Bold" panose="020F0704030504030204" pitchFamily="34" charset="0"/>
              </a:rPr>
            </a:br>
            <a:endParaRPr lang="zh-CN" altLang="en-US" sz="5400" b="0" dirty="0">
              <a:latin typeface="Arial Rounded MT Bold" panose="020F070403050403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82EF01A5-8C5E-4580-91A4-58072D0C651D}"/>
              </a:ext>
            </a:extLst>
          </p:cNvPr>
          <p:cNvCxnSpPr>
            <a:cxnSpLocks/>
          </p:cNvCxnSpPr>
          <p:nvPr/>
        </p:nvCxnSpPr>
        <p:spPr>
          <a:xfrm>
            <a:off x="694871" y="3448391"/>
            <a:ext cx="8341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3"/>
          <p:cNvSpPr txBox="1">
            <a:spLocks/>
          </p:cNvSpPr>
          <p:nvPr/>
        </p:nvSpPr>
        <p:spPr>
          <a:xfrm>
            <a:off x="501135" y="1098380"/>
            <a:ext cx="6883338" cy="19382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0" dirty="0" smtClean="0">
                <a:latin typeface="Arial Rounded MT Bold" panose="020F0704030504030204" pitchFamily="34" charset="0"/>
              </a:rPr>
              <a:t>OPTIMALISASI </a:t>
            </a:r>
            <a:r>
              <a:rPr lang="id-ID" sz="3200" b="0" dirty="0">
                <a:latin typeface="Arial Rounded MT Bold" panose="020F0704030504030204" pitchFamily="34" charset="0"/>
              </a:rPr>
              <a:t>PERAN SP MELALUI PENERAPAN SMK3 DAN P2K3 </a:t>
            </a:r>
            <a:r>
              <a:rPr lang="id-ID" sz="3200" b="0" dirty="0" smtClean="0">
                <a:latin typeface="Arial Rounded MT Bold" panose="020F0704030504030204" pitchFamily="34" charset="0"/>
              </a:rPr>
              <a:t>DI PERUSAHAAN</a:t>
            </a:r>
          </a:p>
          <a:p>
            <a:r>
              <a:rPr lang="en-US" altLang="zh-CN" sz="3200" b="0" baseline="30000" dirty="0" smtClean="0">
                <a:latin typeface="Arial Rounded MT Bold" panose="020F0704030504030204" pitchFamily="34" charset="0"/>
              </a:rPr>
              <a:t/>
            </a:r>
            <a:br>
              <a:rPr lang="en-US" altLang="zh-CN" sz="3200" b="0" baseline="30000" dirty="0" smtClean="0">
                <a:latin typeface="Arial Rounded MT Bold" panose="020F0704030504030204" pitchFamily="34" charset="0"/>
              </a:rPr>
            </a:br>
            <a:endParaRPr lang="zh-CN" altLang="en-US" sz="3200" b="0" dirty="0">
              <a:latin typeface="Arial Rounded MT Bold" panose="020F070403050403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6150032" y="3042359"/>
            <a:ext cx="2187092" cy="2653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1AF4A1-0DE7-4874-9324-98DC2216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928" y="420543"/>
            <a:ext cx="5424054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Identifikasi permasalahan </a:t>
            </a:r>
            <a:r>
              <a:rPr lang="en-US" dirty="0" smtClean="0">
                <a:latin typeface="Arial Rounded MT Bold" panose="020F0704030504030204" pitchFamily="34" charset="0"/>
              </a:rPr>
              <a:t>K3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1164" y="1621415"/>
            <a:ext cx="10716491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Cakupan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Keselamatan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Kesejahteraan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Personal)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ILO: 2,7 juta meninggal setiap tahun diantaranya 2,4 juta meninggal terkait PAK</a:t>
            </a:r>
            <a:endParaRPr lang="en-US" sz="20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Kasus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 terjadi 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Indonesia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semakin meningkat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 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Indonesia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Fenomena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Gunung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 diketahui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Trend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 lalu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lintas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Korbannya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didominasi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Minimnya pengawas 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1923 orang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480.000 perusahaan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tercatat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BPJS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Naker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1000"/>
              </a:spcAft>
            </a:pP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 termasuk UKM yang menurut aturan harus tercakup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553549" y="4641273"/>
            <a:ext cx="1628212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857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6071"/>
            <a:ext cx="10515600" cy="951057"/>
          </a:xfrm>
        </p:spPr>
        <p:txBody>
          <a:bodyPr/>
          <a:lstStyle/>
          <a:p>
            <a:r>
              <a:rPr lang="en-US" dirty="0" err="1" smtClean="0">
                <a:latin typeface="Arial Rounded MT Bold" panose="020F0704030504030204" pitchFamily="34" charset="0"/>
              </a:rPr>
              <a:t>Penyebab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Permasalahan</a:t>
            </a:r>
            <a:r>
              <a:rPr lang="en-US" dirty="0" smtClean="0">
                <a:latin typeface="Arial Rounded MT Bold" panose="020F0704030504030204" pitchFamily="34" charset="0"/>
              </a:rPr>
              <a:t> 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883205"/>
            <a:ext cx="10813473" cy="2728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dianggap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pengusaha</a:t>
            </a:r>
            <a:endParaRPr lang="en-US" sz="24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Kurangnya peranan Pengawas Ketenagakerjaan.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Ketidak-tahuan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berbagai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 menjadi salah satu prioritas perjuangan SP/SB,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553549" y="4641273"/>
            <a:ext cx="1628212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771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295C3C-B3B0-4ECA-9B8B-52D44E8D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609922"/>
            <a:ext cx="10515600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Landasan </a:t>
            </a:r>
            <a:r>
              <a:rPr lang="id-ID" dirty="0" smtClean="0">
                <a:latin typeface="Arial Rounded MT Bold" panose="020F0704030504030204" pitchFamily="34" charset="0"/>
              </a:rPr>
              <a:t>P</a:t>
            </a:r>
            <a:r>
              <a:rPr lang="en-US" dirty="0" err="1" smtClean="0">
                <a:latin typeface="Arial Rounded MT Bold" panose="020F0704030504030204" pitchFamily="34" charset="0"/>
              </a:rPr>
              <a:t>emikiran</a:t>
            </a:r>
            <a:r>
              <a:rPr lang="id-ID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dan</a:t>
            </a:r>
            <a:r>
              <a:rPr lang="id-ID" dirty="0" smtClean="0">
                <a:latin typeface="Arial Rounded MT Bold" panose="020F0704030504030204" pitchFamily="34" charset="0"/>
              </a:rPr>
              <a:t> H</a:t>
            </a:r>
            <a:r>
              <a:rPr lang="en-US" dirty="0" err="1" smtClean="0">
                <a:latin typeface="Arial Rounded MT Bold" panose="020F0704030504030204" pitchFamily="34" charset="0"/>
              </a:rPr>
              <a:t>ukum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smtClean="0">
                <a:latin typeface="Arial Rounded MT Bold" panose="020F0704030504030204" pitchFamily="34" charset="0"/>
              </a:rPr>
              <a:t>SP </a:t>
            </a:r>
            <a:r>
              <a:rPr lang="en-US" dirty="0" err="1" smtClean="0">
                <a:latin typeface="Arial Rounded MT Bold" panose="020F0704030504030204" pitchFamily="34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</a:rPr>
              <a:t> K3</a:t>
            </a:r>
            <a:r>
              <a:rPr lang="en-US" dirty="0">
                <a:latin typeface="Arial Rounded MT Bold" panose="020F0704030504030204" pitchFamily="34" charset="0"/>
              </a:rPr>
              <a:t/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198" y="1935485"/>
            <a:ext cx="9788237" cy="1752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onvensi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ILO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155 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 176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emberikan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besar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mengambil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peranan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di Perusahaan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Konsultasi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Penyampaian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Berpartisipasi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terlibat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Investigasi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8" y="3991029"/>
            <a:ext cx="10065329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Subtansi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diatur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UU No.13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PP No.50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2012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SMK3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UU No.1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1970 Jo.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Kepmen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No.4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1987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553549" y="4641273"/>
            <a:ext cx="1628212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1885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295C3C-B3B0-4ECA-9B8B-52D44E8D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04481"/>
            <a:ext cx="10515600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Landasan </a:t>
            </a:r>
            <a:r>
              <a:rPr lang="id-ID" dirty="0" smtClean="0">
                <a:latin typeface="Arial Rounded MT Bold" panose="020F0704030504030204" pitchFamily="34" charset="0"/>
              </a:rPr>
              <a:t>P</a:t>
            </a:r>
            <a:r>
              <a:rPr lang="en-US" dirty="0" err="1" smtClean="0">
                <a:latin typeface="Arial Rounded MT Bold" panose="020F0704030504030204" pitchFamily="34" charset="0"/>
              </a:rPr>
              <a:t>emikiran</a:t>
            </a:r>
            <a:r>
              <a:rPr lang="id-ID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dan</a:t>
            </a:r>
            <a:r>
              <a:rPr lang="id-ID" dirty="0" smtClean="0">
                <a:latin typeface="Arial Rounded MT Bold" panose="020F0704030504030204" pitchFamily="34" charset="0"/>
              </a:rPr>
              <a:t> H</a:t>
            </a:r>
            <a:r>
              <a:rPr lang="en-US" dirty="0" err="1" smtClean="0">
                <a:latin typeface="Arial Rounded MT Bold" panose="020F0704030504030204" pitchFamily="34" charset="0"/>
              </a:rPr>
              <a:t>ukum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smtClean="0">
                <a:latin typeface="Arial Rounded MT Bold" panose="020F0704030504030204" pitchFamily="34" charset="0"/>
              </a:rPr>
              <a:t>SP </a:t>
            </a:r>
            <a:r>
              <a:rPr lang="en-US" dirty="0" err="1" smtClean="0">
                <a:latin typeface="Arial Rounded MT Bold" panose="020F0704030504030204" pitchFamily="34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</a:rPr>
              <a:t> K3</a:t>
            </a:r>
            <a:r>
              <a:rPr lang="en-US" dirty="0">
                <a:latin typeface="Arial Rounded MT Bold" panose="020F0704030504030204" pitchFamily="34" charset="0"/>
              </a:rPr>
              <a:t/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8" y="1730044"/>
            <a:ext cx="9247909" cy="90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Pasal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PP No.50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2012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SMK3,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SMK3 :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198" y="2636446"/>
            <a:ext cx="10120747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efektifitas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keselamatan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terencana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terukur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terstruktur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terintegrasi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Mencegah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mengurangi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penyakit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akibat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melibatkan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unsur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buruh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serikat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serikat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buruh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Menciptakan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tempat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nyaman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efisien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mendorong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produktivitas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553549" y="4641273"/>
            <a:ext cx="1628212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8490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295C3C-B3B0-4ECA-9B8B-52D44E8D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609922"/>
            <a:ext cx="10515600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Landasan </a:t>
            </a:r>
            <a:r>
              <a:rPr lang="id-ID" dirty="0" smtClean="0">
                <a:latin typeface="Arial Rounded MT Bold" panose="020F0704030504030204" pitchFamily="34" charset="0"/>
              </a:rPr>
              <a:t>P</a:t>
            </a:r>
            <a:r>
              <a:rPr lang="en-US" dirty="0" err="1" smtClean="0">
                <a:latin typeface="Arial Rounded MT Bold" panose="020F0704030504030204" pitchFamily="34" charset="0"/>
              </a:rPr>
              <a:t>emikiran</a:t>
            </a:r>
            <a:r>
              <a:rPr lang="id-ID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dan</a:t>
            </a:r>
            <a:r>
              <a:rPr lang="id-ID" dirty="0" smtClean="0">
                <a:latin typeface="Arial Rounded MT Bold" panose="020F0704030504030204" pitchFamily="34" charset="0"/>
              </a:rPr>
              <a:t> H</a:t>
            </a:r>
            <a:r>
              <a:rPr lang="en-US" dirty="0" err="1" smtClean="0">
                <a:latin typeface="Arial Rounded MT Bold" panose="020F0704030504030204" pitchFamily="34" charset="0"/>
              </a:rPr>
              <a:t>ukum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smtClean="0">
                <a:latin typeface="Arial Rounded MT Bold" panose="020F0704030504030204" pitchFamily="34" charset="0"/>
              </a:rPr>
              <a:t>SP </a:t>
            </a:r>
            <a:r>
              <a:rPr lang="en-US" dirty="0" err="1" smtClean="0">
                <a:latin typeface="Arial Rounded MT Bold" panose="020F0704030504030204" pitchFamily="34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</a:rPr>
              <a:t> K3</a:t>
            </a:r>
            <a:r>
              <a:rPr lang="en-US" dirty="0">
                <a:latin typeface="Arial Rounded MT Bold" panose="020F0704030504030204" pitchFamily="34" charset="0"/>
              </a:rPr>
              <a:t/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8" y="2242662"/>
            <a:ext cx="9857511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Pasal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 PP No.50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2012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SMK3, </a:t>
            </a:r>
            <a:r>
              <a:rPr lang="en-US" sz="2400" dirty="0" err="1">
                <a:latin typeface="Arial Rounded MT Bold" panose="020F0704030504030204" pitchFamily="34" charset="0"/>
              </a:rPr>
              <a:t>dalam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menyusun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kebijakan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smtClean="0">
                <a:latin typeface="Arial Rounded MT Bold" panose="020F0704030504030204" pitchFamily="34" charset="0"/>
              </a:rPr>
              <a:t>K3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pengusaha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harus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Memperhatikan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masukan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dari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pekerja</a:t>
            </a:r>
            <a:r>
              <a:rPr lang="en-US" sz="2400" b="1" dirty="0">
                <a:latin typeface="Arial Rounded MT Bold" panose="020F0704030504030204" pitchFamily="34" charset="0"/>
              </a:rPr>
              <a:t>/</a:t>
            </a:r>
            <a:r>
              <a:rPr lang="en-US" sz="2400" b="1" dirty="0" err="1">
                <a:latin typeface="Arial Rounded MT Bold" panose="020F0704030504030204" pitchFamily="34" charset="0"/>
              </a:rPr>
              <a:t>buruh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dan</a:t>
            </a:r>
            <a:r>
              <a:rPr lang="en-US" sz="2400" b="1" dirty="0">
                <a:latin typeface="Arial Rounded MT Bold" panose="020F0704030504030204" pitchFamily="34" charset="0"/>
              </a:rPr>
              <a:t>/</a:t>
            </a:r>
            <a:r>
              <a:rPr lang="en-US" sz="2400" b="1" dirty="0" err="1">
                <a:latin typeface="Arial Rounded MT Bold" panose="020F0704030504030204" pitchFamily="34" charset="0"/>
              </a:rPr>
              <a:t>atau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serikat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pekerja</a:t>
            </a:r>
            <a:r>
              <a:rPr lang="en-US" sz="2400" b="1" dirty="0">
                <a:latin typeface="Arial Rounded MT Bold" panose="020F0704030504030204" pitchFamily="34" charset="0"/>
              </a:rPr>
              <a:t>/</a:t>
            </a:r>
            <a:r>
              <a:rPr lang="en-US" sz="2400" b="1" dirty="0" err="1">
                <a:latin typeface="Arial Rounded MT Bold" panose="020F0704030504030204" pitchFamily="34" charset="0"/>
              </a:rPr>
              <a:t>serikat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 err="1">
                <a:latin typeface="Arial Rounded MT Bold" panose="020F0704030504030204" pitchFamily="34" charset="0"/>
              </a:rPr>
              <a:t>buruh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695709" y="4752109"/>
            <a:ext cx="1486052" cy="20033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237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076AA6-36AD-418A-9360-68F44FA38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8368"/>
            <a:ext cx="10515600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Realitas </a:t>
            </a:r>
            <a:r>
              <a:rPr lang="en-US" dirty="0" err="1" smtClean="0">
                <a:latin typeface="Arial Rounded MT Bold" panose="020F0704030504030204" pitchFamily="34" charset="0"/>
              </a:rPr>
              <a:t>Permasalahan</a:t>
            </a:r>
            <a:r>
              <a:rPr lang="id-ID" dirty="0" smtClean="0">
                <a:latin typeface="Arial Rounded MT Bold" panose="020F0704030504030204" pitchFamily="34" charset="0"/>
              </a:rPr>
              <a:t> </a:t>
            </a:r>
            <a:r>
              <a:rPr lang="id-ID" dirty="0">
                <a:latin typeface="Arial Rounded MT Bold" panose="020F0704030504030204" pitchFamily="34" charset="0"/>
              </a:rPr>
              <a:t>P2K3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3062" y="1723931"/>
            <a:ext cx="10965874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P2K3=SANGAT SEDIKIT, yaitu baru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2.000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 yang diwajibkan oleh norma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±200.000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endParaRPr lang="en-US" sz="24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P2K3 yang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sebagian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berfungsi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dibentuk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hanya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formalitas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menggugurkan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kewajiban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perdagangan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 yang berpartisipasi dalam P2K3 AMAT SANGAT 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SEDIKIT</a:t>
            </a:r>
            <a:endParaRPr lang="en-US" sz="24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Anggota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unsur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ditunjuk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2400" dirty="0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Pengusaha</a:t>
            </a:r>
            <a:endParaRPr lang="en-US" sz="24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sz="2400" dirty="0" smtClean="0">
                <a:latin typeface="Arial Rounded MT Bold" panose="020F0704030504030204" pitchFamily="34" charset="0"/>
              </a:rPr>
              <a:t>Ada </a:t>
            </a:r>
            <a:r>
              <a:rPr lang="id-ID" sz="2400" dirty="0">
                <a:latin typeface="Arial Rounded MT Bold" panose="020F0704030504030204" pitchFamily="34" charset="0"/>
              </a:rPr>
              <a:t>kondisi khusus di pertambangan, dimana Kementerian ESDM memiliki Inspektur Tambang yang mengawasi pelaksanaan UU 1/1970 di pertambangan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310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EA9DE-003D-4CB4-AC52-19E0BB46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 Rounded MT Bold" panose="020F0704030504030204" pitchFamily="34" charset="0"/>
              </a:rPr>
              <a:t>Penerapan</a:t>
            </a:r>
            <a:r>
              <a:rPr lang="en-US" dirty="0" smtClean="0">
                <a:latin typeface="Arial Rounded MT Bold" panose="020F0704030504030204" pitchFamily="34" charset="0"/>
              </a:rPr>
              <a:t> SMK3 </a:t>
            </a:r>
            <a:r>
              <a:rPr lang="en-US" dirty="0" err="1" smtClean="0">
                <a:latin typeface="Arial Rounded MT Bold" panose="020F0704030504030204" pitchFamily="34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Mendorong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err="1" smtClean="0">
                <a:latin typeface="Arial Rounded MT Bold" panose="020F0704030504030204" pitchFamily="34" charset="0"/>
              </a:rPr>
              <a:t>Perbaikan</a:t>
            </a:r>
            <a:r>
              <a:rPr lang="en-US" dirty="0" smtClean="0">
                <a:latin typeface="Arial Rounded MT Bold" panose="020F0704030504030204" pitchFamily="34" charset="0"/>
              </a:rPr>
              <a:t> K3 di Perusahaan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815379"/>
            <a:ext cx="106195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Pelaksanaan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</a:rPr>
              <a:t> SMK3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merupakan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langkah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awal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untuk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mendorong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perbaikan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</a:rPr>
              <a:t> K3 di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perusahaan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dalam</a:t>
            </a:r>
            <a:r>
              <a:rPr lang="en-US" sz="2000" dirty="0" smtClean="0">
                <a:latin typeface="Arial Rounded MT Bold" panose="020F0704030504030204" pitchFamily="34" charset="0"/>
              </a:rPr>
              <a:t> SMK3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terkait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Pelaksanaan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kebijakan</a:t>
            </a:r>
            <a:r>
              <a:rPr lang="en-US" sz="2000" dirty="0">
                <a:latin typeface="Arial Rounded MT Bold" panose="020F0704030504030204" pitchFamily="34" charset="0"/>
              </a:rPr>
              <a:t> K3 </a:t>
            </a:r>
            <a:r>
              <a:rPr lang="en-US" sz="2000" dirty="0" err="1">
                <a:latin typeface="Arial Rounded MT Bold" panose="020F0704030504030204" pitchFamily="34" charset="0"/>
              </a:rPr>
              <a:t>Pengusaha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diwajibkan</a:t>
            </a:r>
            <a:r>
              <a:rPr lang="en-US" sz="2000" dirty="0" smtClean="0">
                <a:latin typeface="Arial Rounded MT Bold" panose="020F0704030504030204" pitchFamily="34" charset="0"/>
              </a:rPr>
              <a:t>: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menempatkan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organisasi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smtClean="0">
                <a:latin typeface="Arial Rounded MT Bold" panose="020F0704030504030204" pitchFamily="34" charset="0"/>
              </a:rPr>
              <a:t>K3 (P2K3) </a:t>
            </a:r>
            <a:r>
              <a:rPr lang="en-US" sz="2000" dirty="0" err="1">
                <a:latin typeface="Arial Rounded MT Bold" panose="020F0704030504030204" pitchFamily="34" charset="0"/>
              </a:rPr>
              <a:t>pada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posisi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dapat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menentukan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keputusan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perusahaan</a:t>
            </a:r>
            <a:r>
              <a:rPr lang="en-US" sz="2000" dirty="0">
                <a:latin typeface="Arial Rounded MT Bold" panose="020F0704030504030204" pitchFamily="34" charset="0"/>
              </a:rPr>
              <a:t>;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menyediakan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anggaran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berkualitas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sarana-sarana</a:t>
            </a:r>
            <a:r>
              <a:rPr lang="en-US" sz="2000" dirty="0">
                <a:latin typeface="Arial Rounded MT Bold" panose="020F0704030504030204" pitchFamily="34" charset="0"/>
              </a:rPr>
              <a:t> lain yang </a:t>
            </a:r>
            <a:r>
              <a:rPr lang="en-US" sz="2000" dirty="0" err="1">
                <a:latin typeface="Arial Rounded MT Bold" panose="020F0704030504030204" pitchFamily="34" charset="0"/>
              </a:rPr>
              <a:t>diperlukan</a:t>
            </a:r>
            <a:r>
              <a:rPr lang="en-US" sz="2000" dirty="0">
                <a:latin typeface="Arial Rounded MT Bold" panose="020F0704030504030204" pitchFamily="34" charset="0"/>
              </a:rPr>
              <a:t> di </a:t>
            </a:r>
            <a:r>
              <a:rPr lang="en-US" sz="2000" dirty="0" err="1">
                <a:latin typeface="Arial Rounded MT Bold" panose="020F0704030504030204" pitchFamily="34" charset="0"/>
              </a:rPr>
              <a:t>bidang</a:t>
            </a:r>
            <a:r>
              <a:rPr lang="en-US" sz="2000" dirty="0">
                <a:latin typeface="Arial Rounded MT Bold" panose="020F0704030504030204" pitchFamily="34" charset="0"/>
              </a:rPr>
              <a:t> K3;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menetapkan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personil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mempunyai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tanggung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jawab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wewenang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kewajiban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jelas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penanganan</a:t>
            </a:r>
            <a:r>
              <a:rPr lang="en-US" sz="2000" dirty="0">
                <a:latin typeface="Arial Rounded MT Bold" panose="020F0704030504030204" pitchFamily="34" charset="0"/>
              </a:rPr>
              <a:t> K3;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membuat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perencanaan</a:t>
            </a:r>
            <a:r>
              <a:rPr lang="en-US" sz="2000" dirty="0">
                <a:latin typeface="Arial Rounded MT Bold" panose="020F0704030504030204" pitchFamily="34" charset="0"/>
              </a:rPr>
              <a:t> K3 yang </a:t>
            </a:r>
            <a:r>
              <a:rPr lang="en-US" sz="2000" dirty="0" err="1">
                <a:latin typeface="Arial Rounded MT Bold" panose="020F0704030504030204" pitchFamily="34" charset="0"/>
              </a:rPr>
              <a:t>terkoordinasi</a:t>
            </a:r>
            <a:r>
              <a:rPr lang="en-US" sz="2000" dirty="0">
                <a:latin typeface="Arial Rounded MT Bold" panose="020F0704030504030204" pitchFamily="34" charset="0"/>
              </a:rPr>
              <a:t>;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melakukan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penilaian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kinerja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tindak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lanjut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pelaksanaan</a:t>
            </a:r>
            <a:r>
              <a:rPr lang="en-US" sz="2000" dirty="0">
                <a:latin typeface="Arial Rounded MT Bold" panose="020F0704030504030204" pitchFamily="34" charset="0"/>
              </a:rPr>
              <a:t> K3.</a:t>
            </a:r>
          </a:p>
          <a:p>
            <a:pPr>
              <a:spcAft>
                <a:spcPts val="1200"/>
              </a:spcAft>
            </a:pPr>
            <a:endParaRPr lang="en-US" sz="20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5156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EA9DE-003D-4CB4-AC52-19E0BB46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 Rounded MT Bold" panose="020F0704030504030204" pitchFamily="34" charset="0"/>
              </a:rPr>
              <a:t>Penerapan</a:t>
            </a:r>
            <a:r>
              <a:rPr lang="en-US" dirty="0" smtClean="0">
                <a:latin typeface="Arial Rounded MT Bold" panose="020F0704030504030204" pitchFamily="34" charset="0"/>
              </a:rPr>
              <a:t> SMK3 </a:t>
            </a:r>
            <a:r>
              <a:rPr lang="en-US" dirty="0" err="1" smtClean="0">
                <a:latin typeface="Arial Rounded MT Bold" panose="020F0704030504030204" pitchFamily="34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Peningkatan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br>
              <a:rPr lang="en-US" dirty="0" smtClean="0">
                <a:latin typeface="Arial Rounded MT Bold" panose="020F0704030504030204" pitchFamily="34" charset="0"/>
              </a:rPr>
            </a:br>
            <a:r>
              <a:rPr lang="en-US" dirty="0" smtClean="0">
                <a:latin typeface="Arial Rounded MT Bold" panose="020F0704030504030204" pitchFamily="34" charset="0"/>
              </a:rPr>
              <a:t>P2K3 di Perusahaan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6245" y="1690688"/>
            <a:ext cx="106195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err="1">
                <a:latin typeface="Arial Rounded MT Bold" panose="020F0704030504030204" pitchFamily="34" charset="0"/>
              </a:rPr>
              <a:t>M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elalui</a:t>
            </a:r>
            <a:r>
              <a:rPr lang="en-US" sz="2000" dirty="0" smtClean="0">
                <a:latin typeface="Arial Rounded MT Bold" panose="020F0704030504030204" pitchFamily="34" charset="0"/>
              </a:rPr>
              <a:t> SMK3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Pengusaha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diwajibkan</a:t>
            </a:r>
            <a:r>
              <a:rPr lang="en-US" sz="2000" dirty="0" smtClean="0">
                <a:latin typeface="Arial Rounded MT Bold" panose="020F0704030504030204" pitchFamily="34" charset="0"/>
              </a:rPr>
              <a:t>: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0">
              <a:spcAft>
                <a:spcPts val="1200"/>
              </a:spcAft>
            </a:pPr>
            <a:endParaRPr lang="en-US" sz="2000" dirty="0" smtClean="0">
              <a:latin typeface="Arial Rounded MT Bold" panose="020F07040305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000" dirty="0" err="1" smtClean="0">
                <a:latin typeface="Arial Rounded MT Bold" panose="020F0704030504030204" pitchFamily="34" charset="0"/>
              </a:rPr>
              <a:t>Menyediakan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Prasarana</a:t>
            </a:r>
            <a:r>
              <a:rPr lang="en-US" sz="2000" dirty="0">
                <a:latin typeface="Arial Rounded MT Bold" panose="020F0704030504030204" pitchFamily="34" charset="0"/>
              </a:rPr>
              <a:t> Dan </a:t>
            </a:r>
            <a:r>
              <a:rPr lang="en-US" sz="2000" dirty="0" err="1">
                <a:latin typeface="Arial Rounded MT Bold" panose="020F0704030504030204" pitchFamily="34" charset="0"/>
              </a:rPr>
              <a:t>Sarana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Memadai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meliputi</a:t>
            </a:r>
            <a:r>
              <a:rPr lang="en-US" sz="2000" dirty="0">
                <a:latin typeface="Arial Rounded MT Bold" panose="020F0704030504030204" pitchFamily="34" charset="0"/>
              </a:rPr>
              <a:t>: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000" dirty="0" smtClean="0">
                <a:latin typeface="Arial Rounded MT Bold" panose="020F0704030504030204" pitchFamily="34" charset="0"/>
              </a:rPr>
              <a:t>1.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Organisasi</a:t>
            </a:r>
            <a:r>
              <a:rPr lang="en-US" sz="2000" dirty="0" smtClean="0">
                <a:latin typeface="Arial Rounded MT Bold" panose="020F0704030504030204" pitchFamily="34" charset="0"/>
              </a:rPr>
              <a:t>/Unit </a:t>
            </a:r>
            <a:r>
              <a:rPr lang="en-US" sz="2000" dirty="0">
                <a:latin typeface="Arial Rounded MT Bold" panose="020F0704030504030204" pitchFamily="34" charset="0"/>
              </a:rPr>
              <a:t>yang </a:t>
            </a:r>
            <a:r>
              <a:rPr lang="en-US" sz="2000" dirty="0" err="1">
                <a:latin typeface="Arial Rounded MT Bold" panose="020F0704030504030204" pitchFamily="34" charset="0"/>
              </a:rPr>
              <a:t>bertanggung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jawab</a:t>
            </a:r>
            <a:r>
              <a:rPr lang="en-US" sz="2000" dirty="0">
                <a:latin typeface="Arial Rounded MT Bold" panose="020F0704030504030204" pitchFamily="34" charset="0"/>
              </a:rPr>
              <a:t> di </a:t>
            </a:r>
            <a:r>
              <a:rPr lang="en-US" sz="2000" dirty="0" err="1">
                <a:latin typeface="Arial Rounded MT Bold" panose="020F0704030504030204" pitchFamily="34" charset="0"/>
              </a:rPr>
              <a:t>bidang</a:t>
            </a:r>
            <a:r>
              <a:rPr lang="en-US" sz="2000" dirty="0">
                <a:latin typeface="Arial Rounded MT Bold" panose="020F0704030504030204" pitchFamily="34" charset="0"/>
              </a:rPr>
              <a:t> K3 </a:t>
            </a:r>
          </a:p>
          <a:p>
            <a:pPr marL="290513">
              <a:spcAft>
                <a:spcPts val="1200"/>
              </a:spcAft>
            </a:pPr>
            <a:r>
              <a:rPr lang="en-US" sz="2000" dirty="0">
                <a:latin typeface="Arial Rounded MT Bold" panose="020F0704030504030204" pitchFamily="34" charset="0"/>
              </a:rPr>
              <a:t>Perusahaan </a:t>
            </a:r>
            <a:r>
              <a:rPr lang="en-US" sz="2000" dirty="0" err="1">
                <a:latin typeface="Arial Rounded MT Bold" panose="020F0704030504030204" pitchFamily="34" charset="0"/>
              </a:rPr>
              <a:t>wajib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membentuk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Panitia</a:t>
            </a:r>
            <a:r>
              <a:rPr lang="en-US" sz="2000" dirty="0">
                <a:latin typeface="Arial Rounded MT Bold" panose="020F0704030504030204" pitchFamily="34" charset="0"/>
              </a:rPr>
              <a:t> Pembina </a:t>
            </a:r>
            <a:r>
              <a:rPr lang="en-US" sz="2000" dirty="0" err="1">
                <a:latin typeface="Arial Rounded MT Bold" panose="020F0704030504030204" pitchFamily="34" charset="0"/>
              </a:rPr>
              <a:t>Keselamatan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Kesehatan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selanjutnya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disingkat</a:t>
            </a:r>
            <a:r>
              <a:rPr lang="en-US" sz="2000" dirty="0">
                <a:latin typeface="Arial Rounded MT Bold" panose="020F0704030504030204" pitchFamily="34" charset="0"/>
              </a:rPr>
              <a:t> P2K3 yang </a:t>
            </a:r>
            <a:r>
              <a:rPr lang="en-US" sz="2000" dirty="0" err="1">
                <a:latin typeface="Arial Rounded MT Bold" panose="020F0704030504030204" pitchFamily="34" charset="0"/>
              </a:rPr>
              <a:t>bertanggung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jawab</a:t>
            </a:r>
            <a:r>
              <a:rPr lang="en-US" sz="2000" dirty="0">
                <a:latin typeface="Arial Rounded MT Bold" panose="020F0704030504030204" pitchFamily="34" charset="0"/>
              </a:rPr>
              <a:t> di </a:t>
            </a:r>
            <a:r>
              <a:rPr lang="en-US" sz="2000" dirty="0" err="1">
                <a:latin typeface="Arial Rounded MT Bold" panose="020F0704030504030204" pitchFamily="34" charset="0"/>
              </a:rPr>
              <a:t>bidang</a:t>
            </a:r>
            <a:r>
              <a:rPr lang="en-US" sz="2000" dirty="0">
                <a:latin typeface="Arial Rounded MT Bold" panose="020F0704030504030204" pitchFamily="34" charset="0"/>
              </a:rPr>
              <a:t> K3. P2K3 </a:t>
            </a:r>
            <a:r>
              <a:rPr lang="en-US" sz="2000" dirty="0" err="1">
                <a:latin typeface="Arial Rounded MT Bold" panose="020F0704030504030204" pitchFamily="34" charset="0"/>
              </a:rPr>
              <a:t>adalah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badan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pembantu</a:t>
            </a:r>
            <a:r>
              <a:rPr lang="en-US" sz="2000" dirty="0">
                <a:latin typeface="Arial Rounded MT Bold" panose="020F0704030504030204" pitchFamily="34" charset="0"/>
              </a:rPr>
              <a:t> di </a:t>
            </a:r>
            <a:r>
              <a:rPr lang="en-US" sz="2000" dirty="0" err="1">
                <a:latin typeface="Arial Rounded MT Bold" panose="020F0704030504030204" pitchFamily="34" charset="0"/>
              </a:rPr>
              <a:t>tempat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merupakan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wadah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kerjasama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antara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pengusaha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atau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pekerja</a:t>
            </a:r>
            <a:r>
              <a:rPr lang="en-US" sz="2000" dirty="0">
                <a:latin typeface="Arial Rounded MT Bold" panose="020F0704030504030204" pitchFamily="34" charset="0"/>
              </a:rPr>
              <a:t>/</a:t>
            </a:r>
            <a:r>
              <a:rPr lang="en-US" sz="2000" dirty="0" err="1">
                <a:latin typeface="Arial Rounded MT Bold" panose="020F0704030504030204" pitchFamily="34" charset="0"/>
              </a:rPr>
              <a:t>buruh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mengembangkan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kerjasama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saling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pengertian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partisipasi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efektif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penerapan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keselamatan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kesehatan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.  </a:t>
            </a:r>
          </a:p>
          <a:p>
            <a:pPr marL="290513">
              <a:spcAft>
                <a:spcPts val="1200"/>
              </a:spcAft>
            </a:pPr>
            <a:endParaRPr lang="en-US" sz="20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1107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EA9DE-003D-4CB4-AC52-19E0BB46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Penerapan</a:t>
            </a:r>
            <a:r>
              <a:rPr lang="en-US" dirty="0" smtClean="0"/>
              <a:t> SMK3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P2K3 di Perusahaan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690688"/>
            <a:ext cx="106195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 smtClean="0">
              <a:latin typeface="Arial Rounded MT Bold" panose="020F0704030504030204" pitchFamily="34" charset="0"/>
            </a:endParaRPr>
          </a:p>
          <a:p>
            <a:pPr lvl="0"/>
            <a:r>
              <a:rPr lang="en-US" sz="2400" dirty="0" smtClean="0">
                <a:latin typeface="Arial Rounded MT Bold" panose="020F0704030504030204" pitchFamily="34" charset="0"/>
              </a:rPr>
              <a:t>2.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Anggaran</a:t>
            </a:r>
            <a:r>
              <a:rPr lang="en-US" sz="2400" dirty="0" smtClean="0">
                <a:latin typeface="Arial Rounded MT Bold" panose="020F0704030504030204" pitchFamily="34" charset="0"/>
              </a:rPr>
              <a:t>  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290513"/>
            <a:r>
              <a:rPr lang="en-US" sz="2400" dirty="0">
                <a:latin typeface="Arial Rounded MT Bold" panose="020F0704030504030204" pitchFamily="34" charset="0"/>
              </a:rPr>
              <a:t>Perusahaan </a:t>
            </a:r>
            <a:r>
              <a:rPr lang="en-US" sz="2400" dirty="0" err="1">
                <a:latin typeface="Arial Rounded MT Bold" panose="020F0704030504030204" pitchFamily="34" charset="0"/>
              </a:rPr>
              <a:t>harus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mengalokasikan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anggaran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pelaksanaan</a:t>
            </a:r>
            <a:r>
              <a:rPr lang="en-US" sz="2400" dirty="0">
                <a:latin typeface="Arial Rounded MT Bold" panose="020F0704030504030204" pitchFamily="34" charset="0"/>
              </a:rPr>
              <a:t> K3 </a:t>
            </a:r>
            <a:r>
              <a:rPr lang="en-US" sz="2400" dirty="0" err="1">
                <a:latin typeface="Arial Rounded MT Bold" panose="020F0704030504030204" pitchFamily="34" charset="0"/>
              </a:rPr>
              <a:t>secara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menyeluruh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antara</a:t>
            </a:r>
            <a:r>
              <a:rPr lang="en-US" sz="2400" dirty="0">
                <a:latin typeface="Arial Rounded MT Bold" panose="020F0704030504030204" pitchFamily="34" charset="0"/>
              </a:rPr>
              <a:t> lain </a:t>
            </a:r>
            <a:r>
              <a:rPr lang="en-US" sz="2400" dirty="0" err="1">
                <a:latin typeface="Arial Rounded MT Bold" panose="020F0704030504030204" pitchFamily="34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</a:rPr>
              <a:t>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Arial Rounded MT Bold" panose="020F0704030504030204" pitchFamily="34" charset="0"/>
              </a:rPr>
              <a:t>Keberlangsungan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organisasi</a:t>
            </a:r>
            <a:r>
              <a:rPr lang="en-US" sz="2400" dirty="0">
                <a:latin typeface="Arial Rounded MT Bold" panose="020F0704030504030204" pitchFamily="34" charset="0"/>
              </a:rPr>
              <a:t> K3;  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Arial Rounded MT Bold" panose="020F0704030504030204" pitchFamily="34" charset="0"/>
              </a:rPr>
              <a:t>Pelatihan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>
                <a:latin typeface="Arial Rounded MT Bold" panose="020F0704030504030204" pitchFamily="34" charset="0"/>
              </a:rPr>
              <a:t>SDM </a:t>
            </a:r>
            <a:r>
              <a:rPr lang="en-US" sz="2400" dirty="0" err="1">
                <a:latin typeface="Arial Rounded MT Bold" panose="020F0704030504030204" pitchFamily="34" charset="0"/>
              </a:rPr>
              <a:t>dalam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mewujudkan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kompetensi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kerja</a:t>
            </a:r>
            <a:r>
              <a:rPr lang="en-US" sz="2400" dirty="0">
                <a:latin typeface="Arial Rounded MT Bold" panose="020F0704030504030204" pitchFamily="34" charset="0"/>
              </a:rPr>
              <a:t>; </a:t>
            </a:r>
            <a:r>
              <a:rPr lang="en-US" sz="2400" dirty="0" err="1">
                <a:latin typeface="Arial Rounded MT Bold" panose="020F0704030504030204" pitchFamily="34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Arial Rounded MT Bold" panose="020F0704030504030204" pitchFamily="34" charset="0"/>
              </a:rPr>
              <a:t>Pengadaan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prasarana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sarana</a:t>
            </a:r>
            <a:r>
              <a:rPr lang="en-US" sz="2400" dirty="0">
                <a:latin typeface="Arial Rounded MT Bold" panose="020F0704030504030204" pitchFamily="34" charset="0"/>
              </a:rPr>
              <a:t> K3 </a:t>
            </a:r>
            <a:r>
              <a:rPr lang="en-US" sz="2400" dirty="0" err="1">
                <a:latin typeface="Arial Rounded MT Bold" panose="020F0704030504030204" pitchFamily="34" charset="0"/>
              </a:rPr>
              <a:t>termasuk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alat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evakuasi</a:t>
            </a:r>
            <a:r>
              <a:rPr lang="en-US" sz="2400" dirty="0"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</a:rPr>
              <a:t>peralatan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pengendalian</a:t>
            </a:r>
            <a:r>
              <a:rPr lang="en-US" sz="2400" dirty="0"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</a:rPr>
              <a:t>peralatan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pelindung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diri</a:t>
            </a:r>
            <a:r>
              <a:rPr lang="en-US" sz="2400" dirty="0">
                <a:latin typeface="Arial Rounded MT Bold" panose="020F0704030504030204" pitchFamily="34" charset="0"/>
              </a:rPr>
              <a:t>.</a:t>
            </a:r>
          </a:p>
          <a:p>
            <a:pPr marL="290513"/>
            <a:endParaRPr lang="en-US" sz="24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8206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C021CD-129C-455C-A7E1-CAB1D7153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 panose="020F0704030504030204" pitchFamily="34" charset="0"/>
              </a:rPr>
              <a:t>Penerapan</a:t>
            </a:r>
            <a:r>
              <a:rPr lang="en-US" dirty="0">
                <a:latin typeface="Arial Rounded MT Bold" panose="020F0704030504030204" pitchFamily="34" charset="0"/>
              </a:rPr>
              <a:t> SMK3 </a:t>
            </a:r>
            <a:r>
              <a:rPr lang="en-US" dirty="0" err="1">
                <a:latin typeface="Arial Rounded MT Bold" panose="020F0704030504030204" pitchFamily="34" charset="0"/>
              </a:rPr>
              <a:t>dalam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Perbaikan</a:t>
            </a:r>
            <a:r>
              <a:rPr lang="en-US" dirty="0">
                <a:latin typeface="Arial Rounded MT Bold" panose="020F0704030504030204" pitchFamily="34" charset="0"/>
              </a:rPr>
              <a:t> K3 di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Perusahaan </a:t>
            </a:r>
            <a:r>
              <a:rPr lang="en-US" dirty="0" err="1">
                <a:latin typeface="Arial Rounded MT Bold" panose="020F0704030504030204" pitchFamily="34" charset="0"/>
              </a:rPr>
              <a:t>Peningkatan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P2K3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5127" y="1988266"/>
            <a:ext cx="10501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D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alam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Arial Rounded MT Bold" panose="020F0704030504030204" pitchFamily="34" charset="0"/>
                <a:ea typeface="Calibri" panose="020F0502020204030204" pitchFamily="34" charset="0"/>
              </a:rPr>
              <a:t>audit SMK3 </a:t>
            </a:r>
            <a:r>
              <a:rPr lang="en-US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mempersyaratkan</a:t>
            </a:r>
            <a:r>
              <a:rPr lang="en-US" dirty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adanya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keterlibatan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dan</a:t>
            </a:r>
            <a:r>
              <a:rPr lang="en-US" dirty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  <a:ea typeface="Calibri" panose="020F0502020204030204" pitchFamily="34" charset="0"/>
              </a:rPr>
              <a:t>konsultasi</a:t>
            </a:r>
            <a:r>
              <a:rPr lang="en-US" dirty="0">
                <a:latin typeface="Arial Rounded MT Bold" panose="020F0704030504030204" pitchFamily="34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K3,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</a:rPr>
              <a:t>berupa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</a:rPr>
              <a:t>:</a:t>
            </a:r>
            <a:endParaRPr lang="en-US" dirty="0">
              <a:latin typeface="Arial Rounded MT Bold" panose="020F0704030504030204" pitchFamily="34" charset="0"/>
            </a:endParaRPr>
          </a:p>
          <a:p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9489" y="2634597"/>
            <a:ext cx="11139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Keterlibatan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penjadwalan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konsultasi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wakil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didokumentasikan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disebarluaskan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seluruh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prosedur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memudahkan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konsultasi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mengenai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perubahan-perubahan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mempunyai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implikasi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K3. 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perundang-undangan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Ketua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pimpinan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puncak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pengurus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Sekretaris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ahli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perundang-undangan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752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C021CD-129C-455C-A7E1-CAB1D7153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 panose="020F0704030504030204" pitchFamily="34" charset="0"/>
              </a:rPr>
              <a:t>Penerapan</a:t>
            </a:r>
            <a:r>
              <a:rPr lang="en-US" dirty="0">
                <a:latin typeface="Arial Rounded MT Bold" panose="020F0704030504030204" pitchFamily="34" charset="0"/>
              </a:rPr>
              <a:t> SMK3 </a:t>
            </a:r>
            <a:r>
              <a:rPr lang="en-US" dirty="0" err="1">
                <a:latin typeface="Arial Rounded MT Bold" panose="020F0704030504030204" pitchFamily="34" charset="0"/>
              </a:rPr>
              <a:t>dalam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Perbaikan</a:t>
            </a:r>
            <a:r>
              <a:rPr lang="en-US" dirty="0">
                <a:latin typeface="Arial Rounded MT Bold" panose="020F0704030504030204" pitchFamily="34" charset="0"/>
              </a:rPr>
              <a:t> K3 di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Perusahaan </a:t>
            </a:r>
            <a:r>
              <a:rPr lang="en-US" dirty="0" err="1">
                <a:latin typeface="Arial Rounded MT Bold" panose="020F0704030504030204" pitchFamily="34" charset="0"/>
              </a:rPr>
              <a:t>Peningkatan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P2K3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4907" y="1976211"/>
            <a:ext cx="10446329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spcAft>
                <a:spcPts val="600"/>
              </a:spcAft>
              <a:buFont typeface="+mj-lt"/>
              <a:buAutoNum type="arabicParenR" startAt="6"/>
            </a:pPr>
            <a:r>
              <a:rPr lang="en-US" sz="2000" dirty="0" smtClean="0">
                <a:latin typeface="Arial Rounded MT Bold" panose="020F0704030504030204" pitchFamily="34" charset="0"/>
              </a:rPr>
              <a:t>P2K3 </a:t>
            </a:r>
            <a:r>
              <a:rPr lang="en-US" sz="2000" dirty="0" err="1">
                <a:latin typeface="Arial Rounded MT Bold" panose="020F0704030504030204" pitchFamily="34" charset="0"/>
              </a:rPr>
              <a:t>menitikberatkan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kegiatan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pada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pengembangan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kebijakan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prosedur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mengendalikan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risiko</a:t>
            </a:r>
            <a:r>
              <a:rPr lang="en-US" sz="2000" dirty="0">
                <a:latin typeface="Arial Rounded MT Bold" panose="020F0704030504030204" pitchFamily="34" charset="0"/>
              </a:rPr>
              <a:t>.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914400" lvl="1" indent="-457200">
              <a:spcAft>
                <a:spcPts val="600"/>
              </a:spcAft>
              <a:buFont typeface="+mj-lt"/>
              <a:buAutoNum type="arabicParenR" startAt="6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Susunan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pengurus</a:t>
            </a:r>
            <a:r>
              <a:rPr lang="en-US" sz="2000" dirty="0">
                <a:latin typeface="Arial Rounded MT Bold" panose="020F0704030504030204" pitchFamily="34" charset="0"/>
              </a:rPr>
              <a:t> P2K3 </a:t>
            </a:r>
            <a:r>
              <a:rPr lang="en-US" sz="2000" dirty="0" err="1">
                <a:latin typeface="Arial Rounded MT Bold" panose="020F0704030504030204" pitchFamily="34" charset="0"/>
              </a:rPr>
              <a:t>didokumentasikan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diinformasikan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kepada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. 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914400" lvl="1" indent="-457200">
              <a:spcAft>
                <a:spcPts val="600"/>
              </a:spcAft>
              <a:buFont typeface="+mj-lt"/>
              <a:buAutoNum type="arabicParenR" startAt="6"/>
            </a:pPr>
            <a:r>
              <a:rPr lang="en-US" sz="2000" dirty="0" smtClean="0">
                <a:latin typeface="Arial Rounded MT Bold" panose="020F0704030504030204" pitchFamily="34" charset="0"/>
              </a:rPr>
              <a:t>P2K3 </a:t>
            </a:r>
            <a:r>
              <a:rPr lang="en-US" sz="2000" dirty="0" err="1">
                <a:latin typeface="Arial Rounded MT Bold" panose="020F0704030504030204" pitchFamily="34" charset="0"/>
              </a:rPr>
              <a:t>mengadakan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pertemuan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secara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teratur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hasilnya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disebarluaskan</a:t>
            </a:r>
            <a:r>
              <a:rPr lang="en-US" sz="2000" dirty="0">
                <a:latin typeface="Arial Rounded MT Bold" panose="020F0704030504030204" pitchFamily="34" charset="0"/>
              </a:rPr>
              <a:t> di </a:t>
            </a:r>
            <a:r>
              <a:rPr lang="en-US" sz="2000" dirty="0" err="1">
                <a:latin typeface="Arial Rounded MT Bold" panose="020F0704030504030204" pitchFamily="34" charset="0"/>
              </a:rPr>
              <a:t>tempat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. 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914400" lvl="1" indent="-457200">
              <a:spcAft>
                <a:spcPts val="600"/>
              </a:spcAft>
              <a:buFont typeface="+mj-lt"/>
              <a:buAutoNum type="arabicParenR" startAt="6"/>
            </a:pPr>
            <a:r>
              <a:rPr lang="en-US" sz="2000" dirty="0" smtClean="0">
                <a:latin typeface="Arial Rounded MT Bold" panose="020F0704030504030204" pitchFamily="34" charset="0"/>
              </a:rPr>
              <a:t>P2K3 </a:t>
            </a:r>
            <a:r>
              <a:rPr lang="en-US" sz="2000" dirty="0" err="1">
                <a:latin typeface="Arial Rounded MT Bold" panose="020F0704030504030204" pitchFamily="34" charset="0"/>
              </a:rPr>
              <a:t>melaporkan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kegiatannya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secara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teratur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peraturan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perundangundangan</a:t>
            </a:r>
            <a:r>
              <a:rPr lang="en-US" sz="2000" dirty="0">
                <a:latin typeface="Arial Rounded MT Bold" panose="020F0704030504030204" pitchFamily="34" charset="0"/>
              </a:rPr>
              <a:t>.  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929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C021CD-129C-455C-A7E1-CAB1D7153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Rounded MT Bold" panose="020F0704030504030204" pitchFamily="34" charset="0"/>
              </a:rPr>
              <a:t>Penerapan</a:t>
            </a:r>
            <a:r>
              <a:rPr lang="en-US" dirty="0">
                <a:latin typeface="Arial Rounded MT Bold" panose="020F0704030504030204" pitchFamily="34" charset="0"/>
              </a:rPr>
              <a:t> SMK3 </a:t>
            </a:r>
            <a:r>
              <a:rPr lang="en-US" dirty="0" err="1">
                <a:latin typeface="Arial Rounded MT Bold" panose="020F0704030504030204" pitchFamily="34" charset="0"/>
              </a:rPr>
              <a:t>dalam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Perbaikan</a:t>
            </a:r>
            <a:r>
              <a:rPr lang="en-US" dirty="0">
                <a:latin typeface="Arial Rounded MT Bold" panose="020F0704030504030204" pitchFamily="34" charset="0"/>
              </a:rPr>
              <a:t> K3 di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Perusahaan </a:t>
            </a:r>
            <a:r>
              <a:rPr lang="en-US" dirty="0" err="1">
                <a:latin typeface="Arial Rounded MT Bold" panose="020F0704030504030204" pitchFamily="34" charset="0"/>
              </a:rPr>
              <a:t>Peningkatan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latin typeface="Arial Rounded MT Bold" panose="020F0704030504030204" pitchFamily="34" charset="0"/>
              </a:rPr>
              <a:t>Peran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P2K3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1888" y="2211738"/>
            <a:ext cx="1087582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spcAft>
                <a:spcPts val="1200"/>
              </a:spcAft>
              <a:buFont typeface="+mj-lt"/>
              <a:buAutoNum type="arabicParenR" startAt="10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Dibentuk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kelompok-kelompok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dipilih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dari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wakil-wakil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ditunjuk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sebagai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penanggung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jawab</a:t>
            </a:r>
            <a:r>
              <a:rPr lang="en-US" sz="2000" dirty="0">
                <a:latin typeface="Arial Rounded MT Bold" panose="020F0704030504030204" pitchFamily="34" charset="0"/>
              </a:rPr>
              <a:t> K3 di </a:t>
            </a:r>
            <a:r>
              <a:rPr lang="en-US" sz="2000" dirty="0" err="1">
                <a:latin typeface="Arial Rounded MT Bold" panose="020F0704030504030204" pitchFamily="34" charset="0"/>
              </a:rPr>
              <a:t>tempat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kepadanya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diberikan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pelatihan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peraturan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perundang-undangan</a:t>
            </a:r>
            <a:r>
              <a:rPr lang="en-US" sz="2000" dirty="0">
                <a:latin typeface="Arial Rounded MT Bold" panose="020F0704030504030204" pitchFamily="34" charset="0"/>
              </a:rPr>
              <a:t>. 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pPr marL="914400" lvl="1" indent="-457200">
              <a:spcAft>
                <a:spcPts val="1200"/>
              </a:spcAft>
              <a:buFont typeface="+mj-lt"/>
              <a:buAutoNum type="arabicParenR" startAt="10"/>
            </a:pPr>
            <a:r>
              <a:rPr lang="en-US" sz="2000" dirty="0" err="1" smtClean="0">
                <a:latin typeface="Arial Rounded MT Bold" panose="020F0704030504030204" pitchFamily="34" charset="0"/>
              </a:rPr>
              <a:t>Susunan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kelompok-kelompok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telah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terbentuk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didokumentasikan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diinformasikan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kepada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tenaga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905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Penerapan</a:t>
            </a:r>
            <a:r>
              <a:rPr lang="en-US" dirty="0" smtClean="0"/>
              <a:t> SMK3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Peran</a:t>
            </a:r>
            <a:r>
              <a:rPr lang="en-US" dirty="0" smtClean="0"/>
              <a:t> SP </a:t>
            </a:r>
            <a:r>
              <a:rPr lang="en-US" dirty="0" err="1" smtClean="0"/>
              <a:t>dalam</a:t>
            </a:r>
            <a:r>
              <a:rPr lang="en-US" dirty="0" smtClean="0"/>
              <a:t> P2K3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913016"/>
            <a:ext cx="6096000" cy="10311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Pendekatan,</a:t>
            </a:r>
            <a:endParaRPr lang="en-US" sz="24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Perselisihan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90867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Harapan </a:t>
            </a:r>
            <a:r>
              <a:rPr lang="id-ID" dirty="0" smtClean="0">
                <a:latin typeface="Arial Rounded MT Bold" panose="020F0704030504030204" pitchFamily="34" charset="0"/>
              </a:rPr>
              <a:t>internal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dan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Eksternal</a:t>
            </a:r>
            <a:r>
              <a:rPr lang="en-US" dirty="0">
                <a:latin typeface="Arial Rounded MT Bold" panose="020F0704030504030204" pitchFamily="34" charset="0"/>
              </a:rPr>
              <a:t/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198" y="1813043"/>
            <a:ext cx="10162309" cy="1623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menerapkan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SMK3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melibatkan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Pengurus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</a:t>
            </a: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</a:t>
            </a:r>
            <a:r>
              <a:rPr lang="id-ID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 salah satu issu prioritas perjuangan </a:t>
            </a: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SP/SB,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Perlu </a:t>
            </a:r>
            <a:r>
              <a:rPr lang="id-ID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adanya Departemen K3 di setiap Federasi.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9" y="3618451"/>
            <a:ext cx="2941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Harapan eksternal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198" y="4292539"/>
            <a:ext cx="10515601" cy="115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Kerjasama </a:t>
            </a:r>
            <a:r>
              <a:rPr lang="id-ID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 perusahaan dan Asosiasi </a:t>
            </a: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engusaha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penerapan</a:t>
            </a:r>
            <a:r>
              <a:rPr lang="en-US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Menghidupkan </a:t>
            </a:r>
            <a:r>
              <a:rPr lang="id-ID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kembali Dewan Keselamatan dan Kesehatan Kerja Nasional(DK3N) dan DK3Daerah.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198" y="1168978"/>
            <a:ext cx="2705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Harapan 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ternal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088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0" dirty="0">
                <a:latin typeface="Arial Rounded MT Bold" panose="020F0704030504030204" pitchFamily="34" charset="0"/>
              </a:rPr>
              <a:t>Langkah-langkah yang perlu diambil SP/SB</a:t>
            </a:r>
            <a:endParaRPr lang="en-US" b="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6582" y="1497304"/>
            <a:ext cx="10647218" cy="3886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Identifikasi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permasalahan K3(perusahaan, Cabang, Daerah dan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Nasional)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Menyusun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Federasi,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 kampanye,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Mendidik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melatih,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Membantu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proses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sertifikasi,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Membangun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jaringan kerja sama(lokal, Cabang, Daerah, Nasional, Regional dan internasional). Partner: Bidang Pengawasan DISNAKER, DITJEN Pengawasan Ketenagakerjaan, BPJS Kesehatan, BPJS Ketenagakerjaan, Direktur K3 IndustriALL, PERDOKI, LSM LION, LSM INABAN,</a:t>
            </a:r>
            <a:endParaRPr lang="en-US" sz="20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9540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0" dirty="0">
                <a:latin typeface="Arial Rounded MT Bold" panose="020F0704030504030204" pitchFamily="34" charset="0"/>
              </a:rPr>
              <a:t>Langkah-langkah yang perlu diambil SP/SB</a:t>
            </a:r>
            <a:endParaRPr lang="en-US" b="0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6582" y="1940650"/>
            <a:ext cx="10647218" cy="3579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</a:pPr>
            <a:r>
              <a:rPr lang="id-ID" sz="2400" dirty="0" smtClean="0">
                <a:latin typeface="Arial Rounded MT Bold" panose="020F0704030504030204" pitchFamily="34" charset="0"/>
              </a:rPr>
              <a:t>Mengembangkan </a:t>
            </a:r>
            <a:r>
              <a:rPr lang="id-ID" sz="2400" dirty="0">
                <a:latin typeface="Arial Rounded MT Bold" panose="020F0704030504030204" pitchFamily="34" charset="0"/>
              </a:rPr>
              <a:t>Bab PKB tentang K3 sebagaimana yang tersebut dalam BUKU MODEL PKB INDUSTRIALL, dimana didalamnya terdapat pasal-pasal tentang: Prinsip-prinsip, SMK3, P2K3, Sosialisasi tempat kerja dan cara kerja, Alat Pelindung, Alat pelindung diri, Pakaian kerja, Medical Check Up, Ergonomi, Poliklinik, toilet, kantin, gizi, ventilasi</a:t>
            </a:r>
            <a:r>
              <a:rPr lang="id-ID" sz="2400" dirty="0" smtClean="0">
                <a:latin typeface="Arial Rounded MT Bold" panose="020F0704030504030204" pitchFamily="34" charset="0"/>
              </a:rPr>
              <a:t>,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Kekerasan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Seksual</a:t>
            </a:r>
            <a:r>
              <a:rPr lang="en-US" sz="2400" dirty="0" smtClean="0">
                <a:latin typeface="Arial Rounded MT Bold" panose="020F0704030504030204" pitchFamily="34" charset="0"/>
              </a:rPr>
              <a:t>,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kekerasan</a:t>
            </a:r>
            <a:r>
              <a:rPr lang="en-US" sz="2400" dirty="0" smtClean="0">
                <a:latin typeface="Arial Rounded MT Bold" panose="020F0704030504030204" pitchFamily="34" charset="0"/>
              </a:rPr>
              <a:t> di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tempat</a:t>
            </a:r>
            <a:r>
              <a:rPr lang="en-US" sz="2400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Kerja</a:t>
            </a:r>
            <a:r>
              <a:rPr lang="id-ID" sz="2400" dirty="0" smtClean="0">
                <a:latin typeface="Arial Rounded MT Bold" panose="020F0704030504030204" pitchFamily="34" charset="0"/>
              </a:rPr>
              <a:t> </a:t>
            </a:r>
            <a:r>
              <a:rPr lang="id-ID" sz="2400" dirty="0">
                <a:latin typeface="Arial Rounded MT Bold" panose="020F0704030504030204" pitchFamily="34" charset="0"/>
              </a:rPr>
              <a:t>dll.)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</a:pPr>
            <a:endParaRPr lang="en-US" sz="24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10886057" y="5070764"/>
            <a:ext cx="1305943" cy="177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9483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473" y="3302289"/>
            <a:ext cx="5735782" cy="1325563"/>
          </a:xfrm>
        </p:spPr>
        <p:txBody>
          <a:bodyPr/>
          <a:lstStyle/>
          <a:p>
            <a:pPr algn="ctr"/>
            <a:r>
              <a:rPr lang="en-US" sz="5400" b="0" dirty="0" err="1" smtClean="0">
                <a:latin typeface="Arial Rounded MT Bold" panose="020F0704030504030204" pitchFamily="34" charset="0"/>
              </a:rPr>
              <a:t>Terima</a:t>
            </a:r>
            <a:r>
              <a:rPr lang="en-US" sz="5400" b="0" dirty="0" smtClean="0">
                <a:latin typeface="Arial Rounded MT Bold" panose="020F0704030504030204" pitchFamily="34" charset="0"/>
              </a:rPr>
              <a:t> </a:t>
            </a:r>
            <a:r>
              <a:rPr lang="en-US" sz="5400" b="0" dirty="0" err="1" smtClean="0">
                <a:latin typeface="Arial Rounded MT Bold" panose="020F0704030504030204" pitchFamily="34" charset="0"/>
              </a:rPr>
              <a:t>Kasih</a:t>
            </a:r>
            <a:endParaRPr lang="en-US" sz="5400" b="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7523019" y="2465584"/>
            <a:ext cx="2022764" cy="2757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2762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THINKCELLUNDODONOTDELETE" val="0"/>
  <p:tag name="ISLIDE.THEME" val="c0e805e9-6963-41a1-a200-4e50835a0880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05EFF"/>
      </a:accent1>
      <a:accent2>
        <a:srgbClr val="00D7FF"/>
      </a:accent2>
      <a:accent3>
        <a:srgbClr val="18638D"/>
      </a:accent3>
      <a:accent4>
        <a:srgbClr val="E24E0C"/>
      </a:accent4>
      <a:accent5>
        <a:srgbClr val="105E88"/>
      </a:accent5>
      <a:accent6>
        <a:srgbClr val="768394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005EFF"/>
    </a:accent1>
    <a:accent2>
      <a:srgbClr val="00D7FF"/>
    </a:accent2>
    <a:accent3>
      <a:srgbClr val="18638D"/>
    </a:accent3>
    <a:accent4>
      <a:srgbClr val="E24E0C"/>
    </a:accent4>
    <a:accent5>
      <a:srgbClr val="105E88"/>
    </a:accent5>
    <a:accent6>
      <a:srgbClr val="768394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180</TotalTime>
  <Words>975</Words>
  <Application>Microsoft Office PowerPoint</Application>
  <PresentationFormat>Widescreen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微软雅黑</vt:lpstr>
      <vt:lpstr>宋体</vt:lpstr>
      <vt:lpstr>Arial</vt:lpstr>
      <vt:lpstr>Arial Rounded MT Bold</vt:lpstr>
      <vt:lpstr>Calibri</vt:lpstr>
      <vt:lpstr>Times New Roman</vt:lpstr>
      <vt:lpstr>Wingdings</vt:lpstr>
      <vt:lpstr>主题5</vt:lpstr>
      <vt:lpstr>CEMWU INDONESIA </vt:lpstr>
      <vt:lpstr>Identifikasi permasalahan K3 </vt:lpstr>
      <vt:lpstr>Penyebab Permasalahan K3</vt:lpstr>
      <vt:lpstr>Landasan Pemikiran dan Hukum Peran  SP dalam K3 </vt:lpstr>
      <vt:lpstr>Landasan Pemikiran dan Hukum Peran  SP dalam K3 </vt:lpstr>
      <vt:lpstr>Landasan Pemikiran dan Hukum Peran  SP dalam K3 </vt:lpstr>
      <vt:lpstr>Realitas Permasalahan P2K3</vt:lpstr>
      <vt:lpstr>Penerapan SMK3 dalam Mendorong  Perbaikan K3 di Perusahaan</vt:lpstr>
      <vt:lpstr>Penerapan SMK3 dalam Peningkatan Peran  P2K3 di Perusahaan</vt:lpstr>
      <vt:lpstr>Penerapan SMK3 dalam Peningkatan Peran  P2K3 di Perusahaan</vt:lpstr>
      <vt:lpstr>Penerapan SMK3 dalam Perbaikan K3 di  Perusahaan Peningkatan Peran  P2K3</vt:lpstr>
      <vt:lpstr>Penerapan SMK3 dalam Perbaikan K3 di  Perusahaan Peningkatan Peran  P2K3</vt:lpstr>
      <vt:lpstr>Penerapan SMK3 dalam Perbaikan K3 di  Perusahaan Peningkatan Peran  P2K3</vt:lpstr>
      <vt:lpstr>Metode Penerapan SMK3 dan Peningkatan  Peran SP dalam P2K3</vt:lpstr>
      <vt:lpstr>Harapan internal dan Eksternal </vt:lpstr>
      <vt:lpstr>Langkah-langkah yang perlu diambil SP/SB</vt:lpstr>
      <vt:lpstr>Langkah-langkah yang perlu diambil SP/SB</vt:lpstr>
      <vt:lpstr>Terima Kasih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PC SPKEP SPSI BKS 1</cp:lastModifiedBy>
  <cp:revision>21</cp:revision>
  <cp:lastPrinted>2018-12-28T16:00:00Z</cp:lastPrinted>
  <dcterms:created xsi:type="dcterms:W3CDTF">2018-12-28T16:00:00Z</dcterms:created>
  <dcterms:modified xsi:type="dcterms:W3CDTF">2019-07-01T20:08:16Z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