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eg" ContentType="image/jpeg"/>
  <Override PartName="/ppt/media/image3.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4.jpeg" ContentType="image/jpeg"/>
  <Override PartName="/ppt/media/image5.jpe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6.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7.jpe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8.jpe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9.jpe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0.jpeg" ContentType="image/jpeg"/>
  <Override PartName="/ppt/notesSlides/notesSlide23.xml" ContentType="application/vnd.openxmlformats-officedocument.presentationml.notesSlide+xml"/>
  <Override PartName="/ppt/media/image11.jpe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12.jpeg" ContentType="image/jpeg"/>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13.jpeg" ContentType="image/jpeg"/>
  <Override PartName="/ppt/notesSlides/notesSlide28.xml" ContentType="application/vnd.openxmlformats-officedocument.presentationml.notesSlide+xml"/>
  <Override PartName="/ppt/media/image14.jpeg" ContentType="image/jpeg"/>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image15.jpeg" ContentType="image/jpeg"/>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16.jpeg" ContentType="image/jpeg"/>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17.jpeg" ContentType="image/jpeg"/>
  <Override PartName="/ppt/notesSlides/notesSlide36.xml" ContentType="application/vnd.openxmlformats-officedocument.presentationml.notesSlide+xml"/>
  <Override PartName="/ppt/notesSlides/notesSlide37.xml" ContentType="application/vnd.openxmlformats-officedocument.presentationml.notesSlide+xml"/>
  <Override PartName="/ppt/media/image18.jpeg" ContentType="image/jpeg"/>
  <Override PartName="/ppt/media/image19.jpeg" ContentType="image/jpeg"/>
  <Override PartName="/ppt/media/image20.jpeg" ContentType="image/jpeg"/>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media/image21.jpeg" ContentType="image/jpeg"/>
  <Override PartName="/ppt/notesSlides/notesSlide42.xml" ContentType="application/vnd.openxmlformats-officedocument.presentationml.notesSlide+xml"/>
  <Override PartName="/ppt/notesSlides/notesSlide43.xml" ContentType="application/vnd.openxmlformats-officedocument.presentationml.notesSlide+xml"/>
  <Override PartName="/ppt/media/image22.jpeg" ContentType="image/jpeg"/>
  <Override PartName="/ppt/media/image23.jpeg" ContentType="image/jpeg"/>
  <Override PartName="/ppt/media/image24.jpeg" ContentType="image/jpeg"/>
  <Override PartName="/ppt/notesSlides/notesSlide44.xml" ContentType="application/vnd.openxmlformats-officedocument.presentationml.notesSlide+xml"/>
  <Override PartName="/ppt/notesSlides/notesSlide45.xml" ContentType="application/vnd.openxmlformats-officedocument.presentationml.notesSlide+xml"/>
  <Override PartName="/ppt/media/image2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93" name="Shape 193"/>
          <p:cNvSpPr/>
          <p:nvPr>
            <p:ph type="sldImg"/>
          </p:nvPr>
        </p:nvSpPr>
        <p:spPr>
          <a:xfrm>
            <a:off x="1143000" y="685800"/>
            <a:ext cx="4572000" cy="3429000"/>
          </a:xfrm>
          <a:prstGeom prst="rect">
            <a:avLst/>
          </a:prstGeom>
        </p:spPr>
        <p:txBody>
          <a:bodyPr/>
          <a:lstStyle/>
          <a:p>
            <a:pPr/>
          </a:p>
        </p:txBody>
      </p:sp>
      <p:sp>
        <p:nvSpPr>
          <p:cNvPr id="194" name="Shape 19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38.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1.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2.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3.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4.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45.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Shape 212"/>
          <p:cNvSpPr/>
          <p:nvPr>
            <p:ph type="sldImg"/>
          </p:nvPr>
        </p:nvSpPr>
        <p:spPr>
          <a:prstGeom prst="rect">
            <a:avLst/>
          </a:prstGeom>
        </p:spPr>
        <p:txBody>
          <a:bodyPr/>
          <a:lstStyle/>
          <a:p>
            <a:pPr/>
          </a:p>
        </p:txBody>
      </p:sp>
      <p:sp>
        <p:nvSpPr>
          <p:cNvPr id="213" name="Shape 213"/>
          <p:cNvSpPr/>
          <p:nvPr>
            <p:ph type="body" sz="quarter" idx="1"/>
          </p:nvPr>
        </p:nvSpPr>
        <p:spPr>
          <a:prstGeom prst="rect">
            <a:avLst/>
          </a:prstGeom>
        </p:spPr>
        <p:txBody>
          <a:bodyPr/>
          <a:lstStyle/>
          <a:p>
            <a:pPr/>
          </a:p>
          <a:p>
            <a:pPr marL="231115" indent="-231115">
              <a:buSzPct val="100000"/>
              <a:buAutoNum type="arabicPeriod" startAt="1"/>
            </a:pPr>
            <a:r>
              <a:t>Chapter 1 of the report focuses on </a:t>
            </a:r>
            <a:r>
              <a:rPr u="sng"/>
              <a:t>the story of 100 years towards safety and healthier work</a:t>
            </a:r>
            <a:endParaRPr u="sng"/>
          </a:p>
          <a:p>
            <a:pPr marL="231115" indent="-231115">
              <a:buSzPct val="100000"/>
              <a:buAutoNum type="arabicPeriod" startAt="1"/>
            </a:pPr>
            <a:r>
              <a:t>Chapter 2 gives an idea about the </a:t>
            </a:r>
            <a:r>
              <a:rPr u="sng"/>
              <a:t>mega trends in the world of work</a:t>
            </a:r>
            <a:endParaRPr u="sng"/>
          </a:p>
          <a:p>
            <a:pPr marL="231115" indent="-231115">
              <a:buSzPct val="100000"/>
              <a:buAutoNum type="arabicPeriod" startAt="1"/>
            </a:pPr>
            <a:r>
              <a:t>Chapter 3 reflects on ways to </a:t>
            </a:r>
            <a:r>
              <a:rPr u="sng"/>
              <a:t>respond to the OSH challenges and opportunities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hape 219"/>
          <p:cNvSpPr/>
          <p:nvPr>
            <p:ph type="sldImg"/>
          </p:nvPr>
        </p:nvSpPr>
        <p:spPr>
          <a:prstGeom prst="rect">
            <a:avLst/>
          </a:prstGeom>
        </p:spPr>
        <p:txBody>
          <a:bodyPr/>
          <a:lstStyle/>
          <a:p>
            <a:pPr/>
          </a:p>
        </p:txBody>
      </p:sp>
      <p:sp>
        <p:nvSpPr>
          <p:cNvPr id="220" name="Shape 220"/>
          <p:cNvSpPr/>
          <p:nvPr>
            <p:ph type="body" sz="quarter" idx="1"/>
          </p:nvPr>
        </p:nvSpPr>
        <p:spPr>
          <a:prstGeom prst="rect">
            <a:avLst/>
          </a:prstGeom>
        </p:spPr>
        <p:txBody>
          <a:bodyPr/>
          <a:lstStyle>
            <a:lvl1pPr defTabSz="924458"/>
          </a:lstStyle>
          <a:p>
            <a:pPr/>
            <a:r>
              <a:t>Safety and health at work can be key to sustainable development and investment in OSH can help contribute to the achievement of the 2030 Agenda for Sustainable Development, and especially to the achievement of Sustainable Development Goal (SDG) 3, to ensure healthy lives and promote well-being for all at all ages and SDG 8, to promote inclusive and sustainable economic growth, employment and decent work for all – in particular Target 8.8, to protect labour rights and promote safe and secure working environments for all workers, including migrant workers, in particular women migrants, and those in precarious employment.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Shape 237"/>
          <p:cNvSpPr/>
          <p:nvPr>
            <p:ph type="sldImg"/>
          </p:nvPr>
        </p:nvSpPr>
        <p:spPr>
          <a:prstGeom prst="rect">
            <a:avLst/>
          </a:prstGeom>
        </p:spPr>
        <p:txBody>
          <a:bodyPr/>
          <a:lstStyle/>
          <a:p>
            <a:pPr/>
          </a:p>
        </p:txBody>
      </p:sp>
      <p:sp>
        <p:nvSpPr>
          <p:cNvPr id="238" name="Shape 238"/>
          <p:cNvSpPr/>
          <p:nvPr>
            <p:ph type="body" sz="quarter" idx="1"/>
          </p:nvPr>
        </p:nvSpPr>
        <p:spPr>
          <a:prstGeom prst="rect">
            <a:avLst/>
          </a:prstGeom>
        </p:spPr>
        <p:txBody>
          <a:bodyPr/>
          <a:lstStyle/>
          <a:p>
            <a:pPr>
              <a:defRPr b="1"/>
            </a:pPr>
            <a:r>
              <a:t>Regional differences</a:t>
            </a:r>
          </a:p>
          <a:p>
            <a:pPr/>
          </a:p>
          <a:p>
            <a:pPr/>
            <a:r>
              <a:t>According to estimates, the burden of occupational mortality and morbidity is not equally distributed across the world. About two-thirds (65 per cent) of global work-related mortality is estimated to occur in Asia, followed by Africa (11.8 per cent), Europe (11.7 per cent), America (10.9 per cent) and Oceania (0.6 per cent). This reflects the distribution of both the world’s working population and hazardous work, as well as differing levels of national economic development. The rates of fatal occupational accidents per 100,000 workers also show stark regional differences </a:t>
            </a:r>
            <a:r>
              <a:rPr i="1"/>
              <a:t>(Figure 1)</a:t>
            </a:r>
            <a:r>
              <a:t>, with those in Africa and Asia between 4 and 5 times higher than those in Europe (Hämäläinen et al, 2017).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Shape 244"/>
          <p:cNvSpPr/>
          <p:nvPr>
            <p:ph type="sldImg"/>
          </p:nvPr>
        </p:nvSpPr>
        <p:spPr>
          <a:prstGeom prst="rect">
            <a:avLst/>
          </a:prstGeom>
        </p:spPr>
        <p:txBody>
          <a:bodyPr/>
          <a:lstStyle/>
          <a:p>
            <a:pPr/>
          </a:p>
        </p:txBody>
      </p:sp>
      <p:sp>
        <p:nvSpPr>
          <p:cNvPr id="245" name="Shape 245"/>
          <p:cNvSpPr/>
          <p:nvPr>
            <p:ph type="body" sz="quarter" idx="1"/>
          </p:nvPr>
        </p:nvSpPr>
        <p:spPr>
          <a:prstGeom prst="rect">
            <a:avLst/>
          </a:prstGeom>
        </p:spPr>
        <p:txBody>
          <a:bodyPr/>
          <a:lstStyle>
            <a:lvl1pPr defTabSz="924458"/>
          </a:lstStyle>
          <a:p>
            <a:pPr/>
            <a:r>
              <a:t>This chapter of the report presents an outline of the developments concerning safety and health at work and the role played by the ILO and its constituents in relation to these over the last 100 years. It provides a chronological overview of the expansion of the field of safety and health and the improvement in the understanding of causes of work-related death, injury and disease and their prevention since the establishment of the ILO in 1919.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hape 249"/>
          <p:cNvSpPr/>
          <p:nvPr>
            <p:ph type="sldImg"/>
          </p:nvPr>
        </p:nvSpPr>
        <p:spPr>
          <a:prstGeom prst="rect">
            <a:avLst/>
          </a:prstGeom>
        </p:spPr>
        <p:txBody>
          <a:bodyPr/>
          <a:lstStyle/>
          <a:p>
            <a:pPr/>
          </a:p>
        </p:txBody>
      </p:sp>
      <p:sp>
        <p:nvSpPr>
          <p:cNvPr id="250" name="Shape 250"/>
          <p:cNvSpPr/>
          <p:nvPr>
            <p:ph type="body" sz="quarter" idx="1"/>
          </p:nvPr>
        </p:nvSpPr>
        <p:spPr>
          <a:prstGeom prst="rect">
            <a:avLst/>
          </a:prstGeom>
        </p:spPr>
        <p:txBody>
          <a:bodyPr/>
          <a:lstStyle/>
          <a:p>
            <a:pPr/>
            <a:r>
              <a:t>The challenge of OSH has existed for as long as people have worked or been employed in workplaces. However, growing awareness of the widespread occurrence of injuries, diseases and deaths at work dates from the industrial revolution that took place in Europe, the United States and some European colonies in the eighteenth and nineteenth century.</a:t>
            </a:r>
          </a:p>
          <a:p>
            <a:pPr/>
          </a:p>
          <a:p>
            <a:pPr/>
            <a:r>
              <a:t>League of Nations and International Labour Organization were created in 1919</a:t>
            </a:r>
          </a:p>
          <a:p>
            <a:pPr/>
          </a:p>
          <a:p>
            <a:pPr/>
            <a:r>
              <a:t>By the early twentieth century, prominent social reformers, lawyers, representatives of labour and enlightened industrialists, along with the networks they created, such as the International Association for Labour Legislation, had already achieved some success with international efforts to address labour issues in which safety and health were prominent — including the 1906 Berne Conventions preventing the use of White Phosphorous and night work for women (Moses, 2018).</a:t>
            </a:r>
          </a:p>
          <a:p>
            <a:pPr/>
          </a:p>
          <a:p>
            <a:pPr/>
            <a:r>
              <a:t>While the First World War disrupted these early efforts to achieve international OSH standards, at the same time it drew attention to OSH issues. Industrial support for the war efforts of different countries led to a common increase in production of war related materials and their associated hazards. Increased exposures to toxic and explosive materials led to better understandings of the health effects and the need for improved safety measures. Finally, the end of the War provided stimulus to further international efforts to secure lasting arrangements for world peace, social justice and prosperity, through the </a:t>
            </a:r>
            <a:r>
              <a:rPr b="1"/>
              <a:t>creation of the League of Nations and the International Labour Organization as part of the Treaty of Versailles</a:t>
            </a:r>
            <a: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Shape 258"/>
          <p:cNvSpPr/>
          <p:nvPr>
            <p:ph type="sldImg"/>
          </p:nvPr>
        </p:nvSpPr>
        <p:spPr>
          <a:prstGeom prst="rect">
            <a:avLst/>
          </a:prstGeom>
        </p:spPr>
        <p:txBody>
          <a:bodyPr/>
          <a:lstStyle/>
          <a:p>
            <a:pPr/>
          </a:p>
        </p:txBody>
      </p:sp>
      <p:sp>
        <p:nvSpPr>
          <p:cNvPr id="259" name="Shape 259"/>
          <p:cNvSpPr/>
          <p:nvPr>
            <p:ph type="body" sz="quarter" idx="1"/>
          </p:nvPr>
        </p:nvSpPr>
        <p:spPr>
          <a:prstGeom prst="rect">
            <a:avLst/>
          </a:prstGeom>
        </p:spPr>
        <p:txBody>
          <a:bodyPr/>
          <a:lstStyle/>
          <a:p>
            <a:pPr/>
            <a:r>
              <a:t>The table gives examples of the Major Disasters Before the establishment of ILO in 3 different sectors: Factories, Mining and Shipping.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Shape 265"/>
          <p:cNvSpPr/>
          <p:nvPr>
            <p:ph type="sldImg"/>
          </p:nvPr>
        </p:nvSpPr>
        <p:spPr>
          <a:prstGeom prst="rect">
            <a:avLst/>
          </a:prstGeom>
        </p:spPr>
        <p:txBody>
          <a:bodyPr/>
          <a:lstStyle/>
          <a:p>
            <a:pPr/>
          </a:p>
        </p:txBody>
      </p:sp>
      <p:sp>
        <p:nvSpPr>
          <p:cNvPr id="266" name="Shape 266"/>
          <p:cNvSpPr/>
          <p:nvPr>
            <p:ph type="body" sz="quarter" idx="1"/>
          </p:nvPr>
        </p:nvSpPr>
        <p:spPr>
          <a:prstGeom prst="rect">
            <a:avLst/>
          </a:prstGeom>
        </p:spPr>
        <p:txBody>
          <a:bodyPr/>
          <a:lstStyle/>
          <a:p>
            <a:pPr/>
            <a:r>
              <a:t>The International Labour Organization was founded in the aftermath of the First World War as an agency of the League of Nations, both creations of the Treaty of Versailles in 1919, to give expression to growing international concern for social, labour and economic reform.</a:t>
            </a:r>
          </a:p>
          <a:p>
            <a:pPr/>
            <a:r>
              <a:t>At the very first session of the International Labour Conference (ILC), held in Washington in 1919, the ILO adopted instruments setting OSH standards, such as the Anthrax Prevention Recommendation, 1919 (No. 3); Lead Poisoning (Women and Children) Recommendation, 1919 (No. 4); and White Phosphorus Recommendation, 1919 (No. 6). </a:t>
            </a:r>
          </a:p>
          <a:p>
            <a:pPr/>
          </a:p>
          <a:p>
            <a:pPr/>
            <a:r>
              <a:t>In </a:t>
            </a:r>
            <a:r>
              <a:rPr b="1"/>
              <a:t>1920</a:t>
            </a:r>
            <a:r>
              <a:t>, the ILO established the Industrial Hygiene Section (IHS). The IHS was founded to act as a repository of information on occupational medicine and hygiene, along with its position as a focus for exchange among scientists, hygienists and occupational physicians. In 1921, the Industrial Safety Section (ISS) was also established. </a:t>
            </a:r>
          </a:p>
          <a:p>
            <a:pPr/>
          </a:p>
          <a:p>
            <a:pPr/>
            <a:r>
              <a:t>This led to the decision to create the ILO Encyclopedia which contributed greatly to the establishment of the multidisciplinary field of OSH. The first edition was published in </a:t>
            </a:r>
            <a:r>
              <a:rPr b="1"/>
              <a:t>1930</a:t>
            </a:r>
            <a:r>
              <a:t>, and it has been regularly updated with new editions and contributions from thousands of experts over the years, up to the present on-line version which was first launched in 2012. It is the most widely distributed ILO publication and a fundamental reference for OSH programming -- for example, the “First Supplement to the Encyclopedia of Hygiene, Pathology and Social Welfare” included a reference to asbestos and cancer as early as 1938. </a:t>
            </a:r>
          </a:p>
          <a:p>
            <a:pPr/>
          </a:p>
          <a:p>
            <a:pPr/>
            <a:r>
              <a:t>In the case of asbestos, for example, while the first reference in the ILO Encyclopedia was in </a:t>
            </a:r>
            <a:r>
              <a:rPr b="1"/>
              <a:t>1938</a:t>
            </a:r>
            <a:r>
              <a:t>, it was almost 50 years until the adoption of the ILO Asbestos Convention, 1986 (No. 162).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r>
              <a:t>This is to start by explaining about the ILO</a:t>
            </a:r>
          </a:p>
          <a:p>
            <a:pPr marL="173336" indent="-173336">
              <a:buSzPct val="100000"/>
              <a:buFont typeface="Arial"/>
              <a:buChar char="•"/>
            </a:pPr>
            <a:r>
              <a:t>The ILO is a UN agency dealing with labour issues, relating to international labour standards</a:t>
            </a:r>
          </a:p>
          <a:p>
            <a:pPr marL="173336" indent="-173336">
              <a:buSzPct val="100000"/>
              <a:buFont typeface="Arial"/>
              <a:buChar char="•"/>
            </a:pPr>
            <a:r>
              <a:t>Tripartite organization</a:t>
            </a:r>
          </a:p>
          <a:p>
            <a:pPr marL="173336" indent="-173336">
              <a:buSzPct val="100000"/>
              <a:buFont typeface="Arial"/>
              <a:buChar char="•"/>
            </a:pPr>
            <a:r>
              <a:t>Standard setting</a:t>
            </a:r>
          </a:p>
          <a:p>
            <a:pPr marL="173336" indent="-173336">
              <a:buSzPct val="100000"/>
              <a:buFont typeface="Arial"/>
              <a:buChar char="•"/>
            </a:pPr>
            <a:r>
              <a:t>Conventions and Recommendations</a:t>
            </a:r>
          </a:p>
          <a:p>
            <a:pPr/>
          </a:p>
          <a:p>
            <a:pPr/>
            <a:r>
              <a:t>ILO policy on the improvement of working conditions and environment</a:t>
            </a:r>
          </a:p>
          <a:p>
            <a:pPr marL="173336" indent="-173336">
              <a:buSzPct val="100000"/>
              <a:buChar char="-"/>
            </a:pPr>
            <a:r>
              <a:t>Work should take place in a safe and healthy working environment</a:t>
            </a:r>
          </a:p>
          <a:p>
            <a:pPr marL="173336" indent="-173336">
              <a:buSzPct val="100000"/>
              <a:buChar char="-"/>
            </a:pPr>
            <a:r>
              <a:t>Conditions of work should be consistent with workers’ well being and human dignity</a:t>
            </a:r>
          </a:p>
          <a:p>
            <a:pPr marL="173336" indent="-173336">
              <a:buSzPct val="100000"/>
              <a:buChar char="-"/>
            </a:pPr>
            <a:r>
              <a:t>Work should offer real possibilities for personal achievement, self fulfilment and service to society</a:t>
            </a:r>
          </a:p>
          <a:p>
            <a:pPr/>
          </a:p>
          <a:p>
            <a:pPr/>
          </a:p>
          <a:p>
            <a:pPr marL="173336" indent="-173336">
              <a:buSzPct val="100000"/>
              <a:buFont typeface="Arial"/>
              <a:buChar char="•"/>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Shape 289"/>
          <p:cNvSpPr/>
          <p:nvPr>
            <p:ph type="sldImg"/>
          </p:nvPr>
        </p:nvSpPr>
        <p:spPr>
          <a:prstGeom prst="rect">
            <a:avLst/>
          </a:prstGeom>
        </p:spPr>
        <p:txBody>
          <a:bodyPr/>
          <a:lstStyle/>
          <a:p>
            <a:pPr/>
          </a:p>
        </p:txBody>
      </p:sp>
      <p:sp>
        <p:nvSpPr>
          <p:cNvPr id="290" name="Shape 290"/>
          <p:cNvSpPr/>
          <p:nvPr>
            <p:ph type="body" sz="quarter" idx="1"/>
          </p:nvPr>
        </p:nvSpPr>
        <p:spPr>
          <a:prstGeom prst="rect">
            <a:avLst/>
          </a:prstGeom>
        </p:spPr>
        <p:txBody>
          <a:bodyPr/>
          <a:lstStyle/>
          <a:p>
            <a:pPr/>
            <a:r>
              <a:t>The world in the aftermath of the Second World War was very different to the way it had been before. New political and economic allegiances and trading patterns were developing. New global institutions, such as the United Nations (UN) and the World Health Organization (WHO) were established post-War. While people in all countries continued to experience risks to their safety and health arising from their work, the new international order had significant impact on the ways in which organizations like the ILO worked to improve working conditions and OSH globally. </a:t>
            </a:r>
          </a:p>
          <a:p>
            <a:pPr/>
          </a:p>
          <a:p>
            <a:pPr/>
            <a:r>
              <a:t>Declaration of Philadelphia, 26</a:t>
            </a:r>
            <a:r>
              <a:rPr baseline="30000"/>
              <a:t>th</a:t>
            </a:r>
            <a:r>
              <a:t> Session of the ILC in 1944. The </a:t>
            </a:r>
            <a:r>
              <a:rPr b="1"/>
              <a:t>Declaration concerning the aims and purposes of the ILO (Declaration of Philadelphia)</a:t>
            </a:r>
            <a:r>
              <a:t>, adopted at the 26th session of the ILC in </a:t>
            </a:r>
            <a:r>
              <a:rPr b="1"/>
              <a:t>1944</a:t>
            </a:r>
            <a:r>
              <a:t>, is often seen as heralding this change. </a:t>
            </a:r>
          </a:p>
          <a:p>
            <a:pPr/>
          </a:p>
          <a:p>
            <a:pPr/>
            <a:r>
              <a:t>The Declaration, which was made an integral part of the ILO’s revised Constitution in </a:t>
            </a:r>
            <a:r>
              <a:rPr b="1"/>
              <a:t>1946</a:t>
            </a:r>
            <a:r>
              <a:t>, reasserted the ILO’s principles that labour was not a commodity; freedom of expression and of association were essential to sustained progress; poverty anywhere constituted a danger to prosperity everywhere; argued that the war against want needed to be carried out with unrelenting vigour (in which worker and employer representatives joined government in discussion and in making democratic decisions) and placed a strong emphasis on the importance of ensuring the place of human rights in social and economic policies. Regarding the health of workers, the Declaration states that: </a:t>
            </a:r>
          </a:p>
          <a:p>
            <a:pPr/>
          </a:p>
          <a:p>
            <a:pPr/>
            <a:r>
              <a:t>“The Conference recognizes the solemn obligation of the International Labour Organization to further among the nations of the world programmes which will achieve […] adequate protection for the life and health of workers in all occupations”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Shape 294"/>
          <p:cNvSpPr/>
          <p:nvPr>
            <p:ph type="sldImg"/>
          </p:nvPr>
        </p:nvSpPr>
        <p:spPr>
          <a:prstGeom prst="rect">
            <a:avLst/>
          </a:prstGeom>
        </p:spPr>
        <p:txBody>
          <a:bodyPr/>
          <a:lstStyle/>
          <a:p>
            <a:pPr/>
          </a:p>
        </p:txBody>
      </p:sp>
      <p:sp>
        <p:nvSpPr>
          <p:cNvPr id="295" name="Shape 295"/>
          <p:cNvSpPr/>
          <p:nvPr>
            <p:ph type="body" sz="quarter" idx="1"/>
          </p:nvPr>
        </p:nvSpPr>
        <p:spPr>
          <a:prstGeom prst="rect">
            <a:avLst/>
          </a:prstGeom>
        </p:spPr>
        <p:txBody>
          <a:bodyPr/>
          <a:lstStyle/>
          <a:p>
            <a:pPr/>
            <a:r>
              <a:t>ILO International Labour Standards on OSH from 1919 to 2006 (Timetable)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Shape 307"/>
          <p:cNvSpPr/>
          <p:nvPr>
            <p:ph type="sldImg"/>
          </p:nvPr>
        </p:nvSpPr>
        <p:spPr>
          <a:prstGeom prst="rect">
            <a:avLst/>
          </a:prstGeom>
        </p:spPr>
        <p:txBody>
          <a:bodyPr/>
          <a:lstStyle/>
          <a:p>
            <a:pPr/>
          </a:p>
        </p:txBody>
      </p:sp>
      <p:sp>
        <p:nvSpPr>
          <p:cNvPr id="308" name="Shape 308"/>
          <p:cNvSpPr/>
          <p:nvPr>
            <p:ph type="body" sz="quarter" idx="1"/>
          </p:nvPr>
        </p:nvSpPr>
        <p:spPr>
          <a:prstGeom prst="rect">
            <a:avLst/>
          </a:prstGeom>
        </p:spPr>
        <p:txBody>
          <a:bodyPr/>
          <a:lstStyle/>
          <a:p>
            <a:pPr/>
            <a:r>
              <a:t>ILO International Labour Standards that are created after the Second World War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Shape 327"/>
          <p:cNvSpPr/>
          <p:nvPr>
            <p:ph type="sldImg"/>
          </p:nvPr>
        </p:nvSpPr>
        <p:spPr>
          <a:prstGeom prst="rect">
            <a:avLst/>
          </a:prstGeom>
        </p:spPr>
        <p:txBody>
          <a:bodyPr/>
          <a:lstStyle/>
          <a:p>
            <a:pPr/>
          </a:p>
        </p:txBody>
      </p:sp>
      <p:sp>
        <p:nvSpPr>
          <p:cNvPr id="328" name="Shape 328"/>
          <p:cNvSpPr/>
          <p:nvPr>
            <p:ph type="body" sz="quarter" idx="1"/>
          </p:nvPr>
        </p:nvSpPr>
        <p:spPr>
          <a:prstGeom prst="rect">
            <a:avLst/>
          </a:prstGeom>
        </p:spPr>
        <p:txBody>
          <a:bodyPr/>
          <a:lstStyle/>
          <a:p>
            <a:pPr/>
            <a:r>
              <a:t>The ILO has adopted more than 40 standards specifically dealing with occupational safety and health, as well as over 40 Codes of Practice. Nearly half of ILO instruments deal directly or indirectly with occupational safety and health issues.</a:t>
            </a:r>
          </a:p>
          <a:p>
            <a:pPr/>
          </a:p>
          <a:p>
            <a:pPr/>
            <a:r>
              <a:t>This is not an exhausted list, this is just to show that many of ILS specifically dealing with OSH. </a:t>
            </a:r>
          </a:p>
          <a:p>
            <a:pPr/>
          </a:p>
          <a:p>
            <a:pPr defTabSz="924458"/>
            <a:r>
              <a:t>The first three are the fundamental conventions on OSH. For more detail for each of these main Conventions, please click the numbers, then it will go to slide number 11-20 </a:t>
            </a:r>
            <a:r>
              <a:t>which explain more about the conventions. </a:t>
            </a:r>
          </a:p>
          <a:p>
            <a:pPr/>
            <a:r>
              <a:t> </a:t>
            </a:r>
          </a:p>
          <a:p>
            <a:pPr/>
            <a:r>
              <a:t>In addition to the fundamental convention on OSH (general provision), there are instrument on protection against specific risks (in the second box) and Protection in specific branches of activity (third box).  Moreover, there are ILO Recommendations and Code of Practices related on OSH. (The one that might be used a lot by the participants is the ILO Occupational List of Diseases). </a:t>
            </a:r>
          </a:p>
          <a:p>
            <a:pPr/>
          </a:p>
          <a:p>
            <a:pPr/>
            <a:r>
              <a:t>Indonesia ratified C187 in 2015. Among the lists of standards specifically dealing with OSH, Indonesia also ratified Hygiene Convention (C120) in 1969.</a:t>
            </a:r>
          </a:p>
          <a:p>
            <a:pPr/>
          </a:p>
          <a:p>
            <a:pPr/>
            <a:r>
              <a:t>The supervisory body on the application of standards comments on Indonesia’s implementation to the two Conventions is on the link ‘CEACR’</a:t>
            </a:r>
          </a:p>
          <a:p>
            <a:pPr/>
          </a:p>
          <a:p>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hape 333"/>
          <p:cNvSpPr/>
          <p:nvPr>
            <p:ph type="sldImg"/>
          </p:nvPr>
        </p:nvSpPr>
        <p:spPr>
          <a:prstGeom prst="rect">
            <a:avLst/>
          </a:prstGeom>
        </p:spPr>
        <p:txBody>
          <a:bodyPr/>
          <a:lstStyle/>
          <a:p>
            <a:pPr/>
          </a:p>
        </p:txBody>
      </p:sp>
      <p:sp>
        <p:nvSpPr>
          <p:cNvPr id="334" name="Shape 334"/>
          <p:cNvSpPr/>
          <p:nvPr>
            <p:ph type="body" sz="quarter" idx="1"/>
          </p:nvPr>
        </p:nvSpPr>
        <p:spPr>
          <a:prstGeom prst="rect">
            <a:avLst/>
          </a:prstGeom>
        </p:spPr>
        <p:txBody>
          <a:bodyPr/>
          <a:lstStyle/>
          <a:p>
            <a:pPr>
              <a:defRPr b="1" sz="1600">
                <a:solidFill>
                  <a:srgbClr val="5B9BD5"/>
                </a:solidFill>
              </a:defRPr>
            </a:pPr>
            <a:r>
              <a:t>ILO values driving global trends: prevention vs compensation</a:t>
            </a:r>
          </a:p>
          <a:p>
            <a:pPr marL="288893" indent="-288893">
              <a:buSzPct val="100000"/>
              <a:buChar char="-"/>
              <a:defRPr>
                <a:solidFill>
                  <a:srgbClr val="44546A"/>
                </a:solidFill>
              </a:defRPr>
            </a:pPr>
            <a:r>
              <a:t>Priority on preventative OSH culture</a:t>
            </a:r>
          </a:p>
          <a:p>
            <a:pPr marL="288893" indent="-288893">
              <a:buSzPct val="100000"/>
              <a:buChar char="-"/>
              <a:defRPr>
                <a:solidFill>
                  <a:srgbClr val="44546A"/>
                </a:solidFill>
              </a:defRPr>
            </a:pPr>
            <a:r>
              <a:t>Compensation cannot replace prevention</a:t>
            </a:r>
          </a:p>
          <a:p>
            <a:pPr marL="288893" indent="-288893">
              <a:buSzPct val="100000"/>
              <a:buChar char="-"/>
              <a:defRPr>
                <a:solidFill>
                  <a:srgbClr val="44546A"/>
                </a:solidFill>
              </a:defRPr>
            </a:pPr>
            <a:r>
              <a:t>Where possible, hazards should be eliminated at source</a:t>
            </a:r>
          </a:p>
          <a:p>
            <a:pPr marL="288893" indent="-288893">
              <a:buSzPct val="100000"/>
              <a:buChar char="-"/>
              <a:defRPr>
                <a:solidFill>
                  <a:srgbClr val="44546A"/>
                </a:solidFill>
              </a:defRPr>
            </a:pPr>
            <a:r>
              <a:t>Collective protective measures are preferred to individual protective equipment</a:t>
            </a:r>
          </a:p>
          <a:p>
            <a:pPr marL="288893" indent="-288893">
              <a:buSzPct val="100000"/>
              <a:buChar char="-"/>
              <a:defRPr>
                <a:solidFill>
                  <a:srgbClr val="44546A"/>
                </a:solidFill>
              </a:defRPr>
            </a:pPr>
            <a:r>
              <a:t>Workers exposed to risks which cannot be eliminated shall be protected with adequate protective equipment at no cost</a:t>
            </a:r>
          </a:p>
          <a:p>
            <a:pPr marL="288893" indent="-288893">
              <a:buSzPct val="100000"/>
              <a:buChar char="-"/>
              <a:defRPr>
                <a:solidFill>
                  <a:srgbClr val="44546A"/>
                </a:solidFill>
              </a:defRPr>
            </a:pPr>
            <a:r>
              <a:t>OSH management systems are critical to continually improve safety and health conditions at the workplace </a:t>
            </a:r>
          </a:p>
          <a:p>
            <a:pPr>
              <a:defRPr>
                <a:solidFill>
                  <a:srgbClr val="44546A"/>
                </a:solidFill>
              </a:defRPr>
            </a:pPr>
          </a:p>
          <a:p>
            <a:pPr>
              <a:defRPr b="1">
                <a:solidFill>
                  <a:srgbClr val="44546A"/>
                </a:solidFill>
              </a:defRPr>
            </a:pPr>
            <a:r>
              <a:t>The </a:t>
            </a:r>
            <a:r>
              <a:rPr>
                <a:solidFill>
                  <a:srgbClr val="5B9BD5"/>
                </a:solidFill>
              </a:rPr>
              <a:t>ILO is promoting a holistic approach towards improving employment injury schemes</a:t>
            </a:r>
          </a:p>
          <a:p>
            <a:pPr>
              <a:defRPr>
                <a:solidFill>
                  <a:srgbClr val="44546A"/>
                </a:solidFill>
              </a:defRPr>
            </a:pPr>
            <a:r>
              <a:t>The EI schemes provide three functions:</a:t>
            </a:r>
          </a:p>
          <a:p>
            <a:pPr marL="173336" indent="-173336">
              <a:buSzPct val="100000"/>
              <a:buFont typeface="Arial"/>
              <a:buChar char="•"/>
              <a:defRPr b="1" i="1">
                <a:solidFill>
                  <a:srgbClr val="44546A"/>
                </a:solidFill>
              </a:defRPr>
            </a:pPr>
            <a:r>
              <a:t>prevention</a:t>
            </a:r>
            <a:r>
              <a:rPr b="0" i="0"/>
              <a:t>, to reduce the number of workplace accidents and diseases,</a:t>
            </a:r>
            <a:endParaRPr b="0" i="0"/>
          </a:p>
          <a:p>
            <a:pPr marL="173336" indent="-173336">
              <a:buSzPct val="100000"/>
              <a:buFont typeface="Arial"/>
              <a:buChar char="•"/>
              <a:defRPr b="1" i="1">
                <a:solidFill>
                  <a:srgbClr val="44546A"/>
                </a:solidFill>
              </a:defRPr>
            </a:pPr>
            <a:r>
              <a:t>rehabilitation</a:t>
            </a:r>
            <a:r>
              <a:rPr b="0" i="0"/>
              <a:t>, so that the individuals affected can if possible return to work,</a:t>
            </a:r>
            <a:endParaRPr b="0" i="0"/>
          </a:p>
          <a:p>
            <a:pPr marL="173336" indent="-173336">
              <a:buSzPct val="100000"/>
              <a:buFont typeface="Arial"/>
              <a:buChar char="•"/>
              <a:defRPr b="1" i="1">
                <a:solidFill>
                  <a:srgbClr val="44546A"/>
                </a:solidFill>
              </a:defRPr>
            </a:pPr>
            <a:r>
              <a:t>compensation</a:t>
            </a:r>
            <a:r>
              <a:rPr b="0" i="0"/>
              <a:t> where individual workers have lost out.</a:t>
            </a:r>
            <a:endParaRPr b="0" i="0"/>
          </a:p>
          <a:p>
            <a:pPr>
              <a:defRPr b="1">
                <a:solidFill>
                  <a:srgbClr val="44546A"/>
                </a:solidFill>
              </a:defRPr>
            </a:pPr>
          </a:p>
          <a:p>
            <a:pPr>
              <a:defRPr b="1">
                <a:solidFill>
                  <a:srgbClr val="44546A"/>
                </a:solidFill>
              </a:defRPr>
            </a:pPr>
            <a:r>
              <a:t>“Prevention before rehabilitation, and rehabilitation </a:t>
            </a:r>
            <a:r>
              <a:rPr>
                <a:solidFill>
                  <a:srgbClr val="FF0000"/>
                </a:solidFill>
              </a:rPr>
              <a:t>before compensation”</a:t>
            </a:r>
            <a:endParaRPr>
              <a:solidFill>
                <a:srgbClr val="FF0000"/>
              </a:solidFill>
            </a:endParaRPr>
          </a:p>
          <a:p>
            <a:pPr>
              <a:defRPr b="1">
                <a:solidFill>
                  <a:srgbClr val="FF0000"/>
                </a:solidFill>
              </a:defRPr>
            </a:pPr>
          </a:p>
          <a:p>
            <a:pPr>
              <a:defRPr>
                <a:solidFill>
                  <a:srgbClr val="FF0000"/>
                </a:solidFill>
              </a:defRPr>
            </a:pPr>
            <a:r>
              <a:t>ILO C 121 and R 121:</a:t>
            </a:r>
          </a:p>
          <a:p>
            <a:pPr marL="173336" indent="-173336">
              <a:buSzPct val="100000"/>
              <a:buFont typeface="Arial"/>
              <a:buChar char="•"/>
              <a:defRPr>
                <a:solidFill>
                  <a:srgbClr val="FF0000"/>
                </a:solidFill>
              </a:defRPr>
            </a:pPr>
            <a:r>
              <a:t>Definition of occupational diseases</a:t>
            </a:r>
          </a:p>
          <a:p>
            <a:pPr marL="173336" indent="-173336">
              <a:buSzPct val="100000"/>
              <a:buFont typeface="Arial"/>
              <a:buChar char="•"/>
              <a:defRPr>
                <a:solidFill>
                  <a:srgbClr val="FF0000"/>
                </a:solidFill>
              </a:defRPr>
            </a:pPr>
            <a:r>
              <a:t>List of occupational diseases</a:t>
            </a:r>
          </a:p>
          <a:p>
            <a:pPr>
              <a:defRPr>
                <a:solidFill>
                  <a:srgbClr val="FF0000"/>
                </a:solidFill>
              </a:defRPr>
            </a:pPr>
          </a:p>
          <a:p>
            <a:pPr>
              <a:defRPr>
                <a:solidFill>
                  <a:srgbClr val="FF0000"/>
                </a:solidFill>
              </a:defRPr>
            </a:pPr>
            <a:r>
              <a:t>Indonesia case: Perpres 2019, No.7 tentang Penyakit Akibat Kerja (Occupational Diseases) Annex includes the List of Occupational Diseases as the ILO List of Diseases </a:t>
            </a:r>
            <a:r>
              <a:rPr b="1"/>
              <a:t>with adjustment</a:t>
            </a:r>
            <a:r>
              <a:t>. Indonesia did not include several points: diseases caused by Ammonia, diseases caused by Chlorine. These adjustments were made after the first workshop supported by the ILO to gather both MoM and Ministry of Health.</a:t>
            </a:r>
          </a:p>
          <a:p>
            <a:pPr>
              <a:defRPr b="1">
                <a:solidFill>
                  <a:srgbClr val="FF0000"/>
                </a:solidFill>
              </a:defRPr>
            </a:pPr>
          </a:p>
          <a:p>
            <a:pPr/>
          </a:p>
          <a:p>
            <a:pPr/>
          </a:p>
          <a:p>
            <a:pPr/>
          </a:p>
          <a:p>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Shape 339"/>
          <p:cNvSpPr/>
          <p:nvPr>
            <p:ph type="sldImg"/>
          </p:nvPr>
        </p:nvSpPr>
        <p:spPr>
          <a:prstGeom prst="rect">
            <a:avLst/>
          </a:prstGeom>
        </p:spPr>
        <p:txBody>
          <a:bodyPr/>
          <a:lstStyle/>
          <a:p>
            <a:pPr/>
          </a:p>
        </p:txBody>
      </p:sp>
      <p:sp>
        <p:nvSpPr>
          <p:cNvPr id="340" name="Shape 340"/>
          <p:cNvSpPr/>
          <p:nvPr>
            <p:ph type="body" sz="quarter" idx="1"/>
          </p:nvPr>
        </p:nvSpPr>
        <p:spPr>
          <a:prstGeom prst="rect">
            <a:avLst/>
          </a:prstGeom>
        </p:spPr>
        <p:txBody>
          <a:bodyPr/>
          <a:lstStyle/>
          <a:p>
            <a:pPr/>
            <a:r>
              <a:t>After the Second World War, major industrial accidents continued to occur</a:t>
            </a:r>
          </a:p>
          <a:p>
            <a:pPr/>
          </a:p>
          <a:p>
            <a:pPr/>
            <a:r>
              <a:t>This led the ILO and its members to call for the creation of a culture of prevention.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Shape 346"/>
          <p:cNvSpPr/>
          <p:nvPr>
            <p:ph type="sldImg"/>
          </p:nvPr>
        </p:nvSpPr>
        <p:spPr>
          <a:prstGeom prst="rect">
            <a:avLst/>
          </a:prstGeom>
        </p:spPr>
        <p:txBody>
          <a:bodyPr/>
          <a:lstStyle/>
          <a:p>
            <a:pPr/>
          </a:p>
        </p:txBody>
      </p:sp>
      <p:sp>
        <p:nvSpPr>
          <p:cNvPr id="347" name="Shape 347"/>
          <p:cNvSpPr/>
          <p:nvPr>
            <p:ph type="body" sz="quarter" idx="1"/>
          </p:nvPr>
        </p:nvSpPr>
        <p:spPr>
          <a:prstGeom prst="rect">
            <a:avLst/>
          </a:prstGeom>
        </p:spPr>
        <p:txBody>
          <a:bodyPr/>
          <a:lstStyle/>
          <a:p>
            <a:pPr defTabSz="924458"/>
            <a:r>
              <a:t>The concept of a “safety culture” emerged in the aftermath of the Chernobyl nuclear disaster in 1986. </a:t>
            </a:r>
            <a:r>
              <a:t>Several recent inquiries and reports into major incidents have considered weaknesses in safety culture as an underlying issue when trying to establish the causes of the incidents. The global political economy underwent significant change during the last quarter of the twentieth century, shifting towards market liberalism (Hughes and Haworth, 2011). At the same time, in the world of OSH policy there was a growing recognition that rapidly changing technologies, shifting patterns of work and industry, and change in the demography of the labour market required a new response. It was increasingly accepted that alternatives to the traditional single OSH issue or single economic sector approach were required to provide more holistic national policies to address increasingly divergent challenges of OSH. Inquiries at national levels concluded that such prescriptive regulatory approaches were both too narrowly focused and ill-suited to the needs of employers and workers. </a:t>
            </a:r>
          </a:p>
          <a:p>
            <a:pPr defTabSz="924458"/>
          </a:p>
          <a:p>
            <a:pPr defTabSz="924458"/>
            <a:r>
              <a:t>The influence of the thinking behind these reforms was both reflected and advanced by the Occupational Safety and Health Convention, 1981 (No. 155) and its accompanying Recommendation (No. 164), adopted at the 67th session of the ILC. The Convention set out the basic principles for a national and enterprise level policy and strategy for the implementation of OSH preventive and protective measures. </a:t>
            </a:r>
          </a:p>
          <a:p>
            <a:pPr defTabSz="924458"/>
          </a:p>
          <a:p>
            <a:pPr defTabSz="924458"/>
            <a:r>
              <a:t>This holistic view embracing safety and health at work was reinforced with the adoption of the Occupational Health Services Convention, 1985 (No. 161) and its accompanying Recommendation (No. 171) which were designated to ensure the implementation of OSH policy and relevant preventive and control measures. </a:t>
            </a:r>
          </a:p>
          <a:p>
            <a:pPr defTabSz="924458"/>
          </a:p>
          <a:p>
            <a:pPr defTabSz="924458"/>
            <a:r>
              <a:t>In 2001, the ILO published </a:t>
            </a:r>
            <a:r>
              <a:rPr i="1"/>
              <a:t>Guidelines on safety and health management systems (ILO-OSH 2001)</a:t>
            </a:r>
            <a:r>
              <a:t>. These were the result of a tripartite discourse and the Guidelines pay regard to leadership, its accountability and the representation of workers’ interests in OSH. These developments helped to embed the systems-based approach to OSH management in global OSH policies at both national and workforce levels. </a:t>
            </a:r>
          </a:p>
          <a:p>
            <a:pPr defTabSz="924458"/>
          </a:p>
          <a:p>
            <a:pPr defTabSz="924458"/>
            <a:r>
              <a:t>Globalization and market liberalism in the late twentieth century were reflected in the changing structure and organization of work and employment, including business re-engineering, downsizing, outsourcing, the growth of micro, small and medium-sized enterprises and the increased importance of supply chain relations, creating new challenges for the effective protection of labour rights including OSH.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Shape 351"/>
          <p:cNvSpPr/>
          <p:nvPr>
            <p:ph type="sldImg"/>
          </p:nvPr>
        </p:nvSpPr>
        <p:spPr>
          <a:prstGeom prst="rect">
            <a:avLst/>
          </a:prstGeom>
        </p:spPr>
        <p:txBody>
          <a:bodyPr/>
          <a:lstStyle/>
          <a:p>
            <a:pPr/>
          </a:p>
        </p:txBody>
      </p:sp>
      <p:sp>
        <p:nvSpPr>
          <p:cNvPr id="352" name="Shape 352"/>
          <p:cNvSpPr/>
          <p:nvPr>
            <p:ph type="body" sz="quarter" idx="1"/>
          </p:nvPr>
        </p:nvSpPr>
        <p:spPr>
          <a:prstGeom prst="rect">
            <a:avLst/>
          </a:prstGeom>
        </p:spPr>
        <p:txBody>
          <a:bodyPr/>
          <a:lstStyle/>
          <a:p>
            <a:pPr/>
          </a:p>
          <a:p>
            <a:pPr/>
            <a:r>
              <a:t>The response of the ILO to the need for less prescriptive approaches towards regulation and control of OSH were evident in Convention No. 155 and Recommendation No. 164, as well as the Protocol to the Convention, adopted in 2002, which addressed requirements to improve OSH governance at national levels. </a:t>
            </a:r>
          </a:p>
          <a:p>
            <a:pPr/>
          </a:p>
          <a:p>
            <a:pPr/>
            <a:r>
              <a:t>As identified in the resolution of the 60th session of the ILC, in 1975, circumstances called for national and workplace level policies on OSH. This call found expression in the adoption of Convention No. 155 and the Promotional Framework for Occupational Safety and Health Convention, 2006 (No. 187) and its accompanying Recommendation (No. 197). </a:t>
            </a:r>
          </a:p>
          <a:p>
            <a:pPr/>
          </a:p>
          <a:p>
            <a:pPr/>
            <a:r>
              <a:t>Prior to the adoption of these conventions, a renewed global approach to OSH was already in evidence at the ILO. The ILO’s Global Strategy on Occupational Safety and Health was adopted during the 91st Session of the ILC in 2003 and confirms international labour standards as a central pillar for the promotion of OSH, calling for integrated action to better connect standards with other means of action to maximize impact.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Shape 357"/>
          <p:cNvSpPr/>
          <p:nvPr>
            <p:ph type="sldImg"/>
          </p:nvPr>
        </p:nvSpPr>
        <p:spPr>
          <a:prstGeom prst="rect">
            <a:avLst/>
          </a:prstGeom>
        </p:spPr>
        <p:txBody>
          <a:bodyPr/>
          <a:lstStyle/>
          <a:p>
            <a:pPr/>
          </a:p>
        </p:txBody>
      </p:sp>
      <p:sp>
        <p:nvSpPr>
          <p:cNvPr id="358" name="Shape 358"/>
          <p:cNvSpPr/>
          <p:nvPr>
            <p:ph type="body" sz="quarter" idx="1"/>
          </p:nvPr>
        </p:nvSpPr>
        <p:spPr>
          <a:prstGeom prst="rect">
            <a:avLst/>
          </a:prstGeom>
        </p:spPr>
        <p:txBody>
          <a:bodyPr/>
          <a:lstStyle/>
          <a:p>
            <a:pPr defTabSz="924458"/>
            <a:r>
              <a:t>Held each year on the 28</a:t>
            </a:r>
            <a:r>
              <a:rPr baseline="30000"/>
              <a:t>th</a:t>
            </a:r>
            <a:r>
              <a:t> of April, the World Day for Safety and Health at Work focuses international attention on the need to prevent deaths, injuries and diseases caused by work.</a:t>
            </a:r>
          </a:p>
          <a:p>
            <a:pPr/>
          </a:p>
          <a:p>
            <a:pPr/>
            <a:r>
              <a:t>The World Day brings tripartite strength to the International Commemoration Day for Dead and Injured Workers organized worldwide by the trade union movement since 1996 and coordinated by the International Confederation of Free Trade Unions (ICFTU). The ILO World Day focuses international attention on the magnitude of the global problem of death, disease and injuries arising out of work and how promoting and creating a safety and health culture can help to prevent this tragedy. Each year a different topic has been highlighted.</a:t>
            </a:r>
          </a:p>
          <a:p>
            <a:pPr/>
          </a:p>
          <a:p>
            <a:pPr/>
            <a:r>
              <a:t>The World Day promotes the creation of a global preventative safety and health culture involving all stakeholders. In many parts of the world, national authorities, trade unions, employers’ organizations and safety and health practitioners organize activities to celebrate this date. Each year the ILO chooses a topic to draw attention to and produces a thematic report, as well as related materials for use by participating countries for their campaigns, which may be for the day, week, month, or the entire year. </a:t>
            </a:r>
          </a:p>
          <a:p>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Shape 367"/>
          <p:cNvSpPr/>
          <p:nvPr>
            <p:ph type="sldImg"/>
          </p:nvPr>
        </p:nvSpPr>
        <p:spPr>
          <a:prstGeom prst="rect">
            <a:avLst/>
          </a:prstGeom>
        </p:spPr>
        <p:txBody>
          <a:bodyPr/>
          <a:lstStyle/>
          <a:p>
            <a:pPr/>
          </a:p>
        </p:txBody>
      </p:sp>
      <p:sp>
        <p:nvSpPr>
          <p:cNvPr id="368" name="Shape 368"/>
          <p:cNvSpPr/>
          <p:nvPr>
            <p:ph type="body" sz="quarter" idx="1"/>
          </p:nvPr>
        </p:nvSpPr>
        <p:spPr>
          <a:prstGeom prst="rect">
            <a:avLst/>
          </a:prstGeom>
        </p:spPr>
        <p:txBody>
          <a:bodyPr/>
          <a:lstStyle/>
          <a:p>
            <a:pPr defTabSz="924458"/>
            <a:r>
              <a:t>The ILO is involved with host national authorities and the International Social Security Association in the organization of the World Congress on Safety and Health at Work. This event brings together researchers, regulators, OSH practitioners and other stakeholders in OSH. It also provides the opportunity for the ILO to hold Ministerial Summits to get agreement and buy-in from a wide range of stakeholders on the adoption of new Declarations concerning OSH, such as the Seoul Declaration of 2008 and the Istanbul Declaration of 2011. The Seoul Declaration, signed by 46 global OSH leaders,  calls for a preventative safety and health culture, which gives the right to a safe and healthy environment and which is respected at all national levels.  </a:t>
            </a:r>
          </a:p>
          <a:p>
            <a:pPr defTabSz="924458"/>
          </a:p>
          <a:p>
            <a:pPr defTabSz="924458"/>
            <a:r>
              <a:t>While much progress has been made over the last 100 years, the challenge of creating safe and healthy work for all remains today. While many effective OSH instruments have been developed, too often they have not been ratified or effectively implemented in practice, in order to deal with persistent safety and health risks. Furthermore, new and emerging safety and health risks in an ever-changing world of work will create new challenges, as well as opportunities, for governments, employers, workers and other key stakeholders in ensuring safe and healthy working environments.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Shape 373"/>
          <p:cNvSpPr/>
          <p:nvPr>
            <p:ph type="sldImg"/>
          </p:nvPr>
        </p:nvSpPr>
        <p:spPr>
          <a:prstGeom prst="rect">
            <a:avLst/>
          </a:prstGeom>
        </p:spPr>
        <p:txBody>
          <a:bodyPr/>
          <a:lstStyle/>
          <a:p>
            <a:pPr/>
          </a:p>
        </p:txBody>
      </p:sp>
      <p:sp>
        <p:nvSpPr>
          <p:cNvPr id="374" name="Shape 374"/>
          <p:cNvSpPr/>
          <p:nvPr>
            <p:ph type="body" sz="quarter" idx="1"/>
          </p:nvPr>
        </p:nvSpPr>
        <p:spPr>
          <a:prstGeom prst="rect">
            <a:avLst/>
          </a:prstGeom>
        </p:spPr>
        <p:txBody>
          <a:bodyPr/>
          <a:lstStyle/>
          <a:p>
            <a:pPr/>
          </a:p>
          <a:p>
            <a:pPr/>
            <a:r>
              <a:t>Basic principles in occupational safety and health are:</a:t>
            </a:r>
          </a:p>
          <a:p>
            <a:pPr marL="173336" indent="-173336">
              <a:buSzPct val="100000"/>
              <a:buChar char="-"/>
            </a:pPr>
            <a:r>
              <a:t>Responsibilities of the employer towards the health and safety of the workers in his/her employment</a:t>
            </a:r>
          </a:p>
          <a:p>
            <a:pPr marL="173336" indent="-173336">
              <a:buSzPct val="100000"/>
              <a:buChar char="-"/>
            </a:pPr>
            <a:r>
              <a:t>Role of the competent authority: national policy, regulation, inspection, enforcement</a:t>
            </a:r>
          </a:p>
          <a:p>
            <a:pPr marL="173336" indent="-173336">
              <a:buSzPct val="100000"/>
              <a:buChar char="-"/>
            </a:pPr>
            <a:r>
              <a:t>Basic workers’ rights: right to know, to participate, to stop work in case of imminent danger</a:t>
            </a:r>
          </a:p>
          <a:p>
            <a:pPr marL="173336" indent="-173336">
              <a:buSzPct val="100000"/>
              <a:buChar char="-"/>
            </a:pPr>
          </a:p>
          <a:p>
            <a:pPr/>
            <a:r>
              <a:t>ILO Response: 2003 Global OSH strategy. </a:t>
            </a:r>
          </a:p>
          <a:p>
            <a:pPr marL="173336" indent="-173336">
              <a:buSzPct val="100000"/>
              <a:buChar char="-"/>
            </a:pPr>
            <a:r>
              <a:t>Preventative Safety and Health Culture </a:t>
            </a:r>
          </a:p>
          <a:p>
            <a:pPr marL="173336" indent="-173336">
              <a:buSzPct val="100000"/>
              <a:buChar char="-"/>
            </a:pPr>
            <a:r>
              <a:t>Systems approach to OSH</a:t>
            </a:r>
          </a:p>
          <a:p>
            <a:pPr/>
          </a:p>
          <a:p>
            <a:pPr/>
            <a:r>
              <a:t>The ILO/WHO Joint Committee on Occupational Health:  </a:t>
            </a:r>
          </a:p>
          <a:p>
            <a:pPr>
              <a:defRPr i="1">
                <a:solidFill>
                  <a:srgbClr val="8497B0"/>
                </a:solidFill>
              </a:defRPr>
            </a:pPr>
            <a:r>
              <a:t>Occupational health should aim at </a:t>
            </a:r>
            <a:r>
              <a:rPr b="1">
                <a:solidFill>
                  <a:srgbClr val="FF0000"/>
                </a:solidFill>
              </a:rPr>
              <a:t>the promotion </a:t>
            </a:r>
            <a:r>
              <a:t>and maintenance of the highest degree of physical, mental and social well-being of workers in all occupations</a:t>
            </a:r>
          </a:p>
          <a:p>
            <a:pPr/>
          </a:p>
          <a:p>
            <a:pPr/>
            <a:r>
              <a:t>So the main principles are promotion and prevention. These principles embodied in the ILO Conventions on OSH. (Note: C187 entirely talks about promotion of safe and healthy working environment)</a:t>
            </a:r>
          </a:p>
          <a:p>
            <a:pPr/>
          </a:p>
          <a:p>
            <a:pPr/>
            <a:r>
              <a:t>Occupational Health Practice includes </a:t>
            </a:r>
          </a:p>
          <a:p>
            <a:pPr marL="173336" indent="-173336">
              <a:buSzPct val="100000"/>
              <a:buFont typeface="Arial"/>
              <a:buChar char="•"/>
            </a:pPr>
            <a:r>
              <a:t>Prevention of occ. diseases and injuries</a:t>
            </a:r>
          </a:p>
          <a:p>
            <a:pPr marL="173336" indent="-173336">
              <a:buSzPct val="100000"/>
              <a:buFont typeface="Arial"/>
              <a:buChar char="•"/>
            </a:pPr>
            <a:r>
              <a:t>Improvement of working conditions and environment</a:t>
            </a:r>
          </a:p>
          <a:p>
            <a:pPr marL="173336" indent="-173336">
              <a:buSzPct val="100000"/>
              <a:buFont typeface="Arial"/>
              <a:buChar char="•"/>
            </a:pPr>
            <a:r>
              <a:t>Enhancement work-life balance</a:t>
            </a:r>
          </a:p>
          <a:p>
            <a:pPr marL="173336" indent="-173336">
              <a:buSzPct val="100000"/>
              <a:buFont typeface="Arial"/>
              <a:buChar char="•"/>
            </a:pPr>
            <a:r>
              <a:t>Incorporation of health promotion measures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Shape 380"/>
          <p:cNvSpPr/>
          <p:nvPr>
            <p:ph type="sldImg"/>
          </p:nvPr>
        </p:nvSpPr>
        <p:spPr>
          <a:prstGeom prst="rect">
            <a:avLst/>
          </a:prstGeom>
        </p:spPr>
        <p:txBody>
          <a:bodyPr/>
          <a:lstStyle/>
          <a:p>
            <a:pPr/>
          </a:p>
        </p:txBody>
      </p:sp>
      <p:sp>
        <p:nvSpPr>
          <p:cNvPr id="381" name="Shape 381"/>
          <p:cNvSpPr/>
          <p:nvPr>
            <p:ph type="body" sz="quarter" idx="1"/>
          </p:nvPr>
        </p:nvSpPr>
        <p:spPr>
          <a:prstGeom prst="rect">
            <a:avLst/>
          </a:prstGeom>
        </p:spPr>
        <p:txBody>
          <a:bodyPr/>
          <a:lstStyle/>
          <a:p>
            <a:pPr/>
            <a:r>
              <a:t>The Guidelines on OSH Management Systems, mostly known as ILO-OSH 2001 or OSHMS.</a:t>
            </a:r>
          </a:p>
          <a:p>
            <a:pPr/>
            <a:r>
              <a:t>(In Indonesia the term is SMK3)</a:t>
            </a:r>
          </a:p>
          <a:p>
            <a:pPr/>
          </a:p>
          <a:p>
            <a:pPr/>
            <a:r>
              <a:t>It is a unique model that compatible with other OSH MS standards. </a:t>
            </a:r>
          </a:p>
          <a:p>
            <a:pPr/>
            <a:r>
              <a:t>It includes action on two levels: national and organisation levels. </a:t>
            </a:r>
          </a:p>
          <a:p>
            <a:pPr/>
          </a:p>
          <a:p>
            <a:pPr/>
            <a:r>
              <a:t>Factors contributing to effective OSHMS (Occupational Safety and Health Management Systems) are:</a:t>
            </a:r>
          </a:p>
          <a:p>
            <a:pPr marL="228600" indent="-228600">
              <a:buSzPct val="100000"/>
              <a:buAutoNum type="arabicPeriod" startAt="1"/>
              <a:defRPr b="1"/>
            </a:pPr>
            <a:r>
              <a:t>Management Commitment : </a:t>
            </a:r>
            <a:r>
              <a:rPr b="0"/>
              <a:t>Strong senior management involvement, OHSMS introduced to improve OHS, Provision of adequate resources, OHS integral to management performance appraisals, Leading by example</a:t>
            </a:r>
            <a:endParaRPr b="0"/>
          </a:p>
          <a:p>
            <a:pPr marL="228600" indent="-228600">
              <a:buSzPct val="100000"/>
              <a:buAutoNum type="arabicPeriod" startAt="1"/>
              <a:defRPr b="1"/>
            </a:pPr>
            <a:r>
              <a:t>Integration into MS : </a:t>
            </a:r>
            <a:r>
              <a:rPr b="0"/>
              <a:t>All organisational functions incorporate OHS</a:t>
            </a:r>
            <a:endParaRPr b="0"/>
          </a:p>
          <a:p>
            <a:pPr marL="228600" indent="-228600">
              <a:buSzPct val="100000"/>
              <a:buAutoNum type="arabicPeriod" startAt="1"/>
              <a:defRPr b="1"/>
            </a:pPr>
            <a:r>
              <a:t>Type of System: </a:t>
            </a:r>
            <a:r>
              <a:rPr b="0"/>
              <a:t>Customised to organisation’s needs, Developed with support and involvement of all organisation stakeholders</a:t>
            </a:r>
            <a:endParaRPr b="0"/>
          </a:p>
          <a:p>
            <a:pPr marL="228600" indent="-228600">
              <a:buSzPct val="100000"/>
              <a:buAutoNum type="arabicPeriod" startAt="1"/>
              <a:defRPr b="1"/>
            </a:pPr>
            <a:r>
              <a:t>Employee Involvement: </a:t>
            </a:r>
            <a:r>
              <a:rPr b="0"/>
              <a:t>All employees encouraged and able to participate, Independent representation of employees encouraged and supported</a:t>
            </a:r>
            <a:endParaRPr b="0"/>
          </a:p>
          <a:p>
            <a:pPr/>
          </a:p>
          <a:p>
            <a:pPr>
              <a:defRPr>
                <a:latin typeface="Times New Roman"/>
                <a:ea typeface="Times New Roman"/>
                <a:cs typeface="Times New Roman"/>
                <a:sym typeface="Times New Roman"/>
              </a:defRPr>
            </a:pPr>
            <a:r>
              <a:t>OSH-MS is a logical, stepwise method to decide what needs to be done, how best to do it, monitor progress toward the established goals, evaluate how well it is done and identify areas for improvement. </a:t>
            </a:r>
          </a:p>
          <a:p>
            <a:pPr>
              <a:defRPr>
                <a:latin typeface="Times New Roman"/>
                <a:ea typeface="Times New Roman"/>
                <a:cs typeface="Times New Roman"/>
                <a:sym typeface="Times New Roman"/>
              </a:defRPr>
            </a:pPr>
            <a:r>
              <a:t>It follows the cycle of: Plan – Do – Check – Act (In the round symbol: Policy, Organizing, Planning and Implementation, Evaluation, Avtion for Improvement), to ensure continual improvement. </a:t>
            </a:r>
          </a:p>
          <a:p>
            <a:pPr/>
          </a:p>
          <a:p>
            <a:pPr/>
            <a:r>
              <a:t>For more detail, click on the (ILO-OSH 2001), it will go to the other slides that explain more detail.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Shape 385"/>
          <p:cNvSpPr/>
          <p:nvPr>
            <p:ph type="sldImg"/>
          </p:nvPr>
        </p:nvSpPr>
        <p:spPr>
          <a:prstGeom prst="rect">
            <a:avLst/>
          </a:prstGeom>
        </p:spPr>
        <p:txBody>
          <a:bodyPr/>
          <a:lstStyle/>
          <a:p>
            <a:pPr/>
          </a:p>
        </p:txBody>
      </p:sp>
      <p:sp>
        <p:nvSpPr>
          <p:cNvPr id="386" name="Shape 386"/>
          <p:cNvSpPr/>
          <p:nvPr>
            <p:ph type="body" sz="quarter" idx="1"/>
          </p:nvPr>
        </p:nvSpPr>
        <p:spPr>
          <a:prstGeom prst="rect">
            <a:avLst/>
          </a:prstGeom>
        </p:spPr>
        <p:txBody>
          <a:bodyPr/>
          <a:lstStyle/>
          <a:p>
            <a:pPr/>
            <a:r>
              <a:t>Patterns of deaths, injuries and diseases related to work are constantly changing across the world. These changes may be incremental or revolutionary, but have implications for the safety, health and wellbeing of workers, both positive and negative. This section provides a brief overview of some of the major transformations that are changing the world of work, and in turn, safety and health at work. </a:t>
            </a:r>
          </a:p>
          <a:p>
            <a:pPr/>
          </a:p>
          <a:p>
            <a:pPr/>
            <a:r>
              <a:t>This chapter focuses on four main transformations – technology, demographics, sustainable development including climate change and changes in work organization. The report discusses the implications of these changes on the future of safety and health at work and the challenges and opportunities that may arise.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Shape 390"/>
          <p:cNvSpPr/>
          <p:nvPr>
            <p:ph type="sldImg"/>
          </p:nvPr>
        </p:nvSpPr>
        <p:spPr>
          <a:prstGeom prst="rect">
            <a:avLst/>
          </a:prstGeom>
        </p:spPr>
        <p:txBody>
          <a:bodyPr/>
          <a:lstStyle/>
          <a:p>
            <a:pPr/>
          </a:p>
        </p:txBody>
      </p:sp>
      <p:sp>
        <p:nvSpPr>
          <p:cNvPr id="391" name="Shape 391"/>
          <p:cNvSpPr/>
          <p:nvPr>
            <p:ph type="body" sz="quarter" idx="1"/>
          </p:nvPr>
        </p:nvSpPr>
        <p:spPr>
          <a:prstGeom prst="rect">
            <a:avLst/>
          </a:prstGeom>
        </p:spPr>
        <p:txBody>
          <a:bodyPr/>
          <a:lstStyle/>
          <a:p>
            <a:pPr/>
            <a:r>
              <a:t>Developments in technology affect all aspects of work, from who or what performs the work, how and where work is performed and the work that is performed, the ways in which work is organized and the terms of its performance, and the safety and health of workers. These changes and developments are accelerating; they already have a great impact on the working conditions and safety and health of workers and are expected to continue to do so in the future. </a:t>
            </a:r>
          </a:p>
          <a:p>
            <a:pPr/>
          </a:p>
          <a:p>
            <a:pPr/>
            <a:r>
              <a:t>This section briefly outlines three interrelated key areas of development for OSH: digitalization and ICT, automation and robotics, and the use of nanotechnology.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Shape 396"/>
          <p:cNvSpPr/>
          <p:nvPr>
            <p:ph type="sldImg"/>
          </p:nvPr>
        </p:nvSpPr>
        <p:spPr>
          <a:prstGeom prst="rect">
            <a:avLst/>
          </a:prstGeom>
        </p:spPr>
        <p:txBody>
          <a:bodyPr/>
          <a:lstStyle/>
          <a:p>
            <a:pPr/>
          </a:p>
        </p:txBody>
      </p:sp>
      <p:sp>
        <p:nvSpPr>
          <p:cNvPr id="397" name="Shape 397"/>
          <p:cNvSpPr/>
          <p:nvPr>
            <p:ph type="body" sz="quarter" idx="1"/>
          </p:nvPr>
        </p:nvSpPr>
        <p:spPr>
          <a:prstGeom prst="rect">
            <a:avLst/>
          </a:prstGeom>
        </p:spPr>
        <p:txBody>
          <a:bodyPr/>
          <a:lstStyle/>
          <a:p>
            <a:pPr defTabSz="924458"/>
            <a:r>
              <a:t>The development, use and communication of digitized information are key technological developments which are driving the ‘fourth industrial revolution’ </a:t>
            </a:r>
          </a:p>
          <a:p>
            <a:pPr/>
            <a:r>
              <a:t>People are increasingly connected to digital information anywhere and at any time and this has implications for safety and health at work .</a:t>
            </a:r>
          </a:p>
          <a:p>
            <a:pPr/>
          </a:p>
          <a:p>
            <a:pPr/>
            <a:r>
              <a:t>The trends and drivers of change indicate that by 2025 ICT-ETs such as 3D and 4D printing and bio-printing, autonomous vehicles (including drones), robotics (including collaborative robotics), AI, VR and AR, will increasingly be used for work purposes, and, moreover, that innovation in these technologies will continue. Developments in robotics, AI, autonomous systems and the IoT, among other technologies, will have a fundamental effect on the nature of work. Robots will increasingly become uncaged, mobile, dexterous, collaborative and increasingly intelligent, moving beyond their traditional strongholds to bring automation to previously inaccessible tasks. Even jobs not replaced by robots will change considerably as human workers will work in close proximity with, use and interact with a wide range of digital technologies. Highly developed sensors already make it possible for people and robots to work together in ever closer proximity, as machines are becoming able to register their users’ behaviours with ever greater precision, thanks to technologies allowing better speech and image recognition, emotion detection and the registration of eye movements and gestures, and this trend will continue. Robots will also increasingly be equipped with self-optimising algorithms, enabling them to learn from their human colleagues. </a:t>
            </a:r>
          </a:p>
          <a:p>
            <a:pPr/>
            <a:r>
              <a:t>The use of robots can be expected in many different sectors and settings, such as in care, hospitality, agriculture, manufacturing, industry, transport, defence, customer-facing jobs such as services and administration, inspection bodies, etc.</a:t>
            </a:r>
          </a:p>
          <a:p>
            <a:pPr/>
            <a:r>
              <a:t>Most of the discussions around robotics are about job quantity, but they should also be about job quality, and OSH is an important aspect of that.”</a:t>
            </a:r>
          </a:p>
          <a:p>
            <a:pPr/>
            <a:r>
              <a:t>                </a:t>
            </a:r>
          </a:p>
          <a:p>
            <a:pPr/>
            <a:r>
              <a:t>[“Foresight on new and emerging occupational safety and health risks associated digitalisation by 2025 — Final report” European Agency for Safety and Health at Work, ISSN: 1831-9343, 2018 ]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Shape 404"/>
          <p:cNvSpPr/>
          <p:nvPr>
            <p:ph type="sldImg"/>
          </p:nvPr>
        </p:nvSpPr>
        <p:spPr>
          <a:prstGeom prst="rect">
            <a:avLst/>
          </a:prstGeom>
        </p:spPr>
        <p:txBody>
          <a:bodyPr/>
          <a:lstStyle/>
          <a:p>
            <a:pPr/>
          </a:p>
        </p:txBody>
      </p:sp>
      <p:sp>
        <p:nvSpPr>
          <p:cNvPr id="405" name="Shape 405"/>
          <p:cNvSpPr/>
          <p:nvPr>
            <p:ph type="body" sz="quarter" idx="1"/>
          </p:nvPr>
        </p:nvSpPr>
        <p:spPr>
          <a:prstGeom prst="rect">
            <a:avLst/>
          </a:prstGeom>
        </p:spPr>
        <p:txBody>
          <a:bodyPr/>
          <a:lstStyle/>
          <a:p>
            <a:pPr>
              <a:defRPr cap="all"/>
            </a:pPr>
            <a:r>
              <a:t>digitalisation AND ICT: OSH Opportunities and challenges</a:t>
            </a:r>
            <a:endParaRPr sz="800"/>
          </a:p>
          <a:p>
            <a:pPr/>
            <a:r>
              <a:t> </a:t>
            </a:r>
          </a:p>
          <a:p>
            <a:pPr>
              <a:defRPr b="1"/>
            </a:pPr>
            <a:r>
              <a:t>Opportunities </a:t>
            </a:r>
          </a:p>
          <a:p>
            <a:pPr/>
          </a:p>
          <a:p>
            <a:pPr>
              <a:defRPr u="sng"/>
            </a:pPr>
            <a:r>
              <a:t>Possible reduction in some psychosocial risks from:</a:t>
            </a:r>
            <a:endParaRPr sz="1800"/>
          </a:p>
          <a:p>
            <a:pPr lvl="1" indent="457200"/>
            <a:r>
              <a:t>Improved work-life balance due to telework</a:t>
            </a:r>
            <a:endParaRPr sz="1800"/>
          </a:p>
          <a:p>
            <a:pPr lvl="1" indent="457200"/>
            <a:r>
              <a:t>Reduction of stress associated with commuting</a:t>
            </a:r>
            <a:endParaRPr sz="1800"/>
          </a:p>
          <a:p>
            <a:pPr>
              <a:defRPr u="sng"/>
            </a:pPr>
            <a:r>
              <a:t>Removing people from hazardous environments </a:t>
            </a:r>
            <a:endParaRPr sz="1800"/>
          </a:p>
          <a:p>
            <a:pPr lvl="1" indent="457200"/>
            <a:r>
              <a:t>Reduced need for work-related travel</a:t>
            </a:r>
            <a:endParaRPr sz="1800"/>
          </a:p>
          <a:p>
            <a:pPr lvl="1" indent="457200"/>
            <a:r>
              <a:t>Increased worker control over work-life balance</a:t>
            </a:r>
            <a:endParaRPr sz="1800"/>
          </a:p>
          <a:p>
            <a:pPr lvl="1" indent="457200"/>
            <a:r>
              <a:t>Reduced need for real-world trial of prevention measures</a:t>
            </a:r>
            <a:endParaRPr sz="1800"/>
          </a:p>
          <a:p>
            <a:pPr lvl="1" indent="457200"/>
            <a:r>
              <a:t>Real-time monitoring of exposure to hazards</a:t>
            </a:r>
            <a:endParaRPr sz="1800"/>
          </a:p>
          <a:p>
            <a:pPr>
              <a:defRPr u="sng"/>
            </a:pPr>
            <a:r>
              <a:t>Health promotion </a:t>
            </a:r>
            <a:endParaRPr sz="1800"/>
          </a:p>
          <a:p>
            <a:pPr lvl="1" indent="457200"/>
            <a:r>
              <a:t>Real-time monitoring of physiology and ‘nudges’ towards behaviours such as taking a break from computer use </a:t>
            </a:r>
            <a:endParaRPr sz="1800"/>
          </a:p>
          <a:p>
            <a:pPr>
              <a:defRPr u="sng"/>
            </a:pPr>
            <a:r>
              <a:t>Improved prevention measures</a:t>
            </a:r>
            <a:endParaRPr sz="1800"/>
          </a:p>
          <a:p>
            <a:pPr lvl="1" indent="457200"/>
            <a:r>
              <a:t>Increased understanding of human behaviour and its underlying mechanisms</a:t>
            </a:r>
            <a:endParaRPr sz="1800"/>
          </a:p>
          <a:p>
            <a:pPr lvl="1" indent="457200"/>
            <a:r>
              <a:t>Improved communication of OSH practice</a:t>
            </a:r>
            <a:endParaRPr sz="1800"/>
          </a:p>
          <a:p>
            <a:pPr lvl="1" indent="457200"/>
            <a:r>
              <a:t>New opportunities for OSH research, development and learning</a:t>
            </a:r>
            <a:endParaRPr sz="1800"/>
          </a:p>
          <a:p>
            <a:pPr lvl="1" indent="457200"/>
            <a:r>
              <a:t>Improved collection and sharing of accurate OSH records</a:t>
            </a:r>
            <a:endParaRPr sz="1800"/>
          </a:p>
          <a:p>
            <a:pPr>
              <a:defRPr u="sng"/>
            </a:pPr>
            <a:r>
              <a:t>Reducing inequality </a:t>
            </a:r>
            <a:endParaRPr sz="1800"/>
          </a:p>
          <a:p>
            <a:pPr lvl="1" indent="457200"/>
            <a:r>
              <a:t>Cost-effective way for developing countries to keep pace with progress in OSH</a:t>
            </a:r>
            <a:endParaRPr sz="1800"/>
          </a:p>
          <a:p>
            <a:pPr lvl="1" indent="457200"/>
            <a:r>
              <a:t>Improved and widened access to education and training (including for OSH itself) </a:t>
            </a:r>
            <a:endParaRPr sz="1800"/>
          </a:p>
          <a:p>
            <a:pPr/>
          </a:p>
          <a:p>
            <a:pPr>
              <a:defRPr b="1"/>
            </a:pPr>
            <a:r>
              <a:t>Challenges</a:t>
            </a:r>
          </a:p>
          <a:p>
            <a:pPr>
              <a:defRPr u="sng"/>
            </a:pPr>
            <a:r>
              <a:t>Possible Increase in some psychosocial risk from</a:t>
            </a:r>
            <a:r>
              <a:rPr u="none"/>
              <a:t>: </a:t>
            </a:r>
            <a:endParaRPr sz="1800"/>
          </a:p>
          <a:p>
            <a:pPr lvl="1" indent="457200"/>
            <a:r>
              <a:t>A perceived need to be ‘available’ at all time, poorer work-life balance </a:t>
            </a:r>
            <a:endParaRPr sz="1800"/>
          </a:p>
          <a:p>
            <a:pPr lvl="1" indent="457200"/>
            <a:r>
              <a:t>Isolation (remote working and lack of social interaction) </a:t>
            </a:r>
            <a:endParaRPr sz="1800"/>
          </a:p>
          <a:p>
            <a:pPr lvl="1" indent="457200"/>
            <a:r>
              <a:t>Performance monitoring </a:t>
            </a:r>
            <a:endParaRPr sz="1800"/>
          </a:p>
          <a:p>
            <a:pPr lvl="1" indent="457200"/>
            <a:r>
              <a:t>Job insecurity </a:t>
            </a:r>
            <a:endParaRPr sz="1800"/>
          </a:p>
          <a:p>
            <a:pPr lvl="1" indent="457200"/>
            <a:r>
              <a:t>Cyber-bullying, -aggression and -attacks</a:t>
            </a:r>
            <a:endParaRPr sz="1800"/>
          </a:p>
          <a:p>
            <a:pPr lvl="1" indent="457200"/>
            <a:r>
              <a:t>Technostress and technology addiction and overload</a:t>
            </a:r>
            <a:endParaRPr sz="1800"/>
          </a:p>
          <a:p>
            <a:pPr>
              <a:defRPr u="sng"/>
            </a:pPr>
            <a:r>
              <a:t>Can lead to:</a:t>
            </a:r>
          </a:p>
          <a:p>
            <a:pPr lvl="1" indent="457200"/>
            <a:r>
              <a:t>Increased pressure to ‘cut corners’ (taking fewer breaks, taking risks, using performance enhancing drugs etc.) </a:t>
            </a:r>
            <a:endParaRPr sz="1800"/>
          </a:p>
          <a:p>
            <a:pPr>
              <a:defRPr u="sng"/>
            </a:pPr>
            <a:r>
              <a:t>Increased risk to security and privacy from: </a:t>
            </a:r>
            <a:endParaRPr sz="1800"/>
          </a:p>
          <a:p>
            <a:pPr lvl="1" indent="457200"/>
            <a:r>
              <a:t>the collection and recording of sensitive personal information </a:t>
            </a:r>
            <a:endParaRPr sz="1800"/>
          </a:p>
          <a:p>
            <a:pPr lvl="1" indent="457200"/>
            <a:r>
              <a:t>the loss of jobs and roles </a:t>
            </a:r>
          </a:p>
          <a:p>
            <a:pPr>
              <a:defRPr u="sng"/>
            </a:pPr>
            <a:r>
              <a:t>Increased ergonomic risk:</a:t>
            </a:r>
            <a:endParaRPr sz="1800"/>
          </a:p>
          <a:p>
            <a:pPr lvl="1" indent="457200"/>
            <a:r>
              <a:t>From increasing use of mobile devices and sedentary work</a:t>
            </a:r>
            <a:endParaRPr sz="1800"/>
          </a:p>
          <a:p>
            <a:pPr lvl="1" indent="457200"/>
            <a:r>
              <a:t>Leading to increased risk of associated health problems (MSDs, visual fatigue, obesity, heart disease etc.)</a:t>
            </a:r>
            <a:endParaRPr sz="1800"/>
          </a:p>
          <a:p>
            <a:pPr>
              <a:defRPr u="sng"/>
            </a:pPr>
            <a:r>
              <a:t>Exposure to new chemical or biological risks or electromagnetic fields</a:t>
            </a:r>
            <a:endParaRPr sz="1800"/>
          </a:p>
          <a:p>
            <a:pPr lvl="1" indent="457200"/>
            <a:r>
              <a:t>Electromagnetic fields</a:t>
            </a:r>
            <a:endParaRPr sz="1800"/>
          </a:p>
          <a:p>
            <a:pPr>
              <a:defRPr u="sng"/>
            </a:pPr>
            <a:r>
              <a:t>Increased risk of incidents and exposures</a:t>
            </a:r>
            <a:r>
              <a:rPr u="none"/>
              <a:t>: </a:t>
            </a:r>
            <a:endParaRPr sz="1800"/>
          </a:p>
          <a:p>
            <a:pPr lvl="1" indent="457200"/>
            <a:r>
              <a:t>From lack of risk assessment in remote workspaces, particularly public places (cafes, transport systems etc.)</a:t>
            </a:r>
            <a:endParaRPr sz="1800"/>
          </a:p>
          <a:p>
            <a:pPr>
              <a:defRPr u="sng"/>
            </a:pPr>
            <a:r>
              <a:t>OSH management and outcome challenges related to: </a:t>
            </a:r>
            <a:endParaRPr sz="1800"/>
          </a:p>
          <a:p>
            <a:pPr lvl="1" indent="457200"/>
            <a:r>
              <a:t>A more diverse (because of widened access to employment) and dispersed (because of remote working) workforce</a:t>
            </a:r>
            <a:endParaRPr sz="1800"/>
          </a:p>
          <a:p>
            <a:pPr/>
            <a:r>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Shape 410"/>
          <p:cNvSpPr/>
          <p:nvPr>
            <p:ph type="sldImg"/>
          </p:nvPr>
        </p:nvSpPr>
        <p:spPr>
          <a:prstGeom prst="rect">
            <a:avLst/>
          </a:prstGeom>
        </p:spPr>
        <p:txBody>
          <a:bodyPr/>
          <a:lstStyle/>
          <a:p>
            <a:pPr/>
          </a:p>
        </p:txBody>
      </p:sp>
      <p:sp>
        <p:nvSpPr>
          <p:cNvPr id="411" name="Shape 411"/>
          <p:cNvSpPr/>
          <p:nvPr>
            <p:ph type="body" sz="quarter" idx="1"/>
          </p:nvPr>
        </p:nvSpPr>
        <p:spPr>
          <a:prstGeom prst="rect">
            <a:avLst/>
          </a:prstGeom>
        </p:spPr>
        <p:txBody>
          <a:bodyPr/>
          <a:lstStyle/>
          <a:p>
            <a:pPr/>
            <a:r>
              <a:t>Automation and robotics are not new to the workplace. What is changing today is the pace of their development and use in an increasing range of situations. For example, Amazon’s use of warehouse robots grew from 1,400 to 30,000 in a period of less than two years (Frey et al, 2016). Alongside AI, it is increasingly possible to automate more cognitive tasks previously only possible for humans. Machine learning processes make it possible for decisions to be made by AI autonomously. Robots (known as ‘cobots’) are also increasingly involved in working in collaboration with humans as well as in a fully autonomous capacity. Robotics provide opportunities to remove workers from hazardous situations. However, there are also concerns regarding their OSH impact in terms of human-machine interaction.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Shape 417"/>
          <p:cNvSpPr/>
          <p:nvPr>
            <p:ph type="sldImg"/>
          </p:nvPr>
        </p:nvSpPr>
        <p:spPr>
          <a:prstGeom prst="rect">
            <a:avLst/>
          </a:prstGeom>
        </p:spPr>
        <p:txBody>
          <a:bodyPr/>
          <a:lstStyle/>
          <a:p>
            <a:pPr/>
          </a:p>
        </p:txBody>
      </p:sp>
      <p:sp>
        <p:nvSpPr>
          <p:cNvPr id="418" name="Shape 418"/>
          <p:cNvSpPr/>
          <p:nvPr>
            <p:ph type="body" sz="quarter" idx="1"/>
          </p:nvPr>
        </p:nvSpPr>
        <p:spPr>
          <a:prstGeom prst="rect">
            <a:avLst/>
          </a:prstGeom>
        </p:spPr>
        <p:txBody>
          <a:bodyPr/>
          <a:lstStyle/>
          <a:p>
            <a:pPr/>
            <a:r>
              <a:t>This table summarizes the opportunities and challenges that come with automation and robotics.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Shape 423"/>
          <p:cNvSpPr/>
          <p:nvPr>
            <p:ph type="sldImg"/>
          </p:nvPr>
        </p:nvSpPr>
        <p:spPr>
          <a:prstGeom prst="rect">
            <a:avLst/>
          </a:prstGeom>
        </p:spPr>
        <p:txBody>
          <a:bodyPr/>
          <a:lstStyle/>
          <a:p>
            <a:pPr/>
          </a:p>
        </p:txBody>
      </p:sp>
      <p:sp>
        <p:nvSpPr>
          <p:cNvPr id="424" name="Shape 424"/>
          <p:cNvSpPr/>
          <p:nvPr>
            <p:ph type="body" sz="quarter" idx="1"/>
          </p:nvPr>
        </p:nvSpPr>
        <p:spPr>
          <a:prstGeom prst="rect">
            <a:avLst/>
          </a:prstGeom>
        </p:spPr>
        <p:txBody>
          <a:bodyPr/>
          <a:lstStyle/>
          <a:p>
            <a:pPr defTabSz="924458"/>
            <a:r>
              <a:t>The early decades of the 21st century have seen continued developments in the introduction of new materials and processes, with implications for the identification and control of risks arising from their use. One key example is in the development, production and use of nanomaterial. Nanomaterials are generally defined as those containing materials with one or more external dimension between 1 and 100 nanometres (European Commission, 2018). The unique properties of nanomaterials may result in highly desirable behaviour leading to such varying applications as more efficient consumer products and faster electronics. </a:t>
            </a:r>
          </a:p>
          <a:p>
            <a:pPr/>
          </a:p>
          <a:p>
            <a:pPr/>
            <a:r>
              <a:t>In most countries, worker involvement in health and safety issues is mandatory. Article 19 of the ILO Occupational Safety and Health Convention, 1981 (No. 155) stipulates that workers and their representatives in the undertaking should be given appropriate training in occupational safety and health. Convention No. 155 goes on to state that there should be a national policy to provide information and education and implement training for workers, including necessary further training, qualification and motivation of persons involved, in one capacity or another, in the achievement of adequate levels of safety and health. The importance of worker training on emerging workplace risks and hazards, such as the example of engineered nanomaterials, should be a key element within social dialogue on adaptive approaches for </a:t>
            </a:r>
            <a:r>
              <a:rPr b="1"/>
              <a:t>lifelong learning </a:t>
            </a:r>
            <a:r>
              <a:t>initiatives.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Shape 429"/>
          <p:cNvSpPr/>
          <p:nvPr>
            <p:ph type="sldImg"/>
          </p:nvPr>
        </p:nvSpPr>
        <p:spPr>
          <a:prstGeom prst="rect">
            <a:avLst/>
          </a:prstGeom>
        </p:spPr>
        <p:txBody>
          <a:bodyPr/>
          <a:lstStyle/>
          <a:p>
            <a:pPr/>
          </a:p>
        </p:txBody>
      </p:sp>
      <p:sp>
        <p:nvSpPr>
          <p:cNvPr id="430" name="Shape 430"/>
          <p:cNvSpPr/>
          <p:nvPr>
            <p:ph type="body" sz="quarter" idx="1"/>
          </p:nvPr>
        </p:nvSpPr>
        <p:spPr>
          <a:prstGeom prst="rect">
            <a:avLst/>
          </a:prstGeom>
        </p:spPr>
        <p:txBody>
          <a:bodyPr/>
          <a:lstStyle/>
          <a:p>
            <a:pPr/>
            <a:r>
              <a:t>The global workforce is constantly changing, in relation to age and gender, and in terms of related issues such as migration. It is important that the implications of demographic change in relation to OSH are taken into account to help build effective policies and strategies for all workers in the present and future.</a:t>
            </a:r>
          </a:p>
          <a:p>
            <a:pPr/>
          </a:p>
          <a:p>
            <a:pPr/>
            <a:r>
              <a:t>In some parts of the world youth populations are expanding, while in others, populations are ageing. These effects place pressure on labour markets and social security systems, yet also present new opportunities for inclusive, active, safe and healthy societies.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Shape 434"/>
          <p:cNvSpPr/>
          <p:nvPr>
            <p:ph type="sldImg"/>
          </p:nvPr>
        </p:nvSpPr>
        <p:spPr>
          <a:prstGeom prst="rect">
            <a:avLst/>
          </a:prstGeom>
        </p:spPr>
        <p:txBody>
          <a:bodyPr/>
          <a:lstStyle/>
          <a:p>
            <a:pPr/>
          </a:p>
        </p:txBody>
      </p:sp>
      <p:sp>
        <p:nvSpPr>
          <p:cNvPr id="435" name="Shape 435"/>
          <p:cNvSpPr/>
          <p:nvPr>
            <p:ph type="body" sz="quarter" idx="1"/>
          </p:nvPr>
        </p:nvSpPr>
        <p:spPr>
          <a:prstGeom prst="rect">
            <a:avLst/>
          </a:prstGeom>
        </p:spPr>
        <p:txBody>
          <a:bodyPr/>
          <a:lstStyle/>
          <a:p>
            <a:pPr>
              <a:defRPr b="1"/>
            </a:pPr>
            <a:r>
              <a:t>Young workers</a:t>
            </a:r>
          </a:p>
          <a:p>
            <a:pPr/>
          </a:p>
          <a:p>
            <a:pPr/>
            <a:r>
              <a:t>Some regions, such as Africa and Southern Asia, have very large young populations entering the labour force and this has implications for the workforce. Younger people (those aged under 25) are much more likely to be unemployed or underemployed. Globally, rates of youth unemployment are about three times that of older adults, at 13 per cent (compared to 4.3 per cent) (ILO, 2018d). </a:t>
            </a:r>
          </a:p>
          <a:p>
            <a:pPr/>
          </a:p>
          <a:p>
            <a:pPr/>
            <a:r>
              <a:t>Critically, young workers experience significantly higher rates of occupational injury compared to older workers. According to recent European data, the incidence of non-fatal injury at work was more than 40 per cent higher among young workers age 18 to 24 than among older workers (EU-OSHA, 2007). In the United States, the risk that young workers between the ages of 15 and 24 will suffer a non-fatal occupational injury is approximately twice as high as that for workers age 25 or older (CDC, 2010). </a:t>
            </a:r>
          </a:p>
          <a:p>
            <a:pPr/>
          </a:p>
          <a:p>
            <a:pPr/>
          </a:p>
          <a:p>
            <a:pPr/>
            <a:r>
              <a:t>An effective response to the challenge of improving OSH for young workers should focus on at least the five main areas highlighted during the ILO 2018 Campaign on OSH for Young Workers (ILO, 2018f): </a:t>
            </a:r>
          </a:p>
          <a:p>
            <a:pPr/>
            <a:r>
              <a:t>• Improving the collection and analysis of data and information on OSH and young workers; </a:t>
            </a:r>
          </a:p>
          <a:p>
            <a:pPr/>
            <a:r>
              <a:t>• Developing, updating and implementing laws, regulations, policies and guidelines to better protect the safety and health of young workers; </a:t>
            </a:r>
          </a:p>
          <a:p>
            <a:pPr/>
            <a:r>
              <a:t>• Capacity building aimed at helping governments, employers, workers and their organizations address the OSH needs of young workers; </a:t>
            </a:r>
          </a:p>
          <a:p>
            <a:pPr/>
            <a:r>
              <a:t>• Integrating OSH into general education and into vocational training programs, to build a safer and healthier generation of workers; and </a:t>
            </a:r>
          </a:p>
          <a:p>
            <a:pPr/>
            <a:r>
              <a:t>• Strengthening advocacy, awareness and research on young workers’ vulnerability to OSH hazards and risks.</a:t>
            </a:r>
          </a:p>
          <a:p>
            <a:pPr/>
          </a:p>
          <a:p>
            <a:pPr>
              <a:defRPr b="1"/>
            </a:pPr>
            <a:r>
              <a:t>Aging worker populations</a:t>
            </a:r>
          </a:p>
          <a:p>
            <a:pPr/>
          </a:p>
          <a:p>
            <a:pPr/>
            <a:r>
              <a:t>Global population growth is expected to slow substantially (ILO, 2018d). Between 1980 and 2017, the world’s population grew by an estimated 65 per cent, but between 2018 and 2050 growth is expected to fall to around 35 per cent. This reflects declining birth rates combined with increasing life expectancies, both of which are occurring most rapidly in developing countries. </a:t>
            </a:r>
          </a:p>
          <a:p>
            <a:pPr/>
          </a:p>
          <a:p>
            <a:pPr/>
          </a:p>
          <a:p>
            <a:pPr/>
            <a:r>
              <a:t>Changes in physical ability associated with ageing vary by gender, and can particularly affect the capacity of older women to work. Vertical and horizontal segregation in the labour market exposes women, and older women specifically, to different risks from those of men. Women on average live longer than men and the workplace risks encountered will affect women’s health throughout the course of their working lives. Musculoskeletal disorders, osteoarthritis and osteoporosis are diagnosed more frequently in women than in men and are age-related. To combat work-related health risks throughout a worker’s life, employers should integrate both age and gender into workplace risk assessment, in order to promote healthy working conditions that match the unique challenges of ageing workers. </a:t>
            </a:r>
          </a:p>
          <a:p>
            <a:pPr/>
          </a:p>
          <a:p>
            <a:pPr/>
            <a:r>
              <a:t>In addition, to better manage health among ageing worker populations, occupational physicians will need to draw upon the principles and experience of geriatric medicine towards the promotion of adaptive prevention strategies. For ageing workers to stay and thrive in work as they age, OSH systems must evolve to their needs, including investment in </a:t>
            </a:r>
            <a:r>
              <a:rPr b="1"/>
              <a:t>lifelong learning </a:t>
            </a:r>
            <a:r>
              <a:t>opportunities that favour a </a:t>
            </a:r>
            <a:r>
              <a:rPr b="1"/>
              <a:t>human-centred approach </a:t>
            </a:r>
            <a:r>
              <a:t>to decent work and well-being.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Shape 440"/>
          <p:cNvSpPr/>
          <p:nvPr>
            <p:ph type="sldImg"/>
          </p:nvPr>
        </p:nvSpPr>
        <p:spPr>
          <a:prstGeom prst="rect">
            <a:avLst/>
          </a:prstGeom>
        </p:spPr>
        <p:txBody>
          <a:bodyPr/>
          <a:lstStyle/>
          <a:p>
            <a:pPr/>
          </a:p>
        </p:txBody>
      </p:sp>
      <p:sp>
        <p:nvSpPr>
          <p:cNvPr id="441" name="Shape 441"/>
          <p:cNvSpPr/>
          <p:nvPr>
            <p:ph type="body" sz="quarter" idx="1"/>
          </p:nvPr>
        </p:nvSpPr>
        <p:spPr>
          <a:prstGeom prst="rect">
            <a:avLst/>
          </a:prstGeom>
        </p:spPr>
        <p:txBody>
          <a:bodyPr/>
          <a:lstStyle/>
          <a:p>
            <a:pPr/>
            <a:r>
              <a:t>Across the world, gender gaps in the labour market persist in both developed and developing countries. In 2018, women were still 26.0 percentage points less likely to be employed than men. Over the past 27 years, the gender employment gap has shrunk by less than 2 percentage points (ILO.2019b). </a:t>
            </a:r>
          </a:p>
          <a:p>
            <a:pPr/>
          </a:p>
          <a:p>
            <a:pPr/>
            <a:r>
              <a:t>Women are less likely to find a job when they do participate; and when they do work it is more likely to be in non-standard work arrangements (ILO, 2018d; 2016a). For example, although women account for less than 40 per cent of total employment, they are involved in 57 per cent of part-time work (ILO, 2016b). </a:t>
            </a:r>
          </a:p>
          <a:p>
            <a:pPr defTabSz="924458"/>
          </a:p>
          <a:p>
            <a:pPr defTabSz="924458"/>
            <a:r>
              <a:t>If future health promotion policies are to be effective for both women and men, they must take into account the evolving relationships between safety, health and well-being, and gender roles. Strategies for the improvement of women workers’ safety and health should be developed within national OSH policy, particularly in sectors where women are more heavily concentrated. As more and more women join the workforce globally, specific trends of employment and exposure to emerging risks – both physical and psychosocial – must be actively monitored in order to develop effective prevention frameworks. </a:t>
            </a:r>
          </a:p>
          <a:p>
            <a:pPr/>
          </a:p>
          <a:p>
            <a:pPr/>
            <a:r>
              <a:t>In addition, in a labour market where increasing trends of platform work have blurred the lines between formal and informal establishments, it is essential to consider that gender equality, and particularly how it relates to safety and health, truly begins within the home. In this regard, governments and social partners should work together to design policies that promote the sharing of care and domestic responsibilities between men and women, as well as the development and expansion of leave benefits which encourage both parents to share care responsibilities equally.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 name="Shape 445"/>
          <p:cNvSpPr/>
          <p:nvPr>
            <p:ph type="sldImg"/>
          </p:nvPr>
        </p:nvSpPr>
        <p:spPr>
          <a:prstGeom prst="rect">
            <a:avLst/>
          </a:prstGeom>
        </p:spPr>
        <p:txBody>
          <a:bodyPr/>
          <a:lstStyle/>
          <a:p>
            <a:pPr/>
          </a:p>
        </p:txBody>
      </p:sp>
      <p:sp>
        <p:nvSpPr>
          <p:cNvPr id="446" name="Shape 446"/>
          <p:cNvSpPr/>
          <p:nvPr>
            <p:ph type="body" sz="quarter" idx="1"/>
          </p:nvPr>
        </p:nvSpPr>
        <p:spPr>
          <a:prstGeom prst="rect">
            <a:avLst/>
          </a:prstGeom>
        </p:spPr>
        <p:txBody>
          <a:bodyPr/>
          <a:lstStyle/>
          <a:p>
            <a:pPr defTabSz="924458"/>
            <a:r>
              <a:t>ILO (2018h) global estimates on migrant workers, covering 2013 to 2017, show migrant workers accounted for 164 million of the world’s approximately 277 million international migrants. Even when employment is not the primary driver of the initial movement, it will normally feature in the migration process at some point, given that 86.5 per cent of migrants are between 20 to 64 years of age. </a:t>
            </a:r>
          </a:p>
          <a:p>
            <a:pPr defTabSz="924458"/>
          </a:p>
          <a:p>
            <a:pPr defTabSz="924458"/>
            <a:r>
              <a:t>Migrant workers typically commence the migration process as healthy individuals. However, the complexity and diversity of circumstances throughout the various dimensions of the migration cycle may render them highly vulnerable to poor physical and mental health outcomes. While some migrant workers hold high-skilled jobs, most migrants are employed in the three “D” jobs (dirty, dangerous and demeaning) in often informal and/or unregulated sectors such as agriculture, construction or domestic work with little respect for labour and other protections. Such work is of intensive and temporary or seasonal nature, with significantly higher occupational hazards.</a:t>
            </a:r>
          </a:p>
          <a:p>
            <a:pPr/>
          </a:p>
          <a:p>
            <a:pPr/>
            <a:r>
              <a:t>This has implications for workers’ health safety and wellbeing. Migrant workers often have poorer safety and health at work and suffer a lack of decent working conditions, frequently associated with employment in non-standard forms of employment (see Section 2.4). They are also often less eligible for social protection coverage (ILO, 2016a; ILO, 2018d; Quinlan et al., 2001; Quinlan and Bohle, 2008).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Shape 450"/>
          <p:cNvSpPr/>
          <p:nvPr>
            <p:ph type="sldImg"/>
          </p:nvPr>
        </p:nvSpPr>
        <p:spPr>
          <a:prstGeom prst="rect">
            <a:avLst/>
          </a:prstGeom>
        </p:spPr>
        <p:txBody>
          <a:bodyPr/>
          <a:lstStyle/>
          <a:p>
            <a:pPr/>
          </a:p>
        </p:txBody>
      </p:sp>
      <p:sp>
        <p:nvSpPr>
          <p:cNvPr id="451" name="Shape 451"/>
          <p:cNvSpPr/>
          <p:nvPr>
            <p:ph type="body" sz="quarter" idx="1"/>
          </p:nvPr>
        </p:nvSpPr>
        <p:spPr>
          <a:prstGeom prst="rect">
            <a:avLst/>
          </a:prstGeom>
        </p:spPr>
        <p:txBody>
          <a:bodyPr/>
          <a:lstStyle/>
          <a:p>
            <a:pPr defTabSz="924458"/>
            <a:r>
              <a:t>The working environment is not a closed system isolated from the natural environment. OSH risks that give rise to a deterioration in the working environment are also among the main causes of the deterioration in the natural environment and vice versa (ILO, 1987). Air pollution from coal mining and coal burning, for example, directly impacts the health of coal miners, but also indirectly affects workers’ health in other industries around them. </a:t>
            </a:r>
          </a:p>
          <a:p>
            <a:pPr defTabSz="924458"/>
          </a:p>
          <a:p>
            <a:pPr defTabSz="924458"/>
            <a:r>
              <a:t>Climate change is a current and future environmental OSH hazard. Nevertheless, the impacts of climate change on OSH have received little political or public attention. This may be because increasing heat stress levels at work are mostly invisible compared to chemical exposures or air pollution. This invisible threat, however, is just as dangerous and over certain thresholds can become lethal. Climate hazards also have the potential to interact, including in ways we cannot yet anticipate (Keifer et al, 2016; Fogarty et al, 2010; WHO, 2012; Sumner and Layde, 2009).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Shape 457"/>
          <p:cNvSpPr/>
          <p:nvPr>
            <p:ph type="sldImg"/>
          </p:nvPr>
        </p:nvSpPr>
        <p:spPr>
          <a:prstGeom prst="rect">
            <a:avLst/>
          </a:prstGeom>
        </p:spPr>
        <p:txBody>
          <a:bodyPr/>
          <a:lstStyle/>
          <a:p>
            <a:pPr/>
          </a:p>
        </p:txBody>
      </p:sp>
      <p:sp>
        <p:nvSpPr>
          <p:cNvPr id="458" name="Shape 458"/>
          <p:cNvSpPr/>
          <p:nvPr>
            <p:ph type="body" sz="quarter" idx="1"/>
          </p:nvPr>
        </p:nvSpPr>
        <p:spPr>
          <a:prstGeom prst="rect">
            <a:avLst/>
          </a:prstGeom>
        </p:spPr>
        <p:txBody>
          <a:bodyPr/>
          <a:lstStyle/>
          <a:p>
            <a:pPr defTabSz="924458"/>
            <a:r>
              <a:t>It is estimated that a projected increase in the global temperature of 1.5°C by the end of the twenty-first century will render 2 per cent of all work hours as too hot to work by 2030, representing a loss of 72 million full-time jobs (ILO, 2018c). </a:t>
            </a:r>
          </a:p>
          <a:p>
            <a:pPr/>
          </a:p>
          <a:p>
            <a:pPr/>
            <a:r>
              <a:t>The figure represents a future forecast of 2030, the areas where the working hours are mostly lost because of the heat stress. The most affected places in the world will be Southern Asia and Western Africa.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Shape 462"/>
          <p:cNvSpPr/>
          <p:nvPr>
            <p:ph type="sldImg"/>
          </p:nvPr>
        </p:nvSpPr>
        <p:spPr>
          <a:prstGeom prst="rect">
            <a:avLst/>
          </a:prstGeom>
        </p:spPr>
        <p:txBody>
          <a:bodyPr/>
          <a:lstStyle/>
          <a:p>
            <a:pPr/>
          </a:p>
        </p:txBody>
      </p:sp>
      <p:sp>
        <p:nvSpPr>
          <p:cNvPr id="463" name="Shape 463"/>
          <p:cNvSpPr/>
          <p:nvPr>
            <p:ph type="body" sz="quarter" idx="1"/>
          </p:nvPr>
        </p:nvSpPr>
        <p:spPr>
          <a:prstGeom prst="rect">
            <a:avLst/>
          </a:prstGeom>
        </p:spPr>
        <p:txBody>
          <a:bodyPr/>
          <a:lstStyle/>
          <a:p>
            <a:pPr>
              <a:lnSpc>
                <a:spcPct val="107000"/>
              </a:lnSpc>
              <a:defRPr b="1" cap="all">
                <a:latin typeface="Franklin Gothic Demi Cond"/>
                <a:ea typeface="Franklin Gothic Demi Cond"/>
                <a:cs typeface="Franklin Gothic Demi Cond"/>
                <a:sym typeface="Franklin Gothic Demi Cond"/>
              </a:defRPr>
            </a:pPr>
            <a:r>
              <a:t>higher temperatures and osh</a:t>
            </a:r>
            <a:endParaRPr>
              <a:latin typeface="Franklin Gothic Book"/>
              <a:ea typeface="Franklin Gothic Book"/>
              <a:cs typeface="Franklin Gothic Book"/>
              <a:sym typeface="Franklin Gothic Book"/>
            </a:endParaRPr>
          </a:p>
          <a:p>
            <a:pPr>
              <a:lnSpc>
                <a:spcPct val="107000"/>
              </a:lnSpc>
              <a:defRPr b="1">
                <a:latin typeface="Franklin Gothic Medium"/>
                <a:ea typeface="Franklin Gothic Medium"/>
                <a:cs typeface="Franklin Gothic Medium"/>
                <a:sym typeface="Franklin Gothic Medium"/>
              </a:defRPr>
            </a:pPr>
            <a:r>
              <a:t>Higher temperatures can affect work and workers, especially in hot areas: </a:t>
            </a:r>
            <a:endParaRPr>
              <a:latin typeface="Franklin Gothic Book"/>
              <a:ea typeface="Franklin Gothic Book"/>
              <a:cs typeface="Franklin Gothic Book"/>
              <a:sym typeface="Franklin Gothic Book"/>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Reduction in areas where work is possible </a:t>
            </a:r>
            <a:r>
              <a:rPr u="none"/>
              <a:t>(because of heat, rising sea levels etc.) and in people’s work capacity. For example, areas in the Middle East are already too hot to work outside. The number of these areas are expanding and will accelerate.</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Increase in related health effects</a:t>
            </a:r>
            <a:r>
              <a:rPr u="none"/>
              <a:t>: heat stroke, heat exhaustion, poorer chemical tolerance, fatigue, poorer cognitive function, increased risk of injury or safety lapses, altered responses to exposure to chemical and biological hazards, dehydration, increased burden of respiratory and cardiovascular diseases, cataract, skin and eye cancer and weakened immune function. </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Heat related OSH risks </a:t>
            </a:r>
            <a:r>
              <a:rPr u="none"/>
              <a:t>will be exacerbated by workplaces with poor ventilation, lack of cooling systems, work involving heat-generating processes and the need to wear PPE, which workers may be less likely to (correctly) use.</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The performance of physically demanding work </a:t>
            </a:r>
            <a:r>
              <a:rPr u="none"/>
              <a:t>notably outdoors will be severely compromised. </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Migrant workers, informal workers and day-labourers </a:t>
            </a:r>
            <a:r>
              <a:rPr u="none"/>
              <a:t>may be particularly affected because they are often over-represented in occupations, such as construction and agriculture which are strongly affected by rising temperatures. This may also be exacerbated by non-work-related issues, such as inadequate housing and lack of air conditioning. They often also have little or no recourse to representation or social dialogue in the workplace to claim rights at work.</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The health burden related to climate change</a:t>
            </a:r>
            <a:r>
              <a:rPr u="none"/>
              <a:t> may be greater for workers in low- and middle- income countries in tropical areas or areas with frequent exposure to extreme weather events and high temperatures, where there are typically fewer resources available for mitigation, adaptation and risk response</a:t>
            </a:r>
            <a:endParaRPr sz="1800">
              <a:latin typeface="Times New Roman"/>
              <a:ea typeface="Times New Roman"/>
              <a:cs typeface="Times New Roman"/>
              <a:sym typeface="Times New Roman"/>
            </a:endParaRPr>
          </a:p>
          <a:p>
            <a:pPr marL="346672" indent="-346672">
              <a:buSzPct val="100000"/>
              <a:buFont typeface="Symbol"/>
              <a:buChar char="·"/>
              <a:defRPr b="1" u="sng">
                <a:latin typeface="Franklin Gothic Medium"/>
                <a:ea typeface="Franklin Gothic Medium"/>
                <a:cs typeface="Franklin Gothic Medium"/>
                <a:sym typeface="Franklin Gothic Medium"/>
              </a:defRPr>
            </a:pPr>
            <a:r>
              <a:t>Extreme weather events also affect workers involved in emergency, rescue and clean-up work</a:t>
            </a:r>
            <a:r>
              <a:rPr u="none"/>
              <a:t>, who may be at (increased) risk of: exposure to chemical and infectious agents, risk of injuries, hazards related to recovery of bodies, crowd control, assault and associated psychological and psychiatric disorders</a:t>
            </a:r>
            <a:endParaRPr sz="1800">
              <a:latin typeface="Times New Roman"/>
              <a:ea typeface="Times New Roman"/>
              <a:cs typeface="Times New Roman"/>
              <a:sym typeface="Times New Roman"/>
            </a:endParaRPr>
          </a:p>
          <a:p>
            <a:pPr>
              <a:lnSpc>
                <a:spcPct val="107000"/>
              </a:lnSpc>
              <a:spcBef>
                <a:spcPts val="800"/>
              </a:spcBef>
              <a:defRPr b="1">
                <a:latin typeface="Franklin Gothic Medium"/>
                <a:ea typeface="Franklin Gothic Medium"/>
                <a:cs typeface="Franklin Gothic Medium"/>
                <a:sym typeface="Franklin Gothic Medium"/>
              </a:defRPr>
            </a:pPr>
            <a:r>
              <a:t> </a:t>
            </a:r>
            <a:endParaRPr>
              <a:latin typeface="Franklin Gothic Book"/>
              <a:ea typeface="Franklin Gothic Book"/>
              <a:cs typeface="Franklin Gothic Book"/>
              <a:sym typeface="Franklin Gothic Book"/>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Shape 468"/>
          <p:cNvSpPr/>
          <p:nvPr>
            <p:ph type="sldImg"/>
          </p:nvPr>
        </p:nvSpPr>
        <p:spPr>
          <a:prstGeom prst="rect">
            <a:avLst/>
          </a:prstGeom>
        </p:spPr>
        <p:txBody>
          <a:bodyPr/>
          <a:lstStyle/>
          <a:p>
            <a:pPr/>
          </a:p>
        </p:txBody>
      </p:sp>
      <p:sp>
        <p:nvSpPr>
          <p:cNvPr id="469" name="Shape 469"/>
          <p:cNvSpPr/>
          <p:nvPr>
            <p:ph type="body" sz="quarter" idx="1"/>
          </p:nvPr>
        </p:nvSpPr>
        <p:spPr>
          <a:prstGeom prst="rect">
            <a:avLst/>
          </a:prstGeom>
        </p:spPr>
        <p:txBody>
          <a:bodyPr/>
          <a:lstStyle/>
          <a:p>
            <a:pPr defTabSz="924458"/>
            <a:r>
              <a:t>Green industries, such as renewable energy production, water services, green transportation, waste management, green buildings, sustainable agriculture and forestry, recycling and the development and use of low-carbon technologies, are seeing substantial growth (Pollack, 2012). In addition, some traditional industries, such as construction, are seeing a transition toward ‘green activities’, such as retrofitting buildings for energy conservation (Schulte, 2010). Patterns and structure of employment, therefore, are also changing (Niera et al, 2010). Jobs and occupations will be shifting, for example, from coal mining towards renewable energy production.</a:t>
            </a:r>
          </a:p>
          <a:p>
            <a:pPr/>
          </a:p>
          <a:p>
            <a:pPr/>
            <a:r>
              <a:t>While some jobs with high OSH risks, such as mining, will decline, ‘green jobs’ that are created are not necessarily safe and decent jobs. This is partly because OSH policy and practice can sometimes be reactive, rather than seeking to prevent new risks (ILO, 2018c). Emerging risks, often associated with new technologies, will affect workers in the new industries or occupations.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Shape 473"/>
          <p:cNvSpPr/>
          <p:nvPr>
            <p:ph type="sldImg"/>
          </p:nvPr>
        </p:nvSpPr>
        <p:spPr>
          <a:prstGeom prst="rect">
            <a:avLst/>
          </a:prstGeom>
        </p:spPr>
        <p:txBody>
          <a:bodyPr/>
          <a:lstStyle/>
          <a:p>
            <a:pPr/>
          </a:p>
        </p:txBody>
      </p:sp>
      <p:sp>
        <p:nvSpPr>
          <p:cNvPr id="474" name="Shape 474"/>
          <p:cNvSpPr/>
          <p:nvPr>
            <p:ph type="body" sz="quarter" idx="1"/>
          </p:nvPr>
        </p:nvSpPr>
        <p:spPr>
          <a:prstGeom prst="rect">
            <a:avLst/>
          </a:prstGeom>
        </p:spPr>
        <p:txBody>
          <a:bodyPr/>
          <a:lstStyle/>
          <a:p>
            <a:pPr>
              <a:lnSpc>
                <a:spcPct val="107000"/>
              </a:lnSpc>
              <a:defRPr b="1" cap="all" sz="2800">
                <a:latin typeface="Franklin Gothic Demi Cond"/>
                <a:ea typeface="Franklin Gothic Demi Cond"/>
                <a:cs typeface="Franklin Gothic Demi Cond"/>
                <a:sym typeface="Franklin Gothic Demi Cond"/>
              </a:defRPr>
            </a:pPr>
            <a:r>
              <a:t>GREEN TECHNOLOGIES and osh</a:t>
            </a:r>
            <a:endParaRPr>
              <a:latin typeface="Franklin Gothic Book"/>
              <a:ea typeface="Franklin Gothic Book"/>
              <a:cs typeface="Franklin Gothic Book"/>
              <a:sym typeface="Franklin Gothic Book"/>
            </a:endParaRPr>
          </a:p>
          <a:p>
            <a:pPr>
              <a:lnSpc>
                <a:spcPct val="107000"/>
              </a:lnSpc>
              <a:defRPr b="1">
                <a:latin typeface="Franklin Gothic Medium"/>
                <a:ea typeface="Franklin Gothic Medium"/>
                <a:cs typeface="Franklin Gothic Medium"/>
                <a:sym typeface="Franklin Gothic Medium"/>
              </a:defRPr>
            </a:pPr>
            <a:r>
              <a:t>Health and safety aspects of green technologies arise in all stages of their lifecycle: from the extraction of the necessary raw materials, the manufacturing of technological devices, to their transport, installation, operation, decommissioning and disposal. They can occur across different countries and regions, involving many different groups of workers. </a:t>
            </a:r>
            <a:endParaRPr>
              <a:latin typeface="Franklin Gothic Book"/>
              <a:ea typeface="Franklin Gothic Book"/>
              <a:cs typeface="Franklin Gothic Book"/>
              <a:sym typeface="Franklin Gothic Book"/>
            </a:endParaRPr>
          </a:p>
          <a:p>
            <a:pPr>
              <a:lnSpc>
                <a:spcPct val="107000"/>
              </a:lnSpc>
              <a:defRPr b="1">
                <a:latin typeface="Franklin Gothic Medium"/>
                <a:ea typeface="Franklin Gothic Medium"/>
                <a:cs typeface="Franklin Gothic Medium"/>
                <a:sym typeface="Franklin Gothic Medium"/>
              </a:defRPr>
            </a:pPr>
            <a:r>
              <a:t> </a:t>
            </a:r>
            <a:endParaRPr>
              <a:latin typeface="Franklin Gothic Book"/>
              <a:ea typeface="Franklin Gothic Book"/>
              <a:cs typeface="Franklin Gothic Book"/>
              <a:sym typeface="Franklin Gothic Book"/>
            </a:endParaRPr>
          </a:p>
          <a:p>
            <a:pPr>
              <a:lnSpc>
                <a:spcPct val="107000"/>
              </a:lnSpc>
              <a:defRPr b="1">
                <a:latin typeface="Franklin Gothic Medium"/>
                <a:ea typeface="Franklin Gothic Medium"/>
                <a:cs typeface="Franklin Gothic Medium"/>
                <a:sym typeface="Franklin Gothic Medium"/>
              </a:defRPr>
            </a:pPr>
            <a:r>
              <a:t>Workers in ‘green’ industries may face risks including, for example: </a:t>
            </a:r>
            <a:endParaRPr>
              <a:latin typeface="Franklin Gothic Book"/>
              <a:ea typeface="Franklin Gothic Book"/>
              <a:cs typeface="Franklin Gothic Book"/>
              <a:sym typeface="Franklin Gothic Book"/>
            </a:endParaRPr>
          </a:p>
          <a:p>
            <a:pPr marL="346672" indent="-346672">
              <a:buSzPct val="100000"/>
              <a:buFont typeface="Symbol"/>
              <a:buChar char="·"/>
              <a:defRPr b="1">
                <a:latin typeface="Franklin Gothic Medium"/>
                <a:ea typeface="Franklin Gothic Medium"/>
                <a:cs typeface="Franklin Gothic Medium"/>
                <a:sym typeface="Franklin Gothic Medium"/>
              </a:defRPr>
            </a:pPr>
            <a:r>
              <a:t>In the wind turbine sector: exposure to epoxy resins, styrene, solvents, harmful gases, vapours and dusts, physical hazards from moving parts, manual handling, dust and fumes from fibreglass, hardeners, aerosols and carbon fibres (Common health related problems include dermatitis, dizziness, sleepiness, liver and kidney damage, blisters, chemical burns, and reproductive effects); as well as risk of falls from heights, musculoskeletal disorders, awkward postures, physical load, electrocution, and injuries from working with rotating machinery and falling objects</a:t>
            </a:r>
            <a:endParaRPr sz="1800">
              <a:latin typeface="Times New Roman"/>
              <a:ea typeface="Times New Roman"/>
              <a:cs typeface="Times New Roman"/>
              <a:sym typeface="Times New Roman"/>
            </a:endParaRPr>
          </a:p>
          <a:p>
            <a:pPr marL="346672" indent="-346672">
              <a:buSzPct val="100000"/>
              <a:buFont typeface="Symbol"/>
              <a:buChar char="·"/>
              <a:defRPr b="1">
                <a:latin typeface="Franklin Gothic Medium"/>
                <a:ea typeface="Franklin Gothic Medium"/>
                <a:cs typeface="Franklin Gothic Medium"/>
                <a:sym typeface="Franklin Gothic Medium"/>
              </a:defRPr>
            </a:pPr>
            <a:r>
              <a:t>In the solar energy industry and the later recycling of its parts (such as photovoltaic panels): exposure to cadmium telluride and gallium arsenide </a:t>
            </a:r>
            <a:endParaRPr sz="1800">
              <a:latin typeface="Times New Roman"/>
              <a:ea typeface="Times New Roman"/>
              <a:cs typeface="Times New Roman"/>
              <a:sym typeface="Times New Roman"/>
            </a:endParaRPr>
          </a:p>
          <a:p>
            <a:pPr marL="346672" indent="-346672">
              <a:buSzPct val="100000"/>
              <a:buFont typeface="Symbol"/>
              <a:buChar char="·"/>
              <a:defRPr b="1">
                <a:latin typeface="Franklin Gothic Medium"/>
                <a:ea typeface="Franklin Gothic Medium"/>
                <a:cs typeface="Franklin Gothic Medium"/>
                <a:sym typeface="Franklin Gothic Medium"/>
              </a:defRPr>
            </a:pPr>
            <a:r>
              <a:t>In the manufacture of fluorescent light bulbs: exposure to mercury poisoning</a:t>
            </a:r>
            <a:endParaRPr sz="1800">
              <a:latin typeface="Times New Roman"/>
              <a:ea typeface="Times New Roman"/>
              <a:cs typeface="Times New Roman"/>
              <a:sym typeface="Times New Roman"/>
            </a:endParaRPr>
          </a:p>
          <a:p>
            <a:pPr marL="346672" indent="-346672">
              <a:buSzPct val="100000"/>
              <a:buFont typeface="Symbol"/>
              <a:buChar char="·"/>
              <a:defRPr b="1">
                <a:latin typeface="Franklin Gothic Medium"/>
                <a:ea typeface="Franklin Gothic Medium"/>
                <a:cs typeface="Franklin Gothic Medium"/>
                <a:sym typeface="Franklin Gothic Medium"/>
              </a:defRPr>
            </a:pPr>
            <a:r>
              <a:t>In recycling: risk of acute injury, elevated exposures to heavy metals, polybrominated diphenyl ethers, and flame retardants, increase in symptoms likely related to organic dust exposure, exposure to biological agents</a:t>
            </a:r>
            <a:endParaRPr sz="1800">
              <a:latin typeface="Times New Roman"/>
              <a:ea typeface="Times New Roman"/>
              <a:cs typeface="Times New Roman"/>
              <a:sym typeface="Times New Roman"/>
            </a:endParaRPr>
          </a:p>
          <a:p>
            <a:pPr marL="346672" indent="-346672">
              <a:buSzPct val="100000"/>
              <a:buFont typeface="Symbol"/>
              <a:buChar char="·"/>
              <a:defRPr b="1">
                <a:latin typeface="Franklin Gothic Medium"/>
                <a:ea typeface="Franklin Gothic Medium"/>
                <a:cs typeface="Franklin Gothic Medium"/>
                <a:sym typeface="Franklin Gothic Medium"/>
              </a:defRPr>
            </a:pPr>
            <a:r>
              <a:t>Risks as a result of substitution for more environmentally friendly substances, for example: the substitution of solvent-based for water-based paints has included the addition of biocides, and the substitution of hydro-chlorofluorocarbons for chlorofluorocarbons has increased the risk of exposure to carcinogens, as well as to fire hazards</a:t>
            </a:r>
            <a:endParaRPr sz="1800">
              <a:latin typeface="Times New Roman"/>
              <a:ea typeface="Times New Roman"/>
              <a:cs typeface="Times New Roman"/>
              <a:sym typeface="Times New Roman"/>
            </a:endParaRPr>
          </a:p>
          <a:p>
            <a:pPr>
              <a:lnSpc>
                <a:spcPct val="107000"/>
              </a:lnSpc>
              <a:defRPr b="1">
                <a:latin typeface="Franklin Gothic Medium"/>
                <a:ea typeface="Franklin Gothic Medium"/>
                <a:cs typeface="Franklin Gothic Medium"/>
                <a:sym typeface="Franklin Gothic Medium"/>
              </a:defRPr>
            </a:pPr>
            <a:r>
              <a:t> </a:t>
            </a:r>
            <a:endParaRPr>
              <a:latin typeface="Franklin Gothic Book"/>
              <a:ea typeface="Franklin Gothic Book"/>
              <a:cs typeface="Franklin Gothic Book"/>
              <a:sym typeface="Franklin Gothic Book"/>
            </a:endParaRPr>
          </a:p>
          <a:p>
            <a:pPr>
              <a:lnSpc>
                <a:spcPct val="107000"/>
              </a:lnSpc>
              <a:defRPr b="1">
                <a:latin typeface="Franklin Gothic Medium"/>
                <a:ea typeface="Franklin Gothic Medium"/>
                <a:cs typeface="Franklin Gothic Medium"/>
                <a:sym typeface="Franklin Gothic Medium"/>
              </a:defRPr>
            </a:pPr>
            <a:r>
              <a:t>However, coal mining deaths, injuries and diseases may be reduced as fossil fuels are replaced with renewable energy, not least as mining has always been a particularly hazardous occupation and one that is often carried out in the informal sectors of developing economies by vulnerable groups of workers.  Similarly, farm workers’ exposure to pesticides and other agrochemicals may come down as organic farming expands.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Shape 482"/>
          <p:cNvSpPr/>
          <p:nvPr>
            <p:ph type="sldImg"/>
          </p:nvPr>
        </p:nvSpPr>
        <p:spPr>
          <a:prstGeom prst="rect">
            <a:avLst/>
          </a:prstGeom>
        </p:spPr>
        <p:txBody>
          <a:bodyPr/>
          <a:lstStyle/>
          <a:p>
            <a:pPr/>
          </a:p>
        </p:txBody>
      </p:sp>
      <p:sp>
        <p:nvSpPr>
          <p:cNvPr id="483" name="Shape 483"/>
          <p:cNvSpPr/>
          <p:nvPr>
            <p:ph type="body" sz="quarter" idx="1"/>
          </p:nvPr>
        </p:nvSpPr>
        <p:spPr>
          <a:prstGeom prst="rect">
            <a:avLst/>
          </a:prstGeom>
        </p:spPr>
        <p:txBody>
          <a:bodyPr/>
          <a:lstStyle/>
          <a:p>
            <a:pPr defTabSz="924458"/>
            <a:r>
              <a:t>The changing world of work has also been characterized by a shift away from permanent formal employment, particularly in developed countries where permanent employment was seen as the standard working arrangement. As discussed in this chapter, many of the changes associated with technology, demographics and climate change have in turn had impacts on work organization. This is particularly significant for ensuring safety and health at work.</a:t>
            </a:r>
          </a:p>
          <a:p>
            <a:pPr/>
          </a:p>
          <a:p>
            <a:pPr>
              <a:defRPr b="1"/>
            </a:pPr>
            <a:r>
              <a:t>Excessive hours of work:</a:t>
            </a:r>
          </a:p>
          <a:p>
            <a:pPr/>
          </a:p>
          <a:p>
            <a:pPr/>
            <a:r>
              <a:t>Increased risks of non-communicable diseases are linked to excessive working hours, with a higher observed risk in women – suggesting that employers should consider how to better manage the demands of balancing work and family life of women and men workers. While other factors (such as autonomy, pressure to work overtime and low rewards) also contribute to such risk factors, in general reducing excessive working hours can contribute to improved OSH outcomes. The 2019 report of the ILO Global Commission on the future of work states that: “Limits on excessive working hours will reduce occupational accidents and associated psychosocial risks” (ILO, 2019a). </a:t>
            </a:r>
          </a:p>
          <a:p>
            <a:pPr/>
          </a:p>
          <a:p>
            <a:pPr>
              <a:defRPr b="1"/>
            </a:pPr>
            <a:r>
              <a:t>Non-standard forms of employment:</a:t>
            </a:r>
          </a:p>
          <a:p>
            <a:pPr/>
            <a:r>
              <a:t>While long and erratic hours can affect the OSH outcomes of workers, those in NSE have even higher risk of having their safety and health adversely affected at work. At least four categories of risks are associated with these forms of work organization: injury-related risks and accidents, psychosocial and harassment risks, exposure to poorer working conditions and hazards, and fatigue issues.</a:t>
            </a:r>
          </a:p>
          <a:p>
            <a:pPr/>
          </a:p>
          <a:p>
            <a:pPr>
              <a:defRPr b="1"/>
            </a:pPr>
            <a:r>
              <a:t>Working time arrangements:</a:t>
            </a:r>
          </a:p>
          <a:p>
            <a:pPr/>
            <a:r>
              <a:t>With the emergence of new technology, working-time arrangements such as telework, ICT-mobile work (ICTM) and flexitime have become more common. While employers often require a more flexible workforce, changing lifestyles and family structures have meant many workers also demand more flexible working arrangements. Flexible working arrangements can help workers to find a better work-life balance, particularly for women and men with families, and help workers to remain economically active who may not be able to do so otherwise, including older workers or workers with disabilities. However, they often result in the erosion between the borders of work, leisure and other activities, can intensify work and time-related stress and lead to psychosocial health risks. </a:t>
            </a:r>
          </a:p>
          <a:p>
            <a:pPr/>
          </a:p>
          <a:p>
            <a:pPr>
              <a:defRPr b="1"/>
            </a:pPr>
            <a:r>
              <a:t>The informal economy:</a:t>
            </a:r>
          </a:p>
          <a:p>
            <a:pPr/>
            <a:r>
              <a:t>Workers in the informal economy may not have a regular income and are likely to have little or no legal or social protections, no access to union or other forms of representation, collective bargaining or social dialogue, and their work often falls outside the remit of labour inspectorates, making them effectively invisible from the point of view of OSH regulation and control. Improving safety and health and working conditions of employers in the informal economy entails a transitional strategy to formalize workers in the informal economy. Nevertheless, measures to improve safety and health at work for workers in the informal economy, such as measures to improve working conditions and increase productivity of micro and small-sized enterprises in addition to capacity building programmes can help immediately improve outcomes for informal workers (ILO, 2014).</a:t>
            </a:r>
          </a:p>
          <a:p>
            <a:pPr>
              <a:defRPr b="1"/>
            </a:pPr>
          </a:p>
          <a:p>
            <a:pPr>
              <a:defRPr b="1"/>
            </a:pPr>
            <a:r>
              <a:t>The example of digital labour platforms:</a:t>
            </a:r>
          </a:p>
          <a:p>
            <a:pPr/>
            <a:r>
              <a:t>One major development of the past decade in the world of work has been the emergence of digital labour platforms. Digital labour platforms include web-based platforms, where work is outsourced to a geographically dispersed crowd of workers (known as “crowdwork”) and location-based applications (or “apps”) where work is targeted at a specific geographical area (ILO, 2018e). Digital labour platforms are now found in virtually all sectors, and operate regionally, nationally and internationally. They also include a very wide range of working arrangements and relationships. </a:t>
            </a:r>
          </a:p>
          <a:p>
            <a:pPr/>
          </a:p>
          <a:p>
            <a:pPr/>
            <a:r>
              <a:t>Digital platform work may be able to generate safety and health opportunities, such as increasing a worker’s control over the hours they work and their work-life balance and moving work normally carried out in the informal economy into the formal sector, where there may be enhanced safety and health regulation and protection (Garben, 2017; ILO, 2018b). </a:t>
            </a:r>
          </a:p>
          <a:p>
            <a:pPr/>
          </a:p>
          <a:p>
            <a:pPr/>
            <a:r>
              <a:t>However, it can also lead to a number of OSH challenges and suffer from a lack of safety and health protection. Platform workers may experience worse OSH management of the workplace, including poor risk assessment. Furthermore, workers often have little or no access to traditional contractual benefits (holiday and sick pay, OSH information, training, services and support) or to employer-provided workplaces, equipment and personal protective equipment (PPE) (with workers’ own homes and supplies unlikely to meet ergonomic, environmental and OSH standards). In fact, in many cases workers are responsible for their own OSH and for other factors such as insurance (Garben, 2017; EU-OSHA, 2015). It may be difficult to regulate OSH in platforms that are operating globally, highlighting the increased need for governance at the international level.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Shape 492"/>
          <p:cNvSpPr/>
          <p:nvPr>
            <p:ph type="sldImg"/>
          </p:nvPr>
        </p:nvSpPr>
        <p:spPr>
          <a:prstGeom prst="rect">
            <a:avLst/>
          </a:prstGeom>
        </p:spPr>
        <p:txBody>
          <a:bodyPr/>
          <a:lstStyle/>
          <a:p>
            <a:pPr/>
          </a:p>
        </p:txBody>
      </p:sp>
      <p:sp>
        <p:nvSpPr>
          <p:cNvPr id="493" name="Shape 493"/>
          <p:cNvSpPr/>
          <p:nvPr>
            <p:ph type="body" sz="quarter" idx="1"/>
          </p:nvPr>
        </p:nvSpPr>
        <p:spPr>
          <a:prstGeom prst="rect">
            <a:avLst/>
          </a:prstGeom>
        </p:spPr>
        <p:txBody>
          <a:bodyPr/>
          <a:lstStyle/>
          <a:p>
            <a:pPr/>
            <a:r>
              <a:t>OSH risk factors in and its risks can be the OSH risk factors in non-standard employment arrangements. non-standard forms of employment.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Shape 500"/>
          <p:cNvSpPr/>
          <p:nvPr>
            <p:ph type="sldImg"/>
          </p:nvPr>
        </p:nvSpPr>
        <p:spPr>
          <a:prstGeom prst="rect">
            <a:avLst/>
          </a:prstGeom>
        </p:spPr>
        <p:txBody>
          <a:bodyPr/>
          <a:lstStyle/>
          <a:p>
            <a:pPr/>
          </a:p>
        </p:txBody>
      </p:sp>
      <p:sp>
        <p:nvSpPr>
          <p:cNvPr id="501" name="Shape 501"/>
          <p:cNvSpPr/>
          <p:nvPr>
            <p:ph type="body" sz="quarter" idx="1"/>
          </p:nvPr>
        </p:nvSpPr>
        <p:spPr>
          <a:prstGeom prst="rect">
            <a:avLst/>
          </a:prstGeom>
        </p:spPr>
        <p:txBody>
          <a:bodyPr/>
          <a:lstStyle/>
          <a:p>
            <a:pPr marR="2830"/>
            <a:r>
              <a:t>Another example can be the OSH opportunities and challenges for the platform work employees. </a:t>
            </a:r>
          </a:p>
          <a:p>
            <a:pPr marR="2830">
              <a:defRPr b="1"/>
            </a:pPr>
          </a:p>
          <a:p>
            <a:pPr marR="2830">
              <a:defRPr b="1"/>
            </a:pPr>
            <a:r>
              <a:t>PLATFORM WORK: OSH OPPORTUNITIES AND CHALLENGES31 </a:t>
            </a:r>
          </a:p>
          <a:p>
            <a:pPr marR="2830">
              <a:defRPr b="1"/>
            </a:pPr>
          </a:p>
          <a:p>
            <a:pPr marR="2830">
              <a:defRPr b="1"/>
            </a:pPr>
            <a:r>
              <a:t>OPPORTUNITIES </a:t>
            </a:r>
          </a:p>
          <a:p>
            <a:pPr marR="2830"/>
            <a:r>
              <a:t>• Removing people from hazardous environments. </a:t>
            </a:r>
          </a:p>
          <a:p>
            <a:pPr marR="2830"/>
            <a:r>
              <a:t>• Greater control over work-life balance. </a:t>
            </a:r>
          </a:p>
          <a:p>
            <a:pPr marR="2830"/>
            <a:r>
              <a:t>• Shift of work previously carried out in the informal economy into the formal sector. </a:t>
            </a:r>
          </a:p>
          <a:p>
            <a:pPr marR="2830"/>
          </a:p>
          <a:p>
            <a:pPr marR="2830">
              <a:defRPr b="1"/>
            </a:pPr>
            <a:r>
              <a:t>CHALLENGES </a:t>
            </a:r>
          </a:p>
          <a:p>
            <a:pPr marR="2830"/>
            <a:r>
              <a:t>• Reduced security, decreased regulatory visibility and increased risks. </a:t>
            </a:r>
          </a:p>
          <a:p>
            <a:pPr marR="2830"/>
            <a:r>
              <a:t>• Atypical employment and working arrangements (which can include clauses stating that there is no employment relationship between the platform and the user, that workers are independent contractors, and that the platform is an intermediary and so not liable). </a:t>
            </a:r>
          </a:p>
          <a:p>
            <a:pPr marR="2830"/>
            <a:r>
              <a:t>• Platform operators may challenge the applicability of OSH and employment regulations. </a:t>
            </a:r>
          </a:p>
          <a:p>
            <a:pPr marR="2830"/>
            <a:r>
              <a:t>• Workers often have little or no access to traditional contractual benefits (holiday and sick pay, OSH information, training, services and support) or to employer-provided workplaces, equipment and PPE (with workers’ own homes and supplies unlikely to meet ergonomic, environmental and OSH standards). </a:t>
            </a:r>
          </a:p>
          <a:p>
            <a:pPr marR="2830"/>
            <a:r>
              <a:t>• Workplace OSH management may be poorer – for example, risk assessment is often infrequent or non-existent. </a:t>
            </a:r>
          </a:p>
          <a:p>
            <a:pPr marR="2830"/>
            <a:r>
              <a:t>• Lack of task clarity and specificity is common. </a:t>
            </a:r>
          </a:p>
          <a:p>
            <a:pPr marR="2830"/>
            <a:r>
              <a:t>• Appropriate certification, knowledge or understanding of the relevant regulations is less common. </a:t>
            </a:r>
          </a:p>
          <a:p>
            <a:pPr marR="2830"/>
            <a:r>
              <a:t>• Workers are in effect responsible for OSH and for other factors, like insurance.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Shape 514"/>
          <p:cNvSpPr/>
          <p:nvPr>
            <p:ph type="sldImg"/>
          </p:nvPr>
        </p:nvSpPr>
        <p:spPr>
          <a:prstGeom prst="rect">
            <a:avLst/>
          </a:prstGeom>
        </p:spPr>
        <p:txBody>
          <a:bodyPr/>
          <a:lstStyle/>
          <a:p>
            <a:pPr/>
          </a:p>
        </p:txBody>
      </p:sp>
      <p:sp>
        <p:nvSpPr>
          <p:cNvPr id="515" name="Shape 515"/>
          <p:cNvSpPr/>
          <p:nvPr>
            <p:ph type="body" sz="quarter" idx="1"/>
          </p:nvPr>
        </p:nvSpPr>
        <p:spPr>
          <a:prstGeom prst="rect">
            <a:avLst/>
          </a:prstGeom>
        </p:spPr>
        <p:txBody>
          <a:bodyPr/>
          <a:lstStyle>
            <a:lvl1pPr defTabSz="924458"/>
          </a:lstStyle>
          <a:p>
            <a:pPr/>
            <a:r>
              <a:t>While the changes shaping the future of work are creating new challenges for prevention, it is worth noting that these changes also create new opportunities to improve prevention efforts. This Chapter aims to reflect on how the field of occupational safety and health is effectively rising to the challenge. This can only happen by bringing together all key stakeholders at global and national levels. Governments, employers and workers form the foundation for building a safe and healthy future of work.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Shape 520"/>
          <p:cNvSpPr/>
          <p:nvPr>
            <p:ph type="sldImg"/>
          </p:nvPr>
        </p:nvSpPr>
        <p:spPr>
          <a:prstGeom prst="rect">
            <a:avLst/>
          </a:prstGeom>
        </p:spPr>
        <p:txBody>
          <a:bodyPr/>
          <a:lstStyle/>
          <a:p>
            <a:pPr/>
          </a:p>
        </p:txBody>
      </p:sp>
      <p:sp>
        <p:nvSpPr>
          <p:cNvPr id="521" name="Shape 521"/>
          <p:cNvSpPr/>
          <p:nvPr>
            <p:ph type="body" sz="quarter" idx="1"/>
          </p:nvPr>
        </p:nvSpPr>
        <p:spPr>
          <a:prstGeom prst="rect">
            <a:avLst/>
          </a:prstGeom>
        </p:spPr>
        <p:txBody>
          <a:bodyPr/>
          <a:lstStyle/>
          <a:p>
            <a:pPr/>
            <a:r>
              <a:t>With new technologies, shifting demographics, climate change and different patterns of employment and work organization shaping the world of work, it has and will become more important than ever to anticipate new and emerging work-related safety and health risks. Anticipating risks is a crucial first step to effectively managing them and to building a preventative OSH culture in an ever-changing world. </a:t>
            </a:r>
          </a:p>
          <a:p>
            <a:pPr/>
          </a:p>
          <a:p>
            <a:pPr/>
            <a:r>
              <a:t>New trends in work organization, where workers increasingly work autonomously or away from their employer’s premises require a rethink of current OSH management, laws, policies and programmes. In these cases, including the example of platform work, there may or may not be an established employment relationship or the worker may be self-employed. </a:t>
            </a:r>
          </a:p>
          <a:p>
            <a:pPr/>
          </a:p>
          <a:p>
            <a:pPr/>
            <a:r>
              <a:t>Well-being is a further concept that relates to all aspects of working life. This includes the safety and health conditions of the working environment, but also how workers feel about their working environment, the climate of work and work organization. Worker wellbeing is an important determinant of the long-term effectiveness of an organization. </a:t>
            </a:r>
          </a:p>
          <a:p>
            <a:pPr/>
          </a:p>
          <a:p>
            <a:pPr/>
            <a:r>
              <a:t>While the anticipation of new and emerging risks is becoming increasingly important in a rapidly changing world of work, this should not draw focus away from the persistence of traditional risks across the world, which vary in terms of geography and economic sector.</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Shape 527"/>
          <p:cNvSpPr/>
          <p:nvPr>
            <p:ph type="sldImg"/>
          </p:nvPr>
        </p:nvSpPr>
        <p:spPr>
          <a:prstGeom prst="rect">
            <a:avLst/>
          </a:prstGeom>
        </p:spPr>
        <p:txBody>
          <a:bodyPr/>
          <a:lstStyle/>
          <a:p>
            <a:pPr/>
          </a:p>
        </p:txBody>
      </p:sp>
      <p:sp>
        <p:nvSpPr>
          <p:cNvPr id="528" name="Shape 528"/>
          <p:cNvSpPr/>
          <p:nvPr>
            <p:ph type="body" sz="quarter" idx="1"/>
          </p:nvPr>
        </p:nvSpPr>
        <p:spPr>
          <a:prstGeom prst="rect">
            <a:avLst/>
          </a:prstGeom>
        </p:spPr>
        <p:txBody>
          <a:bodyPr/>
          <a:lstStyle/>
          <a:p>
            <a:pPr defTabSz="924458">
              <a:defRPr b="1"/>
            </a:pPr>
            <a:r>
              <a:t>Multidisiplinarity in OSH </a:t>
            </a:r>
            <a:r>
              <a:rPr b="0"/>
              <a:t>links to the future of OSH professionals and the question of what it will mean to be an OSH professional in the future. The nature and role of OSH professions has altered in many countries, in keeping with changes in the structure of the economy. For example, occupational hygienists have become less of a professional presence and less influential in those economies in which manufacturing, heavy industry and mining have declined, while more general OSH practitioners may have grown in numbers and influence. The position of OSH professionals is not static but rather is subject to change. </a:t>
            </a:r>
            <a:endParaRPr b="0"/>
          </a:p>
          <a:p>
            <a:pPr defTabSz="924458"/>
          </a:p>
          <a:p>
            <a:pPr defTabSz="924458"/>
            <a:r>
              <a:t>There is a growing need to </a:t>
            </a:r>
            <a:r>
              <a:rPr b="1"/>
              <a:t>mainstream OSH into the core of general education </a:t>
            </a:r>
            <a:r>
              <a:t>for everyone before they enter the world of work and continuing throughout their working lives. There are some signs of the growing awareness of this need among OSH policy-makers but there is some way to go before it becomes a reality for society at large. </a:t>
            </a:r>
          </a:p>
          <a:p>
            <a:pPr defTabSz="924458"/>
          </a:p>
          <a:p>
            <a:pPr defTabSz="924458"/>
            <a:r>
              <a:t>In the 2019 report, </a:t>
            </a:r>
            <a:r>
              <a:rPr i="1"/>
              <a:t>Work for a brighter future</a:t>
            </a:r>
            <a:r>
              <a:t>, the ILO’s Global Commission on the Future of Work proposes “a universal entitlement to </a:t>
            </a:r>
            <a:r>
              <a:rPr b="1"/>
              <a:t>lifelong learning </a:t>
            </a:r>
            <a:r>
              <a:t>that enables people to acquire skills and to reskill and upskill” (ILO, 2019a). This forms part of a strategy to invest in people’s capabilities, alongside supporting people through transitions, a transformative agenda for gender equality and strengthening social protection. </a:t>
            </a:r>
            <a:r>
              <a:rPr b="1"/>
              <a:t>Lifelong learning </a:t>
            </a:r>
            <a:r>
              <a:t>spans formal and informal learning, through childhood and basic education to all adult learning. Including OSH education and training in </a:t>
            </a:r>
            <a:r>
              <a:rPr b="1"/>
              <a:t>lifelong learning </a:t>
            </a:r>
            <a:r>
              <a:t>can help workers and employers adapt to new, emerging, and persistent safety and health risks and improve OSH outcomes at work.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Shape 534"/>
          <p:cNvSpPr/>
          <p:nvPr>
            <p:ph type="sldImg"/>
          </p:nvPr>
        </p:nvSpPr>
        <p:spPr>
          <a:prstGeom prst="rect">
            <a:avLst/>
          </a:prstGeom>
        </p:spPr>
        <p:txBody>
          <a:bodyPr/>
          <a:lstStyle/>
          <a:p>
            <a:pPr/>
          </a:p>
        </p:txBody>
      </p:sp>
      <p:sp>
        <p:nvSpPr>
          <p:cNvPr id="535" name="Shape 535"/>
          <p:cNvSpPr/>
          <p:nvPr>
            <p:ph type="body" sz="quarter" idx="1"/>
          </p:nvPr>
        </p:nvSpPr>
        <p:spPr>
          <a:prstGeom prst="rect">
            <a:avLst/>
          </a:prstGeom>
        </p:spPr>
        <p:txBody>
          <a:bodyPr/>
          <a:lstStyle/>
          <a:p>
            <a:pPr defTabSz="924458"/>
            <a:r>
              <a:t>The link between public health and OSH can be recognized in the need to promote healthy work environments (including work practices) that support health and prevent diseases through organizational improvements. Issues such as nutrition (access to affordable and healthy food during working hours), increased physical activity, good sleep, addressing psychosocial hazards, preventing substance abuse and other addictions can all be positively influenced by our working environment. There is therefore a strong bridge among various mechanisms (occupational health services and public/private health services) to support the health of workers.</a:t>
            </a:r>
          </a:p>
          <a:p>
            <a:pPr/>
          </a:p>
          <a:p>
            <a:pPr/>
            <a:r>
              <a:t>For most workers, the norm is no longer to work for a single employer. Instead, a worker’s lifecycle encompasses many employers and potentially several jobs and careers of various forms. The lifecycle of a worker also spans from education, to training, to work, to managing various responsibilities, to social protection and to retirement. </a:t>
            </a:r>
            <a:r>
              <a:rPr b="1"/>
              <a:t>Lifelong learning </a:t>
            </a:r>
            <a:r>
              <a:t>is increasingly part of the worker lifecycle. Therefore, the safety and health of an individual as a human being as well as a worker, is crucial to public health and OSH, as it is a constant factor in all forms of work. </a:t>
            </a:r>
          </a:p>
          <a:p>
            <a:pPr/>
            <a:r>
              <a:t>a worker and the workforce is affected not only by occupational risk factors but also personal risk factors, social and economic risk factors. These factors can have an impact on health outcomes and potentially influence one another. This work life approach links to the </a:t>
            </a:r>
            <a:r>
              <a:rPr b="1"/>
              <a:t>“human-centred agenda for the future of work”</a:t>
            </a:r>
            <a:r>
              <a:t>, as called for by the ILO’s Global Commission on the Future of Work, which requires investment in people’s capabilities, enabling them to acquire and update skills and supporting them through the transformations they undergo in their life course (ILO, 2019a). </a:t>
            </a:r>
          </a:p>
          <a:p>
            <a:pPr/>
          </a:p>
          <a:p>
            <a:pPr/>
            <a:r>
              <a:t>Aiming to strengthen global capacity for evidence synthesis and disease burden modelling in occupational health, the ILO and the WHO have joined efforts for estimating the global burden of work-related disease and injury. Building on existing robust methodologies to estimate the occupational burden of disease for 39 pairs of occupational risk factors and health outcomes, the new methodology will allow for estimating </a:t>
            </a:r>
          </a:p>
          <a:p>
            <a:pPr/>
            <a:r>
              <a:t>The health of the burden of 13 additional occupational risk factor-outcome pairs including: </a:t>
            </a:r>
          </a:p>
          <a:p>
            <a:pPr/>
            <a:r>
              <a:t>• occupational exposure to solar ultraviolet radiation and skin cancers and cataract; </a:t>
            </a:r>
          </a:p>
          <a:p>
            <a:pPr/>
            <a:r>
              <a:t>• occupational noise and cardiovascular disease, and </a:t>
            </a:r>
          </a:p>
          <a:p>
            <a:pPr/>
            <a:r>
              <a:t>• long working hours and Ischaemic heart disease, stroke, depression and alcohol use disorders. </a:t>
            </a:r>
          </a:p>
          <a:p>
            <a:pPr/>
            <a:r>
              <a:t>These estimates will also serve as useful indicators across </a:t>
            </a:r>
            <a:r>
              <a:rPr b="1"/>
              <a:t>SDGs 3 and 8</a:t>
            </a:r>
            <a:r>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0" name="Shape 540"/>
          <p:cNvSpPr/>
          <p:nvPr>
            <p:ph type="sldImg"/>
          </p:nvPr>
        </p:nvSpPr>
        <p:spPr>
          <a:prstGeom prst="rect">
            <a:avLst/>
          </a:prstGeom>
        </p:spPr>
        <p:txBody>
          <a:bodyPr/>
          <a:lstStyle/>
          <a:p>
            <a:pPr/>
          </a:p>
        </p:txBody>
      </p:sp>
      <p:sp>
        <p:nvSpPr>
          <p:cNvPr id="541" name="Shape 541"/>
          <p:cNvSpPr/>
          <p:nvPr>
            <p:ph type="body" sz="quarter" idx="1"/>
          </p:nvPr>
        </p:nvSpPr>
        <p:spPr>
          <a:prstGeom prst="rect">
            <a:avLst/>
          </a:prstGeom>
        </p:spPr>
        <p:txBody>
          <a:bodyPr/>
          <a:lstStyle/>
          <a:p>
            <a:pPr/>
          </a:p>
          <a:p>
            <a:pPr/>
            <a:r>
              <a:t>In an ever-changing world of work, the ILO’s OSH instruments are still extremely valid and relevant. Not only are conventions and recommendations reviewed to ensure they are robust and responsive to changing demands, they are drafted in such a way as to be resilient to the changing OSH challenges. </a:t>
            </a:r>
          </a:p>
          <a:p>
            <a:pPr/>
          </a:p>
          <a:p>
            <a:pPr/>
          </a:p>
          <a:p>
            <a:pPr/>
            <a:r>
              <a:t>While the </a:t>
            </a:r>
            <a:r>
              <a:rPr b="1"/>
              <a:t>Occupational Safety and Health Convention, 1981 (No. 155)</a:t>
            </a:r>
            <a:r>
              <a:t>, was adopted almost 40 years ago, it contains a number of provisions that make it ever-relevant. </a:t>
            </a:r>
          </a:p>
          <a:p>
            <a:pPr/>
          </a:p>
          <a:p>
            <a:pPr/>
          </a:p>
          <a:p>
            <a:pPr/>
            <a:r>
              <a:t>The role of international labour standards was emphasized in the </a:t>
            </a:r>
            <a:r>
              <a:rPr b="1"/>
              <a:t>ILO’s 2003 Global strategy on occupational safety and health</a:t>
            </a:r>
            <a:r>
              <a:t>, which reaffirmed international labour standards as a central pillar for the promotion of OSH and called for integrated action to better link standards and other means of OSH action to increase their impact. This approach remains relevant and applicable in the changing world of work today. </a:t>
            </a:r>
          </a:p>
          <a:p>
            <a:p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5" name="Shape 545"/>
          <p:cNvSpPr/>
          <p:nvPr>
            <p:ph type="sldImg"/>
          </p:nvPr>
        </p:nvSpPr>
        <p:spPr>
          <a:prstGeom prst="rect">
            <a:avLst/>
          </a:prstGeom>
        </p:spPr>
        <p:txBody>
          <a:bodyPr/>
          <a:lstStyle/>
          <a:p>
            <a:pPr/>
          </a:p>
        </p:txBody>
      </p:sp>
      <p:sp>
        <p:nvSpPr>
          <p:cNvPr id="546" name="Shape 546"/>
          <p:cNvSpPr/>
          <p:nvPr>
            <p:ph type="body" sz="quarter" idx="1"/>
          </p:nvPr>
        </p:nvSpPr>
        <p:spPr>
          <a:prstGeom prst="rect">
            <a:avLst/>
          </a:prstGeom>
        </p:spPr>
        <p:txBody>
          <a:bodyPr/>
          <a:lstStyle/>
          <a:p>
            <a:pPr/>
            <a:r>
              <a:t>Governments, workers’ and employers’ organizations are still the leading partners to implement the objective of safe and healthy working environments. Nevertheless, the ILO tripartite constituents have been increasingly collaborating with civil society institutions, OSH institutes, and active non-governmental organisation on OSH, public and private institutes and universities in the area of OSH. The link between OSH and public health has further implications on expanding partnerships to achieve the </a:t>
            </a:r>
            <a:r>
              <a:rPr b="1"/>
              <a:t>2030 Agenda for Sustainable Development</a:t>
            </a:r>
            <a:r>
              <a:t>. For example, INTEROSH34 is a global database on agencies, institutions and organizations engaged in knowledge development, capacity enhancement and dissemination of information in the technical domain of OSH. INTEROSH aims to improve knowledge and information sharing around the world and support the development of new collaboration between stakeholders on priority topics of interest, including those relevant to the future of work and the topics discussed in this report.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spTree>
      <p:nvGrpSpPr>
        <p:cNvPr id="1" name=""/>
        <p:cNvGrpSpPr/>
        <p:nvPr/>
      </p:nvGrpSpPr>
      <p:grpSpPr>
        <a:xfrm>
          <a:off x="0" y="0"/>
          <a:ext cx="0" cy="0"/>
          <a:chOff x="0" y="0"/>
          <a:chExt cx="0" cy="0"/>
        </a:xfrm>
      </p:grpSpPr>
      <p:pic>
        <p:nvPicPr>
          <p:cNvPr id="12" name="Image 6" descr="Image 6"/>
          <p:cNvPicPr>
            <a:picLocks noChangeAspect="1"/>
          </p:cNvPicPr>
          <p:nvPr/>
        </p:nvPicPr>
        <p:blipFill>
          <a:blip r:embed="rId2">
            <a:extLst/>
          </a:blip>
          <a:stretch>
            <a:fillRect/>
          </a:stretch>
        </p:blipFill>
        <p:spPr>
          <a:xfrm>
            <a:off x="7200000" y="323999"/>
            <a:ext cx="1468801" cy="635873"/>
          </a:xfrm>
          <a:prstGeom prst="rect">
            <a:avLst/>
          </a:prstGeom>
          <a:ln w="12700">
            <a:miter lim="400000"/>
          </a:ln>
        </p:spPr>
      </p:pic>
      <p:sp>
        <p:nvSpPr>
          <p:cNvPr id="13" name="Title Text"/>
          <p:cNvSpPr txBox="1"/>
          <p:nvPr>
            <p:ph type="title"/>
          </p:nvPr>
        </p:nvSpPr>
        <p:spPr>
          <a:xfrm>
            <a:off x="685800" y="1597819"/>
            <a:ext cx="7772400" cy="1102520"/>
          </a:xfrm>
          <a:prstGeom prst="rect">
            <a:avLst/>
          </a:prstGeom>
        </p:spPr>
        <p:txBody>
          <a:bodyPr anchor="t">
            <a:normAutofit fontScale="100000" lnSpcReduction="0"/>
          </a:bodyPr>
          <a:lstStyle/>
          <a:p>
            <a:pPr/>
            <a:r>
              <a:t>Title Text</a:t>
            </a:r>
          </a:p>
        </p:txBody>
      </p:sp>
      <p:sp>
        <p:nvSpPr>
          <p:cNvPr id="14" name="Body Level One…"/>
          <p:cNvSpPr txBox="1"/>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2" name="Image 6" descr="Image 6"/>
          <p:cNvPicPr>
            <a:picLocks noChangeAspect="1"/>
          </p:cNvPicPr>
          <p:nvPr/>
        </p:nvPicPr>
        <p:blipFill>
          <a:blip r:embed="rId2">
            <a:extLst/>
          </a:blip>
          <a:stretch>
            <a:fillRect/>
          </a:stretch>
        </p:blipFill>
        <p:spPr>
          <a:xfrm>
            <a:off x="7200000" y="323999"/>
            <a:ext cx="1468801" cy="635873"/>
          </a:xfrm>
          <a:prstGeom prst="rect">
            <a:avLst/>
          </a:prstGeom>
          <a:ln w="12700">
            <a:miter lim="400000"/>
          </a:ln>
        </p:spPr>
      </p:pic>
      <p:sp>
        <p:nvSpPr>
          <p:cNvPr id="23" name="Title Text"/>
          <p:cNvSpPr txBox="1"/>
          <p:nvPr>
            <p:ph type="title"/>
          </p:nvPr>
        </p:nvSpPr>
        <p:spPr>
          <a:xfrm>
            <a:off x="457200" y="205978"/>
            <a:ext cx="3858055" cy="857251"/>
          </a:xfrm>
          <a:prstGeom prst="rect">
            <a:avLst/>
          </a:prstGeom>
        </p:spPr>
        <p:txBody>
          <a:bodyPr anchor="t">
            <a:normAutofit fontScale="100000" lnSpcReduction="0"/>
          </a:bodyPr>
          <a:lstStyle/>
          <a:p>
            <a:pPr/>
            <a:r>
              <a:t>Title Text</a:t>
            </a:r>
          </a:p>
        </p:txBody>
      </p:sp>
      <p:sp>
        <p:nvSpPr>
          <p:cNvPr id="24" name="Body Level One…"/>
          <p:cNvSpPr txBox="1"/>
          <p:nvPr>
            <p:ph type="body" idx="1"/>
          </p:nvPr>
        </p:nvSpPr>
        <p:spPr>
          <a:xfrm>
            <a:off x="457200" y="1200150"/>
            <a:ext cx="8229600" cy="339447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32" name="Title Text"/>
          <p:cNvSpPr txBox="1"/>
          <p:nvPr>
            <p:ph type="title"/>
          </p:nvPr>
        </p:nvSpPr>
        <p:spPr>
          <a:xfrm>
            <a:off x="722312" y="3305176"/>
            <a:ext cx="7772401" cy="1021557"/>
          </a:xfrm>
          <a:prstGeom prst="rect">
            <a:avLst/>
          </a:prstGeom>
        </p:spPr>
        <p:txBody>
          <a:bodyPr anchor="t">
            <a:normAutofit fontScale="100000" lnSpcReduction="0"/>
          </a:bodyPr>
          <a:lstStyle>
            <a:lvl1pPr algn="l">
              <a:defRPr b="1" cap="all" sz="4000"/>
            </a:lvl1pPr>
          </a:lstStyle>
          <a:p>
            <a:pPr/>
            <a:r>
              <a:t>Title Text</a:t>
            </a:r>
          </a:p>
        </p:txBody>
      </p:sp>
      <p:sp>
        <p:nvSpPr>
          <p:cNvPr id="33" name="Body Level One…"/>
          <p:cNvSpPr txBox="1"/>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41" name="Title Text"/>
          <p:cNvSpPr txBox="1"/>
          <p:nvPr>
            <p:ph type="title"/>
          </p:nvPr>
        </p:nvSpPr>
        <p:spPr>
          <a:xfrm>
            <a:off x="457200" y="205978"/>
            <a:ext cx="3858055" cy="857251"/>
          </a:xfrm>
          <a:prstGeom prst="rect">
            <a:avLst/>
          </a:prstGeom>
        </p:spPr>
        <p:txBody>
          <a:bodyPr anchor="t">
            <a:normAutofit fontScale="100000" lnSpcReduction="0"/>
          </a:bodyPr>
          <a:lstStyle/>
          <a:p>
            <a:pPr/>
            <a:r>
              <a:t>Title Text</a:t>
            </a:r>
          </a:p>
        </p:txBody>
      </p:sp>
      <p:sp>
        <p:nvSpPr>
          <p:cNvPr id="42" name="Body Level One…"/>
          <p:cNvSpPr txBox="1"/>
          <p:nvPr>
            <p:ph type="body" sz="half" idx="1"/>
          </p:nvPr>
        </p:nvSpPr>
        <p:spPr>
          <a:xfrm>
            <a:off x="457200" y="1200150"/>
            <a:ext cx="4038600" cy="339447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50" name="Title Text"/>
          <p:cNvSpPr txBox="1"/>
          <p:nvPr>
            <p:ph type="title"/>
          </p:nvPr>
        </p:nvSpPr>
        <p:spPr>
          <a:xfrm>
            <a:off x="457200" y="205978"/>
            <a:ext cx="3858055" cy="857251"/>
          </a:xfrm>
          <a:prstGeom prst="rect">
            <a:avLst/>
          </a:prstGeom>
        </p:spPr>
        <p:txBody>
          <a:bodyPr anchor="t">
            <a:normAutofit fontScale="100000" lnSpcReduction="0"/>
          </a:bodyPr>
          <a:lstStyle/>
          <a:p>
            <a:pPr/>
            <a:r>
              <a:t>Title Text</a:t>
            </a:r>
          </a:p>
        </p:txBody>
      </p:sp>
      <p:sp>
        <p:nvSpPr>
          <p:cNvPr id="51" name="Body Level One…"/>
          <p:cNvSpPr txBox="1"/>
          <p:nvPr>
            <p:ph type="body" sz="quarter" idx="1"/>
          </p:nvPr>
        </p:nvSpPr>
        <p:spPr>
          <a:xfrm>
            <a:off x="457200" y="1151334"/>
            <a:ext cx="4040188" cy="47982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52" name="Text Placeholder 4"/>
          <p:cNvSpPr/>
          <p:nvPr>
            <p:ph type="body" sz="quarter" idx="13"/>
          </p:nvPr>
        </p:nvSpPr>
        <p:spPr>
          <a:xfrm>
            <a:off x="4645026" y="1151334"/>
            <a:ext cx="4041776" cy="479823"/>
          </a:xfrm>
          <a:prstGeom prst="rect">
            <a:avLst/>
          </a:prstGeom>
        </p:spPr>
        <p:txBody>
          <a:bodyPr anchor="b"/>
          <a:lstStyle/>
          <a:p>
            <a:pPr marL="0" indent="0">
              <a:spcBef>
                <a:spcPts val="500"/>
              </a:spcBef>
              <a:buSzTx/>
              <a:buFontTx/>
              <a:buNone/>
              <a:defRPr b="1" sz="2400"/>
            </a:pP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60" name="Title Text"/>
          <p:cNvSpPr txBox="1"/>
          <p:nvPr>
            <p:ph type="title"/>
          </p:nvPr>
        </p:nvSpPr>
        <p:spPr>
          <a:xfrm>
            <a:off x="457200" y="205978"/>
            <a:ext cx="3858055" cy="857251"/>
          </a:xfrm>
          <a:prstGeom prst="rect">
            <a:avLst/>
          </a:prstGeom>
        </p:spPr>
        <p:txBody>
          <a:bodyPr anchor="t">
            <a:normAutofit fontScale="100000" lnSpcReduction="0"/>
          </a:bodyPr>
          <a:lstStyle/>
          <a:p>
            <a:pPr/>
            <a:r>
              <a:t>Title Text</a:t>
            </a:r>
          </a:p>
        </p:txBody>
      </p:sp>
      <p:sp>
        <p:nvSpPr>
          <p:cNvPr id="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5" name="Title Text"/>
          <p:cNvSpPr txBox="1"/>
          <p:nvPr>
            <p:ph type="title"/>
          </p:nvPr>
        </p:nvSpPr>
        <p:spPr>
          <a:xfrm>
            <a:off x="457201" y="204786"/>
            <a:ext cx="3008314" cy="871539"/>
          </a:xfrm>
          <a:prstGeom prst="rect">
            <a:avLst/>
          </a:prstGeom>
        </p:spPr>
        <p:txBody>
          <a:bodyPr anchor="b">
            <a:normAutofit fontScale="100000" lnSpcReduction="0"/>
          </a:bodyPr>
          <a:lstStyle>
            <a:lvl1pPr algn="l">
              <a:defRPr b="1" sz="2000"/>
            </a:lvl1pPr>
          </a:lstStyle>
          <a:p>
            <a:pPr/>
            <a:r>
              <a:t>Title Text</a:t>
            </a:r>
          </a:p>
        </p:txBody>
      </p:sp>
      <p:sp>
        <p:nvSpPr>
          <p:cNvPr id="76" name="Body Level One…"/>
          <p:cNvSpPr txBox="1"/>
          <p:nvPr>
            <p:ph type="body" idx="1"/>
          </p:nvPr>
        </p:nvSpPr>
        <p:spPr>
          <a:xfrm>
            <a:off x="3575050" y="204788"/>
            <a:ext cx="5111750" cy="438983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Text Placeholder 3"/>
          <p:cNvSpPr/>
          <p:nvPr>
            <p:ph type="body" sz="half" idx="13"/>
          </p:nvPr>
        </p:nvSpPr>
        <p:spPr>
          <a:xfrm>
            <a:off x="457200" y="1076326"/>
            <a:ext cx="3008315" cy="3518297"/>
          </a:xfrm>
          <a:prstGeom prst="rect">
            <a:avLst/>
          </a:prstGeom>
        </p:spPr>
        <p:txBody>
          <a:bodyPr/>
          <a:lstStyle/>
          <a:p>
            <a:pPr marL="0" indent="0">
              <a:spcBef>
                <a:spcPts val="300"/>
              </a:spcBef>
              <a:buSzTx/>
              <a:buFontTx/>
              <a:buNone/>
              <a:defRPr sz="1400"/>
            </a:pP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5" name="Title Text"/>
          <p:cNvSpPr txBox="1"/>
          <p:nvPr>
            <p:ph type="title"/>
          </p:nvPr>
        </p:nvSpPr>
        <p:spPr>
          <a:xfrm>
            <a:off x="1792288" y="3600450"/>
            <a:ext cx="5486401" cy="425054"/>
          </a:xfrm>
          <a:prstGeom prst="rect">
            <a:avLst/>
          </a:prstGeom>
        </p:spPr>
        <p:txBody>
          <a:bodyPr anchor="b">
            <a:normAutofit fontScale="100000" lnSpcReduction="0"/>
          </a:bodyPr>
          <a:lstStyle>
            <a:lvl1pPr algn="l">
              <a:defRPr b="1" sz="2000"/>
            </a:lvl1pPr>
          </a:lstStyle>
          <a:p>
            <a:pPr/>
            <a:r>
              <a:t>Title Text</a:t>
            </a:r>
          </a:p>
        </p:txBody>
      </p:sp>
      <p:sp>
        <p:nvSpPr>
          <p:cNvPr id="86" name="Picture Placeholder 2"/>
          <p:cNvSpPr/>
          <p:nvPr>
            <p:ph type="pic" sz="half" idx="13"/>
          </p:nvPr>
        </p:nvSpPr>
        <p:spPr>
          <a:xfrm>
            <a:off x="1792288" y="459581"/>
            <a:ext cx="5486401" cy="3086101"/>
          </a:xfrm>
          <a:prstGeom prst="rect">
            <a:avLst/>
          </a:prstGeom>
        </p:spPr>
        <p:txBody>
          <a:bodyPr lIns="91439" rIns="91439">
            <a:noAutofit/>
          </a:bodyPr>
          <a:lstStyle/>
          <a:p>
            <a:pPr/>
          </a:p>
        </p:txBody>
      </p:sp>
      <p:sp>
        <p:nvSpPr>
          <p:cNvPr id="87" name="Body Level One…"/>
          <p:cNvSpPr txBox="1"/>
          <p:nvPr>
            <p:ph type="body" sz="quarter" idx="1"/>
          </p:nvPr>
        </p:nvSpPr>
        <p:spPr>
          <a:xfrm>
            <a:off x="1792288" y="4025503"/>
            <a:ext cx="5486401" cy="603648"/>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re et contenu">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5" name="Title Text"/>
          <p:cNvSpPr txBox="1"/>
          <p:nvPr>
            <p:ph type="title"/>
          </p:nvPr>
        </p:nvSpPr>
        <p:spPr>
          <a:xfrm>
            <a:off x="457200" y="205978"/>
            <a:ext cx="8229600" cy="857251"/>
          </a:xfrm>
          <a:prstGeom prst="rect">
            <a:avLst/>
          </a:prstGeom>
        </p:spPr>
        <p:txBody>
          <a:bodyPr>
            <a:normAutofit fontScale="100000" lnSpcReduction="0"/>
          </a:bodyPr>
          <a:lstStyle>
            <a:lvl1pPr defTabSz="342900">
              <a:defRPr sz="3300"/>
            </a:lvl1pPr>
          </a:lstStyle>
          <a:p>
            <a:pPr/>
            <a:r>
              <a:t>Title Text</a:t>
            </a:r>
          </a:p>
        </p:txBody>
      </p:sp>
      <p:sp>
        <p:nvSpPr>
          <p:cNvPr id="96" name="Body Level One…"/>
          <p:cNvSpPr txBox="1"/>
          <p:nvPr>
            <p:ph type="body" idx="1"/>
          </p:nvPr>
        </p:nvSpPr>
        <p:spPr>
          <a:xfrm>
            <a:off x="457200" y="1200150"/>
            <a:ext cx="8229600" cy="3394473"/>
          </a:xfrm>
          <a:prstGeom prst="rect">
            <a:avLst/>
          </a:prstGeom>
        </p:spPr>
        <p:txBody>
          <a:bodyPr/>
          <a:lstStyle>
            <a:lvl1pPr marL="257175" indent="-257175" defTabSz="342900">
              <a:spcBef>
                <a:spcPts val="500"/>
              </a:spcBef>
              <a:defRPr sz="2400"/>
            </a:lvl1pPr>
            <a:lvl2pPr marL="587829" indent="-244929" defTabSz="342900">
              <a:spcBef>
                <a:spcPts val="500"/>
              </a:spcBef>
              <a:defRPr sz="2400"/>
            </a:lvl2pPr>
            <a:lvl3pPr marL="914400" indent="-228600" defTabSz="342900">
              <a:spcBef>
                <a:spcPts val="500"/>
              </a:spcBef>
              <a:defRPr sz="2400"/>
            </a:lvl3pPr>
            <a:lvl4pPr marL="1303019" indent="-274319" defTabSz="342900">
              <a:spcBef>
                <a:spcPts val="500"/>
              </a:spcBef>
              <a:defRPr sz="2400"/>
            </a:lvl4pPr>
            <a:lvl5pPr marL="1645920" indent="-274320" defTabSz="342900">
              <a:spcBef>
                <a:spcPts val="50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iapositive de titre">
    <p:spTree>
      <p:nvGrpSpPr>
        <p:cNvPr id="1" name=""/>
        <p:cNvGrpSpPr/>
        <p:nvPr/>
      </p:nvGrpSpPr>
      <p:grpSpPr>
        <a:xfrm>
          <a:off x="0" y="0"/>
          <a:ext cx="0" cy="0"/>
          <a:chOff x="0" y="0"/>
          <a:chExt cx="0" cy="0"/>
        </a:xfrm>
      </p:grpSpPr>
      <p:pic>
        <p:nvPicPr>
          <p:cNvPr id="10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05" name="Title Text"/>
          <p:cNvSpPr txBox="1"/>
          <p:nvPr>
            <p:ph type="title"/>
          </p:nvPr>
        </p:nvSpPr>
        <p:spPr>
          <a:xfrm>
            <a:off x="685800" y="1597819"/>
            <a:ext cx="7772400" cy="1102520"/>
          </a:xfrm>
          <a:prstGeom prst="rect">
            <a:avLst/>
          </a:prstGeom>
        </p:spPr>
        <p:txBody>
          <a:bodyPr>
            <a:normAutofit fontScale="100000" lnSpcReduction="0"/>
          </a:bodyPr>
          <a:lstStyle>
            <a:lvl1pPr defTabSz="342900">
              <a:defRPr sz="3300"/>
            </a:lvl1pPr>
          </a:lstStyle>
          <a:p>
            <a:pPr/>
            <a:r>
              <a:t>Title Text</a:t>
            </a:r>
          </a:p>
        </p:txBody>
      </p:sp>
      <p:sp>
        <p:nvSpPr>
          <p:cNvPr id="106" name="Body Level One…"/>
          <p:cNvSpPr txBox="1"/>
          <p:nvPr>
            <p:ph type="body" sz="quarter" idx="1"/>
          </p:nvPr>
        </p:nvSpPr>
        <p:spPr>
          <a:xfrm>
            <a:off x="1371600" y="2914650"/>
            <a:ext cx="6400800" cy="1314450"/>
          </a:xfrm>
          <a:prstGeom prst="rect">
            <a:avLst/>
          </a:prstGeom>
        </p:spPr>
        <p:txBody>
          <a:bodyPr/>
          <a:lstStyle>
            <a:lvl1pPr marL="0" indent="0" algn="ctr" defTabSz="342900">
              <a:spcBef>
                <a:spcPts val="500"/>
              </a:spcBef>
              <a:buSzTx/>
              <a:buFontTx/>
              <a:buNone/>
              <a:defRPr sz="2400">
                <a:solidFill>
                  <a:srgbClr val="888888"/>
                </a:solidFill>
              </a:defRPr>
            </a:lvl1pPr>
            <a:lvl2pPr marL="0" indent="342900" algn="ctr" defTabSz="342900">
              <a:spcBef>
                <a:spcPts val="500"/>
              </a:spcBef>
              <a:buSzTx/>
              <a:buFontTx/>
              <a:buNone/>
              <a:defRPr sz="2400">
                <a:solidFill>
                  <a:srgbClr val="888888"/>
                </a:solidFill>
              </a:defRPr>
            </a:lvl2pPr>
            <a:lvl3pPr marL="0" indent="685800" algn="ctr" defTabSz="342900">
              <a:spcBef>
                <a:spcPts val="500"/>
              </a:spcBef>
              <a:buSzTx/>
              <a:buFontTx/>
              <a:buNone/>
              <a:defRPr sz="2400">
                <a:solidFill>
                  <a:srgbClr val="888888"/>
                </a:solidFill>
              </a:defRPr>
            </a:lvl3pPr>
            <a:lvl4pPr marL="0" indent="1028700" algn="ctr" defTabSz="342900">
              <a:spcBef>
                <a:spcPts val="500"/>
              </a:spcBef>
              <a:buSzTx/>
              <a:buFontTx/>
              <a:buNone/>
              <a:defRPr sz="2400">
                <a:solidFill>
                  <a:srgbClr val="888888"/>
                </a:solidFill>
              </a:defRPr>
            </a:lvl4pPr>
            <a:lvl5pPr marL="0" indent="1371600" algn="ctr" defTabSz="342900">
              <a:spcBef>
                <a:spcPts val="500"/>
              </a:spcBef>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0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re et contenu">
    <p:spTree>
      <p:nvGrpSpPr>
        <p:cNvPr id="1" name=""/>
        <p:cNvGrpSpPr/>
        <p:nvPr/>
      </p:nvGrpSpPr>
      <p:grpSpPr>
        <a:xfrm>
          <a:off x="0" y="0"/>
          <a:ext cx="0" cy="0"/>
          <a:chOff x="0" y="0"/>
          <a:chExt cx="0" cy="0"/>
        </a:xfrm>
      </p:grpSpPr>
      <p:pic>
        <p:nvPicPr>
          <p:cNvPr id="11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15" name="Title Text"/>
          <p:cNvSpPr txBox="1"/>
          <p:nvPr>
            <p:ph type="title"/>
          </p:nvPr>
        </p:nvSpPr>
        <p:spPr>
          <a:xfrm>
            <a:off x="457200" y="205978"/>
            <a:ext cx="8229600" cy="857251"/>
          </a:xfrm>
          <a:prstGeom prst="rect">
            <a:avLst/>
          </a:prstGeom>
        </p:spPr>
        <p:txBody>
          <a:bodyPr>
            <a:normAutofit fontScale="100000" lnSpcReduction="0"/>
          </a:bodyPr>
          <a:lstStyle>
            <a:lvl1pPr defTabSz="342900">
              <a:defRPr sz="3300"/>
            </a:lvl1pPr>
          </a:lstStyle>
          <a:p>
            <a:pPr/>
            <a:r>
              <a:t>Title Text</a:t>
            </a:r>
          </a:p>
        </p:txBody>
      </p:sp>
      <p:sp>
        <p:nvSpPr>
          <p:cNvPr id="116" name="Body Level One…"/>
          <p:cNvSpPr txBox="1"/>
          <p:nvPr>
            <p:ph type="body" idx="1"/>
          </p:nvPr>
        </p:nvSpPr>
        <p:spPr>
          <a:xfrm>
            <a:off x="457200" y="1200150"/>
            <a:ext cx="8229600" cy="3394473"/>
          </a:xfrm>
          <a:prstGeom prst="rect">
            <a:avLst/>
          </a:prstGeom>
        </p:spPr>
        <p:txBody>
          <a:bodyPr/>
          <a:lstStyle>
            <a:lvl1pPr marL="257175" indent="-257175" defTabSz="342900">
              <a:spcBef>
                <a:spcPts val="500"/>
              </a:spcBef>
              <a:defRPr sz="2400"/>
            </a:lvl1pPr>
            <a:lvl2pPr marL="587829" indent="-244929" defTabSz="342900">
              <a:spcBef>
                <a:spcPts val="500"/>
              </a:spcBef>
              <a:defRPr sz="2400"/>
            </a:lvl2pPr>
            <a:lvl3pPr marL="914400" indent="-228600" defTabSz="342900">
              <a:spcBef>
                <a:spcPts val="500"/>
              </a:spcBef>
              <a:defRPr sz="2400"/>
            </a:lvl3pPr>
            <a:lvl4pPr marL="1303019" indent="-274319" defTabSz="342900">
              <a:spcBef>
                <a:spcPts val="500"/>
              </a:spcBef>
              <a:defRPr sz="2400"/>
            </a:lvl4pPr>
            <a:lvl5pPr marL="1645920" indent="-274320" defTabSz="342900">
              <a:spcBef>
                <a:spcPts val="50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11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En-tête de section">
    <p:spTree>
      <p:nvGrpSpPr>
        <p:cNvPr id="1" name=""/>
        <p:cNvGrpSpPr/>
        <p:nvPr/>
      </p:nvGrpSpPr>
      <p:grpSpPr>
        <a:xfrm>
          <a:off x="0" y="0"/>
          <a:ext cx="0" cy="0"/>
          <a:chOff x="0" y="0"/>
          <a:chExt cx="0" cy="0"/>
        </a:xfrm>
      </p:grpSpPr>
      <p:pic>
        <p:nvPicPr>
          <p:cNvPr id="12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25" name="Title Text"/>
          <p:cNvSpPr txBox="1"/>
          <p:nvPr>
            <p:ph type="title"/>
          </p:nvPr>
        </p:nvSpPr>
        <p:spPr>
          <a:xfrm>
            <a:off x="722312" y="3305176"/>
            <a:ext cx="7772401" cy="1021557"/>
          </a:xfrm>
          <a:prstGeom prst="rect">
            <a:avLst/>
          </a:prstGeom>
        </p:spPr>
        <p:txBody>
          <a:bodyPr anchor="t">
            <a:normAutofit fontScale="100000" lnSpcReduction="0"/>
          </a:bodyPr>
          <a:lstStyle>
            <a:lvl1pPr algn="l" defTabSz="342900">
              <a:defRPr b="1" cap="all" sz="3000"/>
            </a:lvl1pPr>
          </a:lstStyle>
          <a:p>
            <a:pPr/>
            <a:r>
              <a:t>Title Text</a:t>
            </a:r>
          </a:p>
        </p:txBody>
      </p:sp>
      <p:sp>
        <p:nvSpPr>
          <p:cNvPr id="126" name="Body Level One…"/>
          <p:cNvSpPr txBox="1"/>
          <p:nvPr>
            <p:ph type="body" sz="quarter" idx="1"/>
          </p:nvPr>
        </p:nvSpPr>
        <p:spPr>
          <a:xfrm>
            <a:off x="722312" y="2180034"/>
            <a:ext cx="7772401" cy="1125141"/>
          </a:xfrm>
          <a:prstGeom prst="rect">
            <a:avLst/>
          </a:prstGeom>
        </p:spPr>
        <p:txBody>
          <a:bodyPr anchor="b"/>
          <a:lstStyle>
            <a:lvl1pPr marL="0" indent="0" defTabSz="342900">
              <a:spcBef>
                <a:spcPts val="300"/>
              </a:spcBef>
              <a:buSzTx/>
              <a:buFontTx/>
              <a:buNone/>
              <a:defRPr sz="1500">
                <a:solidFill>
                  <a:srgbClr val="888888"/>
                </a:solidFill>
              </a:defRPr>
            </a:lvl1pPr>
            <a:lvl2pPr marL="0" indent="342900" defTabSz="342900">
              <a:spcBef>
                <a:spcPts val="300"/>
              </a:spcBef>
              <a:buSzTx/>
              <a:buFontTx/>
              <a:buNone/>
              <a:defRPr sz="1500">
                <a:solidFill>
                  <a:srgbClr val="888888"/>
                </a:solidFill>
              </a:defRPr>
            </a:lvl2pPr>
            <a:lvl3pPr marL="0" indent="685800" defTabSz="342900">
              <a:spcBef>
                <a:spcPts val="300"/>
              </a:spcBef>
              <a:buSzTx/>
              <a:buFontTx/>
              <a:buNone/>
              <a:defRPr sz="1500">
                <a:solidFill>
                  <a:srgbClr val="888888"/>
                </a:solidFill>
              </a:defRPr>
            </a:lvl3pPr>
            <a:lvl4pPr marL="0" indent="1028700" defTabSz="342900">
              <a:spcBef>
                <a:spcPts val="300"/>
              </a:spcBef>
              <a:buSzTx/>
              <a:buFontTx/>
              <a:buNone/>
              <a:defRPr sz="1500">
                <a:solidFill>
                  <a:srgbClr val="888888"/>
                </a:solidFill>
              </a:defRPr>
            </a:lvl4pPr>
            <a:lvl5pPr marL="0" indent="1371600" defTabSz="342900">
              <a:spcBef>
                <a:spcPts val="300"/>
              </a:spcBef>
              <a:buSzTx/>
              <a:buFontTx/>
              <a:buNone/>
              <a:defRPr sz="15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2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ux contenus">
    <p:spTree>
      <p:nvGrpSpPr>
        <p:cNvPr id="1" name=""/>
        <p:cNvGrpSpPr/>
        <p:nvPr/>
      </p:nvGrpSpPr>
      <p:grpSpPr>
        <a:xfrm>
          <a:off x="0" y="0"/>
          <a:ext cx="0" cy="0"/>
          <a:chOff x="0" y="0"/>
          <a:chExt cx="0" cy="0"/>
        </a:xfrm>
      </p:grpSpPr>
      <p:pic>
        <p:nvPicPr>
          <p:cNvPr id="13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35" name="Title Text"/>
          <p:cNvSpPr txBox="1"/>
          <p:nvPr>
            <p:ph type="title"/>
          </p:nvPr>
        </p:nvSpPr>
        <p:spPr>
          <a:xfrm>
            <a:off x="457200" y="205978"/>
            <a:ext cx="8229600" cy="857251"/>
          </a:xfrm>
          <a:prstGeom prst="rect">
            <a:avLst/>
          </a:prstGeom>
        </p:spPr>
        <p:txBody>
          <a:bodyPr>
            <a:normAutofit fontScale="100000" lnSpcReduction="0"/>
          </a:bodyPr>
          <a:lstStyle>
            <a:lvl1pPr defTabSz="342900">
              <a:defRPr sz="3300"/>
            </a:lvl1pPr>
          </a:lstStyle>
          <a:p>
            <a:pPr/>
            <a:r>
              <a:t>Title Text</a:t>
            </a:r>
          </a:p>
        </p:txBody>
      </p:sp>
      <p:sp>
        <p:nvSpPr>
          <p:cNvPr id="136" name="Body Level One…"/>
          <p:cNvSpPr txBox="1"/>
          <p:nvPr>
            <p:ph type="body" sz="half" idx="1"/>
          </p:nvPr>
        </p:nvSpPr>
        <p:spPr>
          <a:xfrm>
            <a:off x="457200" y="1200150"/>
            <a:ext cx="4038600" cy="3394473"/>
          </a:xfrm>
          <a:prstGeom prst="rect">
            <a:avLst/>
          </a:prstGeom>
        </p:spPr>
        <p:txBody>
          <a:bodyPr/>
          <a:lstStyle>
            <a:lvl1pPr marL="257175" indent="-257175" defTabSz="342900">
              <a:spcBef>
                <a:spcPts val="500"/>
              </a:spcBef>
              <a:defRPr sz="2100"/>
            </a:lvl1pPr>
            <a:lvl2pPr marL="592931" indent="-250031" defTabSz="342900">
              <a:spcBef>
                <a:spcPts val="500"/>
              </a:spcBef>
              <a:defRPr sz="2100"/>
            </a:lvl2pPr>
            <a:lvl3pPr marL="925830" indent="-240030" defTabSz="342900">
              <a:spcBef>
                <a:spcPts val="500"/>
              </a:spcBef>
              <a:defRPr sz="2100"/>
            </a:lvl3pPr>
            <a:lvl4pPr marL="1305657" indent="-276957" defTabSz="342900">
              <a:spcBef>
                <a:spcPts val="500"/>
              </a:spcBef>
              <a:defRPr sz="2100"/>
            </a:lvl4pPr>
            <a:lvl5pPr marL="1648557" indent="-276957" defTabSz="342900">
              <a:spcBef>
                <a:spcPts val="500"/>
              </a:spcBef>
              <a:defRPr sz="2100"/>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aison">
    <p:spTree>
      <p:nvGrpSpPr>
        <p:cNvPr id="1" name=""/>
        <p:cNvGrpSpPr/>
        <p:nvPr/>
      </p:nvGrpSpPr>
      <p:grpSpPr>
        <a:xfrm>
          <a:off x="0" y="0"/>
          <a:ext cx="0" cy="0"/>
          <a:chOff x="0" y="0"/>
          <a:chExt cx="0" cy="0"/>
        </a:xfrm>
      </p:grpSpPr>
      <p:pic>
        <p:nvPicPr>
          <p:cNvPr id="14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45" name="Title Text"/>
          <p:cNvSpPr txBox="1"/>
          <p:nvPr>
            <p:ph type="title"/>
          </p:nvPr>
        </p:nvSpPr>
        <p:spPr>
          <a:xfrm>
            <a:off x="457200" y="205978"/>
            <a:ext cx="8229600" cy="857251"/>
          </a:xfrm>
          <a:prstGeom prst="rect">
            <a:avLst/>
          </a:prstGeom>
        </p:spPr>
        <p:txBody>
          <a:bodyPr>
            <a:normAutofit fontScale="100000" lnSpcReduction="0"/>
          </a:bodyPr>
          <a:lstStyle>
            <a:lvl1pPr defTabSz="342900">
              <a:defRPr sz="3300"/>
            </a:lvl1pPr>
          </a:lstStyle>
          <a:p>
            <a:pPr/>
            <a:r>
              <a:t>Title Text</a:t>
            </a:r>
          </a:p>
        </p:txBody>
      </p:sp>
      <p:sp>
        <p:nvSpPr>
          <p:cNvPr id="146" name="Body Level One…"/>
          <p:cNvSpPr txBox="1"/>
          <p:nvPr>
            <p:ph type="body" sz="quarter" idx="1"/>
          </p:nvPr>
        </p:nvSpPr>
        <p:spPr>
          <a:xfrm>
            <a:off x="457200" y="1151334"/>
            <a:ext cx="4040188" cy="479823"/>
          </a:xfrm>
          <a:prstGeom prst="rect">
            <a:avLst/>
          </a:prstGeom>
        </p:spPr>
        <p:txBody>
          <a:bodyPr anchor="b"/>
          <a:lstStyle>
            <a:lvl1pPr marL="0" indent="0" defTabSz="342900">
              <a:spcBef>
                <a:spcPts val="400"/>
              </a:spcBef>
              <a:buSzTx/>
              <a:buFontTx/>
              <a:buNone/>
              <a:defRPr b="1" sz="1800"/>
            </a:lvl1pPr>
            <a:lvl2pPr marL="0" indent="342900" defTabSz="342900">
              <a:spcBef>
                <a:spcPts val="400"/>
              </a:spcBef>
              <a:buSzTx/>
              <a:buFontTx/>
              <a:buNone/>
              <a:defRPr b="1" sz="1800"/>
            </a:lvl2pPr>
            <a:lvl3pPr marL="0" indent="685800" defTabSz="342900">
              <a:spcBef>
                <a:spcPts val="400"/>
              </a:spcBef>
              <a:buSzTx/>
              <a:buFontTx/>
              <a:buNone/>
              <a:defRPr b="1" sz="1800"/>
            </a:lvl3pPr>
            <a:lvl4pPr marL="0" indent="1028700" defTabSz="342900">
              <a:spcBef>
                <a:spcPts val="400"/>
              </a:spcBef>
              <a:buSzTx/>
              <a:buFontTx/>
              <a:buNone/>
              <a:defRPr b="1" sz="1800"/>
            </a:lvl4pPr>
            <a:lvl5pPr marL="0" indent="1371600" defTabSz="342900">
              <a:spcBef>
                <a:spcPts val="400"/>
              </a:spcBef>
              <a:buSzTx/>
              <a:buFontTx/>
              <a:buNone/>
              <a:defRPr b="1" sz="1800"/>
            </a:lvl5pPr>
          </a:lstStyle>
          <a:p>
            <a:pPr/>
            <a:r>
              <a:t>Body Level One</a:t>
            </a:r>
          </a:p>
          <a:p>
            <a:pPr lvl="1"/>
            <a:r>
              <a:t>Body Level Two</a:t>
            </a:r>
          </a:p>
          <a:p>
            <a:pPr lvl="2"/>
            <a:r>
              <a:t>Body Level Three</a:t>
            </a:r>
          </a:p>
          <a:p>
            <a:pPr lvl="3"/>
            <a:r>
              <a:t>Body Level Four</a:t>
            </a:r>
          </a:p>
          <a:p>
            <a:pPr lvl="4"/>
            <a:r>
              <a:t>Body Level Five</a:t>
            </a:r>
          </a:p>
        </p:txBody>
      </p:sp>
      <p:sp>
        <p:nvSpPr>
          <p:cNvPr id="147" name="Espace réservé du texte 4"/>
          <p:cNvSpPr/>
          <p:nvPr>
            <p:ph type="body" sz="quarter" idx="13"/>
          </p:nvPr>
        </p:nvSpPr>
        <p:spPr>
          <a:xfrm>
            <a:off x="4645026" y="1151334"/>
            <a:ext cx="4041776" cy="479823"/>
          </a:xfrm>
          <a:prstGeom prst="rect">
            <a:avLst/>
          </a:prstGeom>
        </p:spPr>
        <p:txBody>
          <a:bodyPr anchor="b"/>
          <a:lstStyle/>
          <a:p>
            <a:pPr marL="0" indent="0" defTabSz="342900">
              <a:spcBef>
                <a:spcPts val="400"/>
              </a:spcBef>
              <a:buSzTx/>
              <a:buFontTx/>
              <a:buNone/>
              <a:defRPr b="1" sz="1800"/>
            </a:pPr>
          </a:p>
        </p:txBody>
      </p:sp>
      <p:sp>
        <p:nvSpPr>
          <p:cNvPr id="148"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re seul">
    <p:spTree>
      <p:nvGrpSpPr>
        <p:cNvPr id="1" name=""/>
        <p:cNvGrpSpPr/>
        <p:nvPr/>
      </p:nvGrpSpPr>
      <p:grpSpPr>
        <a:xfrm>
          <a:off x="0" y="0"/>
          <a:ext cx="0" cy="0"/>
          <a:chOff x="0" y="0"/>
          <a:chExt cx="0" cy="0"/>
        </a:xfrm>
      </p:grpSpPr>
      <p:pic>
        <p:nvPicPr>
          <p:cNvPr id="155"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56" name="Title Text"/>
          <p:cNvSpPr txBox="1"/>
          <p:nvPr>
            <p:ph type="title"/>
          </p:nvPr>
        </p:nvSpPr>
        <p:spPr>
          <a:xfrm>
            <a:off x="457200" y="205978"/>
            <a:ext cx="8229600" cy="857251"/>
          </a:xfrm>
          <a:prstGeom prst="rect">
            <a:avLst/>
          </a:prstGeom>
        </p:spPr>
        <p:txBody>
          <a:bodyPr>
            <a:normAutofit fontScale="100000" lnSpcReduction="0"/>
          </a:bodyPr>
          <a:lstStyle>
            <a:lvl1pPr defTabSz="342900">
              <a:defRPr sz="3300"/>
            </a:lvl1pPr>
          </a:lstStyle>
          <a:p>
            <a:pPr/>
            <a:r>
              <a:t>Title Text</a:t>
            </a:r>
          </a:p>
        </p:txBody>
      </p:sp>
      <p:sp>
        <p:nvSpPr>
          <p:cNvPr id="15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ide">
    <p:spTree>
      <p:nvGrpSpPr>
        <p:cNvPr id="1" name=""/>
        <p:cNvGrpSpPr/>
        <p:nvPr/>
      </p:nvGrpSpPr>
      <p:grpSpPr>
        <a:xfrm>
          <a:off x="0" y="0"/>
          <a:ext cx="0" cy="0"/>
          <a:chOff x="0" y="0"/>
          <a:chExt cx="0" cy="0"/>
        </a:xfrm>
      </p:grpSpPr>
      <p:pic>
        <p:nvPicPr>
          <p:cNvPr id="164"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65"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u avec légende">
    <p:spTree>
      <p:nvGrpSpPr>
        <p:cNvPr id="1" name=""/>
        <p:cNvGrpSpPr/>
        <p:nvPr/>
      </p:nvGrpSpPr>
      <p:grpSpPr>
        <a:xfrm>
          <a:off x="0" y="0"/>
          <a:ext cx="0" cy="0"/>
          <a:chOff x="0" y="0"/>
          <a:chExt cx="0" cy="0"/>
        </a:xfrm>
      </p:grpSpPr>
      <p:pic>
        <p:nvPicPr>
          <p:cNvPr id="172"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73" name="Title Text"/>
          <p:cNvSpPr txBox="1"/>
          <p:nvPr>
            <p:ph type="title"/>
          </p:nvPr>
        </p:nvSpPr>
        <p:spPr>
          <a:xfrm>
            <a:off x="457201" y="204786"/>
            <a:ext cx="3008314" cy="871539"/>
          </a:xfrm>
          <a:prstGeom prst="rect">
            <a:avLst/>
          </a:prstGeom>
        </p:spPr>
        <p:txBody>
          <a:bodyPr anchor="b">
            <a:normAutofit fontScale="100000" lnSpcReduction="0"/>
          </a:bodyPr>
          <a:lstStyle>
            <a:lvl1pPr algn="l" defTabSz="342900">
              <a:defRPr b="1" sz="1500"/>
            </a:lvl1pPr>
          </a:lstStyle>
          <a:p>
            <a:pPr/>
            <a:r>
              <a:t>Title Text</a:t>
            </a:r>
          </a:p>
        </p:txBody>
      </p:sp>
      <p:sp>
        <p:nvSpPr>
          <p:cNvPr id="174" name="Body Level One…"/>
          <p:cNvSpPr txBox="1"/>
          <p:nvPr>
            <p:ph type="body" idx="1"/>
          </p:nvPr>
        </p:nvSpPr>
        <p:spPr>
          <a:xfrm>
            <a:off x="3575050" y="204788"/>
            <a:ext cx="5111750" cy="4389836"/>
          </a:xfrm>
          <a:prstGeom prst="rect">
            <a:avLst/>
          </a:prstGeom>
        </p:spPr>
        <p:txBody>
          <a:bodyPr/>
          <a:lstStyle>
            <a:lvl1pPr marL="257175" indent="-257175" defTabSz="342900">
              <a:spcBef>
                <a:spcPts val="500"/>
              </a:spcBef>
              <a:defRPr sz="2400"/>
            </a:lvl1pPr>
            <a:lvl2pPr marL="587829" indent="-244929" defTabSz="342900">
              <a:spcBef>
                <a:spcPts val="500"/>
              </a:spcBef>
              <a:defRPr sz="2400"/>
            </a:lvl2pPr>
            <a:lvl3pPr marL="914400" indent="-228600" defTabSz="342900">
              <a:spcBef>
                <a:spcPts val="500"/>
              </a:spcBef>
              <a:defRPr sz="2400"/>
            </a:lvl3pPr>
            <a:lvl4pPr marL="1303019" indent="-274319" defTabSz="342900">
              <a:spcBef>
                <a:spcPts val="500"/>
              </a:spcBef>
              <a:defRPr sz="2400"/>
            </a:lvl4pPr>
            <a:lvl5pPr marL="1645920" indent="-274320" defTabSz="342900">
              <a:spcBef>
                <a:spcPts val="50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175" name="Espace réservé du texte 3"/>
          <p:cNvSpPr/>
          <p:nvPr>
            <p:ph type="body" sz="half" idx="13"/>
          </p:nvPr>
        </p:nvSpPr>
        <p:spPr>
          <a:xfrm>
            <a:off x="457200" y="1076326"/>
            <a:ext cx="3008315" cy="3518297"/>
          </a:xfrm>
          <a:prstGeom prst="rect">
            <a:avLst/>
          </a:prstGeom>
        </p:spPr>
        <p:txBody>
          <a:bodyPr/>
          <a:lstStyle/>
          <a:p>
            <a:pPr marL="0" indent="0" defTabSz="342900">
              <a:spcBef>
                <a:spcPts val="200"/>
              </a:spcBef>
              <a:buSzTx/>
              <a:buFontTx/>
              <a:buNone/>
              <a:defRPr sz="1000"/>
            </a:pPr>
          </a:p>
        </p:txBody>
      </p:sp>
      <p:sp>
        <p:nvSpPr>
          <p:cNvPr id="176"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 avec légende">
    <p:spTree>
      <p:nvGrpSpPr>
        <p:cNvPr id="1" name=""/>
        <p:cNvGrpSpPr/>
        <p:nvPr/>
      </p:nvGrpSpPr>
      <p:grpSpPr>
        <a:xfrm>
          <a:off x="0" y="0"/>
          <a:ext cx="0" cy="0"/>
          <a:chOff x="0" y="0"/>
          <a:chExt cx="0" cy="0"/>
        </a:xfrm>
      </p:grpSpPr>
      <p:pic>
        <p:nvPicPr>
          <p:cNvPr id="183" name="Image 6" descr="Image 6"/>
          <p:cNvPicPr>
            <a:picLocks noChangeAspect="1"/>
          </p:cNvPicPr>
          <p:nvPr/>
        </p:nvPicPr>
        <p:blipFill>
          <a:blip r:embed="rId2">
            <a:extLst/>
          </a:blip>
          <a:stretch>
            <a:fillRect/>
          </a:stretch>
        </p:blipFill>
        <p:spPr>
          <a:xfrm>
            <a:off x="0" y="-2"/>
            <a:ext cx="9144000" cy="149841"/>
          </a:xfrm>
          <a:prstGeom prst="rect">
            <a:avLst/>
          </a:prstGeom>
          <a:ln w="12700">
            <a:miter lim="400000"/>
          </a:ln>
        </p:spPr>
      </p:pic>
      <p:sp>
        <p:nvSpPr>
          <p:cNvPr id="184" name="Title Text"/>
          <p:cNvSpPr txBox="1"/>
          <p:nvPr>
            <p:ph type="title"/>
          </p:nvPr>
        </p:nvSpPr>
        <p:spPr>
          <a:xfrm>
            <a:off x="1792288" y="3600450"/>
            <a:ext cx="5486401" cy="425054"/>
          </a:xfrm>
          <a:prstGeom prst="rect">
            <a:avLst/>
          </a:prstGeom>
        </p:spPr>
        <p:txBody>
          <a:bodyPr anchor="b">
            <a:normAutofit fontScale="100000" lnSpcReduction="0"/>
          </a:bodyPr>
          <a:lstStyle>
            <a:lvl1pPr algn="l" defTabSz="342900">
              <a:defRPr b="1" sz="1500"/>
            </a:lvl1pPr>
          </a:lstStyle>
          <a:p>
            <a:pPr/>
            <a:r>
              <a:t>Title Text</a:t>
            </a:r>
          </a:p>
        </p:txBody>
      </p:sp>
      <p:sp>
        <p:nvSpPr>
          <p:cNvPr id="185" name="Espace réservé pour une image  2"/>
          <p:cNvSpPr/>
          <p:nvPr>
            <p:ph type="pic" sz="half" idx="13"/>
          </p:nvPr>
        </p:nvSpPr>
        <p:spPr>
          <a:xfrm>
            <a:off x="1792288" y="459581"/>
            <a:ext cx="5486401" cy="3086101"/>
          </a:xfrm>
          <a:prstGeom prst="rect">
            <a:avLst/>
          </a:prstGeom>
        </p:spPr>
        <p:txBody>
          <a:bodyPr lIns="91439" rIns="91439">
            <a:noAutofit/>
          </a:bodyPr>
          <a:lstStyle/>
          <a:p>
            <a:pPr/>
          </a:p>
        </p:txBody>
      </p:sp>
      <p:sp>
        <p:nvSpPr>
          <p:cNvPr id="186" name="Body Level One…"/>
          <p:cNvSpPr txBox="1"/>
          <p:nvPr>
            <p:ph type="body" sz="quarter" idx="1"/>
          </p:nvPr>
        </p:nvSpPr>
        <p:spPr>
          <a:xfrm>
            <a:off x="1792288" y="4025503"/>
            <a:ext cx="5486401" cy="603648"/>
          </a:xfrm>
          <a:prstGeom prst="rect">
            <a:avLst/>
          </a:prstGeom>
        </p:spPr>
        <p:txBody>
          <a:bodyPr/>
          <a:lstStyle>
            <a:lvl1pPr marL="0" indent="0" defTabSz="342900">
              <a:spcBef>
                <a:spcPts val="200"/>
              </a:spcBef>
              <a:buSzTx/>
              <a:buFontTx/>
              <a:buNone/>
              <a:defRPr sz="1000"/>
            </a:lvl1pPr>
            <a:lvl2pPr marL="0" indent="342900" defTabSz="342900">
              <a:spcBef>
                <a:spcPts val="200"/>
              </a:spcBef>
              <a:buSzTx/>
              <a:buFontTx/>
              <a:buNone/>
              <a:defRPr sz="1000"/>
            </a:lvl2pPr>
            <a:lvl3pPr marL="0" indent="685800" defTabSz="342900">
              <a:spcBef>
                <a:spcPts val="200"/>
              </a:spcBef>
              <a:buSzTx/>
              <a:buFontTx/>
              <a:buNone/>
              <a:defRPr sz="1000"/>
            </a:lvl3pPr>
            <a:lvl4pPr marL="0" indent="1028700" defTabSz="342900">
              <a:spcBef>
                <a:spcPts val="200"/>
              </a:spcBef>
              <a:buSzTx/>
              <a:buFontTx/>
              <a:buNone/>
              <a:defRPr sz="1000"/>
            </a:lvl4pPr>
            <a:lvl5pPr marL="0" indent="1371600" defTabSz="342900">
              <a:spcBef>
                <a:spcPts val="200"/>
              </a:spcBef>
              <a:buSzTx/>
              <a:buFontTx/>
              <a:buNone/>
              <a:defRPr sz="1000"/>
            </a:lvl5pPr>
          </a:lstStyle>
          <a:p>
            <a:pPr/>
            <a:r>
              <a:t>Body Level One</a:t>
            </a:r>
          </a:p>
          <a:p>
            <a:pPr lvl="1"/>
            <a:r>
              <a:t>Body Level Two</a:t>
            </a:r>
          </a:p>
          <a:p>
            <a:pPr lvl="2"/>
            <a:r>
              <a:t>Body Level Three</a:t>
            </a:r>
          </a:p>
          <a:p>
            <a:pPr lvl="3"/>
            <a:r>
              <a:t>Body Level Four</a:t>
            </a:r>
          </a:p>
          <a:p>
            <a:pPr lvl="4"/>
            <a:r>
              <a:t>Body Level Five</a:t>
            </a:r>
          </a:p>
        </p:txBody>
      </p:sp>
      <p:sp>
        <p:nvSpPr>
          <p:cNvPr id="187" name="Slide Number"/>
          <p:cNvSpPr txBox="1"/>
          <p:nvPr>
            <p:ph type="sldNum" sz="quarter" idx="2"/>
          </p:nvPr>
        </p:nvSpPr>
        <p:spPr>
          <a:xfrm>
            <a:off x="8462778" y="4794964"/>
            <a:ext cx="224023" cy="218441"/>
          </a:xfrm>
          <a:prstGeom prst="rect">
            <a:avLst/>
          </a:prstGeom>
        </p:spPr>
        <p:txBody>
          <a:bodyPr/>
          <a:lstStyle>
            <a:lvl1pPr>
              <a:defRPr sz="9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Image 6" descr="Image 6"/>
          <p:cNvPicPr>
            <a:picLocks noChangeAspect="1"/>
          </p:cNvPicPr>
          <p:nvPr/>
        </p:nvPicPr>
        <p:blipFill>
          <a:blip r:embed="rId2">
            <a:extLst/>
          </a:blip>
          <a:stretch>
            <a:fillRect/>
          </a:stretch>
        </p:blipFill>
        <p:spPr>
          <a:xfrm>
            <a:off x="7200000" y="323999"/>
            <a:ext cx="1468801" cy="635873"/>
          </a:xfrm>
          <a:prstGeom prst="rect">
            <a:avLst/>
          </a:prstGeom>
          <a:ln w="12700">
            <a:miter lim="400000"/>
          </a:ln>
        </p:spPr>
      </p:pic>
      <p:sp>
        <p:nvSpPr>
          <p:cNvPr id="3" name="Title Text"/>
          <p:cNvSpPr txBox="1"/>
          <p:nvPr>
            <p:ph type="title"/>
          </p:nvPr>
        </p:nvSpPr>
        <p:spPr>
          <a:xfrm>
            <a:off x="457200" y="69056"/>
            <a:ext cx="8229600" cy="11310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4" name="Body Level One…"/>
          <p:cNvSpPr txBox="1"/>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8422818" y="4769564"/>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jpeg"/><Relationship Id="rId4"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jpeg"/><Relationship Id="rId4" Type="http://schemas.openxmlformats.org/officeDocument/2006/relationships/image" Target="../media/image5.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slide16.xml"/><Relationship Id="rId4" Type="http://schemas.openxmlformats.org/officeDocument/2006/relationships/slide" Target="slide52.xml"/><Relationship Id="rId5" Type="http://schemas.openxmlformats.org/officeDocument/2006/relationships/slide" Target="slide11.xml"/><Relationship Id="rId6" Type="http://schemas.openxmlformats.org/officeDocument/2006/relationships/slide" Target="slide1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9.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2.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13.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4.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15.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6.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2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17.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26.pn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8.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21.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29.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25.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itre 1"/>
          <p:cNvSpPr txBox="1"/>
          <p:nvPr>
            <p:ph type="ctrTitle"/>
          </p:nvPr>
        </p:nvSpPr>
        <p:spPr>
          <a:xfrm>
            <a:off x="685800" y="1253263"/>
            <a:ext cx="7772400" cy="1102520"/>
          </a:xfrm>
          <a:prstGeom prst="rect">
            <a:avLst/>
          </a:prstGeom>
        </p:spPr>
        <p:txBody>
          <a:bodyPr/>
          <a:lstStyle>
            <a:lvl1pPr defTabSz="438911">
              <a:defRPr b="1" sz="3455"/>
            </a:lvl1pPr>
          </a:lstStyle>
          <a:p>
            <a:pPr/>
            <a:r>
              <a:t>Perlindungan Kerja Menyeluruh, Dari Pencegahan hingga Kompensasi</a:t>
            </a:r>
          </a:p>
        </p:txBody>
      </p:sp>
      <p:sp>
        <p:nvSpPr>
          <p:cNvPr id="197" name="Sous-titre 2"/>
          <p:cNvSpPr txBox="1"/>
          <p:nvPr>
            <p:ph type="subTitle" sz="quarter" idx="1"/>
          </p:nvPr>
        </p:nvSpPr>
        <p:spPr>
          <a:xfrm>
            <a:off x="3896139" y="3935895"/>
            <a:ext cx="5102088" cy="876301"/>
          </a:xfrm>
          <a:prstGeom prst="rect">
            <a:avLst/>
          </a:prstGeom>
        </p:spPr>
        <p:txBody>
          <a:bodyPr/>
          <a:lstStyle/>
          <a:p>
            <a:pPr>
              <a:spcBef>
                <a:spcPts val="400"/>
              </a:spcBef>
              <a:defRPr b="1" sz="2000">
                <a:solidFill>
                  <a:srgbClr val="376092"/>
                </a:solidFill>
              </a:defRPr>
            </a:pPr>
            <a:r>
              <a:t>Lusiani Julia</a:t>
            </a:r>
          </a:p>
          <a:p>
            <a:pPr>
              <a:spcBef>
                <a:spcPts val="400"/>
              </a:spcBef>
              <a:defRPr b="1" sz="2000">
                <a:solidFill>
                  <a:srgbClr val="376092"/>
                </a:solidFill>
              </a:defRPr>
            </a:pPr>
            <a:r>
              <a:t>ILO Jakarta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9" name="Image 1" descr="Image 1"/>
          <p:cNvPicPr>
            <a:picLocks noChangeAspect="1"/>
          </p:cNvPicPr>
          <p:nvPr/>
        </p:nvPicPr>
        <p:blipFill>
          <a:blip r:embed="rId2">
            <a:extLst/>
          </a:blip>
          <a:stretch>
            <a:fillRect/>
          </a:stretch>
        </p:blipFill>
        <p:spPr>
          <a:xfrm>
            <a:off x="1143000" y="249794"/>
            <a:ext cx="7071611" cy="4893706"/>
          </a:xfrm>
          <a:prstGeom prst="rect">
            <a:avLst/>
          </a:prstGeom>
          <a:ln w="12700">
            <a:miter lim="400000"/>
          </a:ln>
        </p:spPr>
      </p:pic>
      <p:pic>
        <p:nvPicPr>
          <p:cNvPr id="200" name="Image 5" descr="Image 5"/>
          <p:cNvPicPr>
            <a:picLocks noChangeAspect="1"/>
          </p:cNvPicPr>
          <p:nvPr/>
        </p:nvPicPr>
        <p:blipFill>
          <a:blip r:embed="rId3">
            <a:extLst/>
          </a:blip>
          <a:stretch>
            <a:fillRect/>
          </a:stretch>
        </p:blipFill>
        <p:spPr>
          <a:xfrm>
            <a:off x="7315200" y="249794"/>
            <a:ext cx="542925" cy="1447801"/>
          </a:xfrm>
          <a:prstGeom prst="rect">
            <a:avLst/>
          </a:prstGeom>
          <a:ln w="12700">
            <a:miter lim="400000"/>
          </a:ln>
        </p:spPr>
      </p:pic>
      <p:sp>
        <p:nvSpPr>
          <p:cNvPr id="201" name="KESELAMATAN DAN KESEHATAN DI JANTUNG PEKERJAAN MASA DEPAN"/>
          <p:cNvSpPr txBox="1"/>
          <p:nvPr/>
        </p:nvSpPr>
        <p:spPr>
          <a:xfrm>
            <a:off x="1933619" y="1021079"/>
            <a:ext cx="3224199"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200">
                <a:solidFill>
                  <a:schemeClr val="accent2"/>
                </a:solidFill>
              </a:defRPr>
            </a:lvl1pPr>
          </a:lstStyle>
          <a:p>
            <a:pPr/>
            <a:r>
              <a:t>KESELAMATAN DAN KESEHATAN DI JANTUNG PEKERJAAN MASA DEPAN</a:t>
            </a:r>
          </a:p>
        </p:txBody>
      </p:sp>
      <p:sp>
        <p:nvSpPr>
          <p:cNvPr id="202" name="Memanfaatkan 100 tahun pengalaman"/>
          <p:cNvSpPr txBox="1"/>
          <p:nvPr/>
        </p:nvSpPr>
        <p:spPr>
          <a:xfrm>
            <a:off x="2448131" y="1544667"/>
            <a:ext cx="2042776" cy="218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800">
                <a:solidFill>
                  <a:srgbClr val="DDDDDD"/>
                </a:solidFill>
                <a:latin typeface="Century Gothic"/>
                <a:ea typeface="Century Gothic"/>
                <a:cs typeface="Century Gothic"/>
                <a:sym typeface="Century Gothic"/>
              </a:defRPr>
            </a:lvl1pPr>
          </a:lstStyle>
          <a:p>
            <a:pPr/>
            <a:r>
              <a:t>Memanfaatkan 100 tahun pengalaman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Image 13" descr="Image 13"/>
          <p:cNvPicPr>
            <a:picLocks noChangeAspect="1"/>
          </p:cNvPicPr>
          <p:nvPr/>
        </p:nvPicPr>
        <p:blipFill>
          <a:blip r:embed="rId3">
            <a:extLst/>
          </a:blip>
          <a:stretch>
            <a:fillRect/>
          </a:stretch>
        </p:blipFill>
        <p:spPr>
          <a:xfrm>
            <a:off x="1447594" y="3543298"/>
            <a:ext cx="6263303" cy="835087"/>
          </a:xfrm>
          <a:prstGeom prst="rect">
            <a:avLst/>
          </a:prstGeom>
          <a:ln w="12700">
            <a:miter lim="400000"/>
          </a:ln>
        </p:spPr>
      </p:pic>
      <p:pic>
        <p:nvPicPr>
          <p:cNvPr id="205" name="Image 12" descr="Image 12"/>
          <p:cNvPicPr>
            <a:picLocks noChangeAspect="1"/>
          </p:cNvPicPr>
          <p:nvPr/>
        </p:nvPicPr>
        <p:blipFill>
          <a:blip r:embed="rId4">
            <a:extLst/>
          </a:blip>
          <a:stretch>
            <a:fillRect/>
          </a:stretch>
        </p:blipFill>
        <p:spPr>
          <a:xfrm>
            <a:off x="1418563" y="2457449"/>
            <a:ext cx="6292334" cy="842540"/>
          </a:xfrm>
          <a:prstGeom prst="rect">
            <a:avLst/>
          </a:prstGeom>
          <a:ln w="12700">
            <a:miter lim="400000"/>
          </a:ln>
        </p:spPr>
      </p:pic>
      <p:pic>
        <p:nvPicPr>
          <p:cNvPr id="206" name="Espace réservé du contenu 5" descr="Espace réservé du contenu 5"/>
          <p:cNvPicPr>
            <a:picLocks noChangeAspect="1"/>
          </p:cNvPicPr>
          <p:nvPr/>
        </p:nvPicPr>
        <p:blipFill>
          <a:blip r:embed="rId5">
            <a:extLst/>
          </a:blip>
          <a:stretch>
            <a:fillRect/>
          </a:stretch>
        </p:blipFill>
        <p:spPr>
          <a:xfrm>
            <a:off x="1431800" y="1378134"/>
            <a:ext cx="6262689" cy="833439"/>
          </a:xfrm>
          <a:prstGeom prst="rect">
            <a:avLst/>
          </a:prstGeom>
          <a:ln w="12700">
            <a:miter lim="400000"/>
          </a:ln>
        </p:spPr>
      </p:pic>
      <p:sp>
        <p:nvSpPr>
          <p:cNvPr id="207" name="ZoneTexte 14"/>
          <p:cNvSpPr txBox="1"/>
          <p:nvPr/>
        </p:nvSpPr>
        <p:spPr>
          <a:xfrm>
            <a:off x="1952250" y="1487368"/>
            <a:ext cx="5221789"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342900">
              <a:defRPr b="1" baseline="30000" sz="2700">
                <a:solidFill>
                  <a:srgbClr val="FFFFFF"/>
                </a:solidFill>
                <a:latin typeface="Century Gothic"/>
                <a:ea typeface="Century Gothic"/>
                <a:cs typeface="Century Gothic"/>
                <a:sym typeface="Century Gothic"/>
              </a:defRPr>
            </a:lvl1pPr>
          </a:lstStyle>
          <a:p>
            <a:pPr/>
            <a:r>
              <a:t>The story of 100 years towards safer &amp; healthier work</a:t>
            </a:r>
          </a:p>
        </p:txBody>
      </p:sp>
      <p:sp>
        <p:nvSpPr>
          <p:cNvPr id="208" name="ZoneTexte 15"/>
          <p:cNvSpPr txBox="1"/>
          <p:nvPr/>
        </p:nvSpPr>
        <p:spPr>
          <a:xfrm>
            <a:off x="1952250" y="2636343"/>
            <a:ext cx="5221789"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342900">
              <a:defRPr b="1" baseline="30000" sz="2700">
                <a:solidFill>
                  <a:srgbClr val="FFFFFF"/>
                </a:solidFill>
                <a:latin typeface="Century Gothic"/>
                <a:ea typeface="Century Gothic"/>
                <a:cs typeface="Century Gothic"/>
                <a:sym typeface="Century Gothic"/>
              </a:defRPr>
            </a:lvl1pPr>
          </a:lstStyle>
          <a:p>
            <a:pPr/>
            <a:r>
              <a:t>Tren-tren skala besar di dunia kerja</a:t>
            </a:r>
          </a:p>
        </p:txBody>
      </p:sp>
      <p:sp>
        <p:nvSpPr>
          <p:cNvPr id="209" name="ZoneTexte 16"/>
          <p:cNvSpPr txBox="1"/>
          <p:nvPr/>
        </p:nvSpPr>
        <p:spPr>
          <a:xfrm>
            <a:off x="1909134" y="3674326"/>
            <a:ext cx="5340219"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342900">
              <a:defRPr b="1" baseline="30000" sz="2700">
                <a:solidFill>
                  <a:srgbClr val="FFFFFF"/>
                </a:solidFill>
                <a:latin typeface="Century Gothic"/>
                <a:ea typeface="Century Gothic"/>
                <a:cs typeface="Century Gothic"/>
                <a:sym typeface="Century Gothic"/>
              </a:defRPr>
            </a:lvl1pPr>
          </a:lstStyle>
          <a:p>
            <a:pPr/>
            <a:r>
              <a:t>Merespon tantangan dan peluang K3</a:t>
            </a:r>
          </a:p>
        </p:txBody>
      </p:sp>
      <p:pic>
        <p:nvPicPr>
          <p:cNvPr id="210" name="Espace réservé du contenu 5" descr="Espace réservé du contenu 5"/>
          <p:cNvPicPr>
            <a:picLocks noChangeAspect="1"/>
          </p:cNvPicPr>
          <p:nvPr/>
        </p:nvPicPr>
        <p:blipFill>
          <a:blip r:embed="rId6">
            <a:extLst/>
          </a:blip>
          <a:srcRect l="41410" t="0" r="41410" b="0"/>
          <a:stretch>
            <a:fillRect/>
          </a:stretch>
        </p:blipFill>
        <p:spPr>
          <a:xfrm>
            <a:off x="1431187" y="1396032"/>
            <a:ext cx="6263303" cy="834312"/>
          </a:xfrm>
          <a:prstGeom prst="rect">
            <a:avLst/>
          </a:prstGeom>
          <a:ln w="12700">
            <a:miter lim="400000"/>
          </a:ln>
        </p:spPr>
      </p:pic>
      <p:sp>
        <p:nvSpPr>
          <p:cNvPr id="211" name="ZoneTexte 14"/>
          <p:cNvSpPr txBox="1"/>
          <p:nvPr/>
        </p:nvSpPr>
        <p:spPr>
          <a:xfrm>
            <a:off x="1909134" y="1553991"/>
            <a:ext cx="5221789"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342900">
              <a:defRPr b="1" baseline="29428" sz="2100">
                <a:solidFill>
                  <a:srgbClr val="FFFFFF"/>
                </a:solidFill>
                <a:latin typeface="Century Gothic"/>
                <a:ea typeface="Century Gothic"/>
                <a:cs typeface="Century Gothic"/>
                <a:sym typeface="Century Gothic"/>
              </a:defRPr>
            </a:lvl1pPr>
          </a:lstStyle>
          <a:p>
            <a:pPr/>
            <a:r>
              <a:t>Cerita 100 tahun menuju pekerjaan yang lebih aman dan sehat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itle 1"/>
          <p:cNvSpPr txBox="1"/>
          <p:nvPr>
            <p:ph type="title"/>
          </p:nvPr>
        </p:nvSpPr>
        <p:spPr>
          <a:prstGeom prst="rect">
            <a:avLst/>
          </a:prstGeom>
        </p:spPr>
        <p:txBody>
          <a:bodyPr/>
          <a:lstStyle>
            <a:lvl1pPr>
              <a:defRPr>
                <a:latin typeface="FranklinGothicBook"/>
                <a:ea typeface="FranklinGothicBook"/>
                <a:cs typeface="FranklinGothicBook"/>
                <a:sym typeface="FranklinGothicBook"/>
              </a:defRPr>
            </a:lvl1pPr>
          </a:lstStyle>
          <a:p>
            <a:pPr/>
            <a:r>
              <a:t>Pengantar</a:t>
            </a:r>
          </a:p>
        </p:txBody>
      </p:sp>
      <p:sp>
        <p:nvSpPr>
          <p:cNvPr id="216" name="Content Placeholder 2"/>
          <p:cNvSpPr txBox="1"/>
          <p:nvPr>
            <p:ph type="body" idx="1"/>
          </p:nvPr>
        </p:nvSpPr>
        <p:spPr>
          <a:xfrm>
            <a:off x="457200" y="1200151"/>
            <a:ext cx="8229600" cy="3394472"/>
          </a:xfrm>
          <a:prstGeom prst="rect">
            <a:avLst/>
          </a:prstGeom>
        </p:spPr>
        <p:txBody>
          <a:bodyPr/>
          <a:lstStyle/>
          <a:p>
            <a:pPr/>
            <a:r>
              <a:t>Agenda 2030 untuk Pembangunan Berkelanjutan</a:t>
            </a:r>
          </a:p>
          <a:p>
            <a:pPr/>
            <a:r>
              <a:t>Tujuan Pembangunan Berkelanjutan (goal) 3 dan 8</a:t>
            </a:r>
          </a:p>
        </p:txBody>
      </p:sp>
      <p:pic>
        <p:nvPicPr>
          <p:cNvPr id="217" name="Picture 5" descr="Picture 5"/>
          <p:cNvPicPr>
            <a:picLocks noChangeAspect="1"/>
          </p:cNvPicPr>
          <p:nvPr/>
        </p:nvPicPr>
        <p:blipFill>
          <a:blip r:embed="rId3">
            <a:extLst/>
          </a:blip>
          <a:stretch>
            <a:fillRect/>
          </a:stretch>
        </p:blipFill>
        <p:spPr>
          <a:xfrm>
            <a:off x="2707743" y="2471116"/>
            <a:ext cx="1325012" cy="1325012"/>
          </a:xfrm>
          <a:prstGeom prst="rect">
            <a:avLst/>
          </a:prstGeom>
          <a:ln w="12700">
            <a:miter lim="400000"/>
          </a:ln>
        </p:spPr>
      </p:pic>
      <p:pic>
        <p:nvPicPr>
          <p:cNvPr id="218" name="Picture 6" descr="Picture 6"/>
          <p:cNvPicPr>
            <a:picLocks noChangeAspect="1"/>
          </p:cNvPicPr>
          <p:nvPr/>
        </p:nvPicPr>
        <p:blipFill>
          <a:blip r:embed="rId4">
            <a:extLst/>
          </a:blip>
          <a:stretch>
            <a:fillRect/>
          </a:stretch>
        </p:blipFill>
        <p:spPr>
          <a:xfrm>
            <a:off x="5044159" y="2471117"/>
            <a:ext cx="1325012" cy="132501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Rectangle"/>
          <p:cNvSpPr/>
          <p:nvPr/>
        </p:nvSpPr>
        <p:spPr>
          <a:xfrm>
            <a:off x="2272030" y="1424939"/>
            <a:ext cx="4112578" cy="229362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nchor="ctr"/>
          <a:lstStyle/>
          <a:p>
            <a:pPr>
              <a:defRPr sz="1800"/>
            </a:pPr>
          </a:p>
        </p:txBody>
      </p:sp>
      <p:pic>
        <p:nvPicPr>
          <p:cNvPr id="223" name="Image 2" descr="Image 2"/>
          <p:cNvPicPr>
            <a:picLocks noChangeAspect="1"/>
          </p:cNvPicPr>
          <p:nvPr/>
        </p:nvPicPr>
        <p:blipFill>
          <a:blip r:embed="rId2">
            <a:extLst/>
          </a:blip>
          <a:srcRect l="0" t="0" r="0" b="0"/>
          <a:stretch>
            <a:fillRect/>
          </a:stretch>
        </p:blipFill>
        <p:spPr>
          <a:xfrm>
            <a:off x="2272030" y="1424939"/>
            <a:ext cx="3090789" cy="2181734"/>
          </a:xfrm>
          <a:prstGeom prst="rect">
            <a:avLst/>
          </a:prstGeom>
          <a:ln w="12700">
            <a:miter lim="400000"/>
          </a:ln>
        </p:spPr>
      </p:pic>
      <p:sp>
        <p:nvSpPr>
          <p:cNvPr id="224" name="Meninggal karena penyakit akibat kerja"/>
          <p:cNvSpPr txBox="1"/>
          <p:nvPr/>
        </p:nvSpPr>
        <p:spPr>
          <a:xfrm>
            <a:off x="2539402" y="3025282"/>
            <a:ext cx="1443401" cy="2946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600"/>
            </a:lvl1pPr>
          </a:lstStyle>
          <a:p>
            <a:pPr/>
            <a:r>
              <a:t>Meninggal karena penyakit akibat kerja </a:t>
            </a:r>
          </a:p>
        </p:txBody>
      </p:sp>
      <p:sp>
        <p:nvSpPr>
          <p:cNvPr id="225" name="Org meninggal tiap hari krn kondisi kerja tidak aman dan tidaksehat"/>
          <p:cNvSpPr txBox="1"/>
          <p:nvPr/>
        </p:nvSpPr>
        <p:spPr>
          <a:xfrm>
            <a:off x="3464856" y="2553537"/>
            <a:ext cx="868038" cy="2184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300"/>
            </a:lvl1pPr>
          </a:lstStyle>
          <a:p>
            <a:pPr/>
            <a:r>
              <a:t>Org meninggal tiap hari krn kondisi kerja tidak aman dan tidaksehat</a:t>
            </a:r>
          </a:p>
        </p:txBody>
      </p:sp>
      <p:sp>
        <p:nvSpPr>
          <p:cNvPr id="226" name="Meninggal karena kecelakaan kerja"/>
          <p:cNvSpPr txBox="1"/>
          <p:nvPr/>
        </p:nvSpPr>
        <p:spPr>
          <a:xfrm>
            <a:off x="4050927" y="3022146"/>
            <a:ext cx="1443401" cy="2057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600"/>
            </a:lvl1pPr>
          </a:lstStyle>
          <a:p>
            <a:pPr/>
            <a:r>
              <a:t>Meninggal karena kecelakaan kerja </a:t>
            </a:r>
          </a:p>
        </p:txBody>
      </p:sp>
      <p:sp>
        <p:nvSpPr>
          <p:cNvPr id="227" name="kematian global"/>
          <p:cNvSpPr txBox="1"/>
          <p:nvPr/>
        </p:nvSpPr>
        <p:spPr>
          <a:xfrm>
            <a:off x="3559714" y="2863611"/>
            <a:ext cx="678322" cy="1930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r>
              <a:t>kematian global</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9" name="Image 3" descr="Image 3"/>
          <p:cNvPicPr>
            <a:picLocks noChangeAspect="1"/>
          </p:cNvPicPr>
          <p:nvPr/>
        </p:nvPicPr>
        <p:blipFill>
          <a:blip r:embed="rId3">
            <a:extLst/>
          </a:blip>
          <a:stretch>
            <a:fillRect/>
          </a:stretch>
        </p:blipFill>
        <p:spPr>
          <a:xfrm>
            <a:off x="621765" y="611109"/>
            <a:ext cx="7955168" cy="5615412"/>
          </a:xfrm>
          <a:prstGeom prst="rect">
            <a:avLst/>
          </a:prstGeom>
          <a:ln w="12700">
            <a:miter lim="400000"/>
          </a:ln>
        </p:spPr>
      </p:pic>
      <p:sp>
        <p:nvSpPr>
          <p:cNvPr id="230" name="Gambar 1:Tingkat kematian akibat kecelakaan per 100.000 orang angkatan kerja, berdasarkan kawasan, 2014"/>
          <p:cNvSpPr txBox="1"/>
          <p:nvPr/>
        </p:nvSpPr>
        <p:spPr>
          <a:xfrm>
            <a:off x="2032452" y="1046479"/>
            <a:ext cx="5133986"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800"/>
            </a:lvl1pPr>
          </a:lstStyle>
          <a:p>
            <a:pPr/>
            <a:r>
              <a:t>Gambar 1:Tingkat kematian akibat kecelakaan per 100.000 orang angkatan kerja, berdasarkan kawasan, 2014</a:t>
            </a:r>
          </a:p>
        </p:txBody>
      </p:sp>
      <p:sp>
        <p:nvSpPr>
          <p:cNvPr id="231" name="EROPA"/>
          <p:cNvSpPr txBox="1"/>
          <p:nvPr/>
        </p:nvSpPr>
        <p:spPr>
          <a:xfrm>
            <a:off x="2199039" y="3747346"/>
            <a:ext cx="452739"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EROPA</a:t>
            </a:r>
          </a:p>
        </p:txBody>
      </p:sp>
      <p:sp>
        <p:nvSpPr>
          <p:cNvPr id="232" name="AMERIKA"/>
          <p:cNvSpPr txBox="1"/>
          <p:nvPr/>
        </p:nvSpPr>
        <p:spPr>
          <a:xfrm>
            <a:off x="3071105" y="3747346"/>
            <a:ext cx="570835"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AMERIKA</a:t>
            </a:r>
          </a:p>
        </p:txBody>
      </p:sp>
      <p:sp>
        <p:nvSpPr>
          <p:cNvPr id="233" name="OSEANA"/>
          <p:cNvSpPr txBox="1"/>
          <p:nvPr/>
        </p:nvSpPr>
        <p:spPr>
          <a:xfrm>
            <a:off x="4061267" y="3747346"/>
            <a:ext cx="530540"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OSEANA</a:t>
            </a:r>
          </a:p>
        </p:txBody>
      </p:sp>
      <p:sp>
        <p:nvSpPr>
          <p:cNvPr id="234" name="ASIA"/>
          <p:cNvSpPr txBox="1"/>
          <p:nvPr/>
        </p:nvSpPr>
        <p:spPr>
          <a:xfrm>
            <a:off x="5898972" y="3747346"/>
            <a:ext cx="413728"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ASIA  </a:t>
            </a:r>
          </a:p>
        </p:txBody>
      </p:sp>
      <p:sp>
        <p:nvSpPr>
          <p:cNvPr id="235" name="AFRIKA"/>
          <p:cNvSpPr txBox="1"/>
          <p:nvPr/>
        </p:nvSpPr>
        <p:spPr>
          <a:xfrm>
            <a:off x="6889572" y="3747346"/>
            <a:ext cx="488514"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AFRIKA</a:t>
            </a:r>
          </a:p>
        </p:txBody>
      </p:sp>
      <p:sp>
        <p:nvSpPr>
          <p:cNvPr id="236" name="TOTAL"/>
          <p:cNvSpPr txBox="1"/>
          <p:nvPr/>
        </p:nvSpPr>
        <p:spPr>
          <a:xfrm>
            <a:off x="5011133" y="3747346"/>
            <a:ext cx="447159" cy="2438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900"/>
            </a:lvl1pPr>
          </a:lstStyle>
          <a:p>
            <a:pPr/>
            <a:r>
              <a:t>TOTAL</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0" name="Espace réservé du contenu 5" descr="Espace réservé du contenu 5"/>
          <p:cNvPicPr>
            <a:picLocks noChangeAspect="1"/>
          </p:cNvPicPr>
          <p:nvPr/>
        </p:nvPicPr>
        <p:blipFill>
          <a:blip r:embed="rId3">
            <a:extLst/>
          </a:blip>
          <a:stretch>
            <a:fillRect/>
          </a:stretch>
        </p:blipFill>
        <p:spPr>
          <a:xfrm>
            <a:off x="1143000" y="1999034"/>
            <a:ext cx="6858001" cy="1380798"/>
          </a:xfrm>
          <a:prstGeom prst="rect">
            <a:avLst/>
          </a:prstGeom>
          <a:ln w="12700">
            <a:miter lim="400000"/>
          </a:ln>
        </p:spPr>
      </p:pic>
      <p:sp>
        <p:nvSpPr>
          <p:cNvPr id="241" name="ZoneTexte 14"/>
          <p:cNvSpPr txBox="1"/>
          <p:nvPr/>
        </p:nvSpPr>
        <p:spPr>
          <a:xfrm>
            <a:off x="1812174" y="2479585"/>
            <a:ext cx="5221789"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342900">
              <a:defRPr b="1" baseline="30000" sz="2700">
                <a:solidFill>
                  <a:srgbClr val="FFFFFF"/>
                </a:solidFill>
                <a:latin typeface="Century Gothic"/>
                <a:ea typeface="Century Gothic"/>
                <a:cs typeface="Century Gothic"/>
                <a:sym typeface="Century Gothic"/>
              </a:defRPr>
            </a:pPr>
            <a:r>
              <a:t>Chapter 1</a:t>
            </a:r>
          </a:p>
          <a:p>
            <a:pPr defTabSz="342900">
              <a:defRPr b="1" baseline="30000" sz="2700">
                <a:solidFill>
                  <a:srgbClr val="FFFFFF"/>
                </a:solidFill>
                <a:latin typeface="Century Gothic"/>
                <a:ea typeface="Century Gothic"/>
                <a:cs typeface="Century Gothic"/>
                <a:sym typeface="Century Gothic"/>
              </a:defRPr>
            </a:pPr>
            <a:r>
              <a:t>100 years of safety and health at work</a:t>
            </a:r>
          </a:p>
        </p:txBody>
      </p:sp>
      <p:pic>
        <p:nvPicPr>
          <p:cNvPr id="242" name="Espace réservé du contenu 5" descr="Espace réservé du contenu 5"/>
          <p:cNvPicPr>
            <a:picLocks noChangeAspect="1"/>
          </p:cNvPicPr>
          <p:nvPr/>
        </p:nvPicPr>
        <p:blipFill>
          <a:blip r:embed="rId4">
            <a:extLst/>
          </a:blip>
          <a:srcRect l="41410" t="0" r="41410" b="0"/>
          <a:stretch>
            <a:fillRect/>
          </a:stretch>
        </p:blipFill>
        <p:spPr>
          <a:xfrm>
            <a:off x="1143001" y="2147735"/>
            <a:ext cx="6858003" cy="1232097"/>
          </a:xfrm>
          <a:prstGeom prst="rect">
            <a:avLst/>
          </a:prstGeom>
          <a:ln w="12700">
            <a:miter lim="400000"/>
          </a:ln>
        </p:spPr>
      </p:pic>
      <p:sp>
        <p:nvSpPr>
          <p:cNvPr id="243" name="ZoneTexte 14"/>
          <p:cNvSpPr txBox="1"/>
          <p:nvPr/>
        </p:nvSpPr>
        <p:spPr>
          <a:xfrm>
            <a:off x="1812174" y="2341084"/>
            <a:ext cx="5221789"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342900">
              <a:defRPr b="1" sz="2100">
                <a:solidFill>
                  <a:srgbClr val="FFFFFF"/>
                </a:solidFill>
                <a:latin typeface="Century Gothic"/>
                <a:ea typeface="Century Gothic"/>
                <a:cs typeface="Century Gothic"/>
                <a:sym typeface="Century Gothic"/>
              </a:defRPr>
            </a:pPr>
            <a:r>
              <a:t>BAB 1</a:t>
            </a:r>
          </a:p>
          <a:p>
            <a:pPr defTabSz="342900">
              <a:defRPr b="1" sz="2100">
                <a:solidFill>
                  <a:srgbClr val="FFFFFF"/>
                </a:solidFill>
                <a:latin typeface="Century Gothic"/>
                <a:ea typeface="Century Gothic"/>
                <a:cs typeface="Century Gothic"/>
                <a:sym typeface="Century Gothic"/>
              </a:defRPr>
            </a:pPr>
            <a:r>
              <a:t>100 tahun keselamatan dan kesehatan dalam pekerjaan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itle 3"/>
          <p:cNvSpPr txBox="1"/>
          <p:nvPr>
            <p:ph type="title"/>
          </p:nvPr>
        </p:nvSpPr>
        <p:spPr>
          <a:xfrm>
            <a:off x="1485900" y="508196"/>
            <a:ext cx="6172200" cy="857251"/>
          </a:xfrm>
          <a:prstGeom prst="rect">
            <a:avLst/>
          </a:prstGeom>
        </p:spPr>
        <p:txBody>
          <a:bodyPr/>
          <a:lstStyle>
            <a:lvl1pPr defTabSz="243459">
              <a:defRPr b="1" sz="2059"/>
            </a:lvl1pPr>
          </a:lstStyle>
          <a:p>
            <a:pPr/>
            <a:r>
              <a:t>1. Mengapa dunia perlu merespon kecelakaan dan penyakit di tempat kerja 100 tahun yang lalu</a:t>
            </a:r>
          </a:p>
        </p:txBody>
      </p:sp>
      <p:sp>
        <p:nvSpPr>
          <p:cNvPr id="248" name="Content Placeholder 9"/>
          <p:cNvSpPr txBox="1"/>
          <p:nvPr>
            <p:ph type="body" sz="half" idx="1"/>
          </p:nvPr>
        </p:nvSpPr>
        <p:spPr>
          <a:xfrm>
            <a:off x="1485900" y="1749027"/>
            <a:ext cx="6172200" cy="3028326"/>
          </a:xfrm>
          <a:prstGeom prst="rect">
            <a:avLst/>
          </a:prstGeom>
        </p:spPr>
        <p:txBody>
          <a:bodyPr/>
          <a:lstStyle/>
          <a:p>
            <a:pPr marL="0" indent="0" algn="ctr">
              <a:buSzTx/>
              <a:buNone/>
              <a:defRPr i="1"/>
            </a:pPr>
            <a:r>
              <a:t>Perspektif sejarah</a:t>
            </a:r>
          </a:p>
          <a:p>
            <a:pPr marL="0" indent="0" algn="ctr">
              <a:buSzTx/>
              <a:buNone/>
            </a:pPr>
          </a:p>
          <a:p>
            <a:pPr/>
            <a:r>
              <a:t>Abad ke- 18, 19 dan 20: Industrialisasi</a:t>
            </a:r>
          </a:p>
          <a:p>
            <a:pPr/>
            <a:r>
              <a:t>Awal abad ke 20</a:t>
            </a:r>
          </a:p>
          <a:p>
            <a:pPr lvl="1" marL="557212" indent="-214313">
              <a:defRPr sz="2100"/>
            </a:pPr>
            <a:r>
              <a:t>1919: pembentukan Liga Bangsa-Bangsa &amp; Organisasi Perburuhan Internasional (ILO)</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Content Placeholder 4" descr="Content Placeholder 4"/>
          <p:cNvPicPr>
            <a:picLocks noChangeAspect="1"/>
          </p:cNvPicPr>
          <p:nvPr/>
        </p:nvPicPr>
        <p:blipFill>
          <a:blip r:embed="rId3">
            <a:extLst/>
          </a:blip>
          <a:stretch>
            <a:fillRect/>
          </a:stretch>
        </p:blipFill>
        <p:spPr>
          <a:xfrm>
            <a:off x="2692025" y="1257521"/>
            <a:ext cx="3759950" cy="2342162"/>
          </a:xfrm>
          <a:prstGeom prst="rect">
            <a:avLst/>
          </a:prstGeom>
          <a:ln w="12700">
            <a:miter lim="400000"/>
          </a:ln>
        </p:spPr>
      </p:pic>
      <p:pic>
        <p:nvPicPr>
          <p:cNvPr id="253" name="Picture 2" descr="Picture 2"/>
          <p:cNvPicPr>
            <a:picLocks noChangeAspect="1"/>
          </p:cNvPicPr>
          <p:nvPr/>
        </p:nvPicPr>
        <p:blipFill>
          <a:blip r:embed="rId4">
            <a:extLst/>
          </a:blip>
          <a:stretch>
            <a:fillRect/>
          </a:stretch>
        </p:blipFill>
        <p:spPr>
          <a:xfrm>
            <a:off x="1867061" y="596229"/>
            <a:ext cx="5610872" cy="3953816"/>
          </a:xfrm>
          <a:prstGeom prst="rect">
            <a:avLst/>
          </a:prstGeom>
          <a:ln w="12700">
            <a:miter lim="400000"/>
          </a:ln>
        </p:spPr>
      </p:pic>
      <p:sp>
        <p:nvSpPr>
          <p:cNvPr id="254" name="PABRIK 1911…"/>
          <p:cNvSpPr txBox="1"/>
          <p:nvPr/>
        </p:nvSpPr>
        <p:spPr>
          <a:xfrm>
            <a:off x="3951639" y="1384299"/>
            <a:ext cx="3759949" cy="523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b="1" sz="1100"/>
            </a:pPr>
            <a:r>
              <a:t>PABRIK </a:t>
            </a:r>
            <a:r>
              <a:rPr>
                <a:solidFill>
                  <a:schemeClr val="accent2"/>
                </a:solidFill>
              </a:rPr>
              <a:t>1911</a:t>
            </a:r>
          </a:p>
          <a:p>
            <a:pPr>
              <a:defRPr sz="800"/>
            </a:pPr>
            <a:r>
              <a:t>145 pekerja meninggal dalam kebakaran di Triangle Shirtwaist Factory di New York pada 25 Maret 1911</a:t>
            </a:r>
          </a:p>
        </p:txBody>
      </p:sp>
      <p:sp>
        <p:nvSpPr>
          <p:cNvPr id="255" name="PERTAMBANGAN 1913…"/>
          <p:cNvSpPr txBox="1"/>
          <p:nvPr/>
        </p:nvSpPr>
        <p:spPr>
          <a:xfrm>
            <a:off x="3951639" y="2567939"/>
            <a:ext cx="3759949" cy="650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b="1" sz="1100"/>
            </a:pPr>
            <a:r>
              <a:t>PERTAMBANGAN </a:t>
            </a:r>
            <a:r>
              <a:rPr>
                <a:solidFill>
                  <a:schemeClr val="accent2"/>
                </a:solidFill>
              </a:rPr>
              <a:t>1913</a:t>
            </a:r>
          </a:p>
          <a:p>
            <a:pPr>
              <a:defRPr b="1" sz="800"/>
            </a:pPr>
            <a:r>
              <a:t>439 penambang dan seorang petugas penyelamat meninggal dalam bencana tambang batu bara Senghenydd di Universal Colliery Senghenydd, di Wales Selatan (Inggris) pada 14 Oktober 1913</a:t>
            </a:r>
          </a:p>
        </p:txBody>
      </p:sp>
      <p:sp>
        <p:nvSpPr>
          <p:cNvPr id="256" name="PELAYARAN 1917…"/>
          <p:cNvSpPr txBox="1"/>
          <p:nvPr/>
        </p:nvSpPr>
        <p:spPr>
          <a:xfrm>
            <a:off x="3951639" y="3568699"/>
            <a:ext cx="3759949" cy="777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b="1" sz="1100"/>
            </a:pPr>
            <a:r>
              <a:t>PELAYARAN </a:t>
            </a:r>
            <a:r>
              <a:rPr>
                <a:solidFill>
                  <a:schemeClr val="accent2"/>
                </a:solidFill>
              </a:rPr>
              <a:t>1917</a:t>
            </a:r>
          </a:p>
          <a:p>
            <a:pPr>
              <a:defRPr b="1" sz="800"/>
            </a:pPr>
            <a:r>
              <a:t>Sekitar 2000 orang tewas, dan lebih dari ribuan orang terluka ketika sebuah kapal bertabrakan dengan sebuah kapal barang yang membawa bahan peledak di Halifax. Ini dianggap sebagai ledakan buatan manusia terbesar sebelum Bom Atom</a:t>
            </a:r>
          </a:p>
        </p:txBody>
      </p:sp>
      <p:sp>
        <p:nvSpPr>
          <p:cNvPr id="257" name="BENCANA BESAR SEBELUM 1919"/>
          <p:cNvSpPr txBox="1"/>
          <p:nvPr/>
        </p:nvSpPr>
        <p:spPr>
          <a:xfrm>
            <a:off x="2564799" y="749300"/>
            <a:ext cx="3759949" cy="383540"/>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b="1" sz="1800"/>
            </a:lvl1pPr>
          </a:lstStyle>
          <a:p>
            <a:pPr/>
            <a:r>
              <a:t>BENCANA BESAR SEBELUM 1919</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Title 1"/>
          <p:cNvSpPr txBox="1"/>
          <p:nvPr>
            <p:ph type="title"/>
          </p:nvPr>
        </p:nvSpPr>
        <p:spPr>
          <a:prstGeom prst="rect">
            <a:avLst/>
          </a:prstGeom>
        </p:spPr>
        <p:txBody>
          <a:bodyPr/>
          <a:lstStyle>
            <a:lvl1pPr defTabSz="305180">
              <a:defRPr b="1" sz="2581"/>
            </a:lvl1pPr>
          </a:lstStyle>
          <a:p>
            <a:pPr/>
            <a:r>
              <a:t>2. ILO: Didirikan di atas konsep kerja yang aman dan sehat</a:t>
            </a:r>
          </a:p>
        </p:txBody>
      </p:sp>
      <p:sp>
        <p:nvSpPr>
          <p:cNvPr id="262" name="Content Placeholder 2"/>
          <p:cNvSpPr txBox="1"/>
          <p:nvPr>
            <p:ph type="body" idx="1"/>
          </p:nvPr>
        </p:nvSpPr>
        <p:spPr>
          <a:xfrm>
            <a:off x="457200" y="1200151"/>
            <a:ext cx="8229600" cy="3394472"/>
          </a:xfrm>
          <a:prstGeom prst="rect">
            <a:avLst/>
          </a:prstGeom>
        </p:spPr>
        <p:txBody>
          <a:bodyPr/>
          <a:lstStyle/>
          <a:p>
            <a:pPr>
              <a:defRPr sz="2100"/>
            </a:pPr>
            <a:r>
              <a:t>Sesi pertama Konferensi Perburuhan Internasional (ILC) pada tahun 1919:</a:t>
            </a:r>
          </a:p>
          <a:p>
            <a:pPr marL="0" indent="0" algn="ctr">
              <a:buSzTx/>
              <a:buNone/>
              <a:defRPr i="1" sz="2100"/>
            </a:pPr>
            <a:r>
              <a:t>Instrumen K3 dan Struktur Tripartit</a:t>
            </a:r>
          </a:p>
        </p:txBody>
      </p:sp>
      <p:pic>
        <p:nvPicPr>
          <p:cNvPr id="263" name="Picture 5" descr="Picture 5"/>
          <p:cNvPicPr>
            <a:picLocks noChangeAspect="1"/>
          </p:cNvPicPr>
          <p:nvPr/>
        </p:nvPicPr>
        <p:blipFill>
          <a:blip r:embed="rId3">
            <a:extLst/>
          </a:blip>
          <a:stretch>
            <a:fillRect/>
          </a:stretch>
        </p:blipFill>
        <p:spPr>
          <a:xfrm>
            <a:off x="1832372" y="2489753"/>
            <a:ext cx="2515204" cy="1754412"/>
          </a:xfrm>
          <a:prstGeom prst="rect">
            <a:avLst/>
          </a:prstGeom>
          <a:ln w="12700">
            <a:miter lim="400000"/>
          </a:ln>
        </p:spPr>
      </p:pic>
      <p:pic>
        <p:nvPicPr>
          <p:cNvPr id="264" name="Picture 6" descr="Picture 6"/>
          <p:cNvPicPr>
            <a:picLocks noChangeAspect="1"/>
          </p:cNvPicPr>
          <p:nvPr/>
        </p:nvPicPr>
        <p:blipFill>
          <a:blip r:embed="rId4">
            <a:extLst/>
          </a:blip>
          <a:stretch>
            <a:fillRect/>
          </a:stretch>
        </p:blipFill>
        <p:spPr>
          <a:xfrm>
            <a:off x="4795630" y="2517193"/>
            <a:ext cx="2862471" cy="169953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Title 1"/>
          <p:cNvSpPr txBox="1"/>
          <p:nvPr>
            <p:ph type="title"/>
          </p:nvPr>
        </p:nvSpPr>
        <p:spPr>
          <a:xfrm>
            <a:off x="457200" y="205978"/>
            <a:ext cx="6515100" cy="857251"/>
          </a:xfrm>
          <a:prstGeom prst="rect">
            <a:avLst/>
          </a:prstGeom>
        </p:spPr>
        <p:txBody>
          <a:bodyPr/>
          <a:lstStyle>
            <a:lvl1pPr algn="l" defTabSz="388620">
              <a:defRPr sz="2720"/>
            </a:lvl1pPr>
          </a:lstStyle>
          <a:p>
            <a:pPr/>
            <a:r>
              <a:t>Organisasi Perburuhan Internasional (ILO)</a:t>
            </a:r>
          </a:p>
        </p:txBody>
      </p:sp>
      <p:sp>
        <p:nvSpPr>
          <p:cNvPr id="269" name="Content Placeholder 6"/>
          <p:cNvSpPr txBox="1"/>
          <p:nvPr>
            <p:ph type="body" sz="half" idx="1"/>
          </p:nvPr>
        </p:nvSpPr>
        <p:spPr>
          <a:xfrm>
            <a:off x="457201" y="1376100"/>
            <a:ext cx="4572001" cy="3394472"/>
          </a:xfrm>
          <a:prstGeom prst="rect">
            <a:avLst/>
          </a:prstGeom>
        </p:spPr>
        <p:txBody>
          <a:bodyPr/>
          <a:lstStyle/>
          <a:p>
            <a:pPr>
              <a:defRPr sz="2400"/>
            </a:pPr>
          </a:p>
          <a:p>
            <a:pPr>
              <a:spcBef>
                <a:spcPts val="500"/>
              </a:spcBef>
              <a:defRPr sz="2400"/>
            </a:pPr>
            <a:r>
              <a:t>Standar Ketenagakerjaan Internasional</a:t>
            </a:r>
          </a:p>
          <a:p>
            <a:pPr>
              <a:spcBef>
                <a:spcPts val="500"/>
              </a:spcBef>
              <a:defRPr sz="2400"/>
            </a:pPr>
            <a:r>
              <a:t>Kode Praktek dan Pedoman</a:t>
            </a:r>
          </a:p>
          <a:p>
            <a:pPr>
              <a:spcBef>
                <a:spcPts val="500"/>
              </a:spcBef>
              <a:defRPr sz="2400"/>
            </a:pPr>
            <a:r>
              <a:t>Program dan materi pelatihan</a:t>
            </a:r>
          </a:p>
          <a:p>
            <a:pPr>
              <a:spcBef>
                <a:spcPts val="500"/>
              </a:spcBef>
              <a:defRPr sz="2400"/>
            </a:pPr>
            <a:r>
              <a:t>Bahan informasi</a:t>
            </a:r>
          </a:p>
        </p:txBody>
      </p:sp>
      <p:grpSp>
        <p:nvGrpSpPr>
          <p:cNvPr id="282" name="Group 11"/>
          <p:cNvGrpSpPr/>
          <p:nvPr/>
        </p:nvGrpSpPr>
        <p:grpSpPr>
          <a:xfrm>
            <a:off x="6143368" y="1862373"/>
            <a:ext cx="2203621" cy="2130852"/>
            <a:chOff x="0" y="0"/>
            <a:chExt cx="2203619" cy="2130850"/>
          </a:xfrm>
        </p:grpSpPr>
        <p:grpSp>
          <p:nvGrpSpPr>
            <p:cNvPr id="272" name="Rectangle 7"/>
            <p:cNvGrpSpPr/>
            <p:nvPr/>
          </p:nvGrpSpPr>
          <p:grpSpPr>
            <a:xfrm>
              <a:off x="0" y="617010"/>
              <a:ext cx="1359243" cy="1513841"/>
              <a:chOff x="0" y="0"/>
              <a:chExt cx="1359242" cy="1513839"/>
            </a:xfrm>
          </p:grpSpPr>
          <p:sp>
            <p:nvSpPr>
              <p:cNvPr id="270" name="Rectangle"/>
              <p:cNvSpPr/>
              <p:nvPr/>
            </p:nvSpPr>
            <p:spPr>
              <a:xfrm>
                <a:off x="0" y="151439"/>
                <a:ext cx="1359243" cy="1210962"/>
              </a:xfrm>
              <a:prstGeom prst="rect">
                <a:avLst/>
              </a:prstGeom>
              <a:solidFill>
                <a:srgbClr val="007434"/>
              </a:soli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400">
                    <a:solidFill>
                      <a:srgbClr val="FFFFFF"/>
                    </a:solidFill>
                  </a:defRPr>
                </a:pPr>
              </a:p>
            </p:txBody>
          </p:sp>
          <p:sp>
            <p:nvSpPr>
              <p:cNvPr id="271" name="Pengusaha"/>
              <p:cNvSpPr txBox="1"/>
              <p:nvPr/>
            </p:nvSpPr>
            <p:spPr>
              <a:xfrm>
                <a:off x="45719" y="0"/>
                <a:ext cx="1267804" cy="1513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sz="1400">
                    <a:solidFill>
                      <a:srgbClr val="FFFFFF"/>
                    </a:solidFill>
                  </a:defRPr>
                </a:pPr>
              </a:p>
              <a:p>
                <a:pPr algn="ctr">
                  <a:defRPr sz="1400">
                    <a:solidFill>
                      <a:srgbClr val="FFFFFF"/>
                    </a:solidFill>
                  </a:defRPr>
                </a:pPr>
              </a:p>
              <a:p>
                <a:pPr algn="ctr">
                  <a:defRPr sz="1400">
                    <a:solidFill>
                      <a:srgbClr val="FFFFFF"/>
                    </a:solidFill>
                  </a:defRPr>
                </a:pPr>
              </a:p>
              <a:p>
                <a:pPr algn="ctr">
                  <a:defRPr sz="1400">
                    <a:solidFill>
                      <a:srgbClr val="FFFFFF"/>
                    </a:solidFill>
                  </a:defRPr>
                </a:pPr>
              </a:p>
              <a:p>
                <a:pPr algn="ctr">
                  <a:defRPr sz="1400">
                    <a:solidFill>
                      <a:srgbClr val="FFFFFF"/>
                    </a:solidFill>
                  </a:defRPr>
                </a:pPr>
              </a:p>
              <a:p>
                <a:pPr algn="ctr">
                  <a:defRPr sz="1400">
                    <a:solidFill>
                      <a:srgbClr val="FFFFFF"/>
                    </a:solidFill>
                  </a:defRPr>
                </a:pPr>
                <a:r>
                  <a:t>Pengusaha</a:t>
                </a:r>
              </a:p>
            </p:txBody>
          </p:sp>
        </p:grpSp>
        <p:grpSp>
          <p:nvGrpSpPr>
            <p:cNvPr id="275" name="Rectangle 8"/>
            <p:cNvGrpSpPr/>
            <p:nvPr/>
          </p:nvGrpSpPr>
          <p:grpSpPr>
            <a:xfrm>
              <a:off x="486032" y="0"/>
              <a:ext cx="1359243" cy="1210962"/>
              <a:chOff x="0" y="0"/>
              <a:chExt cx="1359242" cy="1210961"/>
            </a:xfrm>
          </p:grpSpPr>
          <p:sp>
            <p:nvSpPr>
              <p:cNvPr id="273" name="Rectangle"/>
              <p:cNvSpPr/>
              <p:nvPr/>
            </p:nvSpPr>
            <p:spPr>
              <a:xfrm>
                <a:off x="-1" y="-1"/>
                <a:ext cx="1359244" cy="1210963"/>
              </a:xfrm>
              <a:prstGeom prst="rect">
                <a:avLst/>
              </a:prstGeom>
              <a:solidFill>
                <a:srgbClr val="CC3300"/>
              </a:soli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400">
                    <a:solidFill>
                      <a:srgbClr val="FFFFFF"/>
                    </a:solidFill>
                  </a:defRPr>
                </a:pPr>
              </a:p>
            </p:txBody>
          </p:sp>
          <p:sp>
            <p:nvSpPr>
              <p:cNvPr id="274" name="Pekerja"/>
              <p:cNvSpPr txBox="1"/>
              <p:nvPr/>
            </p:nvSpPr>
            <p:spPr>
              <a:xfrm>
                <a:off x="45719" y="51760"/>
                <a:ext cx="1267804" cy="1107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sz="1400">
                    <a:solidFill>
                      <a:srgbClr val="FFFFFF"/>
                    </a:solidFill>
                  </a:defRPr>
                </a:pPr>
                <a:r>
                  <a:t>Pekerja</a:t>
                </a:r>
              </a:p>
              <a:p>
                <a:pPr algn="ctr">
                  <a:defRPr sz="1400">
                    <a:solidFill>
                      <a:srgbClr val="FFFFFF"/>
                    </a:solidFill>
                  </a:defRPr>
                </a:pPr>
              </a:p>
              <a:p>
                <a:pPr algn="ctr">
                  <a:defRPr sz="1400">
                    <a:solidFill>
                      <a:srgbClr val="FFFFFF"/>
                    </a:solidFill>
                  </a:defRPr>
                </a:pPr>
              </a:p>
              <a:p>
                <a:pPr algn="ctr">
                  <a:defRPr sz="1400">
                    <a:solidFill>
                      <a:srgbClr val="FFFFFF"/>
                    </a:solidFill>
                  </a:defRPr>
                </a:pPr>
              </a:p>
            </p:txBody>
          </p:sp>
        </p:grpSp>
        <p:grpSp>
          <p:nvGrpSpPr>
            <p:cNvPr id="278" name="Rectangle 9"/>
            <p:cNvGrpSpPr/>
            <p:nvPr/>
          </p:nvGrpSpPr>
          <p:grpSpPr>
            <a:xfrm>
              <a:off x="844377" y="347906"/>
              <a:ext cx="1359243" cy="1310641"/>
              <a:chOff x="0" y="0"/>
              <a:chExt cx="1359242" cy="1310639"/>
            </a:xfrm>
          </p:grpSpPr>
          <p:sp>
            <p:nvSpPr>
              <p:cNvPr id="276" name="Rectangle"/>
              <p:cNvSpPr/>
              <p:nvPr/>
            </p:nvSpPr>
            <p:spPr>
              <a:xfrm>
                <a:off x="0" y="49839"/>
                <a:ext cx="1359243" cy="1210962"/>
              </a:xfrm>
              <a:prstGeom prst="rect">
                <a:avLst/>
              </a:prstGeom>
              <a:solidFill>
                <a:srgbClr val="E46C0A"/>
              </a:soli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400">
                    <a:solidFill>
                      <a:srgbClr val="FFFFFF"/>
                    </a:solidFill>
                  </a:defRPr>
                </a:pPr>
              </a:p>
            </p:txBody>
          </p:sp>
          <p:sp>
            <p:nvSpPr>
              <p:cNvPr id="277" name="Pemerintah"/>
              <p:cNvSpPr txBox="1"/>
              <p:nvPr/>
            </p:nvSpPr>
            <p:spPr>
              <a:xfrm>
                <a:off x="45719" y="0"/>
                <a:ext cx="1267804" cy="1310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sz="1400">
                    <a:solidFill>
                      <a:srgbClr val="FFFFFF"/>
                    </a:solidFill>
                  </a:defRPr>
                </a:pPr>
              </a:p>
              <a:p>
                <a:pPr algn="ctr">
                  <a:defRPr sz="1400">
                    <a:solidFill>
                      <a:srgbClr val="FFFFFF"/>
                    </a:solidFill>
                  </a:defRPr>
                </a:pPr>
              </a:p>
              <a:p>
                <a:pPr algn="ctr">
                  <a:defRPr sz="1400">
                    <a:solidFill>
                      <a:srgbClr val="FFFFFF"/>
                    </a:solidFill>
                  </a:defRPr>
                </a:pPr>
              </a:p>
              <a:p>
                <a:pPr algn="ctr">
                  <a:defRPr sz="1400">
                    <a:solidFill>
                      <a:srgbClr val="FFFFFF"/>
                    </a:solidFill>
                  </a:defRPr>
                </a:pPr>
              </a:p>
              <a:p>
                <a:pPr algn="ctr">
                  <a:defRPr sz="1400">
                    <a:solidFill>
                      <a:srgbClr val="FFFFFF"/>
                    </a:solidFill>
                  </a:defRPr>
                </a:pPr>
                <a:r>
                  <a:t>      Pemerintah</a:t>
                </a:r>
              </a:p>
            </p:txBody>
          </p:sp>
        </p:grpSp>
        <p:grpSp>
          <p:nvGrpSpPr>
            <p:cNvPr id="281" name="Rectangle 10"/>
            <p:cNvGrpSpPr/>
            <p:nvPr/>
          </p:nvGrpSpPr>
          <p:grpSpPr>
            <a:xfrm>
              <a:off x="844377" y="769925"/>
              <a:ext cx="514865" cy="466603"/>
              <a:chOff x="0" y="0"/>
              <a:chExt cx="514864" cy="466601"/>
            </a:xfrm>
          </p:grpSpPr>
          <p:sp>
            <p:nvSpPr>
              <p:cNvPr id="279" name="Rectangle"/>
              <p:cNvSpPr/>
              <p:nvPr/>
            </p:nvSpPr>
            <p:spPr>
              <a:xfrm>
                <a:off x="0" y="0"/>
                <a:ext cx="514865" cy="466602"/>
              </a:xfrm>
              <a:prstGeom prst="rect">
                <a:avLst/>
              </a:prstGeom>
              <a:solidFill>
                <a:srgbClr val="00467A"/>
              </a:soli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800">
                    <a:solidFill>
                      <a:srgbClr val="FFFFFF"/>
                    </a:solidFill>
                  </a:defRPr>
                </a:pPr>
              </a:p>
            </p:txBody>
          </p:sp>
          <p:sp>
            <p:nvSpPr>
              <p:cNvPr id="280" name="ILO"/>
              <p:cNvSpPr/>
              <p:nvPr/>
            </p:nvSpPr>
            <p:spPr>
              <a:xfrm>
                <a:off x="45719" y="233300"/>
                <a:ext cx="42342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ILO</a:t>
                </a:r>
              </a:p>
            </p:txBody>
          </p:sp>
        </p:gr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Title 1"/>
          <p:cNvSpPr txBox="1"/>
          <p:nvPr>
            <p:ph type="title"/>
          </p:nvPr>
        </p:nvSpPr>
        <p:spPr>
          <a:xfrm>
            <a:off x="1615380" y="848112"/>
            <a:ext cx="5915026" cy="900114"/>
          </a:xfrm>
          <a:prstGeom prst="rect">
            <a:avLst/>
          </a:prstGeom>
        </p:spPr>
        <p:txBody>
          <a:bodyPr/>
          <a:lstStyle/>
          <a:p>
            <a:pPr algn="ctr" defTabSz="277749">
              <a:defRPr sz="2430"/>
            </a:pPr>
            <a:r>
              <a:t>3. </a:t>
            </a:r>
            <a:r>
              <a:t>Pasca Perang Dunia Kedua: Perspektif yang semakin mendunia tentang K3</a:t>
            </a:r>
          </a:p>
        </p:txBody>
      </p:sp>
      <p:sp>
        <p:nvSpPr>
          <p:cNvPr id="287" name="Text Placeholder 4"/>
          <p:cNvSpPr/>
          <p:nvPr>
            <p:ph type="body" idx="13"/>
          </p:nvPr>
        </p:nvSpPr>
        <p:spPr>
          <a:xfrm>
            <a:off x="1615381" y="1800225"/>
            <a:ext cx="2531454" cy="2476707"/>
          </a:xfrm>
          <a:prstGeom prst="rect">
            <a:avLst/>
          </a:prstGeom>
          <a:extLst>
            <a:ext uri="{C572A759-6A51-4108-AA02-DFA0A04FC94B}">
              <ma14:wrappingTextBoxFlag xmlns:ma14="http://schemas.microsoft.com/office/mac/drawingml/2011/main" val="1"/>
            </a:ext>
          </a:extLst>
        </p:spPr>
        <p:txBody>
          <a:bodyPr/>
          <a:lstStyle/>
          <a:p>
            <a:pPr marL="0" indent="0" defTabSz="291465">
              <a:spcBef>
                <a:spcPts val="300"/>
              </a:spcBef>
              <a:buSzTx/>
              <a:buFontTx/>
              <a:buNone/>
              <a:defRPr b="1" sz="1105"/>
            </a:pPr>
            <a:r>
              <a:t>Deklarasi Philadelphia, 1944 tentang kesehatan pekerja:</a:t>
            </a:r>
          </a:p>
          <a:p>
            <a:pPr marL="0" indent="0" defTabSz="291465">
              <a:spcBef>
                <a:spcPts val="300"/>
              </a:spcBef>
              <a:buSzTx/>
              <a:buFontTx/>
              <a:buNone/>
              <a:defRPr b="1" sz="1105"/>
            </a:pPr>
            <a:r>
              <a:t>“Konferensi ini mengakui kewajiban serius Organisasi Perburuhan Internasional (ILO) untuk menindaklanjuti lebih jauh di negara-negara dengan program dunia yang akan dicapai […] </a:t>
            </a:r>
            <a:r>
              <a:rPr i="1" sz="1530">
                <a:solidFill>
                  <a:srgbClr val="FF0000"/>
                </a:solidFill>
              </a:rPr>
              <a:t>perlindungan yang memadai untuk kehidupan dan kesehatan pekerja di semua pekerjaan</a:t>
            </a:r>
            <a:r>
              <a:t>.” </a:t>
            </a:r>
          </a:p>
        </p:txBody>
      </p:sp>
      <p:pic>
        <p:nvPicPr>
          <p:cNvPr id="288" name="Picture 5" descr="Picture 5"/>
          <p:cNvPicPr>
            <a:picLocks noChangeAspect="1"/>
          </p:cNvPicPr>
          <p:nvPr/>
        </p:nvPicPr>
        <p:blipFill>
          <a:blip r:embed="rId3">
            <a:extLst/>
          </a:blip>
          <a:stretch>
            <a:fillRect/>
          </a:stretch>
        </p:blipFill>
        <p:spPr>
          <a:xfrm>
            <a:off x="5074634" y="1900340"/>
            <a:ext cx="2562210" cy="254216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2" name="Image 3" descr="Image 3"/>
          <p:cNvPicPr>
            <a:picLocks noChangeAspect="1"/>
          </p:cNvPicPr>
          <p:nvPr/>
        </p:nvPicPr>
        <p:blipFill>
          <a:blip r:embed="rId3">
            <a:extLst/>
          </a:blip>
          <a:stretch>
            <a:fillRect/>
          </a:stretch>
        </p:blipFill>
        <p:spPr>
          <a:xfrm>
            <a:off x="640532" y="-59048"/>
            <a:ext cx="8107379" cy="5090511"/>
          </a:xfrm>
          <a:prstGeom prst="rect">
            <a:avLst/>
          </a:prstGeom>
          <a:ln w="12700">
            <a:miter lim="400000"/>
          </a:ln>
        </p:spPr>
      </p:pic>
      <p:sp>
        <p:nvSpPr>
          <p:cNvPr id="293" name="STANDAR KETENAGAKERJAAN INTERNASIONAL ILO PADA K3"/>
          <p:cNvSpPr txBox="1"/>
          <p:nvPr/>
        </p:nvSpPr>
        <p:spPr>
          <a:xfrm>
            <a:off x="1476973" y="167092"/>
            <a:ext cx="6434483" cy="396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1900"/>
            </a:lvl1pPr>
          </a:lstStyle>
          <a:p>
            <a:pPr/>
            <a:r>
              <a:t>STANDAR KETENAGAKERJAAN INTERNASIONAL ILO PADA K3</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7" name="Image 1" descr="Image 1"/>
          <p:cNvPicPr>
            <a:picLocks noChangeAspect="1"/>
          </p:cNvPicPr>
          <p:nvPr/>
        </p:nvPicPr>
        <p:blipFill>
          <a:blip r:embed="rId3">
            <a:extLst/>
          </a:blip>
          <a:stretch>
            <a:fillRect/>
          </a:stretch>
        </p:blipFill>
        <p:spPr>
          <a:xfrm>
            <a:off x="911474" y="132502"/>
            <a:ext cx="7322991" cy="5541510"/>
          </a:xfrm>
          <a:prstGeom prst="rect">
            <a:avLst/>
          </a:prstGeom>
          <a:ln w="12700">
            <a:miter lim="400000"/>
          </a:ln>
        </p:spPr>
      </p:pic>
      <p:sp>
        <p:nvSpPr>
          <p:cNvPr id="298" name="STANDAR KETENAGAKERJAAN INTERNASIONAL ILO PADA K3"/>
          <p:cNvSpPr txBox="1"/>
          <p:nvPr/>
        </p:nvSpPr>
        <p:spPr>
          <a:xfrm>
            <a:off x="1354758" y="461732"/>
            <a:ext cx="6434484" cy="396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1900"/>
            </a:lvl1pPr>
          </a:lstStyle>
          <a:p>
            <a:pPr/>
            <a:r>
              <a:t>STANDAR KETENAGAKERJAAN INTERNASIONAL ILO PADA K3</a:t>
            </a:r>
          </a:p>
        </p:txBody>
      </p:sp>
      <p:sp>
        <p:nvSpPr>
          <p:cNvPr id="299" name="ILO TELAH MENGADOPSI LEBIH DARI 40 STANDAR KETENAGAKERJAAN INTERNASIONAL YANG BERHUBUNGAN DENGAN KESELAMATAN DAN KESEHATAN KERJA. STANDAR INI DAPAT DIKELOMPOKKAN SEBAGAI BERIKUT:"/>
          <p:cNvSpPr txBox="1"/>
          <p:nvPr/>
        </p:nvSpPr>
        <p:spPr>
          <a:xfrm>
            <a:off x="2120543" y="1251146"/>
            <a:ext cx="4902914" cy="497841"/>
          </a:xfrm>
          <a:prstGeom prst="rect">
            <a:avLst/>
          </a:prstGeom>
          <a:solidFill>
            <a:srgbClr val="F1160A"/>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900">
                <a:solidFill>
                  <a:srgbClr val="FFFFFF"/>
                </a:solidFill>
              </a:defRPr>
            </a:lvl1pPr>
          </a:lstStyle>
          <a:p>
            <a:pPr/>
            <a:r>
              <a:t>ILO TELAH MENGADOPSI LEBIH DARI 40 STANDAR KETENAGAKERJAAN INTERNASIONAL YANG BERHUBUNGAN DENGAN KESELAMATAN DAN KESEHATAN KERJA. STANDAR INI DAPAT DIKELOMPOKKAN SEBAGAI BERIKUT:</a:t>
            </a:r>
          </a:p>
        </p:txBody>
      </p:sp>
      <p:sp>
        <p:nvSpPr>
          <p:cNvPr id="300" name="TERKAIT DENGAN RISIKO KHUSUS (seperti radiasi pengion, asbes, kanker akibat kerja dan bahan kimia)"/>
          <p:cNvSpPr txBox="1"/>
          <p:nvPr/>
        </p:nvSpPr>
        <p:spPr>
          <a:xfrm>
            <a:off x="2214279" y="1871979"/>
            <a:ext cx="2084561" cy="4978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900">
                <a:solidFill>
                  <a:srgbClr val="FFFFFF"/>
                </a:solidFill>
              </a:defRPr>
            </a:pPr>
            <a:r>
              <a:t>TERKAIT DENGAN </a:t>
            </a:r>
            <a:r>
              <a:rPr>
                <a:solidFill>
                  <a:schemeClr val="accent3"/>
                </a:solidFill>
              </a:rPr>
              <a:t>RISIKO KHUSUS </a:t>
            </a:r>
            <a:r>
              <a:t>(seperti radiasi pengion, asbes, kanker akibat kerja dan bahan kimia)</a:t>
            </a:r>
          </a:p>
        </p:txBody>
      </p:sp>
      <p:sp>
        <p:nvSpPr>
          <p:cNvPr id="301" name="TERKAIT DENGAN SEKTOR SPESIFIKASI ATAU CABANG AKTIVITAS KERJA (seperti pertanian, konstruksi dan pertambangan)"/>
          <p:cNvSpPr txBox="1"/>
          <p:nvPr/>
        </p:nvSpPr>
        <p:spPr>
          <a:xfrm>
            <a:off x="2214279" y="2492813"/>
            <a:ext cx="2084561" cy="6248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900">
                <a:solidFill>
                  <a:srgbClr val="FFFFFF"/>
                </a:solidFill>
              </a:defRPr>
            </a:pPr>
            <a:r>
              <a:t>TERKAIT DENGAN </a:t>
            </a:r>
            <a:r>
              <a:rPr>
                <a:solidFill>
                  <a:schemeClr val="accent3"/>
                </a:solidFill>
              </a:rPr>
              <a:t>SEKTOR SPESIFIKASI</a:t>
            </a:r>
            <a:r>
              <a:t> ATAU CABANG AKTIVITAS KERJA (seperti pertanian, konstruksi dan pertambangan)</a:t>
            </a:r>
          </a:p>
        </p:txBody>
      </p:sp>
      <p:sp>
        <p:nvSpPr>
          <p:cNvPr id="302" name="MENCAKUP SEMUA PRINSIP UMUM DAN HASIL UMUM (seperti yang berkaitan dengan manajemen OSK, inspeksi tenaga kerja dan fasilitas kesejahteraan)"/>
          <p:cNvSpPr txBox="1"/>
          <p:nvPr/>
        </p:nvSpPr>
        <p:spPr>
          <a:xfrm>
            <a:off x="2214279" y="3240646"/>
            <a:ext cx="2084561" cy="8153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1000">
                <a:solidFill>
                  <a:srgbClr val="FFFFFF"/>
                </a:solidFill>
              </a:defRPr>
            </a:pPr>
            <a:r>
              <a:t>MENCAKUP </a:t>
            </a:r>
            <a:r>
              <a:rPr>
                <a:solidFill>
                  <a:schemeClr val="accent3"/>
                </a:solidFill>
              </a:rPr>
              <a:t>SEMUA PRINSIP UMUM</a:t>
            </a:r>
            <a:r>
              <a:t> DAN HASIL UMUM (seperti yang berkaitan dengan manajemen OSK, inspeksi tenaga kerja dan fasilitas kesejahteraan)</a:t>
            </a:r>
          </a:p>
        </p:txBody>
      </p:sp>
      <p:sp>
        <p:nvSpPr>
          <p:cNvPr id="303" name="BERHUBUNGAN DENGAN PRINSIP DASAR KESELAMATAN KERJA DAN KESEHATAN"/>
          <p:cNvSpPr txBox="1"/>
          <p:nvPr/>
        </p:nvSpPr>
        <p:spPr>
          <a:xfrm>
            <a:off x="4860959" y="1808479"/>
            <a:ext cx="2084561" cy="4978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900">
                <a:solidFill>
                  <a:srgbClr val="FFFFFF"/>
                </a:solidFill>
              </a:defRPr>
            </a:pPr>
            <a:r>
              <a:t>BERHUBUNGAN DENGAN </a:t>
            </a:r>
            <a:r>
              <a:rPr>
                <a:solidFill>
                  <a:schemeClr val="accent3"/>
                </a:solidFill>
              </a:rPr>
              <a:t>PRINSIP DASAR</a:t>
            </a:r>
            <a:r>
              <a:t> KESELAMATAN KERJA DAN KESEHATAN</a:t>
            </a:r>
          </a:p>
        </p:txBody>
      </p:sp>
      <p:sp>
        <p:nvSpPr>
          <p:cNvPr id="304" name="Konvensi Keselamatan dan Kesehatan Kerja, 1981 (No. 155) dan Protokolnya tahun 2002;"/>
          <p:cNvSpPr txBox="1"/>
          <p:nvPr/>
        </p:nvSpPr>
        <p:spPr>
          <a:xfrm>
            <a:off x="4998119" y="2463799"/>
            <a:ext cx="2084561" cy="4978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800">
                <a:solidFill>
                  <a:srgbClr val="FFFFFF"/>
                </a:solidFill>
              </a:defRPr>
            </a:lvl1pPr>
          </a:lstStyle>
          <a:p>
            <a:pPr/>
            <a:r>
              <a:t>Konvensi Keselamatan dan Kesehatan Kerja, 1981 (No. 155) dan Protokolnya tahun 2002;</a:t>
            </a:r>
          </a:p>
        </p:txBody>
      </p:sp>
      <p:sp>
        <p:nvSpPr>
          <p:cNvPr id="305" name="Konvensi Layanan Kesehatan Kerja, 1985 (No. 161); dan"/>
          <p:cNvSpPr txBox="1"/>
          <p:nvPr/>
        </p:nvSpPr>
        <p:spPr>
          <a:xfrm>
            <a:off x="4998119" y="3003550"/>
            <a:ext cx="2084561" cy="3708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800">
                <a:solidFill>
                  <a:srgbClr val="FFFFFF"/>
                </a:solidFill>
              </a:defRPr>
            </a:lvl1pPr>
          </a:lstStyle>
          <a:p>
            <a:pPr/>
            <a:r>
              <a:t>Konvensi Layanan Kesehatan Kerja, 1985 (No. 161); dan</a:t>
            </a:r>
          </a:p>
        </p:txBody>
      </p:sp>
      <p:sp>
        <p:nvSpPr>
          <p:cNvPr id="306" name="Kerangka Promosi untuk Konvensi Keselamatan dan Kesehatan Kerja, 2006 (No. 187)"/>
          <p:cNvSpPr txBox="1"/>
          <p:nvPr/>
        </p:nvSpPr>
        <p:spPr>
          <a:xfrm>
            <a:off x="4998119" y="3416300"/>
            <a:ext cx="2084561" cy="726441"/>
          </a:xfrm>
          <a:prstGeom prst="rect">
            <a:avLst/>
          </a:prstGeom>
          <a:solidFill>
            <a:srgbClr val="EA33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1100">
                <a:solidFill>
                  <a:srgbClr val="FFFFFF"/>
                </a:solidFill>
              </a:defRPr>
            </a:lvl1pPr>
          </a:lstStyle>
          <a:p>
            <a:pPr/>
            <a:r>
              <a:t>Kerangka Promosi untuk Konvensi Keselamatan dan Kesehatan Kerja, 2006 (No. 187)</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Content Placeholder 2"/>
          <p:cNvSpPr txBox="1"/>
          <p:nvPr>
            <p:ph type="body" sz="quarter" idx="1"/>
          </p:nvPr>
        </p:nvSpPr>
        <p:spPr>
          <a:xfrm>
            <a:off x="457200" y="4704774"/>
            <a:ext cx="7528039" cy="303508"/>
          </a:xfrm>
          <a:prstGeom prst="rect">
            <a:avLst/>
          </a:prstGeom>
        </p:spPr>
        <p:txBody>
          <a:bodyPr/>
          <a:lstStyle/>
          <a:p>
            <a:pPr marL="0" indent="0">
              <a:lnSpc>
                <a:spcPct val="90000"/>
              </a:lnSpc>
              <a:spcBef>
                <a:spcPts val="300"/>
              </a:spcBef>
              <a:buSzTx/>
              <a:buNone/>
              <a:defRPr sz="1400"/>
            </a:pPr>
            <a:r>
              <a:rPr u="sng">
                <a:solidFill>
                  <a:srgbClr val="0000FF"/>
                </a:solidFill>
                <a:uFill>
                  <a:solidFill>
                    <a:srgbClr val="0000FF"/>
                  </a:solidFill>
                </a:uFill>
                <a:hlinkClick r:id="rId3" invalidUrl="" action="ppaction://hlinksldjump" tgtFrame="" tooltip="" history="1" highlightClick="0" endSnd="0"/>
              </a:rPr>
              <a:t>CEACR</a:t>
            </a:r>
            <a:r>
              <a:t> </a:t>
            </a:r>
          </a:p>
        </p:txBody>
      </p:sp>
      <p:sp>
        <p:nvSpPr>
          <p:cNvPr id="311" name="Title 1"/>
          <p:cNvSpPr txBox="1"/>
          <p:nvPr>
            <p:ph type="title"/>
          </p:nvPr>
        </p:nvSpPr>
        <p:spPr>
          <a:xfrm>
            <a:off x="457200" y="206375"/>
            <a:ext cx="6388100" cy="857250"/>
          </a:xfrm>
          <a:prstGeom prst="rect">
            <a:avLst/>
          </a:prstGeom>
        </p:spPr>
        <p:txBody>
          <a:bodyPr/>
          <a:lstStyle>
            <a:lvl1pPr algn="l" defTabSz="370331">
              <a:defRPr sz="2592"/>
            </a:lvl1pPr>
          </a:lstStyle>
          <a:p>
            <a:pPr/>
            <a:r>
              <a:t>Standar Ketenagakerjaan Internasional - K3</a:t>
            </a:r>
          </a:p>
        </p:txBody>
      </p:sp>
      <p:grpSp>
        <p:nvGrpSpPr>
          <p:cNvPr id="321" name="Group 4"/>
          <p:cNvGrpSpPr/>
          <p:nvPr/>
        </p:nvGrpSpPr>
        <p:grpSpPr>
          <a:xfrm>
            <a:off x="8257102" y="3928162"/>
            <a:ext cx="751636" cy="1080121"/>
            <a:chOff x="0" y="0"/>
            <a:chExt cx="751635" cy="1080119"/>
          </a:xfrm>
        </p:grpSpPr>
        <p:grpSp>
          <p:nvGrpSpPr>
            <p:cNvPr id="314" name="Rectangle 5"/>
            <p:cNvGrpSpPr/>
            <p:nvPr/>
          </p:nvGrpSpPr>
          <p:grpSpPr>
            <a:xfrm>
              <a:off x="145565" y="0"/>
              <a:ext cx="429265" cy="779042"/>
              <a:chOff x="0" y="0"/>
              <a:chExt cx="429264" cy="779041"/>
            </a:xfrm>
          </p:grpSpPr>
          <p:sp>
            <p:nvSpPr>
              <p:cNvPr id="312" name="Rectangle"/>
              <p:cNvSpPr/>
              <p:nvPr/>
            </p:nvSpPr>
            <p:spPr>
              <a:xfrm>
                <a:off x="0" y="0"/>
                <a:ext cx="429265" cy="779042"/>
              </a:xfrm>
              <a:prstGeom prst="rect">
                <a:avLst/>
              </a:pr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800">
                    <a:solidFill>
                      <a:srgbClr val="FFFFFF"/>
                    </a:solidFill>
                  </a:defRPr>
                </a:pPr>
              </a:p>
            </p:txBody>
          </p:sp>
          <p:sp>
            <p:nvSpPr>
              <p:cNvPr id="313" name="G"/>
              <p:cNvSpPr/>
              <p:nvPr/>
            </p:nvSpPr>
            <p:spPr>
              <a:xfrm>
                <a:off x="45719" y="389520"/>
                <a:ext cx="33782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G</a:t>
                </a:r>
              </a:p>
              <a:p>
                <a:pPr algn="ctr">
                  <a:defRPr>
                    <a:solidFill>
                      <a:srgbClr val="FFFFFF"/>
                    </a:solidFill>
                  </a:defRPr>
                </a:pPr>
              </a:p>
            </p:txBody>
          </p:sp>
        </p:grpSp>
        <p:grpSp>
          <p:nvGrpSpPr>
            <p:cNvPr id="317" name="Rectangle 6"/>
            <p:cNvGrpSpPr/>
            <p:nvPr/>
          </p:nvGrpSpPr>
          <p:grpSpPr>
            <a:xfrm>
              <a:off x="322371" y="154025"/>
              <a:ext cx="429265" cy="779042"/>
              <a:chOff x="0" y="0"/>
              <a:chExt cx="429264" cy="779041"/>
            </a:xfrm>
          </p:grpSpPr>
          <p:sp>
            <p:nvSpPr>
              <p:cNvPr id="315" name="Rectangle"/>
              <p:cNvSpPr/>
              <p:nvPr/>
            </p:nvSpPr>
            <p:spPr>
              <a:xfrm>
                <a:off x="-1" y="-1"/>
                <a:ext cx="429266" cy="779043"/>
              </a:xfrm>
              <a:prstGeom prst="rect">
                <a:avLst/>
              </a:prstGeom>
              <a:gradFill flip="none" rotWithShape="1">
                <a:gsLst>
                  <a:gs pos="0">
                    <a:schemeClr val="accent1">
                      <a:hueOff val="357503"/>
                      <a:satOff val="54545"/>
                      <a:lumOff val="29273"/>
                    </a:schemeClr>
                  </a:gs>
                  <a:gs pos="35000">
                    <a:srgbClr val="BDD4FF"/>
                  </a:gs>
                  <a:gs pos="100000">
                    <a:schemeClr val="accent1">
                      <a:hueOff val="418253"/>
                      <a:satOff val="54545"/>
                      <a:lumOff val="42493"/>
                    </a:schemeClr>
                  </a:gs>
                </a:gsLst>
                <a:lin ang="16200000" scaled="0"/>
              </a:gradFill>
              <a:ln w="9525" cap="flat">
                <a:solidFill>
                  <a:srgbClr val="4A7EBB"/>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ctr">
                <a:noAutofit/>
              </a:bodyPr>
              <a:lstStyle/>
              <a:p>
                <a:pPr algn="ctr">
                  <a:defRPr sz="1800"/>
                </a:pPr>
              </a:p>
            </p:txBody>
          </p:sp>
          <p:sp>
            <p:nvSpPr>
              <p:cNvPr id="316" name="E"/>
              <p:cNvSpPr/>
              <p:nvPr/>
            </p:nvSpPr>
            <p:spPr>
              <a:xfrm>
                <a:off x="45719" y="389520"/>
                <a:ext cx="33782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E</a:t>
                </a:r>
              </a:p>
            </p:txBody>
          </p:sp>
        </p:grpSp>
        <p:grpSp>
          <p:nvGrpSpPr>
            <p:cNvPr id="320" name="Rectangle 7"/>
            <p:cNvGrpSpPr/>
            <p:nvPr/>
          </p:nvGrpSpPr>
          <p:grpSpPr>
            <a:xfrm>
              <a:off x="-1" y="301078"/>
              <a:ext cx="429266" cy="779042"/>
              <a:chOff x="0" y="0"/>
              <a:chExt cx="429264" cy="779041"/>
            </a:xfrm>
          </p:grpSpPr>
          <p:sp>
            <p:nvSpPr>
              <p:cNvPr id="318" name="Rectangle"/>
              <p:cNvSpPr/>
              <p:nvPr/>
            </p:nvSpPr>
            <p:spPr>
              <a:xfrm>
                <a:off x="-1" y="-1"/>
                <a:ext cx="429266" cy="779043"/>
              </a:xfrm>
              <a:prstGeom prst="rect">
                <a:avLst/>
              </a:prstGeom>
              <a:gradFill flip="none" rotWithShape="1">
                <a:gsLst>
                  <a:gs pos="0">
                    <a:srgbClr val="3F80CE"/>
                  </a:gs>
                  <a:gs pos="100000">
                    <a:schemeClr val="accent1">
                      <a:hueOff val="357503"/>
                      <a:satOff val="54545"/>
                      <a:lumOff val="29273"/>
                    </a:schemeClr>
                  </a:gs>
                </a:gsLst>
                <a:lin ang="16200000" scaled="0"/>
              </a:gra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800">
                    <a:solidFill>
                      <a:srgbClr val="FFFFFF"/>
                    </a:solidFill>
                  </a:defRPr>
                </a:pPr>
              </a:p>
            </p:txBody>
          </p:sp>
          <p:sp>
            <p:nvSpPr>
              <p:cNvPr id="319" name="W"/>
              <p:cNvSpPr/>
              <p:nvPr/>
            </p:nvSpPr>
            <p:spPr>
              <a:xfrm>
                <a:off x="45719" y="389520"/>
                <a:ext cx="33782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W</a:t>
                </a:r>
              </a:p>
            </p:txBody>
          </p:sp>
        </p:grpSp>
      </p:grpSp>
      <p:grpSp>
        <p:nvGrpSpPr>
          <p:cNvPr id="326" name="Group 1"/>
          <p:cNvGrpSpPr/>
          <p:nvPr/>
        </p:nvGrpSpPr>
        <p:grpSpPr>
          <a:xfrm>
            <a:off x="415959" y="998219"/>
            <a:ext cx="7415688" cy="2559199"/>
            <a:chOff x="0" y="0"/>
            <a:chExt cx="7415687" cy="2559198"/>
          </a:xfrm>
        </p:grpSpPr>
        <p:sp>
          <p:nvSpPr>
            <p:cNvPr id="322" name="TextBox 8"/>
            <p:cNvSpPr/>
            <p:nvPr/>
          </p:nvSpPr>
          <p:spPr>
            <a:xfrm>
              <a:off x="41240" y="777"/>
              <a:ext cx="735123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solidFill>
              <a:srgbClr val="8EB4E3"/>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600"/>
              </a:pPr>
              <a:r>
                <a:rPr u="sng">
                  <a:solidFill>
                    <a:srgbClr val="0000FF"/>
                  </a:solidFill>
                  <a:uFill>
                    <a:solidFill>
                      <a:srgbClr val="0000FF"/>
                    </a:solidFill>
                  </a:uFill>
                  <a:hlinkClick r:id="rId4" invalidUrl="" action="ppaction://hlinksldjump" tgtFrame="" tooltip="" history="1" highlightClick="0" endSnd="0"/>
                </a:rPr>
                <a:t>C </a:t>
              </a:r>
              <a:r>
                <a:rPr u="sng">
                  <a:solidFill>
                    <a:srgbClr val="0000FF"/>
                  </a:solidFill>
                  <a:uFill>
                    <a:solidFill>
                      <a:srgbClr val="0000FF"/>
                    </a:solidFill>
                  </a:uFill>
                  <a:hlinkClick r:id="rId4" invalidUrl="" action="ppaction://hlinksldjump" tgtFrame="" tooltip="" history="1" highlightClick="0" endSnd="0"/>
                </a:rPr>
                <a:t>155  </a:t>
              </a:r>
              <a:r>
                <a:t>– Occupational </a:t>
              </a:r>
              <a:r>
                <a:t>Safety and Health Convention, 1981</a:t>
              </a:r>
            </a:p>
            <a:p>
              <a:pPr>
                <a:defRPr sz="1600"/>
              </a:pPr>
              <a:r>
                <a:rPr u="sng">
                  <a:solidFill>
                    <a:srgbClr val="0000FF"/>
                  </a:solidFill>
                  <a:uFill>
                    <a:solidFill>
                      <a:srgbClr val="0000FF"/>
                    </a:solidFill>
                  </a:uFill>
                  <a:hlinkClick r:id="rId5" invalidUrl="" action="ppaction://hlinksldjump" tgtFrame="" tooltip="" history="1" highlightClick="0" endSnd="0"/>
                </a:rPr>
                <a:t>C </a:t>
              </a:r>
              <a:r>
                <a:rPr u="sng">
                  <a:solidFill>
                    <a:srgbClr val="0000FF"/>
                  </a:solidFill>
                  <a:uFill>
                    <a:solidFill>
                      <a:srgbClr val="0000FF"/>
                    </a:solidFill>
                  </a:uFill>
                  <a:hlinkClick r:id="rId5" invalidUrl="" action="ppaction://hlinksldjump" tgtFrame="" tooltip="" history="1" highlightClick="0" endSnd="0"/>
                </a:rPr>
                <a:t>187  </a:t>
              </a:r>
              <a:r>
                <a:t>– </a:t>
              </a:r>
              <a:r>
                <a:t>Promotional Framework for Occupational Safety and Health Convention, 2006</a:t>
              </a:r>
            </a:p>
            <a:p>
              <a:pPr>
                <a:defRPr sz="1600"/>
              </a:pPr>
              <a:r>
                <a:rPr u="sng">
                  <a:solidFill>
                    <a:srgbClr val="0000FF"/>
                  </a:solidFill>
                  <a:uFill>
                    <a:solidFill>
                      <a:srgbClr val="0000FF"/>
                    </a:solidFill>
                  </a:uFill>
                  <a:hlinkClick r:id="rId6" invalidUrl="" action="ppaction://hlinksldjump" tgtFrame="" tooltip="" history="1" highlightClick="0" endSnd="0"/>
                </a:rPr>
                <a:t>C 161  </a:t>
              </a:r>
              <a:r>
                <a:t>– </a:t>
              </a:r>
              <a:r>
                <a:t>Occupational Health Services Convention, 1985</a:t>
              </a:r>
            </a:p>
          </p:txBody>
        </p:sp>
        <p:sp>
          <p:nvSpPr>
            <p:cNvPr id="323" name="TextBox 9"/>
            <p:cNvSpPr/>
            <p:nvPr/>
          </p:nvSpPr>
          <p:spPr>
            <a:xfrm>
              <a:off x="41240" y="910656"/>
              <a:ext cx="735123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solidFill>
              <a:srgbClr val="DCE6F2"/>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600"/>
              </a:pPr>
              <a:r>
                <a:t>C 115  – </a:t>
              </a:r>
              <a:r>
                <a:t>Radiation Protection Convention, 1960 </a:t>
              </a:r>
            </a:p>
            <a:p>
              <a:pPr>
                <a:defRPr sz="1600"/>
              </a:pPr>
              <a:r>
                <a:t>C </a:t>
              </a:r>
              <a:r>
                <a:t>139  – </a:t>
              </a:r>
              <a:r>
                <a:t>Occupational Cancer Convention, 1974 </a:t>
              </a:r>
            </a:p>
            <a:p>
              <a:pPr>
                <a:defRPr sz="1600"/>
              </a:pPr>
              <a:r>
                <a:t>C </a:t>
              </a:r>
              <a:r>
                <a:t>148  – </a:t>
              </a:r>
              <a:r>
                <a:t>Working Environment (Air Pollution, Noise and Vibration) Convention, 1977</a:t>
              </a:r>
            </a:p>
            <a:p>
              <a:pPr>
                <a:defRPr sz="1600"/>
              </a:pPr>
              <a:r>
                <a:t>C </a:t>
              </a:r>
              <a:r>
                <a:t>139  – </a:t>
              </a:r>
              <a:r>
                <a:t>Asbestos Convention, 1986 </a:t>
              </a:r>
            </a:p>
            <a:p>
              <a:pPr>
                <a:defRPr sz="1600"/>
              </a:pPr>
              <a:r>
                <a:t>C </a:t>
              </a:r>
              <a:r>
                <a:t>170  – </a:t>
              </a:r>
              <a:r>
                <a:t>Chemicals Convention, 1990 </a:t>
              </a:r>
            </a:p>
            <a:p>
              <a:pPr>
                <a:defRPr sz="1600"/>
              </a:pPr>
              <a:r>
                <a:t>C </a:t>
              </a:r>
              <a:r>
                <a:t>174  – </a:t>
              </a:r>
              <a:r>
                <a:t>Prevention of Major Industrial Accidents Convention, 1993</a:t>
              </a:r>
            </a:p>
          </p:txBody>
        </p:sp>
        <p:sp>
          <p:nvSpPr>
            <p:cNvPr id="324" name="TextBox 11"/>
            <p:cNvSpPr/>
            <p:nvPr/>
          </p:nvSpPr>
          <p:spPr>
            <a:xfrm>
              <a:off x="41240" y="2559198"/>
              <a:ext cx="735123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solidFill>
              <a:srgbClr val="8EB4E3"/>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600"/>
              </a:pPr>
              <a:r>
                <a:t>C 120  – Hygiene (Commerce and Offices) Convention, 1964 </a:t>
              </a:r>
            </a:p>
            <a:p>
              <a:pPr>
                <a:defRPr sz="1600"/>
              </a:pPr>
              <a:r>
                <a:t>C 167  – </a:t>
              </a:r>
              <a:r>
                <a:t>Safety and Health in Construction Convention, 1988</a:t>
              </a:r>
            </a:p>
            <a:p>
              <a:pPr>
                <a:defRPr sz="1600"/>
              </a:pPr>
              <a:r>
                <a:t>C 176  – </a:t>
              </a:r>
              <a:r>
                <a:t>Safety and Health in Mines Convention, 1995 </a:t>
              </a:r>
            </a:p>
            <a:p>
              <a:pPr>
                <a:defRPr sz="1600"/>
              </a:pPr>
              <a:r>
                <a:t>C 184  – </a:t>
              </a:r>
              <a:r>
                <a:t>Safety and Health in Agriculture Convention, 2001 </a:t>
              </a:r>
            </a:p>
          </p:txBody>
        </p:sp>
        <p:sp>
          <p:nvSpPr>
            <p:cNvPr id="325" name="K 155 - Konvensi Keselamatan dan Kesehatan Kerja, 1981…"/>
            <p:cNvSpPr/>
            <p:nvPr/>
          </p:nvSpPr>
          <p:spPr>
            <a:xfrm>
              <a:off x="0" y="0"/>
              <a:ext cx="7415688"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600">
                  <a:solidFill>
                    <a:srgbClr val="FFFFFF"/>
                  </a:solidFill>
                </a:defRPr>
              </a:pPr>
              <a:r>
                <a:t>K 155 - Konvensi Keselamatan dan Kesehatan Kerja, 1981</a:t>
              </a:r>
            </a:p>
            <a:p>
              <a:pPr>
                <a:defRPr sz="1600">
                  <a:solidFill>
                    <a:srgbClr val="FFFFFF"/>
                  </a:solidFill>
                </a:defRPr>
              </a:pPr>
              <a:r>
                <a:t>K 187 - Konvensi Kerangka Promosi untuk Keselamatan dan Kesehatan Kerja, 2006</a:t>
              </a:r>
            </a:p>
            <a:p>
              <a:pPr>
                <a:defRPr sz="1600">
                  <a:solidFill>
                    <a:srgbClr val="FFFFFF"/>
                  </a:solidFill>
                </a:defRPr>
              </a:pPr>
              <a:r>
                <a:t>K 161 - Konvensi Layanan Kesehatan Kerja 1985</a:t>
              </a:r>
            </a:p>
            <a:p>
              <a:pPr>
                <a:defRPr sz="1600">
                  <a:solidFill>
                    <a:srgbClr val="FFFFFF"/>
                  </a:solidFill>
                </a:defRPr>
              </a:pPr>
              <a:r>
                <a:t>K 115 - Konvensi Perlindungan Radiasi, 1960</a:t>
              </a:r>
            </a:p>
            <a:p>
              <a:pPr>
                <a:defRPr sz="1600">
                  <a:solidFill>
                    <a:srgbClr val="FFFFFF"/>
                  </a:solidFill>
                </a:defRPr>
              </a:pPr>
              <a:r>
                <a:t>K 139 - Konvensi Kanker Kerja, 1974</a:t>
              </a:r>
            </a:p>
            <a:p>
              <a:pPr>
                <a:defRPr sz="1600">
                  <a:solidFill>
                    <a:srgbClr val="FFFFFF"/>
                  </a:solidFill>
                </a:defRPr>
              </a:pPr>
              <a:r>
                <a:t>K 148 - Konvensi Lingkungan Kerja (Polusi Udara, Kebisingan dan Getaran), 1977</a:t>
              </a:r>
            </a:p>
            <a:p>
              <a:pPr>
                <a:defRPr sz="1600">
                  <a:solidFill>
                    <a:srgbClr val="FFFFFF"/>
                  </a:solidFill>
                </a:defRPr>
              </a:pPr>
              <a:r>
                <a:t>K 139 - Konvensi Asbes, 1986</a:t>
              </a:r>
            </a:p>
            <a:p>
              <a:pPr>
                <a:defRPr sz="1600">
                  <a:solidFill>
                    <a:srgbClr val="FFFFFF"/>
                  </a:solidFill>
                </a:defRPr>
              </a:pPr>
              <a:r>
                <a:t>K 170 - Konvensi Bahan Kimia, 1990</a:t>
              </a:r>
            </a:p>
            <a:p>
              <a:pPr>
                <a:defRPr sz="1600">
                  <a:solidFill>
                    <a:srgbClr val="FFFFFF"/>
                  </a:solidFill>
                </a:defRPr>
              </a:pPr>
              <a:r>
                <a:t>K 174 - Konvensi Pencegahan Kecelakaan Industri Besar 1993</a:t>
              </a:r>
            </a:p>
            <a:p>
              <a:pPr>
                <a:defRPr sz="1600">
                  <a:solidFill>
                    <a:srgbClr val="FFFFFF"/>
                  </a:solidFill>
                </a:defRPr>
              </a:pPr>
              <a:r>
                <a:t>K 120 - Konvensi Kebersihan (Perdagangan dan Perkantoran), 1964</a:t>
              </a:r>
            </a:p>
            <a:p>
              <a:pPr>
                <a:defRPr sz="1600">
                  <a:solidFill>
                    <a:srgbClr val="FFFFFF"/>
                  </a:solidFill>
                </a:defRPr>
              </a:pPr>
              <a:r>
                <a:t>K 167 - Konvensi Keselamatan dan Kesehatan dalam Konstruksi, 1988</a:t>
              </a:r>
            </a:p>
            <a:p>
              <a:pPr>
                <a:defRPr sz="1600">
                  <a:solidFill>
                    <a:srgbClr val="FFFFFF"/>
                  </a:solidFill>
                </a:defRPr>
              </a:pPr>
              <a:r>
                <a:t>K 176 - Konvensi Keselamatan dan Kesehatan di Pertambangan, 1995</a:t>
              </a:r>
            </a:p>
            <a:p>
              <a:pPr>
                <a:defRPr sz="1600">
                  <a:solidFill>
                    <a:srgbClr val="FFFFFF"/>
                  </a:solidFill>
                </a:defRPr>
              </a:pPr>
              <a:r>
                <a:t>K 184 - Konvensi Keselamatan dan Kesehatan di Pertanian, 2001</a:t>
              </a:r>
            </a:p>
            <a:p>
              <a:pPr>
                <a:defRPr sz="1600">
                  <a:solidFill>
                    <a:srgbClr val="FFFFFF"/>
                  </a:solidFill>
                </a:defRPr>
              </a:pPr>
            </a:p>
            <a:p>
              <a:pPr>
                <a:defRPr sz="1600">
                  <a:solidFill>
                    <a:srgbClr val="FFFFFF"/>
                  </a:solidFill>
                </a:defRPr>
              </a:pPr>
              <a:r>
                <a:t>CEACR</a:t>
              </a:r>
            </a:p>
          </p:txBody>
        </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Content Placeholder 2"/>
          <p:cNvSpPr txBox="1"/>
          <p:nvPr>
            <p:ph type="body" idx="1"/>
          </p:nvPr>
        </p:nvSpPr>
        <p:spPr>
          <a:xfrm>
            <a:off x="457200" y="2078181"/>
            <a:ext cx="8229600" cy="2516442"/>
          </a:xfrm>
          <a:prstGeom prst="rect">
            <a:avLst/>
          </a:prstGeom>
        </p:spPr>
        <p:txBody>
          <a:bodyPr/>
          <a:lstStyle/>
          <a:p>
            <a:pPr marL="0" indent="0" defTabSz="402336">
              <a:lnSpc>
                <a:spcPct val="90000"/>
              </a:lnSpc>
              <a:spcBef>
                <a:spcPts val="300"/>
              </a:spcBef>
              <a:buSzTx/>
              <a:buNone/>
              <a:defRPr b="1" sz="1496">
                <a:solidFill>
                  <a:srgbClr val="1F497D"/>
                </a:solidFill>
              </a:defRPr>
            </a:pPr>
            <a:r>
              <a:t>ILO mempromosikan pendekatan holistik untuk meningkatkan skema dalam hal kecelakaan kerja</a:t>
            </a:r>
            <a:endParaRPr sz="2376"/>
          </a:p>
          <a:p>
            <a:pPr marL="0" indent="0" defTabSz="402336">
              <a:lnSpc>
                <a:spcPct val="90000"/>
              </a:lnSpc>
              <a:spcBef>
                <a:spcPts val="500"/>
              </a:spcBef>
              <a:buSzTx/>
              <a:buNone/>
              <a:defRPr b="1" sz="1760">
                <a:solidFill>
                  <a:srgbClr val="1F497D"/>
                </a:solidFill>
              </a:defRPr>
            </a:pPr>
          </a:p>
          <a:p>
            <a:pPr marL="0" indent="0" defTabSz="402336">
              <a:lnSpc>
                <a:spcPct val="90000"/>
              </a:lnSpc>
              <a:spcBef>
                <a:spcPts val="300"/>
              </a:spcBef>
              <a:buSzTx/>
              <a:buNone/>
              <a:defRPr sz="1496">
                <a:solidFill>
                  <a:srgbClr val="1F497D"/>
                </a:solidFill>
              </a:defRPr>
            </a:pPr>
            <a:r>
              <a:t>Skema Jaminan Kecelakaan Kerja memiliki tiga fungsi:</a:t>
            </a:r>
            <a:endParaRPr sz="2376"/>
          </a:p>
          <a:p>
            <a:pPr marL="150876" indent="-150876" defTabSz="402336">
              <a:lnSpc>
                <a:spcPct val="90000"/>
              </a:lnSpc>
              <a:spcBef>
                <a:spcPts val="300"/>
              </a:spcBef>
              <a:defRPr b="1" i="1" sz="1496">
                <a:solidFill>
                  <a:srgbClr val="1F497D"/>
                </a:solidFill>
              </a:defRPr>
            </a:pPr>
            <a:r>
              <a:t>pencegahan</a:t>
            </a:r>
            <a:r>
              <a:rPr b="0" i="0"/>
              <a:t>, untuk mengurangi jumlah kecelakaan dan penyakit di tempat kerja,</a:t>
            </a:r>
            <a:endParaRPr sz="2376"/>
          </a:p>
          <a:p>
            <a:pPr marL="150876" indent="-150876" defTabSz="402336">
              <a:lnSpc>
                <a:spcPct val="90000"/>
              </a:lnSpc>
              <a:spcBef>
                <a:spcPts val="300"/>
              </a:spcBef>
              <a:defRPr b="1" i="1" sz="1496">
                <a:solidFill>
                  <a:srgbClr val="1F497D"/>
                </a:solidFill>
              </a:defRPr>
            </a:pPr>
            <a:r>
              <a:t>rehabilitasi</a:t>
            </a:r>
            <a:r>
              <a:rPr b="0" i="0"/>
              <a:t>, sehingga orang-orang yang terkena (jika memungkinkan) dapat kembali bekerja,</a:t>
            </a:r>
            <a:endParaRPr sz="2376"/>
          </a:p>
          <a:p>
            <a:pPr marL="150876" indent="-150876" defTabSz="402336">
              <a:lnSpc>
                <a:spcPct val="90000"/>
              </a:lnSpc>
              <a:spcBef>
                <a:spcPts val="300"/>
              </a:spcBef>
              <a:defRPr b="1" i="1" sz="1496">
                <a:solidFill>
                  <a:srgbClr val="1F497D"/>
                </a:solidFill>
              </a:defRPr>
            </a:pPr>
            <a:r>
              <a:t>kompensasi</a:t>
            </a:r>
            <a:r>
              <a:rPr b="0" i="0"/>
              <a:t> di mana ada kerugian yang diderita pekerja.</a:t>
            </a:r>
            <a:endParaRPr sz="2376"/>
          </a:p>
          <a:p>
            <a:pPr marL="0" indent="0" defTabSz="402336">
              <a:lnSpc>
                <a:spcPct val="90000"/>
              </a:lnSpc>
              <a:spcBef>
                <a:spcPts val="500"/>
              </a:spcBef>
              <a:buSzTx/>
              <a:buNone/>
              <a:defRPr b="1" sz="1760">
                <a:solidFill>
                  <a:srgbClr val="1F497D"/>
                </a:solidFill>
              </a:defRPr>
            </a:pPr>
          </a:p>
          <a:p>
            <a:pPr marL="0" indent="0" defTabSz="402336">
              <a:lnSpc>
                <a:spcPct val="90000"/>
              </a:lnSpc>
              <a:spcBef>
                <a:spcPts val="300"/>
              </a:spcBef>
              <a:buSzTx/>
              <a:buNone/>
              <a:defRPr b="1" sz="1496">
                <a:solidFill>
                  <a:srgbClr val="1F497D"/>
                </a:solidFill>
              </a:defRPr>
            </a:pPr>
            <a:r>
              <a:t>“Pencegahan sebelum rehabilitas, dan rehabilitasi </a:t>
            </a:r>
            <a:r>
              <a:rPr>
                <a:solidFill>
                  <a:srgbClr val="FF0000"/>
                </a:solidFill>
              </a:rPr>
              <a:t>sebelum kompensasi”</a:t>
            </a:r>
          </a:p>
        </p:txBody>
      </p:sp>
      <p:sp>
        <p:nvSpPr>
          <p:cNvPr id="331" name="TextBox 3"/>
          <p:cNvSpPr txBox="1"/>
          <p:nvPr/>
        </p:nvSpPr>
        <p:spPr>
          <a:xfrm>
            <a:off x="457200" y="1208548"/>
            <a:ext cx="7351232" cy="574041"/>
          </a:xfrm>
          <a:prstGeom prst="rect">
            <a:avLst/>
          </a:prstGeom>
          <a:solidFill>
            <a:srgbClr val="8EB4E3"/>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sz="1600"/>
            </a:pPr>
            <a:r>
              <a:t>K121 – Konvensi Jaminan Kecelakaan Kerja, 1964</a:t>
            </a:r>
          </a:p>
          <a:p>
            <a:pPr>
              <a:defRPr sz="1600"/>
            </a:pPr>
            <a:r>
              <a:t>R121 – </a:t>
            </a:r>
            <a:r>
              <a:t>Rekomendasi Jaminan Kecelakaan Kerja, 1964</a:t>
            </a:r>
          </a:p>
        </p:txBody>
      </p:sp>
      <p:sp>
        <p:nvSpPr>
          <p:cNvPr id="332" name="Title 1"/>
          <p:cNvSpPr txBox="1"/>
          <p:nvPr/>
        </p:nvSpPr>
        <p:spPr>
          <a:xfrm>
            <a:off x="514874" y="205978"/>
            <a:ext cx="6547486" cy="561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lvl1pPr>
          </a:lstStyle>
          <a:p>
            <a:pPr/>
            <a:r>
              <a:t>Jaminan Kecelakaan Kerja</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Title 1"/>
          <p:cNvSpPr txBox="1"/>
          <p:nvPr>
            <p:ph type="title"/>
          </p:nvPr>
        </p:nvSpPr>
        <p:spPr>
          <a:xfrm>
            <a:off x="1401680" y="411115"/>
            <a:ext cx="6307492" cy="857251"/>
          </a:xfrm>
          <a:prstGeom prst="rect">
            <a:avLst/>
          </a:prstGeom>
        </p:spPr>
        <p:txBody>
          <a:bodyPr/>
          <a:lstStyle/>
          <a:p>
            <a:pPr defTabSz="198881">
              <a:defRPr b="1" sz="1740"/>
            </a:pPr>
            <a:r>
              <a:t>3. </a:t>
            </a:r>
            <a:r>
              <a:t>Pasca Perang Dunia Kedua: Perspektif yang semakin mendunia tentang K3</a:t>
            </a:r>
            <a:br/>
          </a:p>
        </p:txBody>
      </p:sp>
      <p:pic>
        <p:nvPicPr>
          <p:cNvPr id="337" name="Content Placeholder 4" descr="Content Placeholder 4"/>
          <p:cNvPicPr>
            <a:picLocks noChangeAspect="1"/>
          </p:cNvPicPr>
          <p:nvPr/>
        </p:nvPicPr>
        <p:blipFill>
          <a:blip r:embed="rId3">
            <a:extLst/>
          </a:blip>
          <a:stretch>
            <a:fillRect/>
          </a:stretch>
        </p:blipFill>
        <p:spPr>
          <a:xfrm>
            <a:off x="1609641" y="1268365"/>
            <a:ext cx="5891569" cy="3435316"/>
          </a:xfrm>
          <a:prstGeom prst="rect">
            <a:avLst/>
          </a:prstGeom>
          <a:ln w="12700">
            <a:miter lim="400000"/>
          </a:ln>
        </p:spPr>
      </p:pic>
      <p:sp>
        <p:nvSpPr>
          <p:cNvPr id="338" name="Kecelakaan Industri Besar setelah 1919…"/>
          <p:cNvSpPr txBox="1"/>
          <p:nvPr/>
        </p:nvSpPr>
        <p:spPr>
          <a:xfrm>
            <a:off x="1350679" y="1694742"/>
            <a:ext cx="3679014" cy="3317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b="1" sz="1800"/>
            </a:pPr>
            <a:r>
              <a:t>Kecelakaan Industri Besar setelah 1919</a:t>
            </a:r>
          </a:p>
          <a:p>
            <a:pPr>
              <a:defRPr sz="1800"/>
            </a:pPr>
            <a:r>
              <a:t>1. Bencana Flixborough 1974</a:t>
            </a:r>
          </a:p>
          <a:p>
            <a:pPr>
              <a:defRPr sz="1800"/>
            </a:pPr>
            <a:r>
              <a:t>2. Seveso 1976</a:t>
            </a:r>
          </a:p>
          <a:p>
            <a:pPr>
              <a:defRPr sz="1800"/>
            </a:pPr>
            <a:r>
              <a:t>3. Bhopal 1984</a:t>
            </a:r>
          </a:p>
          <a:p>
            <a:pPr>
              <a:defRPr sz="1800"/>
            </a:pPr>
            <a:r>
              <a:t>4. Bencana Phillips 1985</a:t>
            </a:r>
          </a:p>
          <a:p>
            <a:pPr>
              <a:defRPr sz="1800"/>
            </a:pPr>
            <a:r>
              <a:t>5. Chernobyl 1986</a:t>
            </a:r>
          </a:p>
          <a:p>
            <a:pPr>
              <a:defRPr sz="1800"/>
            </a:pPr>
            <a:r>
              <a:t>6. Penyelamatan di Tambang Chile 2010</a:t>
            </a:r>
          </a:p>
          <a:p>
            <a:pPr>
              <a:defRPr sz="1800"/>
            </a:pPr>
            <a:r>
              <a:t>7. Fukushima 2011</a:t>
            </a:r>
          </a:p>
          <a:p>
            <a:pPr>
              <a:defRPr sz="1800"/>
            </a:pPr>
            <a:r>
              <a:t>8. Rana Plaza 2013</a:t>
            </a:r>
          </a:p>
          <a:p>
            <a:pPr>
              <a:defRPr sz="1800"/>
            </a:pPr>
            <a:r>
              <a:t>9. Bencana Bendungan Vale 2019</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Title 1"/>
          <p:cNvSpPr txBox="1"/>
          <p:nvPr>
            <p:ph type="title"/>
          </p:nvPr>
        </p:nvSpPr>
        <p:spPr>
          <a:prstGeom prst="rect">
            <a:avLst/>
          </a:prstGeom>
        </p:spPr>
        <p:txBody>
          <a:bodyPr/>
          <a:lstStyle>
            <a:lvl1pPr>
              <a:defRPr b="1" sz="3000"/>
            </a:lvl1pPr>
          </a:lstStyle>
          <a:p>
            <a:pPr/>
            <a:r>
              <a:t>4. Menuju budaya pencegahan</a:t>
            </a:r>
          </a:p>
        </p:txBody>
      </p:sp>
      <p:sp>
        <p:nvSpPr>
          <p:cNvPr id="343" name="Content Placeholder 2"/>
          <p:cNvSpPr txBox="1"/>
          <p:nvPr>
            <p:ph type="body" idx="1"/>
          </p:nvPr>
        </p:nvSpPr>
        <p:spPr>
          <a:xfrm>
            <a:off x="457200" y="1200151"/>
            <a:ext cx="8229600" cy="3394472"/>
          </a:xfrm>
          <a:prstGeom prst="rect">
            <a:avLst/>
          </a:prstGeom>
        </p:spPr>
        <p:txBody>
          <a:bodyPr/>
          <a:lstStyle/>
          <a:p>
            <a:pPr/>
            <a:r>
              <a:t>Setelah Chernobyl: Konsep baru tentang </a:t>
            </a:r>
            <a:r>
              <a:rPr>
                <a:solidFill>
                  <a:schemeClr val="accent2"/>
                </a:solidFill>
              </a:rPr>
              <a:t>Budaya Keselamatan</a:t>
            </a:r>
          </a:p>
        </p:txBody>
      </p:sp>
      <p:pic>
        <p:nvPicPr>
          <p:cNvPr id="344" name="Picture 4" descr="Picture 4"/>
          <p:cNvPicPr>
            <a:picLocks noChangeAspect="1"/>
          </p:cNvPicPr>
          <p:nvPr/>
        </p:nvPicPr>
        <p:blipFill>
          <a:blip r:embed="rId3">
            <a:extLst/>
          </a:blip>
          <a:stretch>
            <a:fillRect/>
          </a:stretch>
        </p:blipFill>
        <p:spPr>
          <a:xfrm>
            <a:off x="1614487" y="2131317"/>
            <a:ext cx="2601790" cy="2005137"/>
          </a:xfrm>
          <a:prstGeom prst="rect">
            <a:avLst/>
          </a:prstGeom>
          <a:ln w="12700">
            <a:miter lim="400000"/>
          </a:ln>
        </p:spPr>
      </p:pic>
      <p:pic>
        <p:nvPicPr>
          <p:cNvPr id="345" name="Picture 5" descr="Picture 5"/>
          <p:cNvPicPr>
            <a:picLocks noChangeAspect="1"/>
          </p:cNvPicPr>
          <p:nvPr/>
        </p:nvPicPr>
        <p:blipFill>
          <a:blip r:embed="rId4">
            <a:extLst/>
          </a:blip>
          <a:stretch>
            <a:fillRect/>
          </a:stretch>
        </p:blipFill>
        <p:spPr>
          <a:xfrm>
            <a:off x="4572000" y="2131316"/>
            <a:ext cx="3086100" cy="1962533"/>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 name="Title 1"/>
          <p:cNvSpPr txBox="1"/>
          <p:nvPr>
            <p:ph type="title"/>
          </p:nvPr>
        </p:nvSpPr>
        <p:spPr>
          <a:xfrm>
            <a:off x="1485900" y="484948"/>
            <a:ext cx="6172200" cy="857251"/>
          </a:xfrm>
          <a:prstGeom prst="rect">
            <a:avLst/>
          </a:prstGeom>
        </p:spPr>
        <p:txBody>
          <a:bodyPr/>
          <a:lstStyle>
            <a:lvl1pPr defTabSz="305180">
              <a:defRPr b="1" sz="2581"/>
            </a:lvl1pPr>
          </a:lstStyle>
          <a:p>
            <a:pPr/>
            <a:r>
              <a:t>5. ILO dan keselamatan dan kesehatan di tempat kerja di era milenium baru</a:t>
            </a:r>
          </a:p>
        </p:txBody>
      </p:sp>
      <p:pic>
        <p:nvPicPr>
          <p:cNvPr id="350" name="Content Placeholder 2" descr="Content Placeholder 2"/>
          <p:cNvPicPr>
            <a:picLocks noChangeAspect="1"/>
          </p:cNvPicPr>
          <p:nvPr/>
        </p:nvPicPr>
        <p:blipFill>
          <a:blip r:embed="rId3">
            <a:extLst/>
          </a:blip>
          <a:stretch>
            <a:fillRect/>
          </a:stretch>
        </p:blipFill>
        <p:spPr>
          <a:xfrm>
            <a:off x="2016611" y="1342198"/>
            <a:ext cx="5110778" cy="3394472"/>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4" name="Image 1" descr="Image 1"/>
          <p:cNvPicPr>
            <a:picLocks noChangeAspect="1"/>
          </p:cNvPicPr>
          <p:nvPr/>
        </p:nvPicPr>
        <p:blipFill>
          <a:blip r:embed="rId3">
            <a:extLst/>
          </a:blip>
          <a:stretch>
            <a:fillRect/>
          </a:stretch>
        </p:blipFill>
        <p:spPr>
          <a:xfrm>
            <a:off x="1138475" y="151447"/>
            <a:ext cx="6857526" cy="4840606"/>
          </a:xfrm>
          <a:prstGeom prst="rect">
            <a:avLst/>
          </a:prstGeom>
          <a:ln w="12700">
            <a:miter lim="400000"/>
          </a:ln>
        </p:spPr>
      </p:pic>
      <p:sp>
        <p:nvSpPr>
          <p:cNvPr id="355" name="Text"/>
          <p:cNvSpPr txBox="1"/>
          <p:nvPr/>
        </p:nvSpPr>
        <p:spPr>
          <a:xfrm>
            <a:off x="4459639" y="2487930"/>
            <a:ext cx="417653" cy="281940"/>
          </a:xfrm>
          <a:prstGeom prst="rect">
            <a:avLst/>
          </a:prstGeom>
          <a:ln w="12700">
            <a:miter lim="400000"/>
          </a:ln>
        </p:spPr>
        <p:txBody>
          <a:bodyPr wrap="none" lIns="45719" rIns="45719">
            <a:spAutoFit/>
          </a:bodyPr>
          <a:lstStyle/>
          <a:p>
            <a:pPr>
              <a:defRPr sz="1300"/>
            </a:pPr>
          </a:p>
        </p:txBody>
      </p:sp>
      <p:sp>
        <p:nvSpPr>
          <p:cNvPr id="356" name="HARI DUNIA UNTUK KESELAMATAN DAN KESEHATAN KERJA"/>
          <p:cNvSpPr txBox="1"/>
          <p:nvPr/>
        </p:nvSpPr>
        <p:spPr>
          <a:xfrm>
            <a:off x="1993448" y="455970"/>
            <a:ext cx="5945446" cy="3835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1800">
                <a:solidFill>
                  <a:schemeClr val="accent2"/>
                </a:solidFill>
              </a:defRPr>
            </a:lvl1pPr>
          </a:lstStyle>
          <a:p>
            <a:pPr/>
            <a:r>
              <a:t>HARI DUNIA UNTUK KESELAMATAN DAN KESEHATAN KERJA</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0" name="Image 3" descr="Image 3"/>
          <p:cNvPicPr>
            <a:picLocks noChangeAspect="1"/>
          </p:cNvPicPr>
          <p:nvPr/>
        </p:nvPicPr>
        <p:blipFill>
          <a:blip r:embed="rId2">
            <a:extLst/>
          </a:blip>
          <a:stretch>
            <a:fillRect/>
          </a:stretch>
        </p:blipFill>
        <p:spPr>
          <a:xfrm>
            <a:off x="1138475" y="151447"/>
            <a:ext cx="6857526" cy="4840606"/>
          </a:xfrm>
          <a:prstGeom prst="rect">
            <a:avLst/>
          </a:prstGeom>
          <a:ln w="12700">
            <a:miter lim="400000"/>
          </a:ln>
        </p:spPr>
      </p:pic>
      <p:sp>
        <p:nvSpPr>
          <p:cNvPr id="361" name="ILO MENDUKUNG KONSTITUENNYA MELALUI PENGEMBANGAN BANYAK PUBLIKASI DAN PAKET PELATIHAN TERKAIT K3"/>
          <p:cNvSpPr txBox="1"/>
          <p:nvPr/>
        </p:nvSpPr>
        <p:spPr>
          <a:xfrm>
            <a:off x="1555186" y="373380"/>
            <a:ext cx="6033628" cy="9169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lgn="ctr">
              <a:defRPr b="1" sz="1800">
                <a:solidFill>
                  <a:schemeClr val="accent2"/>
                </a:solidFill>
              </a:defRPr>
            </a:lvl1pPr>
          </a:lstStyle>
          <a:p>
            <a:pPr/>
            <a:r>
              <a:t>ILO MENDUKUNG KONSTITUENNYA MELALUI PENGEMBANGAN BANYAK PUBLIKASI DAN PAKET PELATIHAN TERKAIT K3</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Title 1"/>
          <p:cNvSpPr txBox="1"/>
          <p:nvPr>
            <p:ph type="title"/>
          </p:nvPr>
        </p:nvSpPr>
        <p:spPr>
          <a:xfrm>
            <a:off x="1485900" y="431071"/>
            <a:ext cx="6172200" cy="857251"/>
          </a:xfrm>
          <a:prstGeom prst="rect">
            <a:avLst/>
          </a:prstGeom>
        </p:spPr>
        <p:txBody>
          <a:bodyPr/>
          <a:lstStyle>
            <a:lvl1pPr defTabSz="329184">
              <a:defRPr sz="2592">
                <a:solidFill>
                  <a:srgbClr val="E46C0A"/>
                </a:solidFill>
              </a:defRPr>
            </a:lvl1pPr>
          </a:lstStyle>
          <a:p>
            <a:pPr/>
            <a:r>
              <a:t>KONGRES DUNIA TENTANG KESELAMATAN DAN KESEHATAN KERJA</a:t>
            </a:r>
          </a:p>
        </p:txBody>
      </p:sp>
      <p:pic>
        <p:nvPicPr>
          <p:cNvPr id="364" name="Picture 6" descr="Picture 6"/>
          <p:cNvPicPr>
            <a:picLocks noChangeAspect="1"/>
          </p:cNvPicPr>
          <p:nvPr/>
        </p:nvPicPr>
        <p:blipFill>
          <a:blip r:embed="rId3">
            <a:extLst/>
          </a:blip>
          <a:stretch>
            <a:fillRect/>
          </a:stretch>
        </p:blipFill>
        <p:spPr>
          <a:xfrm>
            <a:off x="4688237" y="1446284"/>
            <a:ext cx="2154773" cy="3030760"/>
          </a:xfrm>
          <a:prstGeom prst="rect">
            <a:avLst/>
          </a:prstGeom>
          <a:ln w="12700">
            <a:miter lim="400000"/>
          </a:ln>
        </p:spPr>
      </p:pic>
      <p:pic>
        <p:nvPicPr>
          <p:cNvPr id="365" name="Picture 7" descr="Picture 7"/>
          <p:cNvPicPr>
            <a:picLocks noChangeAspect="1"/>
          </p:cNvPicPr>
          <p:nvPr/>
        </p:nvPicPr>
        <p:blipFill>
          <a:blip r:embed="rId4">
            <a:extLst/>
          </a:blip>
          <a:stretch>
            <a:fillRect/>
          </a:stretch>
        </p:blipFill>
        <p:spPr>
          <a:xfrm>
            <a:off x="2233726" y="1759366"/>
            <a:ext cx="1954692" cy="2785257"/>
          </a:xfrm>
          <a:prstGeom prst="rect">
            <a:avLst/>
          </a:prstGeom>
          <a:ln w="12700">
            <a:miter lim="400000"/>
          </a:ln>
        </p:spPr>
      </p:pic>
      <p:pic>
        <p:nvPicPr>
          <p:cNvPr id="366" name="Content Placeholder 9" descr="Content Placeholder 9"/>
          <p:cNvPicPr>
            <a:picLocks noChangeAspect="1"/>
          </p:cNvPicPr>
          <p:nvPr/>
        </p:nvPicPr>
        <p:blipFill>
          <a:blip r:embed="rId5">
            <a:extLst/>
          </a:blip>
          <a:srcRect l="0" t="10706" r="0" b="75636"/>
          <a:stretch>
            <a:fillRect/>
          </a:stretch>
        </p:blipFill>
        <p:spPr>
          <a:xfrm>
            <a:off x="2268596" y="1446284"/>
            <a:ext cx="1919822" cy="37098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Content Placeholder 2"/>
          <p:cNvSpPr txBox="1"/>
          <p:nvPr>
            <p:ph type="body" sz="half" idx="1"/>
          </p:nvPr>
        </p:nvSpPr>
        <p:spPr>
          <a:xfrm>
            <a:off x="457200" y="1981199"/>
            <a:ext cx="3600450" cy="2613424"/>
          </a:xfrm>
          <a:prstGeom prst="rect">
            <a:avLst/>
          </a:prstGeom>
          <a:ln w="9525">
            <a:solidFill>
              <a:schemeClr val="accent1"/>
            </a:solidFill>
            <a:round/>
          </a:ln>
        </p:spPr>
        <p:txBody>
          <a:bodyPr/>
          <a:lstStyle/>
          <a:p>
            <a:pPr marL="0" indent="0">
              <a:buSzTx/>
              <a:buNone/>
              <a:defRPr sz="2000"/>
            </a:pPr>
          </a:p>
          <a:p>
            <a:pPr marL="0" indent="0" algn="ctr">
              <a:spcBef>
                <a:spcPts val="400"/>
              </a:spcBef>
              <a:buSzTx/>
              <a:buNone/>
              <a:defRPr sz="2000"/>
            </a:pPr>
            <a:r>
              <a:t>Prinsip-prinsip:</a:t>
            </a:r>
          </a:p>
          <a:p>
            <a:pPr marL="0" indent="0" algn="ctr">
              <a:buSzTx/>
              <a:buNone/>
              <a:defRPr sz="2000"/>
            </a:pPr>
          </a:p>
          <a:p>
            <a:pPr algn="ctr">
              <a:spcBef>
                <a:spcPts val="400"/>
              </a:spcBef>
              <a:defRPr sz="2000"/>
            </a:pPr>
            <a:r>
              <a:t>Pencegahan</a:t>
            </a:r>
          </a:p>
          <a:p>
            <a:pPr algn="ctr">
              <a:spcBef>
                <a:spcPts val="400"/>
              </a:spcBef>
              <a:defRPr sz="2000"/>
            </a:pPr>
            <a:r>
              <a:t>Promosi</a:t>
            </a:r>
          </a:p>
        </p:txBody>
      </p:sp>
      <p:sp>
        <p:nvSpPr>
          <p:cNvPr id="371" name="Title 1"/>
          <p:cNvSpPr txBox="1"/>
          <p:nvPr/>
        </p:nvSpPr>
        <p:spPr>
          <a:xfrm>
            <a:off x="502919" y="206375"/>
            <a:ext cx="6543964" cy="1501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lvl1pPr>
          </a:lstStyle>
          <a:p>
            <a:pPr/>
            <a:r>
              <a:t>Strategi K3 global: Mempromosikan kesehatan dan kesejahteraan semua pekerja di semua pekerjaan</a:t>
            </a:r>
          </a:p>
        </p:txBody>
      </p:sp>
      <p:sp>
        <p:nvSpPr>
          <p:cNvPr id="372" name="Content Placeholder 2"/>
          <p:cNvSpPr txBox="1"/>
          <p:nvPr/>
        </p:nvSpPr>
        <p:spPr>
          <a:xfrm>
            <a:off x="4810538" y="1981199"/>
            <a:ext cx="3525080" cy="2613424"/>
          </a:xfrm>
          <a:prstGeom prst="rect">
            <a:avLst/>
          </a:prstGeom>
          <a:ln>
            <a:solidFill>
              <a:schemeClr val="accent1"/>
            </a:solidFill>
          </a:ln>
          <a:extLst>
            <a:ext uri="{C572A759-6A51-4108-AA02-DFA0A04FC94B}">
              <ma14:wrappingTextBoxFlag xmlns:ma14="http://schemas.microsoft.com/office/mac/drawingml/2011/main" val="1"/>
            </a:ext>
          </a:extLst>
        </p:spPr>
        <p:txBody>
          <a:bodyPr lIns="45719" rIns="45719">
            <a:normAutofit fontScale="100000" lnSpcReduction="0"/>
          </a:bodyPr>
          <a:lstStyle/>
          <a:p>
            <a:pPr algn="ctr">
              <a:lnSpc>
                <a:spcPct val="90000"/>
              </a:lnSpc>
              <a:spcBef>
                <a:spcPts val="400"/>
              </a:spcBef>
            </a:pPr>
            <a:r>
              <a:t>ILO/WHO Joint Committee on Occupational Health:</a:t>
            </a:r>
            <a:endParaRPr sz="2900"/>
          </a:p>
          <a:p>
            <a:pPr algn="ctr">
              <a:lnSpc>
                <a:spcPct val="90000"/>
              </a:lnSpc>
              <a:spcBef>
                <a:spcPts val="600"/>
              </a:spcBef>
              <a:defRPr sz="2000"/>
            </a:pPr>
          </a:p>
          <a:p>
            <a:pPr algn="ctr">
              <a:lnSpc>
                <a:spcPct val="90000"/>
              </a:lnSpc>
              <a:spcBef>
                <a:spcPts val="400"/>
              </a:spcBef>
              <a:defRPr>
                <a:solidFill>
                  <a:srgbClr val="558ED5"/>
                </a:solidFill>
              </a:defRPr>
            </a:pPr>
            <a:r>
              <a:t>‘</a:t>
            </a:r>
            <a:r>
              <a:rPr i="1"/>
              <a:t>Occupational health should aim at </a:t>
            </a:r>
            <a:r>
              <a:rPr b="1" i="1">
                <a:solidFill>
                  <a:srgbClr val="FF0000"/>
                </a:solidFill>
              </a:rPr>
              <a:t>the promotion </a:t>
            </a:r>
            <a:r>
              <a:rPr i="1"/>
              <a:t>and maintenance of the highest degree of physical, mental and social well-being of workers in all occupations’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Content Placeholder 2"/>
          <p:cNvSpPr txBox="1"/>
          <p:nvPr>
            <p:ph type="body" sz="half" idx="1"/>
          </p:nvPr>
        </p:nvSpPr>
        <p:spPr>
          <a:xfrm>
            <a:off x="457200" y="1507523"/>
            <a:ext cx="4386649" cy="3087099"/>
          </a:xfrm>
          <a:prstGeom prst="rect">
            <a:avLst/>
          </a:prstGeom>
        </p:spPr>
        <p:txBody>
          <a:bodyPr/>
          <a:lstStyle/>
          <a:p>
            <a:pPr>
              <a:spcBef>
                <a:spcPts val="500"/>
              </a:spcBef>
              <a:defRPr sz="2400"/>
            </a:pPr>
            <a:r>
              <a:t>ILO-OSH 2001</a:t>
            </a:r>
          </a:p>
          <a:p>
            <a:pPr>
              <a:spcBef>
                <a:spcPts val="500"/>
              </a:spcBef>
              <a:defRPr sz="2400"/>
            </a:pPr>
            <a:r>
              <a:t>Faktor yang mendorong efektifitas SMK3:</a:t>
            </a:r>
          </a:p>
          <a:p>
            <a:pPr lvl="1" marL="742950" indent="-285750">
              <a:spcBef>
                <a:spcPts val="400"/>
              </a:spcBef>
              <a:defRPr sz="2000"/>
            </a:pPr>
            <a:r>
              <a:t>Komitmen Manajemen</a:t>
            </a:r>
            <a:endParaRPr sz="2800"/>
          </a:p>
          <a:p>
            <a:pPr lvl="1" marL="742950" indent="-285750">
              <a:spcBef>
                <a:spcPts val="400"/>
              </a:spcBef>
              <a:defRPr sz="2000"/>
            </a:pPr>
            <a:r>
              <a:t>Keterlibatan Karyawan</a:t>
            </a:r>
            <a:endParaRPr sz="2800"/>
          </a:p>
          <a:p>
            <a:pPr lvl="1" marL="742950" indent="-285750">
              <a:spcBef>
                <a:spcPts val="400"/>
              </a:spcBef>
              <a:defRPr sz="2000"/>
            </a:pPr>
            <a:r>
              <a:t>Semua fungsi organisasi menggabungkan K3</a:t>
            </a:r>
          </a:p>
        </p:txBody>
      </p:sp>
      <p:pic>
        <p:nvPicPr>
          <p:cNvPr id="377" name="Picture 4" descr="Picture 4"/>
          <p:cNvPicPr>
            <a:picLocks noChangeAspect="1"/>
          </p:cNvPicPr>
          <p:nvPr/>
        </p:nvPicPr>
        <p:blipFill>
          <a:blip r:embed="rId3">
            <a:extLst/>
          </a:blip>
          <a:stretch>
            <a:fillRect/>
          </a:stretch>
        </p:blipFill>
        <p:spPr>
          <a:xfrm>
            <a:off x="6672335" y="1432230"/>
            <a:ext cx="2042526" cy="2757411"/>
          </a:xfrm>
          <a:prstGeom prst="rect">
            <a:avLst/>
          </a:prstGeom>
          <a:ln w="12700">
            <a:miter lim="400000"/>
          </a:ln>
        </p:spPr>
      </p:pic>
      <p:sp>
        <p:nvSpPr>
          <p:cNvPr id="378" name="Title 1"/>
          <p:cNvSpPr txBox="1"/>
          <p:nvPr>
            <p:ph type="title"/>
          </p:nvPr>
        </p:nvSpPr>
        <p:spPr>
          <a:xfrm>
            <a:off x="457200" y="206375"/>
            <a:ext cx="6638925" cy="857250"/>
          </a:xfrm>
          <a:prstGeom prst="rect">
            <a:avLst/>
          </a:prstGeom>
        </p:spPr>
        <p:txBody>
          <a:bodyPr/>
          <a:lstStyle>
            <a:lvl1pPr algn="l">
              <a:defRPr sz="3200"/>
            </a:lvl1pPr>
          </a:lstStyle>
          <a:p>
            <a:pPr/>
            <a:r>
              <a:t>Pedoman Sistem Manajemen K3</a:t>
            </a:r>
          </a:p>
        </p:txBody>
      </p:sp>
      <p:pic>
        <p:nvPicPr>
          <p:cNvPr id="379" name="Picture 4" descr="Picture 4"/>
          <p:cNvPicPr>
            <a:picLocks noChangeAspect="1"/>
          </p:cNvPicPr>
          <p:nvPr/>
        </p:nvPicPr>
        <p:blipFill>
          <a:blip r:embed="rId4">
            <a:extLst/>
          </a:blip>
          <a:stretch>
            <a:fillRect/>
          </a:stretch>
        </p:blipFill>
        <p:spPr>
          <a:xfrm>
            <a:off x="4328211" y="1698775"/>
            <a:ext cx="2084946" cy="2224322"/>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3" name="Image 12" descr="Image 12"/>
          <p:cNvPicPr>
            <a:picLocks noChangeAspect="1"/>
          </p:cNvPicPr>
          <p:nvPr/>
        </p:nvPicPr>
        <p:blipFill>
          <a:blip r:embed="rId3">
            <a:extLst/>
          </a:blip>
          <a:stretch>
            <a:fillRect/>
          </a:stretch>
        </p:blipFill>
        <p:spPr>
          <a:xfrm>
            <a:off x="1143000" y="2071991"/>
            <a:ext cx="6858000" cy="1330473"/>
          </a:xfrm>
          <a:prstGeom prst="rect">
            <a:avLst/>
          </a:prstGeom>
          <a:ln w="12700">
            <a:miter lim="400000"/>
          </a:ln>
        </p:spPr>
      </p:pic>
      <p:sp>
        <p:nvSpPr>
          <p:cNvPr id="384" name="ZoneTexte 15"/>
          <p:cNvSpPr txBox="1"/>
          <p:nvPr/>
        </p:nvSpPr>
        <p:spPr>
          <a:xfrm>
            <a:off x="1547801" y="2062857"/>
            <a:ext cx="6048398" cy="1348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342900">
              <a:defRPr b="1" baseline="30000" sz="2700">
                <a:solidFill>
                  <a:srgbClr val="FFFFFF"/>
                </a:solidFill>
                <a:latin typeface="Century Gothic"/>
                <a:ea typeface="Century Gothic"/>
                <a:cs typeface="Century Gothic"/>
                <a:sym typeface="Century Gothic"/>
              </a:defRPr>
            </a:pPr>
            <a:r>
              <a:t>Bab 2</a:t>
            </a:r>
          </a:p>
          <a:p>
            <a:pPr defTabSz="342900">
              <a:defRPr b="1" baseline="30000" sz="2700">
                <a:solidFill>
                  <a:srgbClr val="FFFFFF"/>
                </a:solidFill>
                <a:latin typeface="Century Gothic"/>
                <a:ea typeface="Century Gothic"/>
                <a:cs typeface="Century Gothic"/>
                <a:sym typeface="Century Gothic"/>
              </a:defRPr>
            </a:pPr>
            <a:r>
              <a:t>Pekerjaan masa depan yang aman dan sehat:</a:t>
            </a:r>
          </a:p>
          <a:p>
            <a:pPr defTabSz="342900">
              <a:defRPr b="1" baseline="30000" sz="2700">
                <a:solidFill>
                  <a:srgbClr val="FFFFFF"/>
                </a:solidFill>
                <a:latin typeface="Century Gothic"/>
                <a:ea typeface="Century Gothic"/>
                <a:cs typeface="Century Gothic"/>
                <a:sym typeface="Century Gothic"/>
              </a:defRPr>
            </a:pPr>
            <a:r>
              <a:t>Tantangan dan peluang</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Title 3"/>
          <p:cNvSpPr txBox="1"/>
          <p:nvPr>
            <p:ph type="title"/>
          </p:nvPr>
        </p:nvSpPr>
        <p:spPr>
          <a:prstGeom prst="rect">
            <a:avLst/>
          </a:prstGeom>
        </p:spPr>
        <p:txBody>
          <a:bodyPr/>
          <a:lstStyle>
            <a:lvl1pPr>
              <a:defRPr b="1"/>
            </a:lvl1pPr>
          </a:lstStyle>
          <a:p>
            <a:pPr/>
            <a:r>
              <a:t>2.1 Teknologi</a:t>
            </a:r>
          </a:p>
        </p:txBody>
      </p:sp>
      <p:pic>
        <p:nvPicPr>
          <p:cNvPr id="389" name="Content Placeholder 4" descr="Content Placeholder 4"/>
          <p:cNvPicPr>
            <a:picLocks noChangeAspect="1"/>
          </p:cNvPicPr>
          <p:nvPr/>
        </p:nvPicPr>
        <p:blipFill>
          <a:blip r:embed="rId3">
            <a:extLst/>
          </a:blip>
          <a:stretch>
            <a:fillRect/>
          </a:stretch>
        </p:blipFill>
        <p:spPr>
          <a:xfrm>
            <a:off x="2026146" y="1200150"/>
            <a:ext cx="5091708" cy="3394473"/>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Title 3"/>
          <p:cNvSpPr txBox="1"/>
          <p:nvPr>
            <p:ph type="title"/>
          </p:nvPr>
        </p:nvSpPr>
        <p:spPr>
          <a:xfrm>
            <a:off x="2938865" y="204786"/>
            <a:ext cx="3014715" cy="871539"/>
          </a:xfrm>
          <a:prstGeom prst="rect">
            <a:avLst/>
          </a:prstGeom>
        </p:spPr>
        <p:txBody>
          <a:bodyPr/>
          <a:lstStyle>
            <a:lvl1pPr>
              <a:defRPr sz="2700"/>
            </a:lvl1pPr>
          </a:lstStyle>
          <a:p>
            <a:pPr/>
            <a:r>
              <a:t>Digitalisasi dan TIK</a:t>
            </a:r>
          </a:p>
        </p:txBody>
      </p:sp>
      <p:sp>
        <p:nvSpPr>
          <p:cNvPr id="394" name="Text Placeholder 5"/>
          <p:cNvSpPr txBox="1"/>
          <p:nvPr>
            <p:ph type="body" sz="quarter" idx="1"/>
          </p:nvPr>
        </p:nvSpPr>
        <p:spPr>
          <a:xfrm>
            <a:off x="1485900" y="1533310"/>
            <a:ext cx="2256235" cy="2397401"/>
          </a:xfrm>
          <a:prstGeom prst="rect">
            <a:avLst/>
          </a:prstGeom>
        </p:spPr>
        <p:txBody>
          <a:bodyPr/>
          <a:lstStyle/>
          <a:p>
            <a:pPr marL="147876" indent="-147876" defTabSz="315468">
              <a:spcBef>
                <a:spcPts val="200"/>
              </a:spcBef>
              <a:defRPr sz="1196"/>
            </a:pPr>
            <a:r>
              <a:t>Replikasi pemikiran manusia: AI (Kecerdasan Buatan)</a:t>
            </a:r>
          </a:p>
          <a:p>
            <a:pPr marL="147876" indent="-147876" defTabSz="315468">
              <a:spcBef>
                <a:spcPts val="200"/>
              </a:spcBef>
              <a:defRPr sz="1196"/>
            </a:pPr>
            <a:r>
              <a:t>Virtualisasi pekerjaan</a:t>
            </a:r>
          </a:p>
          <a:p>
            <a:pPr marL="147876" indent="-147876" defTabSz="315468">
              <a:spcBef>
                <a:spcPts val="200"/>
              </a:spcBef>
              <a:defRPr sz="1196"/>
            </a:pPr>
            <a:r>
              <a:t>Telework, bekerja dari jarak jauh</a:t>
            </a:r>
          </a:p>
          <a:p>
            <a:pPr marL="147876" indent="-147876" defTabSz="315468">
              <a:spcBef>
                <a:spcPts val="200"/>
              </a:spcBef>
              <a:defRPr sz="1196"/>
            </a:pPr>
            <a:r>
              <a:t>Antarmuka manusia-mesin</a:t>
            </a:r>
          </a:p>
          <a:p>
            <a:pPr marL="147876" indent="-147876" defTabSz="315468">
              <a:spcBef>
                <a:spcPts val="200"/>
              </a:spcBef>
              <a:defRPr sz="1196"/>
            </a:pPr>
            <a:r>
              <a:t>Teknologi pintar dan perangkat pintar yang bisa dipakai</a:t>
            </a:r>
          </a:p>
          <a:p>
            <a:pPr marL="147876" indent="-147876" defTabSz="315468">
              <a:spcBef>
                <a:spcPts val="200"/>
              </a:spcBef>
              <a:defRPr sz="1196"/>
            </a:pPr>
            <a:r>
              <a:t>Meningkatkan keterampilan, pelatihan dan pengawasan K3</a:t>
            </a:r>
          </a:p>
        </p:txBody>
      </p:sp>
      <p:pic>
        <p:nvPicPr>
          <p:cNvPr id="395" name="Content Placeholder 4" descr="Content Placeholder 4"/>
          <p:cNvPicPr>
            <a:picLocks noChangeAspect="1"/>
          </p:cNvPicPr>
          <p:nvPr/>
        </p:nvPicPr>
        <p:blipFill>
          <a:blip r:embed="rId3">
            <a:extLst/>
          </a:blip>
          <a:stretch>
            <a:fillRect/>
          </a:stretch>
        </p:blipFill>
        <p:spPr>
          <a:xfrm>
            <a:off x="3824287" y="1533309"/>
            <a:ext cx="3833813" cy="2604329"/>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Title 1"/>
          <p:cNvSpPr txBox="1"/>
          <p:nvPr>
            <p:ph type="title"/>
          </p:nvPr>
        </p:nvSpPr>
        <p:spPr>
          <a:prstGeom prst="rect">
            <a:avLst/>
          </a:prstGeom>
        </p:spPr>
        <p:txBody>
          <a:bodyPr/>
          <a:lstStyle>
            <a:lvl1pPr>
              <a:defRPr b="1" sz="2700"/>
            </a:lvl1pPr>
          </a:lstStyle>
          <a:p>
            <a:pPr/>
            <a:r>
              <a:t>Digitalisasi dan TIK</a:t>
            </a:r>
          </a:p>
        </p:txBody>
      </p:sp>
      <p:sp>
        <p:nvSpPr>
          <p:cNvPr id="400" name="Text Placeholder 2"/>
          <p:cNvSpPr txBox="1"/>
          <p:nvPr>
            <p:ph type="body" sz="quarter" idx="1"/>
          </p:nvPr>
        </p:nvSpPr>
        <p:spPr>
          <a:xfrm>
            <a:off x="457200" y="1151334"/>
            <a:ext cx="4040188" cy="479823"/>
          </a:xfrm>
          <a:prstGeom prst="rect">
            <a:avLst/>
          </a:prstGeom>
        </p:spPr>
        <p:txBody>
          <a:bodyPr/>
          <a:lstStyle>
            <a:lvl1pPr algn="ctr"/>
          </a:lstStyle>
          <a:p>
            <a:pPr/>
            <a:r>
              <a:t>Peluang</a:t>
            </a:r>
          </a:p>
        </p:txBody>
      </p:sp>
      <p:sp>
        <p:nvSpPr>
          <p:cNvPr id="401" name="Content Placeholder 4"/>
          <p:cNvSpPr txBox="1"/>
          <p:nvPr/>
        </p:nvSpPr>
        <p:spPr>
          <a:xfrm>
            <a:off x="502920" y="1631156"/>
            <a:ext cx="2151395" cy="121080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52863" indent="-52863" defTabSz="253745">
              <a:spcBef>
                <a:spcPts val="300"/>
              </a:spcBef>
              <a:buSzPct val="100000"/>
              <a:buFont typeface="Arial"/>
              <a:buChar char="•"/>
              <a:defRPr sz="888"/>
            </a:pPr>
            <a:r>
              <a:t>Kemungkinan pengurangan beberapa risiko psikososial</a:t>
            </a:r>
          </a:p>
          <a:p>
            <a:pPr marL="52863" indent="-52863" defTabSz="253745">
              <a:spcBef>
                <a:spcPts val="300"/>
              </a:spcBef>
              <a:buSzPct val="100000"/>
              <a:buFont typeface="Arial"/>
              <a:buChar char="•"/>
              <a:defRPr sz="888"/>
            </a:pPr>
            <a:r>
              <a:t>Menjauhkan orang dari lingkungan berbahaya</a:t>
            </a:r>
          </a:p>
          <a:p>
            <a:pPr marL="52863" indent="-52863" defTabSz="253745">
              <a:spcBef>
                <a:spcPts val="300"/>
              </a:spcBef>
              <a:buSzPct val="100000"/>
              <a:buFont typeface="Arial"/>
              <a:buChar char="•"/>
              <a:defRPr sz="888"/>
            </a:pPr>
            <a:r>
              <a:t>Promosi kesehatan</a:t>
            </a:r>
          </a:p>
          <a:p>
            <a:pPr marL="52863" indent="-52863" defTabSz="253745">
              <a:spcBef>
                <a:spcPts val="300"/>
              </a:spcBef>
              <a:buSzPct val="100000"/>
              <a:buFont typeface="Arial"/>
              <a:buChar char="•"/>
              <a:defRPr sz="888"/>
            </a:pPr>
            <a:r>
              <a:t>Perbaikan langkah-langkah pencegahan</a:t>
            </a:r>
          </a:p>
          <a:p>
            <a:pPr marL="52863" indent="-52863" defTabSz="253745">
              <a:spcBef>
                <a:spcPts val="300"/>
              </a:spcBef>
              <a:buSzPct val="100000"/>
              <a:buFont typeface="Arial"/>
              <a:buChar char="•"/>
              <a:defRPr sz="888"/>
            </a:pPr>
            <a:r>
              <a:t>Mengurangi ketimpangan</a:t>
            </a:r>
          </a:p>
        </p:txBody>
      </p:sp>
      <p:sp>
        <p:nvSpPr>
          <p:cNvPr id="402" name="Text Placeholder 5"/>
          <p:cNvSpPr/>
          <p:nvPr>
            <p:ph type="body" idx="13"/>
          </p:nvPr>
        </p:nvSpPr>
        <p:spPr>
          <a:prstGeom prst="rect">
            <a:avLst/>
          </a:prstGeom>
          <a:extLst>
            <a:ext uri="{C572A759-6A51-4108-AA02-DFA0A04FC94B}">
              <ma14:wrappingTextBoxFlag xmlns:ma14="http://schemas.microsoft.com/office/mac/drawingml/2011/main" val="1"/>
            </a:ext>
          </a:extLst>
        </p:spPr>
        <p:txBody>
          <a:bodyPr/>
          <a:lstStyle>
            <a:lvl1pPr marL="0" indent="0" algn="ctr" defTabSz="342900">
              <a:spcBef>
                <a:spcPts val="400"/>
              </a:spcBef>
              <a:buSzTx/>
              <a:buFontTx/>
              <a:buNone/>
              <a:defRPr b="1" sz="1800"/>
            </a:lvl1pPr>
          </a:lstStyle>
          <a:p>
            <a:pPr/>
            <a:r>
              <a:t>Tantangan</a:t>
            </a:r>
          </a:p>
        </p:txBody>
      </p:sp>
      <p:sp>
        <p:nvSpPr>
          <p:cNvPr id="403" name="Content Placeholder 6"/>
          <p:cNvSpPr txBox="1"/>
          <p:nvPr/>
        </p:nvSpPr>
        <p:spPr>
          <a:xfrm>
            <a:off x="4672489" y="1631156"/>
            <a:ext cx="2939892" cy="132387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40005" indent="-40005" defTabSz="192023">
              <a:lnSpc>
                <a:spcPct val="90000"/>
              </a:lnSpc>
              <a:spcBef>
                <a:spcPts val="200"/>
              </a:spcBef>
              <a:buSzPct val="100000"/>
              <a:buFont typeface="Arial"/>
              <a:buChar char="•"/>
              <a:defRPr sz="1008"/>
            </a:pPr>
            <a:r>
              <a:t>Kemungkinan Peningkatan beberapa risiko psikososial</a:t>
            </a:r>
          </a:p>
          <a:p>
            <a:pPr marL="40005" indent="-40005" defTabSz="192023">
              <a:lnSpc>
                <a:spcPct val="90000"/>
              </a:lnSpc>
              <a:spcBef>
                <a:spcPts val="200"/>
              </a:spcBef>
              <a:buSzPct val="100000"/>
              <a:buFont typeface="Arial"/>
              <a:buChar char="•"/>
              <a:defRPr sz="1008"/>
            </a:pPr>
            <a:r>
              <a:t>Meningkatnya risiko terhadap keamanan dan privasi</a:t>
            </a:r>
          </a:p>
          <a:p>
            <a:pPr marL="40005" indent="-40005" defTabSz="192023">
              <a:lnSpc>
                <a:spcPct val="90000"/>
              </a:lnSpc>
              <a:spcBef>
                <a:spcPts val="200"/>
              </a:spcBef>
              <a:buSzPct val="100000"/>
              <a:buFont typeface="Arial"/>
              <a:buChar char="•"/>
              <a:defRPr sz="1008"/>
            </a:pPr>
            <a:r>
              <a:t>Paparan terhadap risiko kimia atau biologis baru atau medan elektromagnetik</a:t>
            </a:r>
          </a:p>
          <a:p>
            <a:pPr marL="40005" indent="-40005" defTabSz="192023">
              <a:lnSpc>
                <a:spcPct val="90000"/>
              </a:lnSpc>
              <a:spcBef>
                <a:spcPts val="200"/>
              </a:spcBef>
              <a:buSzPct val="100000"/>
              <a:buFont typeface="Arial"/>
              <a:buChar char="•"/>
              <a:defRPr sz="1008"/>
            </a:pPr>
            <a:r>
              <a:t>Peningkatan risiko insiden dan paparan</a:t>
            </a:r>
          </a:p>
          <a:p>
            <a:pPr marL="40005" indent="-40005" defTabSz="192023">
              <a:lnSpc>
                <a:spcPct val="90000"/>
              </a:lnSpc>
              <a:spcBef>
                <a:spcPts val="200"/>
              </a:spcBef>
              <a:buSzPct val="100000"/>
              <a:buFont typeface="Arial"/>
              <a:buChar char="•"/>
              <a:defRPr sz="1008"/>
            </a:pPr>
            <a:r>
              <a:t>Manajemen K3 dan tantangan hasil</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Title 4"/>
          <p:cNvSpPr txBox="1"/>
          <p:nvPr>
            <p:ph type="title"/>
          </p:nvPr>
        </p:nvSpPr>
        <p:spPr>
          <a:xfrm>
            <a:off x="2811004" y="223595"/>
            <a:ext cx="3521991" cy="871538"/>
          </a:xfrm>
          <a:prstGeom prst="rect">
            <a:avLst/>
          </a:prstGeom>
        </p:spPr>
        <p:txBody>
          <a:bodyPr/>
          <a:lstStyle>
            <a:lvl1pPr>
              <a:defRPr sz="2700"/>
            </a:lvl1pPr>
          </a:lstStyle>
          <a:p>
            <a:pPr/>
            <a:r>
              <a:t>Otomasi dan robotika</a:t>
            </a:r>
          </a:p>
        </p:txBody>
      </p:sp>
      <p:sp>
        <p:nvSpPr>
          <p:cNvPr id="408" name="Text Placeholder 6"/>
          <p:cNvSpPr txBox="1"/>
          <p:nvPr>
            <p:ph type="body" sz="quarter" idx="1"/>
          </p:nvPr>
        </p:nvSpPr>
        <p:spPr>
          <a:xfrm>
            <a:off x="1485899" y="1492146"/>
            <a:ext cx="2639735" cy="3153598"/>
          </a:xfrm>
          <a:prstGeom prst="rect">
            <a:avLst/>
          </a:prstGeom>
        </p:spPr>
        <p:txBody>
          <a:bodyPr/>
          <a:lstStyle/>
          <a:p>
            <a:pPr marL="160735" indent="-160735">
              <a:spcBef>
                <a:spcPts val="300"/>
              </a:spcBef>
              <a:defRPr sz="1500"/>
            </a:pPr>
            <a:r>
              <a:t>Interaksi manusia dengan AI dan robotika</a:t>
            </a:r>
          </a:p>
          <a:p>
            <a:pPr marL="160735" indent="-160735">
              <a:spcBef>
                <a:spcPts val="300"/>
              </a:spcBef>
              <a:defRPr sz="1500"/>
            </a:pPr>
            <a:r>
              <a:t>Robotika dan AI serta perannya dalam mengurangi gangguan muskuloskeletal atau risiko kesehatan mental.</a:t>
            </a:r>
          </a:p>
          <a:p>
            <a:pPr marL="160735" indent="-160735">
              <a:spcBef>
                <a:spcPts val="300"/>
              </a:spcBef>
              <a:defRPr sz="1500"/>
            </a:pPr>
            <a:r>
              <a:t>Risiko ergonomis</a:t>
            </a:r>
          </a:p>
          <a:p>
            <a:pPr marL="160735" indent="-160735">
              <a:spcBef>
                <a:spcPts val="300"/>
              </a:spcBef>
              <a:defRPr sz="1500"/>
            </a:pPr>
            <a:r>
              <a:t>Risiko keamanan siber</a:t>
            </a:r>
          </a:p>
          <a:p>
            <a:pPr marL="160735" indent="-160735">
              <a:spcBef>
                <a:spcPts val="300"/>
              </a:spcBef>
              <a:defRPr sz="1500"/>
            </a:pPr>
            <a:r>
              <a:t>Risiko psikologis</a:t>
            </a:r>
          </a:p>
          <a:p>
            <a:pPr marL="160735" indent="-160735">
              <a:spcBef>
                <a:spcPts val="300"/>
              </a:spcBef>
              <a:defRPr sz="1500"/>
            </a:pPr>
            <a:r>
              <a:t>Ancaman otomasi pada pekerjaan</a:t>
            </a:r>
          </a:p>
        </p:txBody>
      </p:sp>
      <p:pic>
        <p:nvPicPr>
          <p:cNvPr id="409" name="Content Placeholder 3" descr="Content Placeholder 3"/>
          <p:cNvPicPr>
            <a:picLocks noChangeAspect="1"/>
          </p:cNvPicPr>
          <p:nvPr/>
        </p:nvPicPr>
        <p:blipFill>
          <a:blip r:embed="rId3">
            <a:extLst/>
          </a:blip>
          <a:stretch>
            <a:fillRect/>
          </a:stretch>
        </p:blipFill>
        <p:spPr>
          <a:xfrm>
            <a:off x="4125633" y="1775411"/>
            <a:ext cx="3582909" cy="2384116"/>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3" name="Image 3" descr="Image 3"/>
          <p:cNvPicPr>
            <a:picLocks noChangeAspect="1"/>
          </p:cNvPicPr>
          <p:nvPr/>
        </p:nvPicPr>
        <p:blipFill>
          <a:blip r:embed="rId3">
            <a:extLst/>
          </a:blip>
          <a:stretch>
            <a:fillRect/>
          </a:stretch>
        </p:blipFill>
        <p:spPr>
          <a:xfrm>
            <a:off x="1264561" y="175338"/>
            <a:ext cx="6832395" cy="4822867"/>
          </a:xfrm>
          <a:prstGeom prst="rect">
            <a:avLst/>
          </a:prstGeom>
          <a:ln w="12700">
            <a:miter lim="400000"/>
          </a:ln>
        </p:spPr>
      </p:pic>
      <p:sp>
        <p:nvSpPr>
          <p:cNvPr id="414" name="OTOMASI DAN ROBOTIK: PELUANG DAN TANTANGAN K3"/>
          <p:cNvSpPr txBox="1"/>
          <p:nvPr/>
        </p:nvSpPr>
        <p:spPr>
          <a:xfrm>
            <a:off x="2249839" y="519429"/>
            <a:ext cx="5098639" cy="650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lgn="ctr">
              <a:defRPr sz="1800">
                <a:solidFill>
                  <a:schemeClr val="accent1"/>
                </a:solidFill>
              </a:defRPr>
            </a:lvl1pPr>
          </a:lstStyle>
          <a:p>
            <a:pPr/>
            <a:r>
              <a:t>OTOMASI DAN ROBOTIK: PELUANG DAN TANTANGAN K3</a:t>
            </a:r>
          </a:p>
        </p:txBody>
      </p:sp>
      <p:sp>
        <p:nvSpPr>
          <p:cNvPr id="415" name="PELUANG…"/>
          <p:cNvSpPr txBox="1"/>
          <p:nvPr/>
        </p:nvSpPr>
        <p:spPr>
          <a:xfrm>
            <a:off x="2264522" y="1313363"/>
            <a:ext cx="5336475" cy="11677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1100">
                <a:solidFill>
                  <a:schemeClr val="accent6">
                    <a:lumOff val="18921"/>
                  </a:schemeClr>
                </a:solidFill>
              </a:defRPr>
            </a:pPr>
            <a:r>
              <a:t>PELUANG</a:t>
            </a:r>
          </a:p>
          <a:p>
            <a:pPr>
              <a:defRPr sz="1100">
                <a:solidFill>
                  <a:srgbClr val="FFFFFF"/>
                </a:solidFill>
              </a:defRPr>
            </a:pPr>
            <a:r>
              <a:t>- Menjauhkan orang dari lingkungan berbahaya;</a:t>
            </a:r>
          </a:p>
          <a:p>
            <a:pPr>
              <a:defRPr sz="1100">
                <a:solidFill>
                  <a:srgbClr val="FFFFFF"/>
                </a:solidFill>
              </a:defRPr>
            </a:pPr>
            <a:r>
              <a:t>- Robotika dan eksoskeleton dapat mengurangi kebutuhan pekerja untuk melakukan tugas-tugas berbahaya atau yang tidak menarik, yang dapat menyebabkan stres atau MSD;</a:t>
            </a:r>
          </a:p>
          <a:p>
            <a:pPr>
              <a:defRPr sz="1100">
                <a:solidFill>
                  <a:srgbClr val="FFFFFF"/>
                </a:solidFill>
              </a:defRPr>
            </a:pPr>
            <a:r>
              <a:t>- Peningkatan langkah-langkah pencegahan otomatis;</a:t>
            </a:r>
          </a:p>
          <a:p>
            <a:pPr>
              <a:defRPr sz="1100">
                <a:solidFill>
                  <a:srgbClr val="FFFFFF"/>
                </a:solidFill>
              </a:defRPr>
            </a:pPr>
            <a:r>
              <a:t>- Meningkatkan pemahaman tentang perilaku pengambilan risiko.</a:t>
            </a:r>
          </a:p>
        </p:txBody>
      </p:sp>
      <p:sp>
        <p:nvSpPr>
          <p:cNvPr id="416" name="TANTANGAN…"/>
          <p:cNvSpPr txBox="1"/>
          <p:nvPr/>
        </p:nvSpPr>
        <p:spPr>
          <a:xfrm>
            <a:off x="2264522" y="2616885"/>
            <a:ext cx="5336475" cy="17773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sz="1100">
                <a:solidFill>
                  <a:schemeClr val="accent6">
                    <a:lumOff val="18921"/>
                  </a:schemeClr>
                </a:solidFill>
              </a:defRPr>
            </a:pPr>
            <a:r>
              <a:t>TANTANGAN</a:t>
            </a:r>
          </a:p>
          <a:p>
            <a:pPr>
              <a:defRPr sz="1100">
                <a:solidFill>
                  <a:srgbClr val="FFFFFF"/>
                </a:solidFill>
              </a:defRPr>
            </a:pPr>
            <a:r>
              <a:t>- Peningkatan risiko ergonomis dari bentuk baru interaksi manusia-mesin</a:t>
            </a:r>
          </a:p>
          <a:p>
            <a:pPr>
              <a:defRPr sz="1100">
                <a:solidFill>
                  <a:srgbClr val="FFFFFF"/>
                </a:solidFill>
              </a:defRPr>
            </a:pPr>
            <a:r>
              <a:t>- Paparan risiko baru:</a:t>
            </a:r>
          </a:p>
          <a:p>
            <a:pPr>
              <a:defRPr sz="1100">
                <a:solidFill>
                  <a:srgbClr val="FFFFFF"/>
                </a:solidFill>
              </a:defRPr>
            </a:pPr>
            <a:r>
              <a:t>         - Medan elektromagnetik</a:t>
            </a:r>
          </a:p>
          <a:p>
            <a:pPr>
              <a:defRPr sz="1100">
                <a:solidFill>
                  <a:srgbClr val="FFFFFF"/>
                </a:solidFill>
              </a:defRPr>
            </a:pPr>
            <a:r>
              <a:t>         - Kecelakaan sebagai akibat dari hilangnya pemahaman, kontrol dan pengetahuan tentang proses kerja, terlalu percaya diri pada kesempurnaan robot / AI, khususnya ketika manusia dan robot berinteraksi erat</a:t>
            </a:r>
          </a:p>
          <a:p>
            <a:pPr>
              <a:defRPr sz="1100">
                <a:solidFill>
                  <a:srgbClr val="FFFFFF"/>
                </a:solidFill>
              </a:defRPr>
            </a:pPr>
            <a:r>
              <a:t>- Manajemen K3 dan tantangan hasil terkait dengan:</a:t>
            </a:r>
          </a:p>
          <a:p>
            <a:pPr>
              <a:defRPr sz="1100">
                <a:solidFill>
                  <a:srgbClr val="FFFFFF"/>
                </a:solidFill>
              </a:defRPr>
            </a:pPr>
            <a:r>
              <a:t>   - Tenaga kerja yang lebih beragam (karena akses yang melebar ke pekerjaan dan tersebar (dengan pekerjaan jarak jauh)</a:t>
            </a:r>
          </a:p>
          <a:p>
            <a:pPr>
              <a:defRPr sz="1100">
                <a:solidFill>
                  <a:srgbClr val="FFFFFF"/>
                </a:solidFill>
              </a:defRPr>
            </a:pPr>
            <a:r>
              <a:t>   - Penggantian pekerjaan dan transformasi pekerjaan.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Title 1"/>
          <p:cNvSpPr txBox="1"/>
          <p:nvPr>
            <p:ph type="title"/>
          </p:nvPr>
        </p:nvSpPr>
        <p:spPr>
          <a:xfrm>
            <a:off x="3217835" y="709047"/>
            <a:ext cx="2760636" cy="367278"/>
          </a:xfrm>
          <a:prstGeom prst="rect">
            <a:avLst/>
          </a:prstGeom>
        </p:spPr>
        <p:txBody>
          <a:bodyPr/>
          <a:lstStyle>
            <a:lvl1pPr defTabSz="246888">
              <a:defRPr sz="1944"/>
            </a:lvl1pPr>
          </a:lstStyle>
          <a:p>
            <a:pPr/>
            <a:r>
              <a:t>Nanoteknologi</a:t>
            </a:r>
          </a:p>
        </p:txBody>
      </p:sp>
      <p:sp>
        <p:nvSpPr>
          <p:cNvPr id="421" name="Text Placeholder 3"/>
          <p:cNvSpPr txBox="1"/>
          <p:nvPr>
            <p:ph type="body" sz="quarter" idx="1"/>
          </p:nvPr>
        </p:nvSpPr>
        <p:spPr>
          <a:xfrm>
            <a:off x="1615380" y="1800225"/>
            <a:ext cx="2367727" cy="2144018"/>
          </a:xfrm>
          <a:prstGeom prst="rect">
            <a:avLst/>
          </a:prstGeom>
        </p:spPr>
        <p:txBody>
          <a:bodyPr/>
          <a:lstStyle/>
          <a:p>
            <a:pPr marL="192881" indent="-192881">
              <a:lnSpc>
                <a:spcPct val="90000"/>
              </a:lnSpc>
              <a:spcBef>
                <a:spcPts val="300"/>
              </a:spcBef>
              <a:defRPr sz="1300"/>
            </a:pPr>
            <a:r>
              <a:t>Nanomaterials</a:t>
            </a:r>
          </a:p>
          <a:p>
            <a:pPr marL="192881" indent="-192881">
              <a:lnSpc>
                <a:spcPct val="90000"/>
              </a:lnSpc>
              <a:spcBef>
                <a:spcPts val="300"/>
              </a:spcBef>
              <a:defRPr sz="1300"/>
            </a:pPr>
            <a:r>
              <a:t>Bahaya kesehatan yang unik</a:t>
            </a:r>
          </a:p>
          <a:p>
            <a:pPr marL="192881" indent="-192881">
              <a:lnSpc>
                <a:spcPct val="90000"/>
              </a:lnSpc>
              <a:spcBef>
                <a:spcPts val="300"/>
              </a:spcBef>
              <a:defRPr sz="1300"/>
            </a:pPr>
            <a:r>
              <a:t>Paru-paru, stres oksidatif, peradangan dan kerusakan jaringan, fibrosis dan pembentukan tumor</a:t>
            </a:r>
          </a:p>
          <a:p>
            <a:pPr marL="192881" indent="-192881">
              <a:lnSpc>
                <a:spcPct val="90000"/>
              </a:lnSpc>
              <a:spcBef>
                <a:spcPts val="300"/>
              </a:spcBef>
              <a:defRPr sz="1300"/>
            </a:pPr>
            <a:r>
              <a:t>Konvensi Keselamatan dan Kesehatan Kerja ILO, 1981: Diperlukan Pelatihan Lanjutan, pembelajaran seumur hidup</a:t>
            </a:r>
          </a:p>
        </p:txBody>
      </p:sp>
      <p:pic>
        <p:nvPicPr>
          <p:cNvPr id="422" name="Content Placeholder 5" descr="Content Placeholder 5"/>
          <p:cNvPicPr>
            <a:picLocks noChangeAspect="1"/>
          </p:cNvPicPr>
          <p:nvPr/>
        </p:nvPicPr>
        <p:blipFill>
          <a:blip r:embed="rId3">
            <a:extLst/>
          </a:blip>
          <a:stretch>
            <a:fillRect/>
          </a:stretch>
        </p:blipFill>
        <p:spPr>
          <a:xfrm>
            <a:off x="3983106" y="1697202"/>
            <a:ext cx="3524774" cy="235006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6" name="Title 4"/>
          <p:cNvSpPr txBox="1"/>
          <p:nvPr>
            <p:ph type="title"/>
          </p:nvPr>
        </p:nvSpPr>
        <p:spPr>
          <a:prstGeom prst="rect">
            <a:avLst/>
          </a:prstGeom>
        </p:spPr>
        <p:txBody>
          <a:bodyPr/>
          <a:lstStyle>
            <a:lvl1pPr>
              <a:defRPr b="1"/>
            </a:lvl1pPr>
          </a:lstStyle>
          <a:p>
            <a:pPr/>
            <a:r>
              <a:t>2.2 Demografi</a:t>
            </a:r>
          </a:p>
        </p:txBody>
      </p:sp>
      <p:sp>
        <p:nvSpPr>
          <p:cNvPr id="427" name="Content Placeholder 9"/>
          <p:cNvSpPr txBox="1"/>
          <p:nvPr>
            <p:ph type="body" sz="quarter" idx="1"/>
          </p:nvPr>
        </p:nvSpPr>
        <p:spPr>
          <a:xfrm>
            <a:off x="5207482" y="1876431"/>
            <a:ext cx="2523298" cy="1743736"/>
          </a:xfrm>
          <a:prstGeom prst="rect">
            <a:avLst/>
          </a:prstGeom>
        </p:spPr>
        <p:txBody>
          <a:bodyPr/>
          <a:lstStyle/>
          <a:p>
            <a:pPr>
              <a:lnSpc>
                <a:spcPct val="80000"/>
              </a:lnSpc>
              <a:spcBef>
                <a:spcPts val="300"/>
              </a:spcBef>
              <a:defRPr sz="1500"/>
            </a:pPr>
            <a:r>
              <a:t>Angkatan kerja global yang berubah</a:t>
            </a:r>
          </a:p>
          <a:p>
            <a:pPr>
              <a:lnSpc>
                <a:spcPct val="80000"/>
              </a:lnSpc>
              <a:spcBef>
                <a:spcPts val="300"/>
              </a:spcBef>
              <a:defRPr sz="1500"/>
            </a:pPr>
            <a:r>
              <a:t>Populasi muda dan tua yang meluas di berbagai belahan dunia</a:t>
            </a:r>
          </a:p>
          <a:p>
            <a:pPr>
              <a:lnSpc>
                <a:spcPct val="80000"/>
              </a:lnSpc>
              <a:spcBef>
                <a:spcPts val="300"/>
              </a:spcBef>
              <a:defRPr sz="1500"/>
            </a:pPr>
            <a:r>
              <a:t>Kesenjangan gender di pasar tenaga kerja</a:t>
            </a:r>
          </a:p>
        </p:txBody>
      </p:sp>
      <p:pic>
        <p:nvPicPr>
          <p:cNvPr id="428" name="Picture 1" descr="Picture 1"/>
          <p:cNvPicPr>
            <a:picLocks noChangeAspect="1"/>
          </p:cNvPicPr>
          <p:nvPr/>
        </p:nvPicPr>
        <p:blipFill>
          <a:blip r:embed="rId3">
            <a:extLst/>
          </a:blip>
          <a:stretch>
            <a:fillRect/>
          </a:stretch>
        </p:blipFill>
        <p:spPr>
          <a:xfrm>
            <a:off x="1485900" y="1807343"/>
            <a:ext cx="3555762" cy="188191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Text Placeholder 1"/>
          <p:cNvSpPr txBox="1"/>
          <p:nvPr>
            <p:ph type="body" sz="quarter" idx="1"/>
          </p:nvPr>
        </p:nvSpPr>
        <p:spPr>
          <a:xfrm>
            <a:off x="1698039" y="957418"/>
            <a:ext cx="5695433" cy="463452"/>
          </a:xfrm>
          <a:prstGeom prst="rect">
            <a:avLst/>
          </a:prstGeom>
        </p:spPr>
        <p:txBody>
          <a:bodyPr/>
          <a:lstStyle>
            <a:lvl1pPr algn="ctr" defTabSz="257175">
              <a:defRPr sz="2025"/>
            </a:lvl1pPr>
          </a:lstStyle>
          <a:p>
            <a:pPr/>
            <a:r>
              <a:t>Pekerja muda dan populasi pekerja lanjut usia</a:t>
            </a:r>
          </a:p>
        </p:txBody>
      </p:sp>
      <p:pic>
        <p:nvPicPr>
          <p:cNvPr id="433" name="Content Placeholder 3" descr="Content Placeholder 3"/>
          <p:cNvPicPr>
            <a:picLocks noChangeAspect="1"/>
          </p:cNvPicPr>
          <p:nvPr/>
        </p:nvPicPr>
        <p:blipFill>
          <a:blip r:embed="rId3">
            <a:extLst/>
          </a:blip>
          <a:stretch>
            <a:fillRect/>
          </a:stretch>
        </p:blipFill>
        <p:spPr>
          <a:xfrm>
            <a:off x="2724511" y="1420869"/>
            <a:ext cx="4113611" cy="3168858"/>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Title 1"/>
          <p:cNvSpPr txBox="1"/>
          <p:nvPr>
            <p:ph type="title"/>
          </p:nvPr>
        </p:nvSpPr>
        <p:spPr>
          <a:prstGeom prst="rect">
            <a:avLst/>
          </a:prstGeom>
        </p:spPr>
        <p:txBody>
          <a:bodyPr/>
          <a:lstStyle>
            <a:lvl1pPr>
              <a:defRPr b="1" sz="2700"/>
            </a:lvl1pPr>
          </a:lstStyle>
          <a:p>
            <a:pPr/>
            <a:r>
              <a:t>Gender</a:t>
            </a:r>
          </a:p>
        </p:txBody>
      </p:sp>
      <p:sp>
        <p:nvSpPr>
          <p:cNvPr id="438" name="Content Placeholder 2"/>
          <p:cNvSpPr txBox="1"/>
          <p:nvPr>
            <p:ph type="body" sz="half" idx="1"/>
          </p:nvPr>
        </p:nvSpPr>
        <p:spPr>
          <a:xfrm>
            <a:off x="457200" y="1200151"/>
            <a:ext cx="4038600" cy="3394472"/>
          </a:xfrm>
          <a:prstGeom prst="rect">
            <a:avLst/>
          </a:prstGeom>
        </p:spPr>
        <p:txBody>
          <a:bodyPr/>
          <a:lstStyle/>
          <a:p>
            <a:pPr/>
            <a:r>
              <a:t>Menolak kesenjangan gender di pasar tenaga kerja</a:t>
            </a:r>
          </a:p>
          <a:p>
            <a:pPr/>
            <a:r>
              <a:t>Perempuan memiliki 26.0 poin persentase lebih kecil untuk dipekerjakan</a:t>
            </a:r>
          </a:p>
          <a:p>
            <a:pPr/>
            <a:r>
              <a:t>Kesenjangan pekerjaan dalam hal gender menyusut dalam 27 tahun terakhir, kurang dari 2 persen poin selama 27 tahun terakhir.</a:t>
            </a:r>
          </a:p>
        </p:txBody>
      </p:sp>
      <p:pic>
        <p:nvPicPr>
          <p:cNvPr id="439" name="Content Placeholder 5" descr="Content Placeholder 5"/>
          <p:cNvPicPr>
            <a:picLocks noChangeAspect="1"/>
          </p:cNvPicPr>
          <p:nvPr/>
        </p:nvPicPr>
        <p:blipFill>
          <a:blip r:embed="rId3">
            <a:extLst/>
          </a:blip>
          <a:stretch>
            <a:fillRect/>
          </a:stretch>
        </p:blipFill>
        <p:spPr>
          <a:xfrm>
            <a:off x="4629150" y="1887822"/>
            <a:ext cx="3028950" cy="2019129"/>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Title 1"/>
          <p:cNvSpPr txBox="1"/>
          <p:nvPr>
            <p:ph type="title"/>
          </p:nvPr>
        </p:nvSpPr>
        <p:spPr>
          <a:prstGeom prst="rect">
            <a:avLst/>
          </a:prstGeom>
        </p:spPr>
        <p:txBody>
          <a:bodyPr/>
          <a:lstStyle>
            <a:lvl1pPr>
              <a:defRPr b="1" sz="2700"/>
            </a:lvl1pPr>
          </a:lstStyle>
          <a:p>
            <a:pPr/>
            <a:r>
              <a:t>Pekerja migran</a:t>
            </a:r>
          </a:p>
        </p:txBody>
      </p:sp>
      <p:sp>
        <p:nvSpPr>
          <p:cNvPr id="444" name="Content Placeholder 4"/>
          <p:cNvSpPr txBox="1"/>
          <p:nvPr>
            <p:ph type="body" idx="1"/>
          </p:nvPr>
        </p:nvSpPr>
        <p:spPr>
          <a:xfrm>
            <a:off x="457200" y="1200151"/>
            <a:ext cx="8229600" cy="3394472"/>
          </a:xfrm>
          <a:prstGeom prst="rect">
            <a:avLst/>
          </a:prstGeom>
        </p:spPr>
        <p:txBody>
          <a:bodyPr/>
          <a:lstStyle/>
          <a:p>
            <a:pPr marL="234029" indent="-234029" defTabSz="312039">
              <a:defRPr sz="2184"/>
            </a:pPr>
            <a:r>
              <a:t>Menyumbang 164 juta dari sekitar 277 juta migran internasional di dunia.</a:t>
            </a:r>
          </a:p>
          <a:p>
            <a:pPr marL="234029" indent="-234029" defTabSz="312039">
              <a:defRPr sz="2184"/>
            </a:pPr>
            <a:r>
              <a:t>86,5 persen pemigran berusia antara 20 hingga 64 tahun.</a:t>
            </a:r>
          </a:p>
          <a:p>
            <a:pPr marL="234029" indent="-234029" defTabSz="312039">
              <a:defRPr sz="2184"/>
            </a:pPr>
            <a:r>
              <a:t>Kompleksitas dan keragaman keadaan sepanjang berbagai dimensi siklus migrasi dapat menjadikan mereka sangat rentan terhadap persoalan kesehatan fisik dan mental yang buruk.</a:t>
            </a:r>
          </a:p>
          <a:p>
            <a:pPr marL="234029" indent="-234029" defTabSz="312039">
              <a:defRPr sz="2184"/>
            </a:pPr>
            <a:r>
              <a:t>Pekerjaan dengan keterampilan tinggi vs. pekerjaan "D" (</a:t>
            </a:r>
            <a:r>
              <a:rPr b="1"/>
              <a:t>d</a:t>
            </a:r>
            <a:r>
              <a:t>irty/</a:t>
            </a:r>
            <a:r>
              <a:rPr i="1"/>
              <a:t>kotor</a:t>
            </a:r>
            <a:r>
              <a:t>, </a:t>
            </a:r>
            <a:r>
              <a:rPr b="1"/>
              <a:t>d</a:t>
            </a:r>
            <a:r>
              <a:t>angerous/</a:t>
            </a:r>
            <a:r>
              <a:rPr i="1"/>
              <a:t>berbahaya</a:t>
            </a:r>
            <a:r>
              <a:t>, dan </a:t>
            </a:r>
            <a:r>
              <a:rPr b="1"/>
              <a:t>d</a:t>
            </a:r>
            <a:r>
              <a:t>emeaning/</a:t>
            </a:r>
            <a:r>
              <a:rPr i="1"/>
              <a:t>merendahkan martabat</a:t>
            </a:r>
            <a:r>
              <a: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Title 8"/>
          <p:cNvSpPr txBox="1"/>
          <p:nvPr>
            <p:ph type="title"/>
          </p:nvPr>
        </p:nvSpPr>
        <p:spPr>
          <a:prstGeom prst="rect">
            <a:avLst/>
          </a:prstGeom>
        </p:spPr>
        <p:txBody>
          <a:bodyPr/>
          <a:lstStyle>
            <a:lvl1pPr>
              <a:defRPr b="1"/>
            </a:lvl1pPr>
          </a:lstStyle>
          <a:p>
            <a:pPr/>
            <a:r>
              <a:t>2.3 Pembangunan berkelanjutan dan K3</a:t>
            </a:r>
          </a:p>
        </p:txBody>
      </p:sp>
      <p:pic>
        <p:nvPicPr>
          <p:cNvPr id="449" name="Content Placeholder 2" descr="Content Placeholder 2"/>
          <p:cNvPicPr>
            <a:picLocks noChangeAspect="1"/>
          </p:cNvPicPr>
          <p:nvPr/>
        </p:nvPicPr>
        <p:blipFill>
          <a:blip r:embed="rId3">
            <a:extLst/>
          </a:blip>
          <a:stretch>
            <a:fillRect/>
          </a:stretch>
        </p:blipFill>
        <p:spPr>
          <a:xfrm>
            <a:off x="2026485" y="1200150"/>
            <a:ext cx="5091032" cy="3394473"/>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Title 1"/>
          <p:cNvSpPr txBox="1"/>
          <p:nvPr>
            <p:ph type="title"/>
          </p:nvPr>
        </p:nvSpPr>
        <p:spPr>
          <a:xfrm>
            <a:off x="1421051" y="177379"/>
            <a:ext cx="6505259" cy="931118"/>
          </a:xfrm>
          <a:prstGeom prst="rect">
            <a:avLst/>
          </a:prstGeom>
        </p:spPr>
        <p:txBody>
          <a:bodyPr/>
          <a:lstStyle>
            <a:lvl1pPr>
              <a:defRPr sz="2400"/>
            </a:lvl1pPr>
          </a:lstStyle>
          <a:p>
            <a:pPr/>
            <a:r>
              <a:t>Perubahan iklim, polusi udara, dan degradasi lingkungan</a:t>
            </a:r>
          </a:p>
        </p:txBody>
      </p:sp>
      <p:sp>
        <p:nvSpPr>
          <p:cNvPr id="454" name="Text Placeholder 3"/>
          <p:cNvSpPr txBox="1"/>
          <p:nvPr>
            <p:ph type="body" sz="quarter" idx="1"/>
          </p:nvPr>
        </p:nvSpPr>
        <p:spPr>
          <a:xfrm>
            <a:off x="1421051" y="1825385"/>
            <a:ext cx="2752744" cy="2278491"/>
          </a:xfrm>
          <a:prstGeom prst="rect">
            <a:avLst/>
          </a:prstGeom>
        </p:spPr>
        <p:txBody>
          <a:bodyPr/>
          <a:lstStyle/>
          <a:p>
            <a:pPr marL="187094" indent="-187094" defTabSz="332613">
              <a:spcBef>
                <a:spcPts val="400"/>
              </a:spcBef>
              <a:defRPr sz="1746"/>
            </a:pPr>
            <a:r>
              <a:t>Efek: 4 miliar di antara yang termiskin dan juga bekerja di luar rumah, di bidang pertanian.</a:t>
            </a:r>
          </a:p>
          <a:p>
            <a:pPr marL="187094" indent="-187094" defTabSz="332613">
              <a:spcBef>
                <a:spcPts val="400"/>
              </a:spcBef>
              <a:defRPr sz="1746"/>
            </a:pPr>
            <a:r>
              <a:t>Asia Selatan dan Afrika Barat</a:t>
            </a:r>
          </a:p>
          <a:p>
            <a:pPr marL="187094" indent="-187094" defTabSz="332613">
              <a:spcBef>
                <a:spcPts val="400"/>
              </a:spcBef>
              <a:defRPr sz="1746"/>
            </a:pPr>
            <a:r>
              <a:t>Paparan sinar </a:t>
            </a:r>
            <a:r>
              <a:rPr>
                <a:solidFill>
                  <a:schemeClr val="accent2"/>
                </a:solidFill>
              </a:rPr>
              <a:t>matahari</a:t>
            </a:r>
            <a:r>
              <a:t> adalah risiko</a:t>
            </a:r>
          </a:p>
        </p:txBody>
      </p:sp>
      <p:pic>
        <p:nvPicPr>
          <p:cNvPr id="455" name="Content Placeholder 6" descr="Content Placeholder 6"/>
          <p:cNvPicPr>
            <a:picLocks noChangeAspect="1"/>
          </p:cNvPicPr>
          <p:nvPr/>
        </p:nvPicPr>
        <p:blipFill>
          <a:blip r:embed="rId3">
            <a:extLst/>
          </a:blip>
          <a:stretch>
            <a:fillRect/>
          </a:stretch>
        </p:blipFill>
        <p:spPr>
          <a:xfrm>
            <a:off x="3468758" y="1080544"/>
            <a:ext cx="4811782" cy="3768174"/>
          </a:xfrm>
          <a:prstGeom prst="rect">
            <a:avLst/>
          </a:prstGeom>
          <a:ln w="12700">
            <a:miter lim="400000"/>
          </a:ln>
        </p:spPr>
      </p:pic>
      <p:sp>
        <p:nvSpPr>
          <p:cNvPr id="456" name="Gambar 4: Jam kerja diproyeksikan hilang karena stres panas di bawah skenario 1,5 derajat, 2030"/>
          <p:cNvSpPr txBox="1"/>
          <p:nvPr/>
        </p:nvSpPr>
        <p:spPr>
          <a:xfrm>
            <a:off x="3853753" y="1254239"/>
            <a:ext cx="4041792" cy="2311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700"/>
            </a:lvl1pPr>
          </a:lstStyle>
          <a:p>
            <a:pPr/>
            <a:r>
              <a:t>Gambar 4: Jam kerja diproyeksikan hilang karena stres panas di bawah skenario 1,5 derajat, 2030</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Title 1"/>
          <p:cNvSpPr txBox="1"/>
          <p:nvPr>
            <p:ph type="title"/>
          </p:nvPr>
        </p:nvSpPr>
        <p:spPr>
          <a:prstGeom prst="rect">
            <a:avLst/>
          </a:prstGeom>
        </p:spPr>
        <p:txBody>
          <a:bodyPr/>
          <a:lstStyle>
            <a:lvl1pPr>
              <a:defRPr b="1" sz="2700"/>
            </a:lvl1pPr>
          </a:lstStyle>
          <a:p>
            <a:pPr/>
            <a:r>
              <a:t>SUHU MENINGKAT DAN K3</a:t>
            </a:r>
          </a:p>
        </p:txBody>
      </p:sp>
      <p:sp>
        <p:nvSpPr>
          <p:cNvPr id="461" name="Content Placeholder 2"/>
          <p:cNvSpPr txBox="1"/>
          <p:nvPr>
            <p:ph type="body" idx="1"/>
          </p:nvPr>
        </p:nvSpPr>
        <p:spPr>
          <a:xfrm>
            <a:off x="457200" y="1200151"/>
            <a:ext cx="8229600" cy="3394472"/>
          </a:xfrm>
          <a:prstGeom prst="rect">
            <a:avLst/>
          </a:prstGeom>
        </p:spPr>
        <p:txBody>
          <a:bodyPr/>
          <a:lstStyle/>
          <a:p>
            <a:pPr marL="0" indent="0" algn="ctr">
              <a:lnSpc>
                <a:spcPct val="80000"/>
              </a:lnSpc>
              <a:spcBef>
                <a:spcPts val="400"/>
              </a:spcBef>
              <a:buSzTx/>
              <a:buNone/>
              <a:defRPr sz="2000"/>
            </a:pPr>
            <a:r>
              <a:t>SUHU YANG TINGGI BISA MEMPENGARUHI KERJA DAN PEKERJA, TERUTAMA DI AREA PANAS</a:t>
            </a:r>
          </a:p>
          <a:p>
            <a:pPr>
              <a:lnSpc>
                <a:spcPct val="80000"/>
              </a:lnSpc>
              <a:spcBef>
                <a:spcPts val="400"/>
              </a:spcBef>
              <a:defRPr sz="2000"/>
            </a:pPr>
            <a:r>
              <a:t>Pengurangan panas di area pekerjaan yang memungkinkan</a:t>
            </a:r>
          </a:p>
          <a:p>
            <a:pPr>
              <a:lnSpc>
                <a:spcPct val="80000"/>
              </a:lnSpc>
              <a:spcBef>
                <a:spcPts val="400"/>
              </a:spcBef>
              <a:defRPr sz="2000"/>
            </a:pPr>
            <a:r>
              <a:t>Peningkatan efek kesehatan terkait</a:t>
            </a:r>
          </a:p>
          <a:p>
            <a:pPr>
              <a:lnSpc>
                <a:spcPct val="80000"/>
              </a:lnSpc>
              <a:spcBef>
                <a:spcPts val="400"/>
              </a:spcBef>
              <a:defRPr sz="2000"/>
            </a:pPr>
            <a:r>
              <a:t>Efek kesehatan terkait panas</a:t>
            </a:r>
          </a:p>
          <a:p>
            <a:pPr>
              <a:lnSpc>
                <a:spcPct val="80000"/>
              </a:lnSpc>
              <a:spcBef>
                <a:spcPts val="400"/>
              </a:spcBef>
              <a:defRPr sz="2000"/>
            </a:pPr>
            <a:r>
              <a:t>Risiko K3 terkait panas</a:t>
            </a:r>
          </a:p>
          <a:p>
            <a:pPr>
              <a:lnSpc>
                <a:spcPct val="80000"/>
              </a:lnSpc>
              <a:spcBef>
                <a:spcPts val="400"/>
              </a:spcBef>
              <a:defRPr sz="2000"/>
            </a:pPr>
            <a:r>
              <a:t>Kinerja pekerjaan yang menuntut fisik</a:t>
            </a:r>
          </a:p>
          <a:p>
            <a:pPr>
              <a:lnSpc>
                <a:spcPct val="80000"/>
              </a:lnSpc>
              <a:spcBef>
                <a:spcPts val="400"/>
              </a:spcBef>
              <a:defRPr sz="2000"/>
            </a:pPr>
            <a:r>
              <a:t>Pekerja migran, pekerja informal dan pekerja harian</a:t>
            </a:r>
          </a:p>
          <a:p>
            <a:pPr>
              <a:lnSpc>
                <a:spcPct val="80000"/>
              </a:lnSpc>
              <a:spcBef>
                <a:spcPts val="400"/>
              </a:spcBef>
              <a:defRPr sz="2000"/>
            </a:pPr>
            <a:r>
              <a:t>Beban kesehatan terkait dengan perubahan iklim</a:t>
            </a:r>
          </a:p>
          <a:p>
            <a:pPr>
              <a:lnSpc>
                <a:spcPct val="80000"/>
              </a:lnSpc>
              <a:spcBef>
                <a:spcPts val="400"/>
              </a:spcBef>
              <a:defRPr sz="2000"/>
            </a:pPr>
            <a:r>
              <a:t>Kejadian cuaca ekstrem juga memengaruhi pekerja yang terlibat dalam pekerjaan darurat, penyelamatan, dan pembersihan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Title 1"/>
          <p:cNvSpPr txBox="1"/>
          <p:nvPr>
            <p:ph type="title"/>
          </p:nvPr>
        </p:nvSpPr>
        <p:spPr>
          <a:xfrm>
            <a:off x="2487216" y="4146077"/>
            <a:ext cx="4114801" cy="425055"/>
          </a:xfrm>
          <a:prstGeom prst="rect">
            <a:avLst/>
          </a:prstGeom>
        </p:spPr>
        <p:txBody>
          <a:bodyPr/>
          <a:lstStyle>
            <a:lvl1pPr algn="ctr">
              <a:defRPr sz="2100"/>
            </a:lvl1pPr>
          </a:lstStyle>
          <a:p>
            <a:pPr/>
            <a:r>
              <a:t>Ekonomi hijau</a:t>
            </a:r>
          </a:p>
        </p:txBody>
      </p:sp>
      <p:sp>
        <p:nvSpPr>
          <p:cNvPr id="466" name="Text Placeholder 2"/>
          <p:cNvSpPr txBox="1"/>
          <p:nvPr>
            <p:ph type="body" sz="quarter" idx="1"/>
          </p:nvPr>
        </p:nvSpPr>
        <p:spPr>
          <a:xfrm>
            <a:off x="2487216" y="3554355"/>
            <a:ext cx="4328331" cy="580040"/>
          </a:xfrm>
          <a:prstGeom prst="rect">
            <a:avLst/>
          </a:prstGeom>
        </p:spPr>
        <p:txBody>
          <a:bodyPr/>
          <a:lstStyle/>
          <a:p>
            <a:pPr>
              <a:lnSpc>
                <a:spcPct val="80000"/>
              </a:lnSpc>
              <a:spcBef>
                <a:spcPts val="100"/>
              </a:spcBef>
              <a:defRPr b="1" sz="700"/>
            </a:pPr>
            <a:r>
              <a:t>Keterangan foto: </a:t>
            </a:r>
            <a:endParaRPr sz="400"/>
          </a:p>
          <a:p>
            <a:pPr>
              <a:lnSpc>
                <a:spcPct val="80000"/>
              </a:lnSpc>
              <a:spcBef>
                <a:spcPts val="100"/>
              </a:spcBef>
              <a:defRPr sz="700"/>
            </a:pPr>
            <a:r>
              <a:rPr sz="400"/>
              <a:t>Pemulung mengumpulkan sampah rumah tangga atau komersial / industri. Mereka dapat mengumpulkan dari tempat sampah pribadi atau tempat pembuangan sampah, di sepanjang jalan dan saluran air atau di tempat pembuangan dan tempat pembuangan sampah. Beberapa mencari barang kebutuhan; yang lain mengumpulkan dan menjual barang-barang daur ulang ke tengkulak atau bisnis. Beberapa bekerja di gudang daur ulang atau pabrik daur ulang yang dimiliki oleh koperasi atau asosiasi mereka</a:t>
            </a:r>
          </a:p>
        </p:txBody>
      </p:sp>
      <p:pic>
        <p:nvPicPr>
          <p:cNvPr id="467" name="Picture Placeholder 5" descr="Picture Placeholder 5"/>
          <p:cNvPicPr>
            <a:picLocks noChangeAspect="1"/>
          </p:cNvPicPr>
          <p:nvPr>
            <p:ph type="pic" idx="13"/>
          </p:nvPr>
        </p:nvPicPr>
        <p:blipFill>
          <a:blip r:embed="rId3">
            <a:extLst/>
          </a:blip>
          <a:stretch>
            <a:fillRect/>
          </a:stretch>
        </p:blipFill>
        <p:spPr>
          <a:prstGeom prst="rect">
            <a:avLst/>
          </a:prstGeom>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Title 1"/>
          <p:cNvSpPr txBox="1"/>
          <p:nvPr>
            <p:ph type="title"/>
          </p:nvPr>
        </p:nvSpPr>
        <p:spPr>
          <a:xfrm>
            <a:off x="1485900" y="201793"/>
            <a:ext cx="6172200" cy="857251"/>
          </a:xfrm>
          <a:prstGeom prst="rect">
            <a:avLst/>
          </a:prstGeom>
        </p:spPr>
        <p:txBody>
          <a:bodyPr/>
          <a:lstStyle>
            <a:lvl1pPr>
              <a:defRPr b="1" sz="2700"/>
            </a:lvl1pPr>
          </a:lstStyle>
          <a:p>
            <a:pPr/>
            <a:r>
              <a:t>TEKNOLOGI HIJAU DAN K3</a:t>
            </a:r>
          </a:p>
        </p:txBody>
      </p:sp>
      <p:sp>
        <p:nvSpPr>
          <p:cNvPr id="472" name="Content Placeholder 2"/>
          <p:cNvSpPr txBox="1"/>
          <p:nvPr>
            <p:ph type="body" idx="1"/>
          </p:nvPr>
        </p:nvSpPr>
        <p:spPr>
          <a:xfrm>
            <a:off x="1485900" y="879373"/>
            <a:ext cx="6172200" cy="3394472"/>
          </a:xfrm>
          <a:prstGeom prst="rect">
            <a:avLst/>
          </a:prstGeom>
        </p:spPr>
        <p:txBody>
          <a:bodyPr/>
          <a:lstStyle/>
          <a:p>
            <a:pPr marL="0" indent="0" algn="ctr" defTabSz="308609">
              <a:spcBef>
                <a:spcPts val="300"/>
              </a:spcBef>
              <a:buSzTx/>
              <a:buNone/>
              <a:defRPr sz="1619"/>
            </a:pPr>
            <a:r>
              <a:t>Aspek kesehatan dan keselamatan dari teknologi hijau muncul di semua tahap siklus hidupnya: dari ekstraksi bahan baku yang diperlukan, pembuatan perangkat teknologi, hingga transportasi, instalasi, operasi, penonaktifan, dan pembuangannya. Semua dapat terjadi di berbagai negara dan wilayah, melibatkan banyak kelompok pekerja yang berbeda. </a:t>
            </a:r>
          </a:p>
          <a:p>
            <a:pPr marL="0" indent="0" algn="ctr" defTabSz="308609">
              <a:buSzTx/>
              <a:buNone/>
              <a:defRPr b="1" sz="1350"/>
            </a:pPr>
          </a:p>
          <a:p>
            <a:pPr marL="0" indent="0" algn="ctr" defTabSz="308609">
              <a:spcBef>
                <a:spcPts val="300"/>
              </a:spcBef>
              <a:buSzTx/>
              <a:buNone/>
              <a:defRPr b="1" sz="1350"/>
            </a:pPr>
            <a:r>
              <a:t>PEKERJA DI INDUSTRI 'HIJAU' MUNGKIN MENGHADAPI RISIKO :</a:t>
            </a:r>
          </a:p>
          <a:p>
            <a:pPr marL="231457" indent="-231457" defTabSz="308609">
              <a:spcBef>
                <a:spcPts val="300"/>
              </a:spcBef>
              <a:defRPr sz="1350"/>
            </a:pPr>
            <a:r>
              <a:t>Di sektor turbin angin</a:t>
            </a:r>
          </a:p>
          <a:p>
            <a:pPr marL="231457" indent="-231457" defTabSz="308609">
              <a:spcBef>
                <a:spcPts val="300"/>
              </a:spcBef>
              <a:defRPr sz="1350"/>
            </a:pPr>
            <a:r>
              <a:t>Dalam industri energi surya dan kemudian mendaur ulang bagian-bagiannya</a:t>
            </a:r>
          </a:p>
          <a:p>
            <a:pPr marL="231457" indent="-231457" defTabSz="308609">
              <a:spcBef>
                <a:spcPts val="300"/>
              </a:spcBef>
              <a:defRPr sz="1350"/>
            </a:pPr>
            <a:r>
              <a:t>Dalam pembuatan bola lampu neon</a:t>
            </a:r>
          </a:p>
          <a:p>
            <a:pPr marL="231457" indent="-231457" defTabSz="308609">
              <a:spcBef>
                <a:spcPts val="300"/>
              </a:spcBef>
              <a:defRPr sz="1350"/>
            </a:pPr>
            <a:r>
              <a:t>Dalam daur ulang</a:t>
            </a:r>
          </a:p>
          <a:p>
            <a:pPr marL="231457" indent="-231457" defTabSz="308609">
              <a:spcBef>
                <a:spcPts val="300"/>
              </a:spcBef>
              <a:defRPr sz="1350"/>
            </a:pPr>
            <a:r>
              <a:t>Risiko sebagai akibat dari penggantian bahan yang lebih ramah lingkungan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Title 4"/>
          <p:cNvSpPr txBox="1"/>
          <p:nvPr>
            <p:ph type="title"/>
          </p:nvPr>
        </p:nvSpPr>
        <p:spPr>
          <a:xfrm>
            <a:off x="1557337" y="351457"/>
            <a:ext cx="5915026" cy="745630"/>
          </a:xfrm>
          <a:prstGeom prst="rect">
            <a:avLst/>
          </a:prstGeom>
        </p:spPr>
        <p:txBody>
          <a:bodyPr/>
          <a:lstStyle>
            <a:lvl1pPr defTabSz="329184">
              <a:defRPr b="1" sz="2592"/>
            </a:lvl1pPr>
          </a:lstStyle>
          <a:p>
            <a:pPr/>
            <a:r>
              <a:t>2.4 Perubahan dalam organisasi kerja</a:t>
            </a:r>
          </a:p>
        </p:txBody>
      </p:sp>
      <p:sp>
        <p:nvSpPr>
          <p:cNvPr id="477" name="Content Placeholder 1"/>
          <p:cNvSpPr txBox="1"/>
          <p:nvPr>
            <p:ph type="body" sz="quarter" idx="1"/>
          </p:nvPr>
        </p:nvSpPr>
        <p:spPr>
          <a:xfrm>
            <a:off x="1485900" y="1724222"/>
            <a:ext cx="3028950" cy="2616546"/>
          </a:xfrm>
          <a:prstGeom prst="rect">
            <a:avLst/>
          </a:prstGeom>
        </p:spPr>
        <p:txBody>
          <a:bodyPr/>
          <a:lstStyle/>
          <a:p>
            <a:pPr>
              <a:spcBef>
                <a:spcPts val="400"/>
              </a:spcBef>
              <a:defRPr sz="1800"/>
            </a:pPr>
            <a:r>
              <a:t>Jam kerja yang berlebihan</a:t>
            </a:r>
          </a:p>
          <a:p>
            <a:pPr>
              <a:spcBef>
                <a:spcPts val="400"/>
              </a:spcBef>
              <a:defRPr sz="1800"/>
            </a:pPr>
            <a:r>
              <a:t>Bentuk pekerjaan yang tidak standar</a:t>
            </a:r>
          </a:p>
          <a:p>
            <a:pPr>
              <a:spcBef>
                <a:spcPts val="400"/>
              </a:spcBef>
              <a:defRPr sz="1800"/>
            </a:pPr>
            <a:r>
              <a:t>Pengaturan waktu kerja</a:t>
            </a:r>
          </a:p>
          <a:p>
            <a:pPr>
              <a:spcBef>
                <a:spcPts val="400"/>
              </a:spcBef>
              <a:defRPr sz="1800"/>
            </a:pPr>
            <a:r>
              <a:t>Ekonomi informal</a:t>
            </a:r>
          </a:p>
          <a:p>
            <a:pPr>
              <a:spcBef>
                <a:spcPts val="400"/>
              </a:spcBef>
              <a:defRPr sz="1800"/>
            </a:pPr>
            <a:r>
              <a:t>Contoh platform kerja digital</a:t>
            </a:r>
          </a:p>
        </p:txBody>
      </p:sp>
      <p:pic>
        <p:nvPicPr>
          <p:cNvPr id="478" name="Content Placeholder 3" descr="Content Placeholder 3"/>
          <p:cNvPicPr>
            <a:picLocks noChangeAspect="1"/>
          </p:cNvPicPr>
          <p:nvPr/>
        </p:nvPicPr>
        <p:blipFill>
          <a:blip r:embed="rId3">
            <a:extLst/>
          </a:blip>
          <a:srcRect l="11878" t="0" r="25207" b="16237"/>
          <a:stretch>
            <a:fillRect/>
          </a:stretch>
        </p:blipFill>
        <p:spPr>
          <a:xfrm>
            <a:off x="4651519" y="1631105"/>
            <a:ext cx="1833771" cy="1220596"/>
          </a:xfrm>
          <a:prstGeom prst="rect">
            <a:avLst/>
          </a:prstGeom>
          <a:ln w="12700">
            <a:miter lim="400000"/>
          </a:ln>
        </p:spPr>
      </p:pic>
      <p:pic>
        <p:nvPicPr>
          <p:cNvPr id="479" name="Picture 2" descr="Picture 2"/>
          <p:cNvPicPr>
            <a:picLocks noChangeAspect="1"/>
          </p:cNvPicPr>
          <p:nvPr/>
        </p:nvPicPr>
        <p:blipFill>
          <a:blip r:embed="rId4">
            <a:extLst/>
          </a:blip>
          <a:stretch>
            <a:fillRect/>
          </a:stretch>
        </p:blipFill>
        <p:spPr>
          <a:xfrm>
            <a:off x="6075983" y="2370342"/>
            <a:ext cx="1917813" cy="1270020"/>
          </a:xfrm>
          <a:prstGeom prst="rect">
            <a:avLst/>
          </a:prstGeom>
          <a:ln w="12700">
            <a:miter lim="400000"/>
          </a:ln>
        </p:spPr>
      </p:pic>
      <p:pic>
        <p:nvPicPr>
          <p:cNvPr id="480" name="Picture 5" descr="Picture 5"/>
          <p:cNvPicPr>
            <a:picLocks noChangeAspect="1"/>
          </p:cNvPicPr>
          <p:nvPr/>
        </p:nvPicPr>
        <p:blipFill>
          <a:blip r:embed="rId5">
            <a:extLst/>
          </a:blip>
          <a:stretch>
            <a:fillRect/>
          </a:stretch>
        </p:blipFill>
        <p:spPr>
          <a:xfrm>
            <a:off x="4505983" y="3333055"/>
            <a:ext cx="2271973" cy="1465467"/>
          </a:xfrm>
          <a:prstGeom prst="rect">
            <a:avLst/>
          </a:prstGeom>
          <a:ln w="12700">
            <a:miter lim="400000"/>
          </a:ln>
        </p:spPr>
      </p:pic>
      <p:pic>
        <p:nvPicPr>
          <p:cNvPr id="481" name="Picture 9" descr="Picture 9"/>
          <p:cNvPicPr>
            <a:picLocks noChangeAspect="1"/>
          </p:cNvPicPr>
          <p:nvPr/>
        </p:nvPicPr>
        <p:blipFill>
          <a:blip r:embed="rId6">
            <a:extLst/>
          </a:blip>
          <a:stretch>
            <a:fillRect/>
          </a:stretch>
        </p:blipFill>
        <p:spPr>
          <a:xfrm>
            <a:off x="6375287" y="1291339"/>
            <a:ext cx="1618509" cy="1079005"/>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5" name="Content Placeholder 3" descr="Content Placeholder 3"/>
          <p:cNvPicPr>
            <a:picLocks noChangeAspect="1"/>
          </p:cNvPicPr>
          <p:nvPr/>
        </p:nvPicPr>
        <p:blipFill>
          <a:blip r:embed="rId3">
            <a:extLst/>
          </a:blip>
          <a:srcRect l="0" t="16233" r="8332" b="12932"/>
          <a:stretch>
            <a:fillRect/>
          </a:stretch>
        </p:blipFill>
        <p:spPr>
          <a:xfrm>
            <a:off x="854087" y="1393726"/>
            <a:ext cx="6804014" cy="3299037"/>
          </a:xfrm>
          <a:prstGeom prst="rect">
            <a:avLst/>
          </a:prstGeom>
          <a:ln w="12700">
            <a:miter lim="400000"/>
          </a:ln>
        </p:spPr>
      </p:pic>
      <p:sp>
        <p:nvSpPr>
          <p:cNvPr id="486" name="Title 1"/>
          <p:cNvSpPr txBox="1"/>
          <p:nvPr>
            <p:ph type="title"/>
          </p:nvPr>
        </p:nvSpPr>
        <p:spPr>
          <a:xfrm>
            <a:off x="1485900" y="536476"/>
            <a:ext cx="6172200" cy="857251"/>
          </a:xfrm>
          <a:prstGeom prst="rect">
            <a:avLst/>
          </a:prstGeom>
        </p:spPr>
        <p:txBody>
          <a:bodyPr/>
          <a:lstStyle>
            <a:lvl1pPr defTabSz="339470">
              <a:defRPr b="1" sz="2079"/>
            </a:lvl1pPr>
          </a:lstStyle>
          <a:p>
            <a:pPr/>
            <a:r>
              <a:t>FAKTOR-FAKTOR RISIKO K3 DI DALAM PENGATURAN KERJA KERJA YANG TIDAK STANDAR</a:t>
            </a:r>
          </a:p>
        </p:txBody>
      </p:sp>
      <p:sp>
        <p:nvSpPr>
          <p:cNvPr id="487" name="DISORGANISASI…"/>
          <p:cNvSpPr txBox="1"/>
          <p:nvPr/>
        </p:nvSpPr>
        <p:spPr>
          <a:xfrm>
            <a:off x="1868940" y="1615863"/>
            <a:ext cx="2683128" cy="1653541"/>
          </a:xfrm>
          <a:prstGeom prst="rect">
            <a:avLst/>
          </a:prstGeom>
          <a:solidFill>
            <a:schemeClr val="accent3"/>
          </a:solidFill>
          <a:ln w="38100">
            <a:solidFill>
              <a:srgbClr val="FFFFFF"/>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100">
                <a:solidFill>
                  <a:srgbClr val="FFFFFF"/>
                </a:solidFill>
              </a:defRPr>
            </a:pPr>
            <a:r>
              <a:t>DISORGANISASI</a:t>
            </a:r>
          </a:p>
          <a:p>
            <a:pPr>
              <a:defRPr sz="1100">
                <a:solidFill>
                  <a:schemeClr val="accent6">
                    <a:lumOff val="18921"/>
                  </a:schemeClr>
                </a:solidFill>
              </a:defRPr>
            </a:pPr>
            <a:r>
              <a:t>- Masa kerja pendek, tidak berpengalaman</a:t>
            </a:r>
          </a:p>
          <a:p>
            <a:pPr>
              <a:defRPr sz="1100">
                <a:solidFill>
                  <a:schemeClr val="accent6">
                    <a:lumOff val="18921"/>
                  </a:schemeClr>
                </a:solidFill>
              </a:defRPr>
            </a:pPr>
            <a:r>
              <a:t>- Induksi, pelatihan, dan pengawasan yang buruk</a:t>
            </a:r>
          </a:p>
          <a:p>
            <a:pPr>
              <a:defRPr sz="1100">
                <a:solidFill>
                  <a:schemeClr val="accent6">
                    <a:lumOff val="18921"/>
                  </a:schemeClr>
                </a:solidFill>
              </a:defRPr>
            </a:pPr>
            <a:r>
              <a:t>- Prosedur dan komunikasi yang tidak efektif</a:t>
            </a:r>
          </a:p>
          <a:p>
            <a:pPr>
              <a:defRPr sz="1100">
                <a:solidFill>
                  <a:schemeClr val="accent6">
                    <a:lumOff val="18921"/>
                  </a:schemeClr>
                </a:solidFill>
              </a:defRPr>
            </a:pPr>
            <a:r>
              <a:t>- Sistem manajemen K3 yang tidak efektif, ketidakmampuan untuk berorganisasi</a:t>
            </a:r>
          </a:p>
        </p:txBody>
      </p:sp>
      <p:sp>
        <p:nvSpPr>
          <p:cNvPr id="488" name="KEGAGALAN REGULASI…"/>
          <p:cNvSpPr txBox="1"/>
          <p:nvPr/>
        </p:nvSpPr>
        <p:spPr>
          <a:xfrm>
            <a:off x="4564727" y="1535422"/>
            <a:ext cx="2683127" cy="14725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100">
                <a:solidFill>
                  <a:srgbClr val="FFFFFF"/>
                </a:solidFill>
              </a:defRPr>
            </a:pPr>
            <a:r>
              <a:t>KEGAGALAN REGULASI</a:t>
            </a:r>
          </a:p>
          <a:p>
            <a:pPr>
              <a:defRPr sz="1100">
                <a:solidFill>
                  <a:srgbClr val="FFFFFF"/>
                </a:solidFill>
              </a:defRPr>
            </a:pPr>
            <a:r>
              <a:t>- Pengetahuan yang buruk tentang hak, kewajiban hukum</a:t>
            </a:r>
          </a:p>
          <a:p>
            <a:pPr>
              <a:defRPr sz="1100">
                <a:solidFill>
                  <a:srgbClr val="FFFFFF"/>
                </a:solidFill>
              </a:defRPr>
            </a:pPr>
            <a:r>
              <a:t>- Akses terbatas ke K3, hak kompensasi pekerja.</a:t>
            </a:r>
          </a:p>
          <a:p>
            <a:pPr>
              <a:defRPr sz="1100">
                <a:solidFill>
                  <a:srgbClr val="FFFFFF"/>
                </a:solidFill>
              </a:defRPr>
            </a:pPr>
            <a:r>
              <a:t>- Kewajiban hukum yang retak atau yang diperselisihkan</a:t>
            </a:r>
          </a:p>
          <a:p>
            <a:pPr>
              <a:defRPr sz="1100">
                <a:solidFill>
                  <a:srgbClr val="FFFFFF"/>
                </a:solidFill>
              </a:defRPr>
            </a:pPr>
            <a:r>
              <a:t>- Ketidakpatuhan dan pengawasan regulasi yang buruk</a:t>
            </a:r>
          </a:p>
        </p:txBody>
      </p:sp>
      <p:sp>
        <p:nvSpPr>
          <p:cNvPr id="489" name="- Pekerjaan tidak aman…"/>
          <p:cNvSpPr txBox="1"/>
          <p:nvPr/>
        </p:nvSpPr>
        <p:spPr>
          <a:xfrm>
            <a:off x="1987473" y="3496302"/>
            <a:ext cx="2446061" cy="812166"/>
          </a:xfrm>
          <a:prstGeom prst="rect">
            <a:avLst/>
          </a:prstGeom>
          <a:solidFill>
            <a:srgbClr val="6A3306"/>
          </a:solidFill>
          <a:ln>
            <a:solidFill>
              <a:srgbClr val="4A7EBB"/>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400">
                <a:solidFill>
                  <a:srgbClr val="FFFFFF"/>
                </a:solidFill>
              </a:defRPr>
            </a:pPr>
          </a:p>
          <a:p>
            <a:pPr>
              <a:defRPr sz="900">
                <a:solidFill>
                  <a:schemeClr val="accent6">
                    <a:lumOff val="18921"/>
                  </a:schemeClr>
                </a:solidFill>
              </a:defRPr>
            </a:pPr>
            <a:r>
              <a:t>- Pekerjaan tidak aman</a:t>
            </a:r>
          </a:p>
          <a:p>
            <a:pPr>
              <a:defRPr sz="900">
                <a:solidFill>
                  <a:schemeClr val="accent6">
                    <a:lumOff val="18921"/>
                  </a:schemeClr>
                </a:solidFill>
              </a:defRPr>
            </a:pPr>
            <a:r>
              <a:t>- Jam kerja yang panjang atau tidak teratur</a:t>
            </a:r>
          </a:p>
          <a:p>
            <a:pPr>
              <a:defRPr sz="900">
                <a:solidFill>
                  <a:schemeClr val="accent6">
                    <a:lumOff val="18921"/>
                  </a:schemeClr>
                </a:solidFill>
              </a:defRPr>
            </a:pPr>
            <a:r>
              <a:t>- Banyak pekerjaan</a:t>
            </a:r>
          </a:p>
          <a:p>
            <a:pPr>
              <a:defRPr sz="900">
                <a:solidFill>
                  <a:schemeClr val="accent6">
                    <a:lumOff val="18921"/>
                  </a:schemeClr>
                </a:solidFill>
              </a:defRPr>
            </a:pPr>
            <a:r>
              <a:t>- Konflik kehidupan-kerja</a:t>
            </a:r>
          </a:p>
        </p:txBody>
      </p:sp>
      <p:sp>
        <p:nvSpPr>
          <p:cNvPr id="490" name="- Upah kontingensi dan tidak tetap…"/>
          <p:cNvSpPr txBox="1"/>
          <p:nvPr/>
        </p:nvSpPr>
        <p:spPr>
          <a:xfrm>
            <a:off x="4595206" y="3470902"/>
            <a:ext cx="2446062" cy="862966"/>
          </a:xfrm>
          <a:prstGeom prst="rect">
            <a:avLst/>
          </a:prstGeom>
          <a:solidFill>
            <a:srgbClr val="6A3306"/>
          </a:solidFill>
          <a:ln>
            <a:solidFill>
              <a:srgbClr val="4A7EBB"/>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900">
                <a:solidFill>
                  <a:srgbClr val="FFFFFF"/>
                </a:solidFill>
              </a:defRPr>
            </a:pPr>
          </a:p>
          <a:p>
            <a:pPr>
              <a:defRPr sz="900">
                <a:solidFill>
                  <a:schemeClr val="accent6">
                    <a:lumOff val="18921"/>
                  </a:schemeClr>
                </a:solidFill>
              </a:defRPr>
            </a:pPr>
            <a:r>
              <a:t>- Upah kontingensi dan tidak tetap</a:t>
            </a:r>
          </a:p>
          <a:p>
            <a:pPr>
              <a:defRPr sz="900">
                <a:solidFill>
                  <a:schemeClr val="accent6">
                    <a:lumOff val="18921"/>
                  </a:schemeClr>
                </a:solidFill>
              </a:defRPr>
            </a:pPr>
            <a:r>
              <a:t>- Tugas ekstra, pemindahan beban kerja</a:t>
            </a:r>
          </a:p>
          <a:p>
            <a:pPr>
              <a:defRPr sz="900">
                <a:solidFill>
                  <a:schemeClr val="accent6">
                    <a:lumOff val="18921"/>
                  </a:schemeClr>
                </a:solidFill>
              </a:defRPr>
            </a:pPr>
            <a:r>
              <a:t>- Gaji, keamanan, hak yang terkikis</a:t>
            </a:r>
          </a:p>
          <a:p>
            <a:pPr>
              <a:defRPr sz="900">
                <a:solidFill>
                  <a:schemeClr val="accent6">
                    <a:lumOff val="18921"/>
                  </a:schemeClr>
                </a:solidFill>
              </a:defRPr>
            </a:pPr>
            <a:r>
              <a:t>- Kesehatan / keselamatan publik yang terkikis</a:t>
            </a:r>
          </a:p>
        </p:txBody>
      </p:sp>
      <p:sp>
        <p:nvSpPr>
          <p:cNvPr id="491" name="EFEK TAK TERKENDALI"/>
          <p:cNvSpPr txBox="1"/>
          <p:nvPr/>
        </p:nvSpPr>
        <p:spPr>
          <a:xfrm>
            <a:off x="3950047" y="3036562"/>
            <a:ext cx="1629986" cy="405766"/>
          </a:xfrm>
          <a:prstGeom prst="rect">
            <a:avLst/>
          </a:prstGeom>
          <a:solidFill>
            <a:srgbClr val="6A3306"/>
          </a:solidFill>
          <a:ln>
            <a:solidFill>
              <a:srgbClr val="4A7EBB"/>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100">
                <a:solidFill>
                  <a:srgbClr val="FFFFFF"/>
                </a:solidFill>
              </a:defRPr>
            </a:pPr>
          </a:p>
          <a:p>
            <a:pPr>
              <a:defRPr sz="1100">
                <a:solidFill>
                  <a:srgbClr val="FFFFFF"/>
                </a:solidFill>
              </a:defRPr>
            </a:pPr>
            <a:r>
              <a:t>EFEK TAK TERKENDALI</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Title 3"/>
          <p:cNvSpPr txBox="1"/>
          <p:nvPr>
            <p:ph type="title"/>
          </p:nvPr>
        </p:nvSpPr>
        <p:spPr>
          <a:prstGeom prst="rect">
            <a:avLst/>
          </a:prstGeom>
        </p:spPr>
        <p:txBody>
          <a:bodyPr/>
          <a:lstStyle>
            <a:lvl1pPr>
              <a:defRPr b="1" sz="2100"/>
            </a:lvl1pPr>
          </a:lstStyle>
          <a:p>
            <a:pPr/>
            <a:r>
              <a:t>PELUANG DAN TANTANGAN K3 DALAM KERJA BERBASIS PLATFORM</a:t>
            </a:r>
          </a:p>
        </p:txBody>
      </p:sp>
      <p:sp>
        <p:nvSpPr>
          <p:cNvPr id="496" name="Text Placeholder 4"/>
          <p:cNvSpPr txBox="1"/>
          <p:nvPr>
            <p:ph type="body" sz="quarter" idx="1"/>
          </p:nvPr>
        </p:nvSpPr>
        <p:spPr>
          <a:xfrm>
            <a:off x="1541263" y="915439"/>
            <a:ext cx="3030142" cy="479823"/>
          </a:xfrm>
          <a:prstGeom prst="rect">
            <a:avLst/>
          </a:prstGeom>
        </p:spPr>
        <p:txBody>
          <a:bodyPr/>
          <a:lstStyle>
            <a:lvl1pPr algn="ctr">
              <a:spcBef>
                <a:spcPts val="300"/>
              </a:spcBef>
              <a:defRPr sz="1500"/>
            </a:lvl1pPr>
          </a:lstStyle>
          <a:p>
            <a:pPr/>
            <a:r>
              <a:t>PELUANG</a:t>
            </a:r>
          </a:p>
        </p:txBody>
      </p:sp>
      <p:sp>
        <p:nvSpPr>
          <p:cNvPr id="497" name="Content Placeholder 5"/>
          <p:cNvSpPr txBox="1"/>
          <p:nvPr/>
        </p:nvSpPr>
        <p:spPr>
          <a:xfrm>
            <a:off x="1531619" y="1431225"/>
            <a:ext cx="2810417" cy="2963467"/>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57175" indent="-257175" defTabSz="342900">
              <a:spcBef>
                <a:spcPts val="300"/>
              </a:spcBef>
              <a:buSzPct val="100000"/>
              <a:buFont typeface="Arial"/>
              <a:buChar char="•"/>
              <a:defRPr sz="1500"/>
            </a:pPr>
            <a:r>
              <a:t>Menjauhkan orang dari lingkungan berbahaya.</a:t>
            </a:r>
          </a:p>
          <a:p>
            <a:pPr marL="257175" indent="-257175" defTabSz="342900">
              <a:spcBef>
                <a:spcPts val="300"/>
              </a:spcBef>
              <a:buSzPct val="100000"/>
              <a:buFont typeface="Arial"/>
              <a:buChar char="•"/>
              <a:defRPr sz="1500"/>
            </a:pPr>
            <a:r>
              <a:t>Kendali yang lebih besar atas keseimbangan kehidupan kerja.</a:t>
            </a:r>
          </a:p>
          <a:p>
            <a:pPr marL="257175" indent="-257175" defTabSz="342900">
              <a:spcBef>
                <a:spcPts val="300"/>
              </a:spcBef>
              <a:buSzPct val="100000"/>
              <a:buFont typeface="Arial"/>
              <a:buChar char="•"/>
              <a:defRPr sz="1500"/>
            </a:pPr>
            <a:r>
              <a:t>Pergeseran dari pekerjaan yang sebelumnya dalam kerja ekonomi informal ke sektor formal.</a:t>
            </a:r>
          </a:p>
        </p:txBody>
      </p:sp>
      <p:sp>
        <p:nvSpPr>
          <p:cNvPr id="498" name="Text Placeholder 6"/>
          <p:cNvSpPr/>
          <p:nvPr>
            <p:ph type="body" idx="13"/>
          </p:nvPr>
        </p:nvSpPr>
        <p:spPr>
          <a:xfrm>
            <a:off x="4571405" y="916473"/>
            <a:ext cx="3031332" cy="479823"/>
          </a:xfrm>
          <a:prstGeom prst="rect">
            <a:avLst/>
          </a:prstGeom>
          <a:extLst>
            <a:ext uri="{C572A759-6A51-4108-AA02-DFA0A04FC94B}">
              <ma14:wrappingTextBoxFlag xmlns:ma14="http://schemas.microsoft.com/office/mac/drawingml/2011/main" val="1"/>
            </a:ext>
          </a:extLst>
        </p:spPr>
        <p:txBody>
          <a:bodyPr/>
          <a:lstStyle>
            <a:lvl1pPr marL="0" indent="0" algn="ctr" defTabSz="342900">
              <a:spcBef>
                <a:spcPts val="300"/>
              </a:spcBef>
              <a:buSzTx/>
              <a:buFontTx/>
              <a:buNone/>
              <a:defRPr b="1" sz="1500"/>
            </a:lvl1pPr>
          </a:lstStyle>
          <a:p>
            <a:pPr/>
            <a:r>
              <a:t>TANTANGAN</a:t>
            </a:r>
          </a:p>
        </p:txBody>
      </p:sp>
      <p:sp>
        <p:nvSpPr>
          <p:cNvPr id="499" name="Content Placeholder 7"/>
          <p:cNvSpPr txBox="1"/>
          <p:nvPr/>
        </p:nvSpPr>
        <p:spPr>
          <a:xfrm>
            <a:off x="4561762" y="1396294"/>
            <a:ext cx="3050620" cy="341454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26313" indent="-226313" defTabSz="301752">
              <a:spcBef>
                <a:spcPts val="300"/>
              </a:spcBef>
              <a:buSzPct val="100000"/>
              <a:buFont typeface="Arial"/>
              <a:buChar char="•"/>
              <a:defRPr sz="1320"/>
            </a:pPr>
            <a:r>
              <a:t>Kelangsungan kerja menurun, penurunan visibilitas peraturan dan peningkatan risiko</a:t>
            </a:r>
          </a:p>
          <a:p>
            <a:pPr marL="226313" indent="-226313" defTabSz="301752">
              <a:spcBef>
                <a:spcPts val="300"/>
              </a:spcBef>
              <a:buSzPct val="100000"/>
              <a:buFont typeface="Arial"/>
              <a:buChar char="•"/>
              <a:defRPr sz="1320"/>
            </a:pPr>
            <a:r>
              <a:t>Pekerjaan dan pengaturan kerja yang tidak lazim</a:t>
            </a:r>
          </a:p>
          <a:p>
            <a:pPr marL="226313" indent="-226313" defTabSz="301752">
              <a:spcBef>
                <a:spcPts val="300"/>
              </a:spcBef>
              <a:buSzPct val="100000"/>
              <a:buFont typeface="Arial"/>
              <a:buChar char="•"/>
              <a:defRPr sz="1320"/>
            </a:pPr>
            <a:r>
              <a:t>Tantangan dalam penerapan K3 dan peraturan ketenagakerjaan</a:t>
            </a:r>
          </a:p>
          <a:p>
            <a:pPr marL="226313" indent="-226313" defTabSz="301752">
              <a:spcBef>
                <a:spcPts val="300"/>
              </a:spcBef>
              <a:buSzPct val="100000"/>
              <a:buFont typeface="Arial"/>
              <a:buChar char="•"/>
              <a:defRPr sz="1320"/>
            </a:pPr>
            <a:r>
              <a:t>Sedikit atau tidak ada akses terhadap jaminan kontrak tradisional</a:t>
            </a:r>
          </a:p>
          <a:p>
            <a:pPr marL="226313" indent="-226313" defTabSz="301752">
              <a:spcBef>
                <a:spcPts val="300"/>
              </a:spcBef>
              <a:buSzPct val="100000"/>
              <a:buFont typeface="Arial"/>
              <a:buChar char="•"/>
              <a:defRPr sz="1320"/>
            </a:pPr>
            <a:r>
              <a:t>Manajemen K3 di tempat kerja yang buruk</a:t>
            </a:r>
          </a:p>
          <a:p>
            <a:pPr marL="226313" indent="-226313" defTabSz="301752">
              <a:spcBef>
                <a:spcPts val="300"/>
              </a:spcBef>
              <a:buSzPct val="100000"/>
              <a:buFont typeface="Arial"/>
              <a:buChar char="•"/>
              <a:defRPr sz="1320"/>
            </a:pPr>
            <a:r>
              <a:t>Kurang jelas dan spesifik dalam tugas</a:t>
            </a:r>
          </a:p>
          <a:p>
            <a:pPr marL="226313" indent="-226313" defTabSz="301752">
              <a:spcBef>
                <a:spcPts val="300"/>
              </a:spcBef>
              <a:buSzPct val="100000"/>
              <a:buFont typeface="Arial"/>
              <a:buChar char="•"/>
              <a:defRPr sz="1320"/>
            </a:pPr>
            <a:r>
              <a:t>Sertifikasi, pengetahuan, dll yang tidak sesuai.</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3" name="Image 13" descr="Image 13"/>
          <p:cNvPicPr>
            <a:picLocks noChangeAspect="1"/>
          </p:cNvPicPr>
          <p:nvPr/>
        </p:nvPicPr>
        <p:blipFill>
          <a:blip r:embed="rId2">
            <a:extLst/>
          </a:blip>
          <a:stretch>
            <a:fillRect/>
          </a:stretch>
        </p:blipFill>
        <p:spPr>
          <a:xfrm>
            <a:off x="1142999" y="2071991"/>
            <a:ext cx="6858001" cy="1677267"/>
          </a:xfrm>
          <a:prstGeom prst="rect">
            <a:avLst/>
          </a:prstGeom>
          <a:ln w="12700">
            <a:miter lim="400000"/>
          </a:ln>
        </p:spPr>
      </p:pic>
      <p:sp>
        <p:nvSpPr>
          <p:cNvPr id="504" name="ZoneTexte 16"/>
          <p:cNvSpPr txBox="1"/>
          <p:nvPr/>
        </p:nvSpPr>
        <p:spPr>
          <a:xfrm>
            <a:off x="1749491" y="2077504"/>
            <a:ext cx="5340219" cy="166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342900">
              <a:defRPr b="1" baseline="29840" sz="2500">
                <a:solidFill>
                  <a:srgbClr val="FFFFFF"/>
                </a:solidFill>
                <a:latin typeface="Century Gothic"/>
                <a:ea typeface="Century Gothic"/>
                <a:cs typeface="Century Gothic"/>
                <a:sym typeface="Century Gothic"/>
              </a:defRPr>
            </a:pPr>
            <a:r>
              <a:t>Bab 3</a:t>
            </a:r>
          </a:p>
          <a:p>
            <a:pPr defTabSz="342900">
              <a:defRPr b="1" baseline="29840" sz="2500">
                <a:solidFill>
                  <a:srgbClr val="FFFFFF"/>
                </a:solidFill>
                <a:latin typeface="Century Gothic"/>
                <a:ea typeface="Century Gothic"/>
                <a:cs typeface="Century Gothic"/>
                <a:sym typeface="Century Gothic"/>
              </a:defRPr>
            </a:pPr>
          </a:p>
          <a:p>
            <a:pPr defTabSz="342900">
              <a:defRPr b="1" baseline="29840" sz="2500">
                <a:solidFill>
                  <a:srgbClr val="FFFFFF"/>
                </a:solidFill>
                <a:latin typeface="Century Gothic"/>
                <a:ea typeface="Century Gothic"/>
                <a:cs typeface="Century Gothic"/>
                <a:sym typeface="Century Gothic"/>
              </a:defRPr>
            </a:pPr>
            <a:r>
              <a:t>Merespon tantangan dan peluang keselamatan dan kesehatan kerja pekerjaan di masa depan</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6" name="Image 1" descr="Image 1"/>
          <p:cNvPicPr>
            <a:picLocks noChangeAspect="1"/>
          </p:cNvPicPr>
          <p:nvPr/>
        </p:nvPicPr>
        <p:blipFill>
          <a:blip r:embed="rId3">
            <a:extLst/>
          </a:blip>
          <a:stretch>
            <a:fillRect/>
          </a:stretch>
        </p:blipFill>
        <p:spPr>
          <a:xfrm>
            <a:off x="1267408" y="226603"/>
            <a:ext cx="6733593" cy="4753124"/>
          </a:xfrm>
          <a:prstGeom prst="rect">
            <a:avLst/>
          </a:prstGeom>
          <a:ln w="12700">
            <a:miter lim="400000"/>
          </a:ln>
        </p:spPr>
      </p:pic>
      <p:sp>
        <p:nvSpPr>
          <p:cNvPr id="507" name="MENANGGAPI TANTANGAN KESELAMATAN…"/>
          <p:cNvSpPr txBox="1"/>
          <p:nvPr/>
        </p:nvSpPr>
        <p:spPr>
          <a:xfrm>
            <a:off x="1751612" y="541019"/>
            <a:ext cx="5872884" cy="650241"/>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800">
                <a:solidFill>
                  <a:schemeClr val="accent3"/>
                </a:solidFill>
              </a:defRPr>
            </a:pPr>
            <a:r>
              <a:t>MENANGGAPI TANTANGAN KESELAMATAN </a:t>
            </a:r>
          </a:p>
          <a:p>
            <a:pPr algn="ctr">
              <a:defRPr sz="1800">
                <a:solidFill>
                  <a:schemeClr val="accent3"/>
                </a:solidFill>
              </a:defRPr>
            </a:pPr>
            <a:r>
              <a:t>DAN KESEHATAN DAN PELUANG MASA DEPAN KERJA</a:t>
            </a:r>
          </a:p>
        </p:txBody>
      </p:sp>
      <p:sp>
        <p:nvSpPr>
          <p:cNvPr id="508" name="ANTISIPASI RISIKO K3 BARU"/>
          <p:cNvSpPr txBox="1"/>
          <p:nvPr/>
        </p:nvSpPr>
        <p:spPr>
          <a:xfrm>
            <a:off x="2427639" y="1689099"/>
            <a:ext cx="1035213" cy="710566"/>
          </a:xfrm>
          <a:prstGeom prst="rect">
            <a:avLst/>
          </a:prstGeom>
          <a:solidFill>
            <a:srgbClr val="007434"/>
          </a:solidFill>
          <a:ln>
            <a:solidFill>
              <a:srgbClr val="4A7EBB"/>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lgn="ctr">
              <a:defRPr sz="1400">
                <a:solidFill>
                  <a:srgbClr val="FFFFFF"/>
                </a:solidFill>
              </a:defRPr>
            </a:lvl1pPr>
          </a:lstStyle>
          <a:p>
            <a:pPr/>
            <a:r>
              <a:t>ANTISIPASI RISIKO K3 BARU</a:t>
            </a:r>
          </a:p>
        </p:txBody>
      </p:sp>
      <p:sp>
        <p:nvSpPr>
          <p:cNvPr id="509" name="MULTIDISLIPLIN DALAM MENGELOLA K3"/>
          <p:cNvSpPr txBox="1"/>
          <p:nvPr/>
        </p:nvSpPr>
        <p:spPr>
          <a:xfrm>
            <a:off x="3959627" y="1689099"/>
            <a:ext cx="1349340" cy="710566"/>
          </a:xfrm>
          <a:prstGeom prst="rect">
            <a:avLst/>
          </a:prstGeom>
          <a:gradFill>
            <a:gsLst>
              <a:gs pos="0">
                <a:srgbClr val="FF953E"/>
              </a:gs>
              <a:gs pos="100000">
                <a:schemeClr val="accent6">
                  <a:hueOff val="-456778"/>
                  <a:satOff val="8290"/>
                  <a:lumOff val="24503"/>
                </a:schemeClr>
              </a:gs>
            </a:gsLst>
            <a:lin ang="16200000"/>
          </a:gradFill>
          <a:ln>
            <a:solidFill>
              <a:srgbClr val="4A7EBB"/>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1400">
                <a:solidFill>
                  <a:srgbClr val="FFFFFF"/>
                </a:solidFill>
              </a:defRPr>
            </a:lvl1pPr>
          </a:lstStyle>
          <a:p>
            <a:pPr/>
            <a:r>
              <a:t>MULTIDISLIPLIN DALAM MENGELOLA K3</a:t>
            </a:r>
          </a:p>
        </p:txBody>
      </p:sp>
      <p:sp>
        <p:nvSpPr>
          <p:cNvPr id="510" name="MEMBANGUN KOMPETENSI K3"/>
          <p:cNvSpPr txBox="1"/>
          <p:nvPr/>
        </p:nvSpPr>
        <p:spPr>
          <a:xfrm>
            <a:off x="5805742" y="1727199"/>
            <a:ext cx="1035214" cy="6343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1200">
                <a:solidFill>
                  <a:srgbClr val="FFFFFF"/>
                </a:solidFill>
              </a:defRPr>
            </a:lvl1pPr>
          </a:lstStyle>
          <a:p>
            <a:pPr/>
            <a:r>
              <a:t>MEMBANGUN KOMPETENSI K3</a:t>
            </a:r>
          </a:p>
        </p:txBody>
      </p:sp>
      <p:sp>
        <p:nvSpPr>
          <p:cNvPr id="511" name="MEMPERLUAS WAWASAN: KETERKAITAN DENGAN KESEHATAN MASYARAKAT"/>
          <p:cNvSpPr txBox="1"/>
          <p:nvPr/>
        </p:nvSpPr>
        <p:spPr>
          <a:xfrm>
            <a:off x="2254822" y="2897504"/>
            <a:ext cx="1380847" cy="497841"/>
          </a:xfrm>
          <a:prstGeom prst="rect">
            <a:avLst/>
          </a:prstGeom>
          <a:solidFill>
            <a:srgbClr val="532221"/>
          </a:solidFill>
          <a:ln w="25400">
            <a:solidFill>
              <a:srgbClr val="8C3A38"/>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lvl1pPr>
              <a:defRPr sz="900">
                <a:solidFill>
                  <a:srgbClr val="FFFFFF"/>
                </a:solidFill>
              </a:defRPr>
            </a:lvl1pPr>
          </a:lstStyle>
          <a:p>
            <a:pPr/>
            <a:r>
              <a:t>MEMPERLUAS WAWASAN: KETERKAITAN DENGAN KESEHATAN MASYARAKAT </a:t>
            </a:r>
          </a:p>
        </p:txBody>
      </p:sp>
      <p:sp>
        <p:nvSpPr>
          <p:cNvPr id="512" name="STANDAR KETENAGAKERJAAN INTERNASIONAL DAN INSTRUMEN LAIN DALAM K3"/>
          <p:cNvSpPr txBox="1"/>
          <p:nvPr/>
        </p:nvSpPr>
        <p:spPr>
          <a:xfrm>
            <a:off x="3943874" y="2732404"/>
            <a:ext cx="1380846" cy="828041"/>
          </a:xfrm>
          <a:prstGeom prst="rect">
            <a:avLst/>
          </a:prstGeom>
          <a:solidFill>
            <a:schemeClr val="accent3"/>
          </a:solidFill>
          <a:ln w="38100">
            <a:solidFill>
              <a:srgbClr val="FFFFFF"/>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9" rIns="45719">
            <a:spAutoFit/>
          </a:bodyPr>
          <a:lstStyle>
            <a:lvl1pPr>
              <a:defRPr sz="1000">
                <a:solidFill>
                  <a:srgbClr val="FFFFFF"/>
                </a:solidFill>
              </a:defRPr>
            </a:lvl1pPr>
          </a:lstStyle>
          <a:p>
            <a:pPr/>
            <a:r>
              <a:t>STANDAR KETENAGAKERJAAN INTERNASIONAL DAN INSTRUMEN LAIN DALAM K3</a:t>
            </a:r>
          </a:p>
        </p:txBody>
      </p:sp>
      <p:sp>
        <p:nvSpPr>
          <p:cNvPr id="513" name="MEMPERKUAT PERAN PEMERINTAH DAN MITRA SOSIAL DAN MEMPERLUAS KEMITRAAN"/>
          <p:cNvSpPr txBox="1"/>
          <p:nvPr/>
        </p:nvSpPr>
        <p:spPr>
          <a:xfrm>
            <a:off x="5578038" y="2718117"/>
            <a:ext cx="1490622" cy="856616"/>
          </a:xfrm>
          <a:prstGeom prst="rect">
            <a:avLst/>
          </a:prstGeom>
          <a:solidFill>
            <a:srgbClr val="EF3D27"/>
          </a:solidFill>
          <a:ln w="3175">
            <a:solidFill>
              <a:srgbClr val="000000"/>
            </a:solidFill>
          </a:ln>
          <a:extLst>
            <a:ext uri="{C572A759-6A51-4108-AA02-DFA0A04FC94B}">
              <ma14:wrappingTextBoxFlag xmlns:ma14="http://schemas.microsoft.com/office/mac/drawingml/2011/main" val="1"/>
            </a:ext>
          </a:extLst>
        </p:spPr>
        <p:txBody>
          <a:bodyPr lIns="45719" rIns="45719">
            <a:spAutoFit/>
          </a:bodyPr>
          <a:lstStyle>
            <a:lvl1pPr defTabSz="342900">
              <a:defRPr sz="1100">
                <a:solidFill>
                  <a:srgbClr val="FFFFFF"/>
                </a:solidFill>
              </a:defRPr>
            </a:lvl1pPr>
          </a:lstStyle>
          <a:p>
            <a:pPr/>
            <a:r>
              <a:t>MEMPERKUAT PERAN PEMERINTAH DAN MITRA SOSIAL DAN MEMPERLUAS KEMITRAAN</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7" name="Title 1"/>
          <p:cNvSpPr txBox="1"/>
          <p:nvPr>
            <p:ph type="title"/>
          </p:nvPr>
        </p:nvSpPr>
        <p:spPr>
          <a:xfrm>
            <a:off x="1485901" y="204786"/>
            <a:ext cx="6250286" cy="871539"/>
          </a:xfrm>
          <a:prstGeom prst="rect">
            <a:avLst/>
          </a:prstGeom>
        </p:spPr>
        <p:txBody>
          <a:bodyPr/>
          <a:lstStyle>
            <a:lvl1pPr algn="ctr">
              <a:defRPr sz="2700"/>
            </a:lvl1pPr>
          </a:lstStyle>
          <a:p>
            <a:pPr/>
            <a:r>
              <a:t>Antisipasi risiko K3 baru</a:t>
            </a:r>
          </a:p>
        </p:txBody>
      </p:sp>
      <p:sp>
        <p:nvSpPr>
          <p:cNvPr id="518" name="Text Placeholder 7"/>
          <p:cNvSpPr txBox="1"/>
          <p:nvPr>
            <p:ph type="body" sz="quarter" idx="1"/>
          </p:nvPr>
        </p:nvSpPr>
        <p:spPr>
          <a:xfrm>
            <a:off x="1394459" y="1537295"/>
            <a:ext cx="2488477" cy="2406951"/>
          </a:xfrm>
          <a:prstGeom prst="rect">
            <a:avLst/>
          </a:prstGeom>
        </p:spPr>
        <p:txBody>
          <a:bodyPr/>
          <a:lstStyle/>
          <a:p>
            <a:pPr marL="181308" indent="-181308" defTabSz="322325">
              <a:spcBef>
                <a:spcPts val="200"/>
              </a:spcBef>
              <a:defRPr sz="1222"/>
            </a:pPr>
            <a:r>
              <a:t>Risiko baru and yang sedang akan muncul tentang keselamatan dan kesehatan terkait pekerjaan</a:t>
            </a:r>
          </a:p>
          <a:p>
            <a:pPr marL="181308" indent="-181308" defTabSz="322325">
              <a:spcBef>
                <a:spcPts val="200"/>
              </a:spcBef>
              <a:defRPr sz="1222"/>
            </a:pPr>
            <a:r>
              <a:t>Tren baru dalam organisasi kerja = pekerjaan mandiri atau jarak jauh</a:t>
            </a:r>
          </a:p>
          <a:p>
            <a:pPr marL="181308" indent="-181308" defTabSz="322325">
              <a:spcBef>
                <a:spcPts val="200"/>
              </a:spcBef>
              <a:defRPr sz="1222"/>
            </a:pPr>
            <a:r>
              <a:t>Konsep kesejahteraan, keselamatan dan kesehatan di tempat kerja</a:t>
            </a:r>
          </a:p>
          <a:p>
            <a:pPr marL="181308" indent="-181308" defTabSz="322325">
              <a:spcBef>
                <a:spcPts val="200"/>
              </a:spcBef>
              <a:defRPr sz="1222"/>
            </a:pPr>
            <a:r>
              <a:t>Risiko tradisional di seluruh dunia masih harus tetap diingat</a:t>
            </a:r>
          </a:p>
        </p:txBody>
      </p:sp>
      <p:pic>
        <p:nvPicPr>
          <p:cNvPr id="519" name="Content Placeholder 4" descr="Content Placeholder 4"/>
          <p:cNvPicPr>
            <a:picLocks noChangeAspect="1"/>
          </p:cNvPicPr>
          <p:nvPr/>
        </p:nvPicPr>
        <p:blipFill>
          <a:blip r:embed="rId3">
            <a:extLst/>
          </a:blip>
          <a:stretch>
            <a:fillRect/>
          </a:stretch>
        </p:blipFill>
        <p:spPr>
          <a:xfrm>
            <a:off x="3902373" y="1462832"/>
            <a:ext cx="3833814" cy="2555876"/>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Text Placeholder 5"/>
          <p:cNvSpPr txBox="1"/>
          <p:nvPr>
            <p:ph type="body" sz="quarter" idx="1"/>
          </p:nvPr>
        </p:nvSpPr>
        <p:spPr>
          <a:xfrm>
            <a:off x="1475895" y="797757"/>
            <a:ext cx="2901257" cy="463452"/>
          </a:xfrm>
          <a:prstGeom prst="rect">
            <a:avLst/>
          </a:prstGeom>
        </p:spPr>
        <p:txBody>
          <a:bodyPr/>
          <a:lstStyle>
            <a:lvl1pPr algn="ctr" defTabSz="154304">
              <a:spcBef>
                <a:spcPts val="200"/>
              </a:spcBef>
              <a:defRPr sz="1215"/>
            </a:lvl1pPr>
          </a:lstStyle>
          <a:p>
            <a:pPr/>
            <a:r>
              <a:t>Melibatkan multidisiplin dalam mengelola K3</a:t>
            </a:r>
          </a:p>
        </p:txBody>
      </p:sp>
      <p:sp>
        <p:nvSpPr>
          <p:cNvPr id="524" name="Content Placeholder 6"/>
          <p:cNvSpPr txBox="1"/>
          <p:nvPr/>
        </p:nvSpPr>
        <p:spPr>
          <a:xfrm>
            <a:off x="1521615" y="1668338"/>
            <a:ext cx="2809817" cy="248183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57175" indent="-257175" defTabSz="342900">
              <a:spcBef>
                <a:spcPts val="300"/>
              </a:spcBef>
              <a:buSzPct val="100000"/>
              <a:buFont typeface="Arial"/>
              <a:buChar char="•"/>
              <a:defRPr sz="1500"/>
            </a:pPr>
            <a:r>
              <a:t>Profesional K3 di masa depan = multidisiplin</a:t>
            </a:r>
          </a:p>
          <a:p>
            <a:pPr marL="257175" indent="-257175" defTabSz="342900">
              <a:spcBef>
                <a:spcPts val="300"/>
              </a:spcBef>
              <a:buSzPct val="100000"/>
              <a:buFont typeface="Arial"/>
              <a:buChar char="•"/>
              <a:defRPr sz="1500"/>
            </a:pPr>
            <a:r>
              <a:t>Pertimbangan dan penerapan keterampilan baru di lapangan.</a:t>
            </a:r>
          </a:p>
        </p:txBody>
      </p:sp>
      <p:sp>
        <p:nvSpPr>
          <p:cNvPr id="525" name="Text Placeholder 7"/>
          <p:cNvSpPr/>
          <p:nvPr>
            <p:ph type="body" idx="13"/>
          </p:nvPr>
        </p:nvSpPr>
        <p:spPr>
          <a:xfrm>
            <a:off x="4614862" y="815257"/>
            <a:ext cx="3109771" cy="463452"/>
          </a:xfrm>
          <a:prstGeom prst="rect">
            <a:avLst/>
          </a:prstGeom>
          <a:extLst>
            <a:ext uri="{C572A759-6A51-4108-AA02-DFA0A04FC94B}">
              <ma14:wrappingTextBoxFlag xmlns:ma14="http://schemas.microsoft.com/office/mac/drawingml/2011/main" val="1"/>
            </a:ext>
          </a:extLst>
        </p:spPr>
        <p:txBody>
          <a:bodyPr/>
          <a:lstStyle>
            <a:lvl1pPr marL="0" indent="0" algn="ctr" defTabSz="233172">
              <a:spcBef>
                <a:spcPts val="400"/>
              </a:spcBef>
              <a:buSzTx/>
              <a:buFontTx/>
              <a:buNone/>
              <a:defRPr b="1" sz="1836"/>
            </a:lvl1pPr>
          </a:lstStyle>
          <a:p>
            <a:pPr/>
            <a:r>
              <a:t>Membangun kompetensi K3</a:t>
            </a:r>
          </a:p>
        </p:txBody>
      </p:sp>
      <p:sp>
        <p:nvSpPr>
          <p:cNvPr id="526" name="Content Placeholder 8"/>
          <p:cNvSpPr txBox="1"/>
          <p:nvPr/>
        </p:nvSpPr>
        <p:spPr>
          <a:xfrm>
            <a:off x="4660582" y="1668336"/>
            <a:ext cx="2824104" cy="247041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26313" indent="-226313" defTabSz="301752">
              <a:lnSpc>
                <a:spcPct val="90000"/>
              </a:lnSpc>
              <a:spcBef>
                <a:spcPts val="300"/>
              </a:spcBef>
              <a:buSzPct val="100000"/>
              <a:buFont typeface="Arial"/>
              <a:buChar char="•"/>
              <a:defRPr sz="1320"/>
            </a:pPr>
            <a:r>
              <a:t>Melanjutkan pendidikan</a:t>
            </a:r>
          </a:p>
          <a:p>
            <a:pPr marL="226313" indent="-226313" defTabSz="301752">
              <a:lnSpc>
                <a:spcPct val="90000"/>
              </a:lnSpc>
              <a:spcBef>
                <a:spcPts val="300"/>
              </a:spcBef>
              <a:buSzPct val="100000"/>
              <a:buFont typeface="Arial"/>
              <a:buChar char="•"/>
              <a:defRPr sz="1320"/>
            </a:pPr>
            <a:r>
              <a:t>Pembelajaran seumur hidup</a:t>
            </a:r>
          </a:p>
          <a:p>
            <a:pPr marL="226313" indent="-226313" defTabSz="301752">
              <a:lnSpc>
                <a:spcPct val="90000"/>
              </a:lnSpc>
              <a:spcBef>
                <a:spcPts val="300"/>
              </a:spcBef>
              <a:buSzPct val="100000"/>
              <a:buFont typeface="Arial"/>
              <a:buChar char="•"/>
              <a:defRPr sz="1320"/>
            </a:pPr>
          </a:p>
          <a:p>
            <a:pPr defTabSz="301752">
              <a:lnSpc>
                <a:spcPct val="90000"/>
              </a:lnSpc>
              <a:spcBef>
                <a:spcPts val="300"/>
              </a:spcBef>
              <a:defRPr sz="1320"/>
            </a:pPr>
            <a:r>
              <a:t>Pada laporan 2019, </a:t>
            </a:r>
            <a:r>
              <a:rPr i="1"/>
              <a:t>Kerja untuk masa depan yang lebih cerah,</a:t>
            </a:r>
            <a:r>
              <a:t> Komisi Global ILO untuk Pekerjaan di Masa Depan mengusulkan “hak universal untuk </a:t>
            </a:r>
            <a:r>
              <a:rPr b="1"/>
              <a:t>pembelajaran seumur hidup </a:t>
            </a:r>
            <a:r>
              <a:t>yang memungkinkan orang mendapatkan keterampilan dan keterampilan ulang dan peningkatan keterampilan” (ILO, 2019a). </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0" name="Title 1"/>
          <p:cNvSpPr txBox="1"/>
          <p:nvPr>
            <p:ph type="title"/>
          </p:nvPr>
        </p:nvSpPr>
        <p:spPr>
          <a:xfrm>
            <a:off x="1485900" y="634603"/>
            <a:ext cx="6172200" cy="857251"/>
          </a:xfrm>
          <a:prstGeom prst="rect">
            <a:avLst/>
          </a:prstGeom>
        </p:spPr>
        <p:txBody>
          <a:bodyPr/>
          <a:lstStyle>
            <a:lvl1pPr defTabSz="329184">
              <a:defRPr b="1" sz="2592"/>
            </a:lvl1pPr>
          </a:lstStyle>
          <a:p>
            <a:pPr/>
            <a:r>
              <a:t>Memperluas Wawasan: Keterkaitan dengan Kesehatan Masyarakat</a:t>
            </a:r>
          </a:p>
        </p:txBody>
      </p:sp>
      <p:pic>
        <p:nvPicPr>
          <p:cNvPr id="531" name="Picture 4" descr="Picture 4"/>
          <p:cNvPicPr>
            <a:picLocks noChangeAspect="1"/>
          </p:cNvPicPr>
          <p:nvPr/>
        </p:nvPicPr>
        <p:blipFill>
          <a:blip r:embed="rId3">
            <a:extLst/>
          </a:blip>
          <a:stretch>
            <a:fillRect/>
          </a:stretch>
        </p:blipFill>
        <p:spPr>
          <a:xfrm>
            <a:off x="6204501" y="1759225"/>
            <a:ext cx="1453599" cy="1342582"/>
          </a:xfrm>
          <a:prstGeom prst="rect">
            <a:avLst/>
          </a:prstGeom>
          <a:ln w="12700">
            <a:miter lim="400000"/>
          </a:ln>
        </p:spPr>
      </p:pic>
      <p:pic>
        <p:nvPicPr>
          <p:cNvPr id="532" name="Picture 5" descr="Picture 5"/>
          <p:cNvPicPr>
            <a:picLocks noChangeAspect="1"/>
          </p:cNvPicPr>
          <p:nvPr/>
        </p:nvPicPr>
        <p:blipFill>
          <a:blip r:embed="rId4">
            <a:extLst/>
          </a:blip>
          <a:stretch>
            <a:fillRect/>
          </a:stretch>
        </p:blipFill>
        <p:spPr>
          <a:xfrm>
            <a:off x="6204501" y="3046631"/>
            <a:ext cx="1453599" cy="1384865"/>
          </a:xfrm>
          <a:prstGeom prst="rect">
            <a:avLst/>
          </a:prstGeom>
          <a:ln w="12700">
            <a:miter lim="400000"/>
          </a:ln>
        </p:spPr>
      </p:pic>
      <p:pic>
        <p:nvPicPr>
          <p:cNvPr id="533" name="Content Placeholder 6" descr="Content Placeholder 6"/>
          <p:cNvPicPr>
            <a:picLocks noChangeAspect="1"/>
          </p:cNvPicPr>
          <p:nvPr/>
        </p:nvPicPr>
        <p:blipFill>
          <a:blip r:embed="rId5">
            <a:extLst/>
          </a:blip>
          <a:stretch>
            <a:fillRect/>
          </a:stretch>
        </p:blipFill>
        <p:spPr>
          <a:xfrm>
            <a:off x="1853807" y="1759225"/>
            <a:ext cx="4350696" cy="2672270"/>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7" name="Title 1"/>
          <p:cNvSpPr txBox="1"/>
          <p:nvPr>
            <p:ph type="title"/>
          </p:nvPr>
        </p:nvSpPr>
        <p:spPr>
          <a:xfrm>
            <a:off x="1485900" y="810659"/>
            <a:ext cx="6179880" cy="765937"/>
          </a:xfrm>
          <a:prstGeom prst="rect">
            <a:avLst/>
          </a:prstGeom>
        </p:spPr>
        <p:txBody>
          <a:bodyPr/>
          <a:lstStyle>
            <a:lvl1pPr algn="ctr" defTabSz="288035">
              <a:defRPr sz="2267"/>
            </a:lvl1pPr>
          </a:lstStyle>
          <a:p>
            <a:pPr/>
            <a:r>
              <a:t>Standar ketenagakerjaan internasional dan instrumen K3 lain</a:t>
            </a:r>
          </a:p>
        </p:txBody>
      </p:sp>
      <p:sp>
        <p:nvSpPr>
          <p:cNvPr id="538" name="Text Placeholder 5"/>
          <p:cNvSpPr txBox="1"/>
          <p:nvPr>
            <p:ph type="body" sz="quarter" idx="1"/>
          </p:nvPr>
        </p:nvSpPr>
        <p:spPr>
          <a:xfrm>
            <a:off x="1485900" y="2137883"/>
            <a:ext cx="2256235" cy="1806361"/>
          </a:xfrm>
          <a:prstGeom prst="rect">
            <a:avLst/>
          </a:prstGeom>
        </p:spPr>
        <p:txBody>
          <a:bodyPr/>
          <a:lstStyle/>
          <a:p>
            <a:pPr>
              <a:spcBef>
                <a:spcPts val="400"/>
              </a:spcBef>
              <a:defRPr sz="1800"/>
            </a:pPr>
            <a:r>
              <a:t>Legislasi K3 Nasional dan Manajemen K3</a:t>
            </a:r>
            <a:endParaRPr sz="1000"/>
          </a:p>
          <a:p>
            <a:pPr>
              <a:spcBef>
                <a:spcPts val="400"/>
              </a:spcBef>
              <a:defRPr sz="1800"/>
            </a:pPr>
            <a:r>
              <a:t>Tata kelola K3</a:t>
            </a:r>
          </a:p>
        </p:txBody>
      </p:sp>
      <p:pic>
        <p:nvPicPr>
          <p:cNvPr id="539" name="Content Placeholder 3" descr="Content Placeholder 3"/>
          <p:cNvPicPr>
            <a:picLocks noChangeAspect="1"/>
          </p:cNvPicPr>
          <p:nvPr/>
        </p:nvPicPr>
        <p:blipFill>
          <a:blip r:embed="rId3">
            <a:extLst/>
          </a:blip>
          <a:stretch>
            <a:fillRect/>
          </a:stretch>
        </p:blipFill>
        <p:spPr>
          <a:xfrm>
            <a:off x="3891329" y="1862185"/>
            <a:ext cx="3625365" cy="2357755"/>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3" name="Title 1"/>
          <p:cNvSpPr txBox="1"/>
          <p:nvPr>
            <p:ph type="title"/>
          </p:nvPr>
        </p:nvSpPr>
        <p:spPr>
          <a:xfrm>
            <a:off x="1485900" y="717423"/>
            <a:ext cx="6172200" cy="857251"/>
          </a:xfrm>
          <a:prstGeom prst="rect">
            <a:avLst/>
          </a:prstGeom>
        </p:spPr>
        <p:txBody>
          <a:bodyPr/>
          <a:lstStyle>
            <a:lvl1pPr defTabSz="318897">
              <a:defRPr b="1" sz="2511"/>
            </a:lvl1pPr>
          </a:lstStyle>
          <a:p>
            <a:pPr/>
            <a:r>
              <a:t>Memperkuat peran pemerintah dan mitra sosial serta memperluas kemitraan</a:t>
            </a:r>
          </a:p>
        </p:txBody>
      </p:sp>
      <p:pic>
        <p:nvPicPr>
          <p:cNvPr id="544" name="Content Placeholder 7" descr="Content Placeholder 7"/>
          <p:cNvPicPr>
            <a:picLocks noChangeAspect="1"/>
          </p:cNvPicPr>
          <p:nvPr/>
        </p:nvPicPr>
        <p:blipFill>
          <a:blip r:embed="rId3">
            <a:extLst/>
          </a:blip>
          <a:stretch>
            <a:fillRect/>
          </a:stretch>
        </p:blipFill>
        <p:spPr>
          <a:xfrm>
            <a:off x="2592870" y="1908312"/>
            <a:ext cx="3958261" cy="263884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Title 1"/>
          <p:cNvSpPr txBox="1"/>
          <p:nvPr>
            <p:ph type="title"/>
          </p:nvPr>
        </p:nvSpPr>
        <p:spPr>
          <a:xfrm>
            <a:off x="457199" y="205978"/>
            <a:ext cx="3858056" cy="857251"/>
          </a:xfrm>
          <a:prstGeom prst="rect">
            <a:avLst/>
          </a:prstGeom>
        </p:spPr>
        <p:txBody>
          <a:bodyPr/>
          <a:lstStyle/>
          <a:p>
            <a:pPr defTabSz="397763">
              <a:defRPr b="1" sz="1392"/>
            </a:pPr>
            <a:r>
              <a:t>PROMOSI RATIFIKASI YANG DISARANKAN OLEH DEWAN PIMPINAN TERTINGGI ILO: INDONESIA</a:t>
            </a:r>
            <a:br/>
          </a:p>
        </p:txBody>
      </p:sp>
      <p:sp>
        <p:nvSpPr>
          <p:cNvPr id="549" name="Content Placeholder 3"/>
          <p:cNvSpPr txBox="1"/>
          <p:nvPr>
            <p:ph type="body" sz="quarter" idx="1"/>
          </p:nvPr>
        </p:nvSpPr>
        <p:spPr>
          <a:xfrm>
            <a:off x="3785170" y="2179869"/>
            <a:ext cx="2850875" cy="1087931"/>
          </a:xfrm>
          <a:prstGeom prst="rect">
            <a:avLst/>
          </a:prstGeom>
          <a:solidFill>
            <a:srgbClr val="95B3D7"/>
          </a:solidFill>
          <a:ln w="28575">
            <a:solidFill>
              <a:schemeClr val="accent2"/>
            </a:solidFill>
            <a:round/>
          </a:ln>
        </p:spPr>
        <p:txBody>
          <a:bodyPr anchor="ctr"/>
          <a:lstStyle/>
          <a:p>
            <a:pPr marL="0" indent="0" defTabSz="306324">
              <a:lnSpc>
                <a:spcPct val="107000"/>
              </a:lnSpc>
              <a:spcBef>
                <a:spcPts val="500"/>
              </a:spcBef>
              <a:defRPr b="1" sz="670">
                <a:solidFill>
                  <a:srgbClr val="2F5496"/>
                </a:solidFill>
              </a:defRPr>
            </a:pPr>
            <a:r>
              <a:t>Dewan Pimpinan ILO telah mengusulkan bahwa empat Konvensi yang sudah usang dibatalkan pada tahun 2024, termasuk Konvensi No. 45 tentang pekerjaan bawah tanah (perempuan).</a:t>
            </a:r>
          </a:p>
          <a:p>
            <a:pPr marL="0" indent="0" defTabSz="306324">
              <a:lnSpc>
                <a:spcPct val="107000"/>
              </a:lnSpc>
              <a:spcBef>
                <a:spcPts val="500"/>
              </a:spcBef>
              <a:defRPr b="1" sz="670">
                <a:solidFill>
                  <a:srgbClr val="2F5496"/>
                </a:solidFill>
              </a:defRPr>
            </a:pPr>
            <a:r>
              <a:t>Indonesia harus segera mempertimbangkan untuk meratifikasi instrumen-instrumen guna menghindari kesenjangan dalam cakupan yang diakibatkan oleh pencabutan Konvensi usang tentang pertambangan. </a:t>
            </a:r>
            <a:r>
              <a:rPr b="0"/>
              <a:t> </a:t>
            </a:r>
            <a:endParaRPr sz="737">
              <a:solidFill>
                <a:srgbClr val="FFFFFF"/>
              </a:solidFill>
            </a:endParaRPr>
          </a:p>
          <a:p>
            <a:pPr marL="0" indent="0" defTabSz="306324">
              <a:lnSpc>
                <a:spcPct val="107000"/>
              </a:lnSpc>
              <a:spcBef>
                <a:spcPts val="500"/>
              </a:spcBef>
              <a:defRPr sz="670">
                <a:solidFill>
                  <a:srgbClr val="1F3864"/>
                </a:solidFill>
                <a:latin typeface="Arial Narrow"/>
                <a:ea typeface="Arial Narrow"/>
                <a:cs typeface="Arial Narrow"/>
                <a:sym typeface="Arial Narrow"/>
              </a:defRPr>
            </a:pPr>
            <a:r>
              <a:t> </a:t>
            </a:r>
          </a:p>
        </p:txBody>
      </p:sp>
      <p:sp>
        <p:nvSpPr>
          <p:cNvPr id="550" name="Text Box 14"/>
          <p:cNvSpPr txBox="1"/>
          <p:nvPr/>
        </p:nvSpPr>
        <p:spPr>
          <a:xfrm>
            <a:off x="4617718" y="104964"/>
            <a:ext cx="1107775" cy="13741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107000"/>
              </a:lnSpc>
              <a:defRPr sz="7200">
                <a:ln w="9525" cap="rnd">
                  <a:solidFill>
                    <a:srgbClr val="FFFFFF"/>
                  </a:solidFill>
                  <a:prstDash val="solid"/>
                  <a:bevel/>
                </a:ln>
                <a:solidFill>
                  <a:srgbClr val="FF6600"/>
                </a:solidFill>
                <a:latin typeface="Arial Black"/>
                <a:ea typeface="Arial Black"/>
                <a:cs typeface="Arial Black"/>
                <a:sym typeface="Arial Black"/>
              </a:defRPr>
            </a:lvl1pPr>
          </a:lstStyle>
          <a:p>
            <a:pPr/>
            <a:r>
              <a:t>!</a:t>
            </a:r>
          </a:p>
        </p:txBody>
      </p:sp>
      <p:grpSp>
        <p:nvGrpSpPr>
          <p:cNvPr id="553" name="Trapezoid 5"/>
          <p:cNvGrpSpPr/>
          <p:nvPr/>
        </p:nvGrpSpPr>
        <p:grpSpPr>
          <a:xfrm>
            <a:off x="1928565" y="3264754"/>
            <a:ext cx="6535917" cy="781178"/>
            <a:chOff x="0" y="0"/>
            <a:chExt cx="6535915" cy="781177"/>
          </a:xfrm>
        </p:grpSpPr>
        <p:sp>
          <p:nvSpPr>
            <p:cNvPr id="551" name="Shape"/>
            <p:cNvSpPr/>
            <p:nvPr/>
          </p:nvSpPr>
          <p:spPr>
            <a:xfrm>
              <a:off x="0" y="13201"/>
              <a:ext cx="6535916" cy="719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608" y="0"/>
                  </a:lnTo>
                  <a:lnTo>
                    <a:pt x="19992" y="0"/>
                  </a:lnTo>
                  <a:lnTo>
                    <a:pt x="21600" y="21600"/>
                  </a:lnTo>
                  <a:close/>
                </a:path>
              </a:pathLst>
            </a:custGeom>
            <a:solidFill>
              <a:srgbClr val="BDD7EE"/>
            </a:solidFill>
            <a:ln w="28575"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800"/>
                </a:spcBef>
                <a:defRPr sz="1100">
                  <a:solidFill>
                    <a:srgbClr val="FFFFFF"/>
                  </a:solidFill>
                </a:defRPr>
              </a:pPr>
            </a:p>
          </p:txBody>
        </p:sp>
        <p:sp>
          <p:nvSpPr>
            <p:cNvPr id="552" name="Dewan Pimpinan ILO telah meminta Negara-negara anggota untuk mempertimbangkan meratifikasi instrumen yang lebih mutakhir terkait dengan instrumen yang sudah usang yang akan diperiksa kembali oleh SRM TWG dalam pertemuan mendatang.…"/>
            <p:cNvSpPr txBox="1"/>
            <p:nvPr/>
          </p:nvSpPr>
          <p:spPr>
            <a:xfrm>
              <a:off x="370090" y="0"/>
              <a:ext cx="5795736" cy="7811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914400">
                <a:lnSpc>
                  <a:spcPct val="107000"/>
                </a:lnSpc>
                <a:spcBef>
                  <a:spcPts val="800"/>
                </a:spcBef>
                <a:defRPr sz="1000">
                  <a:solidFill>
                    <a:srgbClr val="2F5496"/>
                  </a:solidFill>
                </a:defRPr>
              </a:pPr>
              <a:r>
                <a:t>Dewan Pimpinan ILO telah meminta Negara-negara anggota untuk mempertimbangkan meratifikasi instrumen yang lebih mutakhir terkait dengan instrumen yang sudah usang yang akan diperiksa kembali oleh SRM TWG dalam pertemuan mendatang. </a:t>
              </a:r>
              <a:endParaRPr sz="1100">
                <a:solidFill>
                  <a:srgbClr val="FFFFFF"/>
                </a:solidFill>
              </a:endParaRPr>
            </a:p>
            <a:p>
              <a:pPr algn="ctr" defTabSz="914400">
                <a:lnSpc>
                  <a:spcPct val="107000"/>
                </a:lnSpc>
                <a:spcBef>
                  <a:spcPts val="800"/>
                </a:spcBef>
                <a:defRPr b="1" sz="1000">
                  <a:solidFill>
                    <a:srgbClr val="2F5496"/>
                  </a:solidFill>
                </a:defRPr>
              </a:pPr>
              <a:r>
                <a:t>Indonesia belum meratifikasi instrumen-instrumen usang tersebut. </a:t>
              </a:r>
            </a:p>
          </p:txBody>
        </p:sp>
      </p:grpSp>
      <p:grpSp>
        <p:nvGrpSpPr>
          <p:cNvPr id="556" name="Trapezoid 6"/>
          <p:cNvGrpSpPr/>
          <p:nvPr/>
        </p:nvGrpSpPr>
        <p:grpSpPr>
          <a:xfrm>
            <a:off x="1548864" y="3997042"/>
            <a:ext cx="7295321" cy="500529"/>
            <a:chOff x="0" y="7282"/>
            <a:chExt cx="7295319" cy="500528"/>
          </a:xfrm>
        </p:grpSpPr>
        <p:sp>
          <p:nvSpPr>
            <p:cNvPr id="554" name="Shape"/>
            <p:cNvSpPr/>
            <p:nvPr/>
          </p:nvSpPr>
          <p:spPr>
            <a:xfrm>
              <a:off x="0" y="7283"/>
              <a:ext cx="7295321" cy="500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971" y="0"/>
                  </a:lnTo>
                  <a:lnTo>
                    <a:pt x="20629" y="0"/>
                  </a:lnTo>
                  <a:lnTo>
                    <a:pt x="21600" y="21600"/>
                  </a:lnTo>
                  <a:close/>
                </a:path>
              </a:pathLst>
            </a:custGeom>
            <a:solidFill>
              <a:srgbClr val="DEEBF7"/>
            </a:solidFill>
            <a:ln w="28575"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800"/>
                </a:spcBef>
                <a:defRPr sz="1100"/>
              </a:pPr>
            </a:p>
          </p:txBody>
        </p:sp>
        <p:sp>
          <p:nvSpPr>
            <p:cNvPr id="555" name="Selain itu, Indonesia harus mempertimbangkan untuk meratifikasi Konvensi-konvensi ini yang telah ditentukan oleh SRM TWG terbaru, setelah peninjauan yang dilakukan terhadap instrumen-instrumen tentang K3, inspeksi/ pengawasan ketenagakerjaan dan statistik ketenagakerjaan."/>
            <p:cNvSpPr/>
            <p:nvPr/>
          </p:nvSpPr>
          <p:spPr>
            <a:xfrm>
              <a:off x="264410" y="265049"/>
              <a:ext cx="676649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914400">
                <a:lnSpc>
                  <a:spcPct val="107000"/>
                </a:lnSpc>
                <a:spcBef>
                  <a:spcPts val="800"/>
                </a:spcBef>
                <a:defRPr sz="1000">
                  <a:solidFill>
                    <a:srgbClr val="2F5496"/>
                  </a:solidFill>
                </a:defRPr>
              </a:lvl1pPr>
            </a:lstStyle>
            <a:p>
              <a:pPr/>
              <a:r>
                <a:t>Selain itu, Indonesia harus mempertimbangkan untuk meratifikasi Konvensi-konvensi ini yang telah ditentukan oleh SRM TWG terbaru, setelah peninjauan yang dilakukan terhadap instrumen-instrumen tentang K3, inspeksi/ pengawasan ketenagakerjaan dan statistik ketenagakerjaan.</a:t>
              </a:r>
            </a:p>
          </p:txBody>
        </p:sp>
      </p:grpSp>
      <p:grpSp>
        <p:nvGrpSpPr>
          <p:cNvPr id="559" name="Rectangle 7"/>
          <p:cNvGrpSpPr/>
          <p:nvPr/>
        </p:nvGrpSpPr>
        <p:grpSpPr>
          <a:xfrm>
            <a:off x="1548862" y="4526279"/>
            <a:ext cx="7295323" cy="617221"/>
            <a:chOff x="0" y="0"/>
            <a:chExt cx="7295321" cy="617220"/>
          </a:xfrm>
        </p:grpSpPr>
        <p:sp>
          <p:nvSpPr>
            <p:cNvPr id="557" name="Rectangle"/>
            <p:cNvSpPr/>
            <p:nvPr/>
          </p:nvSpPr>
          <p:spPr>
            <a:xfrm>
              <a:off x="-1" y="-1"/>
              <a:ext cx="7295323" cy="617222"/>
            </a:xfrm>
            <a:prstGeom prst="rect">
              <a:avLst/>
            </a:prstGeom>
            <a:solidFill>
              <a:srgbClr val="FFFFFF"/>
            </a:solidFill>
            <a:ln w="28575"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800"/>
                </a:spcBef>
                <a:defRPr sz="1100"/>
              </a:pPr>
            </a:p>
          </p:txBody>
        </p:sp>
        <p:sp>
          <p:nvSpPr>
            <p:cNvPr id="558" name="ILO telah memutuskan bahwa Konvensi mendasar dan pemerintahan adalah dasar dari semua catatan ratifikasi nasional semua negara anggota. Indonesia harus mempertimbangkan untuk meratifikasi instrumen ini."/>
            <p:cNvSpPr txBox="1"/>
            <p:nvPr/>
          </p:nvSpPr>
          <p:spPr>
            <a:xfrm>
              <a:off x="45719" y="118300"/>
              <a:ext cx="7203883" cy="380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defTabSz="914400">
                <a:lnSpc>
                  <a:spcPct val="107000"/>
                </a:lnSpc>
                <a:spcBef>
                  <a:spcPts val="800"/>
                </a:spcBef>
                <a:defRPr sz="1000">
                  <a:solidFill>
                    <a:srgbClr val="2F5496"/>
                  </a:solidFill>
                </a:defRPr>
              </a:lvl1pPr>
            </a:lstStyle>
            <a:p>
              <a:pPr/>
              <a:r>
                <a:t>ILO telah memutuskan bahwa Konvensi mendasar dan pemerintahan adalah dasar dari semua catatan ratifikasi nasional semua negara anggota. Indonesia harus mempertimbangkan untuk meratifikasi instrumen ini. </a:t>
              </a:r>
            </a:p>
          </p:txBody>
        </p:sp>
      </p:grpSp>
      <p:grpSp>
        <p:nvGrpSpPr>
          <p:cNvPr id="564" name="Text Box 2"/>
          <p:cNvGrpSpPr/>
          <p:nvPr/>
        </p:nvGrpSpPr>
        <p:grpSpPr>
          <a:xfrm>
            <a:off x="6061995" y="925415"/>
            <a:ext cx="1877732" cy="797107"/>
            <a:chOff x="0" y="184504"/>
            <a:chExt cx="1877731" cy="797105"/>
          </a:xfrm>
        </p:grpSpPr>
        <p:grpSp>
          <p:nvGrpSpPr>
            <p:cNvPr id="562" name="Group"/>
            <p:cNvGrpSpPr/>
            <p:nvPr/>
          </p:nvGrpSpPr>
          <p:grpSpPr>
            <a:xfrm>
              <a:off x="-1" y="184504"/>
              <a:ext cx="1877733" cy="797107"/>
              <a:chOff x="0" y="0"/>
              <a:chExt cx="1877731" cy="797106"/>
            </a:xfrm>
          </p:grpSpPr>
          <p:sp>
            <p:nvSpPr>
              <p:cNvPr id="560" name="Rectangle"/>
              <p:cNvSpPr/>
              <p:nvPr/>
            </p:nvSpPr>
            <p:spPr>
              <a:xfrm>
                <a:off x="531223" y="0"/>
                <a:ext cx="1346509" cy="797106"/>
              </a:xfrm>
              <a:prstGeom prst="rect">
                <a:avLst/>
              </a:prstGeom>
              <a:solidFill>
                <a:srgbClr val="9DC3E6"/>
              </a:solid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300"/>
                  </a:spcBef>
                  <a:defRPr sz="1100"/>
                </a:pPr>
              </a:p>
            </p:txBody>
          </p:sp>
          <p:sp>
            <p:nvSpPr>
              <p:cNvPr id="561" name="Shape"/>
              <p:cNvSpPr/>
              <p:nvPr/>
            </p:nvSpPr>
            <p:spPr>
              <a:xfrm>
                <a:off x="0" y="0"/>
                <a:ext cx="419021" cy="7971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moveTo>
                      <a:pt x="21600" y="4050"/>
                    </a:moveTo>
                    <a:lnTo>
                      <a:pt x="0" y="21443"/>
                    </a:lnTo>
                  </a:path>
                </a:pathLst>
              </a:custGeom>
              <a:no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300"/>
                  </a:spcBef>
                  <a:defRPr sz="1100"/>
                </a:pPr>
              </a:p>
            </p:txBody>
          </p:sp>
        </p:grpSp>
        <p:sp>
          <p:nvSpPr>
            <p:cNvPr id="563" name="MENDESAK UTK DIRATIFIKASI…"/>
            <p:cNvSpPr/>
            <p:nvPr/>
          </p:nvSpPr>
          <p:spPr>
            <a:xfrm>
              <a:off x="576943" y="583057"/>
              <a:ext cx="125506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914400">
                <a:lnSpc>
                  <a:spcPct val="107000"/>
                </a:lnSpc>
                <a:spcBef>
                  <a:spcPts val="300"/>
                </a:spcBef>
                <a:defRPr b="1" sz="1000">
                  <a:solidFill>
                    <a:srgbClr val="1F3864"/>
                  </a:solidFill>
                </a:defRPr>
              </a:pPr>
              <a:r>
                <a:t>MENDESAK UTK DIRATIFIKASI</a:t>
              </a:r>
            </a:p>
            <a:p>
              <a:pPr algn="ctr" defTabSz="914400">
                <a:lnSpc>
                  <a:spcPct val="107000"/>
                </a:lnSpc>
                <a:spcBef>
                  <a:spcPts val="300"/>
                </a:spcBef>
                <a:defRPr b="1" sz="1000">
                  <a:solidFill>
                    <a:srgbClr val="1F3864"/>
                  </a:solidFill>
                </a:defRPr>
              </a:pPr>
              <a:r>
                <a:t>K.155, P.155, K.161 &amp; K.176 tentang keselamatan dan kesehatan kerja</a:t>
              </a:r>
            </a:p>
          </p:txBody>
        </p:sp>
      </p:grpSp>
      <p:grpSp>
        <p:nvGrpSpPr>
          <p:cNvPr id="569" name="Text Box 2"/>
          <p:cNvGrpSpPr/>
          <p:nvPr/>
        </p:nvGrpSpPr>
        <p:grpSpPr>
          <a:xfrm>
            <a:off x="137886" y="1722520"/>
            <a:ext cx="1591935" cy="2430177"/>
            <a:chOff x="0" y="883901"/>
            <a:chExt cx="1591933" cy="2430175"/>
          </a:xfrm>
        </p:grpSpPr>
        <p:grpSp>
          <p:nvGrpSpPr>
            <p:cNvPr id="567" name="Group"/>
            <p:cNvGrpSpPr/>
            <p:nvPr/>
          </p:nvGrpSpPr>
          <p:grpSpPr>
            <a:xfrm>
              <a:off x="0" y="883901"/>
              <a:ext cx="1591934" cy="2430176"/>
              <a:chOff x="0" y="0"/>
              <a:chExt cx="1591933" cy="2430175"/>
            </a:xfrm>
          </p:grpSpPr>
          <p:sp>
            <p:nvSpPr>
              <p:cNvPr id="565" name="Rectangle"/>
              <p:cNvSpPr/>
              <p:nvPr/>
            </p:nvSpPr>
            <p:spPr>
              <a:xfrm>
                <a:off x="0" y="0"/>
                <a:ext cx="1591934" cy="1258481"/>
              </a:xfrm>
              <a:prstGeom prst="rect">
                <a:avLst/>
              </a:prstGeom>
              <a:solidFill>
                <a:srgbClr val="DEEBF7"/>
              </a:solid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800"/>
                  </a:spcBef>
                  <a:defRPr sz="1100"/>
                </a:pPr>
              </a:p>
            </p:txBody>
          </p:sp>
          <p:sp>
            <p:nvSpPr>
              <p:cNvPr id="566" name="Shape"/>
              <p:cNvSpPr/>
              <p:nvPr/>
            </p:nvSpPr>
            <p:spPr>
              <a:xfrm>
                <a:off x="1540800" y="0"/>
                <a:ext cx="35581" cy="2430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1186"/>
                    </a:lnTo>
                    <a:moveTo>
                      <a:pt x="0" y="21600"/>
                    </a:moveTo>
                    <a:lnTo>
                      <a:pt x="21600" y="8354"/>
                    </a:lnTo>
                  </a:path>
                </a:pathLst>
              </a:custGeom>
              <a:no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800"/>
                  </a:spcBef>
                  <a:defRPr sz="1100"/>
                </a:pPr>
              </a:p>
            </p:txBody>
          </p:sp>
        </p:grpSp>
        <p:sp>
          <p:nvSpPr>
            <p:cNvPr id="568" name="KAMPANYE RATIFIKASI UMUM…"/>
            <p:cNvSpPr/>
            <p:nvPr/>
          </p:nvSpPr>
          <p:spPr>
            <a:xfrm>
              <a:off x="45719" y="1513141"/>
              <a:ext cx="1500495"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914400">
                <a:lnSpc>
                  <a:spcPct val="107000"/>
                </a:lnSpc>
                <a:spcBef>
                  <a:spcPts val="800"/>
                </a:spcBef>
                <a:defRPr sz="1000">
                  <a:solidFill>
                    <a:srgbClr val="1F3864"/>
                  </a:solidFill>
                </a:defRPr>
              </a:pPr>
              <a:r>
                <a:t>KAMPANYE RATIFIKASI UMUM</a:t>
              </a:r>
              <a:endParaRPr sz="1100"/>
            </a:p>
            <a:p>
              <a:pPr algn="ctr" defTabSz="914400">
                <a:lnSpc>
                  <a:spcPct val="107000"/>
                </a:lnSpc>
                <a:spcBef>
                  <a:spcPts val="300"/>
                </a:spcBef>
                <a:defRPr sz="1000">
                  <a:solidFill>
                    <a:srgbClr val="1F3864"/>
                  </a:solidFill>
                </a:defRPr>
              </a:pPr>
              <a:r>
                <a:t>K.155, K.161 &amp; P.155 yang menetapkan kerangka umum tentang K3</a:t>
              </a:r>
            </a:p>
            <a:p>
              <a:pPr algn="ctr" defTabSz="914400">
                <a:lnSpc>
                  <a:spcPct val="107000"/>
                </a:lnSpc>
                <a:spcBef>
                  <a:spcPts val="300"/>
                </a:spcBef>
                <a:defRPr sz="1000">
                  <a:solidFill>
                    <a:srgbClr val="1F3864"/>
                  </a:solidFill>
                </a:defRPr>
              </a:pPr>
              <a:r>
                <a:t>K.162 tentang asbes, K.167 tentang konstruksi, K.170 tentang bahan kimia, K.174 tentang kecelakaan industri besar &amp; K.176 tentang pertambangan</a:t>
              </a:r>
            </a:p>
            <a:p>
              <a:pPr algn="ctr" defTabSz="914400">
                <a:lnSpc>
                  <a:spcPct val="107000"/>
                </a:lnSpc>
                <a:spcBef>
                  <a:spcPts val="300"/>
                </a:spcBef>
                <a:defRPr sz="1000">
                  <a:solidFill>
                    <a:srgbClr val="1F3864"/>
                  </a:solidFill>
                </a:defRPr>
              </a:pPr>
              <a:r>
                <a:t>K.129 tentang inspeksi ketenagakerjaan</a:t>
              </a:r>
            </a:p>
            <a:p>
              <a:pPr algn="ctr" defTabSz="914400">
                <a:lnSpc>
                  <a:spcPct val="107000"/>
                </a:lnSpc>
                <a:spcBef>
                  <a:spcPts val="300"/>
                </a:spcBef>
                <a:defRPr sz="1000">
                  <a:solidFill>
                    <a:srgbClr val="1F3864"/>
                  </a:solidFill>
                </a:defRPr>
              </a:pPr>
              <a:r>
                <a:t>K.160 tentang statistik tenaga kerja</a:t>
              </a:r>
              <a:endParaRPr sz="1100"/>
            </a:p>
            <a:p>
              <a:pPr algn="ctr" defTabSz="914400">
                <a:lnSpc>
                  <a:spcPct val="107000"/>
                </a:lnSpc>
                <a:spcBef>
                  <a:spcPts val="800"/>
                </a:spcBef>
                <a:defRPr sz="1000">
                  <a:solidFill>
                    <a:srgbClr val="1F3864"/>
                  </a:solidFill>
                  <a:latin typeface="Arial Narrow"/>
                  <a:ea typeface="Arial Narrow"/>
                  <a:cs typeface="Arial Narrow"/>
                  <a:sym typeface="Arial Narrow"/>
                </a:defRPr>
              </a:pPr>
              <a:r>
                <a:t> </a:t>
              </a:r>
            </a:p>
          </p:txBody>
        </p:sp>
      </p:grpSp>
      <p:grpSp>
        <p:nvGrpSpPr>
          <p:cNvPr id="574" name="Text Box 2"/>
          <p:cNvGrpSpPr/>
          <p:nvPr/>
        </p:nvGrpSpPr>
        <p:grpSpPr>
          <a:xfrm>
            <a:off x="-1" y="3997042"/>
            <a:ext cx="1489026" cy="860073"/>
            <a:chOff x="0" y="453883"/>
            <a:chExt cx="1489024" cy="860072"/>
          </a:xfrm>
        </p:grpSpPr>
        <p:grpSp>
          <p:nvGrpSpPr>
            <p:cNvPr id="572" name="Group"/>
            <p:cNvGrpSpPr/>
            <p:nvPr/>
          </p:nvGrpSpPr>
          <p:grpSpPr>
            <a:xfrm>
              <a:off x="0" y="453883"/>
              <a:ext cx="1489025" cy="860073"/>
              <a:chOff x="0" y="0"/>
              <a:chExt cx="1489024" cy="860072"/>
            </a:xfrm>
          </p:grpSpPr>
          <p:sp>
            <p:nvSpPr>
              <p:cNvPr id="570" name="Rectangle"/>
              <p:cNvSpPr/>
              <p:nvPr/>
            </p:nvSpPr>
            <p:spPr>
              <a:xfrm>
                <a:off x="0" y="0"/>
                <a:ext cx="1379097" cy="860073"/>
              </a:xfrm>
              <a:prstGeom prst="rect">
                <a:avLst/>
              </a:prstGeom>
              <a:solidFill>
                <a:srgbClr val="FFFFFF"/>
              </a:solid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300"/>
                  </a:spcBef>
                  <a:defRPr sz="1100"/>
                </a:pPr>
              </a:p>
            </p:txBody>
          </p:sp>
          <p:sp>
            <p:nvSpPr>
              <p:cNvPr id="571" name="Shape"/>
              <p:cNvSpPr/>
              <p:nvPr/>
            </p:nvSpPr>
            <p:spPr>
              <a:xfrm>
                <a:off x="1439073" y="0"/>
                <a:ext cx="49952" cy="8600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moveTo>
                      <a:pt x="21600" y="18335"/>
                    </a:moveTo>
                    <a:lnTo>
                      <a:pt x="0" y="18119"/>
                    </a:lnTo>
                  </a:path>
                </a:pathLst>
              </a:custGeom>
              <a:noFill/>
              <a:ln w="19050" cap="flat">
                <a:solidFill>
                  <a:srgbClr val="ED7D31"/>
                </a:solidFill>
                <a:prstDash val="solid"/>
                <a:miter lim="800000"/>
              </a:ln>
              <a:effectLst/>
            </p:spPr>
            <p:txBody>
              <a:bodyPr wrap="square" lIns="45719" tIns="45719" rIns="45719" bIns="45719" numCol="1" anchor="ctr">
                <a:noAutofit/>
              </a:bodyPr>
              <a:lstStyle/>
              <a:p>
                <a:pPr algn="ctr" defTabSz="914400">
                  <a:lnSpc>
                    <a:spcPct val="107000"/>
                  </a:lnSpc>
                  <a:spcBef>
                    <a:spcPts val="300"/>
                  </a:spcBef>
                  <a:defRPr sz="1100"/>
                </a:pPr>
              </a:p>
            </p:txBody>
          </p:sp>
        </p:grpSp>
        <p:sp>
          <p:nvSpPr>
            <p:cNvPr id="573" name="INSTRUMEN DASAR DAN PEMERINTAHAN…"/>
            <p:cNvSpPr/>
            <p:nvPr/>
          </p:nvSpPr>
          <p:spPr>
            <a:xfrm>
              <a:off x="45719" y="883919"/>
              <a:ext cx="128765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914400">
                <a:defRPr sz="1000">
                  <a:solidFill>
                    <a:srgbClr val="1F3864"/>
                  </a:solidFill>
                </a:defRPr>
              </a:pPr>
              <a:r>
                <a:t>INSTRUMEN DASAR DAN PEMERINTAHAN</a:t>
              </a:r>
            </a:p>
            <a:p>
              <a:pPr algn="ctr" defTabSz="914400">
                <a:defRPr sz="1000">
                  <a:solidFill>
                    <a:srgbClr val="1F3864"/>
                  </a:solidFill>
                </a:defRPr>
              </a:pPr>
              <a:r>
                <a:t>P.29 tentang kerja paksa</a:t>
              </a:r>
            </a:p>
            <a:p>
              <a:pPr algn="ctr" defTabSz="914400">
                <a:defRPr sz="1000">
                  <a:solidFill>
                    <a:srgbClr val="1F3864"/>
                  </a:solidFill>
                </a:defRPr>
              </a:pPr>
              <a:r>
                <a:t>C.129 tentang inspeksi/ pengawasan ketenagakerjaan</a:t>
              </a:r>
            </a:p>
            <a:p>
              <a:pPr algn="ctr" defTabSz="914400">
                <a:defRPr sz="1000">
                  <a:solidFill>
                    <a:srgbClr val="1F3864"/>
                  </a:solidFill>
                </a:defRPr>
              </a:pPr>
              <a:r>
                <a:t>C.122 tentang kebijakan ketenagakerjaan</a:t>
              </a:r>
              <a:endParaRPr sz="1100"/>
            </a:p>
            <a:p>
              <a:pPr algn="ctr" defTabSz="914400">
                <a:lnSpc>
                  <a:spcPct val="107000"/>
                </a:lnSpc>
                <a:spcBef>
                  <a:spcPts val="300"/>
                </a:spcBef>
                <a:defRPr sz="1000">
                  <a:solidFill>
                    <a:srgbClr val="1F3864"/>
                  </a:solidFill>
                </a:defRPr>
              </a:pPr>
              <a:r>
                <a:t> </a:t>
              </a:r>
            </a:p>
          </p:txBody>
        </p:sp>
      </p:gr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6" name="Image 3" descr="Image 3"/>
          <p:cNvPicPr>
            <a:picLocks noChangeAspect="1"/>
          </p:cNvPicPr>
          <p:nvPr/>
        </p:nvPicPr>
        <p:blipFill>
          <a:blip r:embed="rId2">
            <a:extLst/>
          </a:blip>
          <a:stretch>
            <a:fillRect/>
          </a:stretch>
        </p:blipFill>
        <p:spPr>
          <a:xfrm>
            <a:off x="1064288" y="509663"/>
            <a:ext cx="7088528" cy="4349022"/>
          </a:xfrm>
          <a:prstGeom prst="rect">
            <a:avLst/>
          </a:prstGeom>
          <a:ln w="12700">
            <a:miter lim="400000"/>
          </a:ln>
        </p:spPr>
      </p:pic>
      <p:sp>
        <p:nvSpPr>
          <p:cNvPr id="577" name="Espace réservé du contenu 2"/>
          <p:cNvSpPr txBox="1"/>
          <p:nvPr/>
        </p:nvSpPr>
        <p:spPr>
          <a:xfrm>
            <a:off x="1520190" y="1200150"/>
            <a:ext cx="6103620" cy="728541"/>
          </a:xfrm>
          <a:prstGeom prst="rect">
            <a:avLst/>
          </a:prstGeom>
          <a:ln w="12700">
            <a:miter lim="400000"/>
          </a:ln>
          <a:extLst>
            <a:ext uri="{C572A759-6A51-4108-AA02-DFA0A04FC94B}">
              <ma14:wrappingTextBoxFlag xmlns:ma14="http://schemas.microsoft.com/office/mac/drawingml/2011/main" val="1"/>
            </a:ext>
          </a:extLst>
        </p:spPr>
        <p:txBody>
          <a:bodyPr lIns="34290" tIns="34290" rIns="34290" bIns="34290">
            <a:normAutofit fontScale="100000" lnSpcReduction="0"/>
          </a:bodyPr>
          <a:lstStyle>
            <a:lvl1pPr algn="ctr" defTabSz="342900">
              <a:defRPr b="1" sz="2400">
                <a:solidFill>
                  <a:srgbClr val="FFFFFF"/>
                </a:solidFill>
                <a:latin typeface="Century Gothic"/>
                <a:ea typeface="Century Gothic"/>
                <a:cs typeface="Century Gothic"/>
                <a:sym typeface="Century Gothic"/>
              </a:defRPr>
            </a:lvl1pPr>
          </a:lstStyle>
          <a:p>
            <a:pPr/>
            <a:r>
              <a:t>Terima kasih</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5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