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5" r:id="rId1"/>
  </p:sldMasterIdLst>
  <p:notesMasterIdLst>
    <p:notesMasterId r:id="rId44"/>
  </p:notesMasterIdLst>
  <p:handoutMasterIdLst>
    <p:handoutMasterId r:id="rId45"/>
  </p:handoutMasterIdLst>
  <p:sldIdLst>
    <p:sldId id="256" r:id="rId2"/>
    <p:sldId id="279" r:id="rId3"/>
    <p:sldId id="323" r:id="rId4"/>
    <p:sldId id="324" r:id="rId5"/>
    <p:sldId id="335" r:id="rId6"/>
    <p:sldId id="336" r:id="rId7"/>
    <p:sldId id="337" r:id="rId8"/>
    <p:sldId id="307" r:id="rId9"/>
    <p:sldId id="334" r:id="rId10"/>
    <p:sldId id="325" r:id="rId11"/>
    <p:sldId id="326" r:id="rId12"/>
    <p:sldId id="327" r:id="rId13"/>
    <p:sldId id="328" r:id="rId14"/>
    <p:sldId id="329" r:id="rId15"/>
    <p:sldId id="330" r:id="rId16"/>
    <p:sldId id="331" r:id="rId17"/>
    <p:sldId id="332" r:id="rId18"/>
    <p:sldId id="259" r:id="rId19"/>
    <p:sldId id="333" r:id="rId20"/>
    <p:sldId id="270" r:id="rId21"/>
    <p:sldId id="316" r:id="rId22"/>
    <p:sldId id="291" r:id="rId23"/>
    <p:sldId id="292" r:id="rId24"/>
    <p:sldId id="293" r:id="rId25"/>
    <p:sldId id="294" r:id="rId26"/>
    <p:sldId id="295" r:id="rId27"/>
    <p:sldId id="311" r:id="rId28"/>
    <p:sldId id="296" r:id="rId29"/>
    <p:sldId id="297" r:id="rId30"/>
    <p:sldId id="298" r:id="rId31"/>
    <p:sldId id="299" r:id="rId32"/>
    <p:sldId id="300" r:id="rId33"/>
    <p:sldId id="301" r:id="rId34"/>
    <p:sldId id="303" r:id="rId35"/>
    <p:sldId id="304" r:id="rId36"/>
    <p:sldId id="312" r:id="rId37"/>
    <p:sldId id="313" r:id="rId38"/>
    <p:sldId id="305" r:id="rId39"/>
    <p:sldId id="306" r:id="rId40"/>
    <p:sldId id="302" r:id="rId41"/>
    <p:sldId id="315" r:id="rId42"/>
    <p:sldId id="272" r:id="rId43"/>
  </p:sldIdLst>
  <p:sldSz cx="9144000" cy="6858000" type="screen4x3"/>
  <p:notesSz cx="6858000" cy="93138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075" autoAdjust="0"/>
  </p:normalViewPr>
  <p:slideViewPr>
    <p:cSldViewPr>
      <p:cViewPr varScale="1">
        <p:scale>
          <a:sx n="69" d="100"/>
          <a:sy n="69" d="100"/>
        </p:scale>
        <p:origin x="-141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73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73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91E0F6-6855-4F0D-BBA9-7C0B595B656B}" type="datetimeFigureOut">
              <a:rPr lang="en-US" smtClean="0"/>
              <a:t>11/13/2019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6554"/>
            <a:ext cx="2971800" cy="46731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46554"/>
            <a:ext cx="2971800" cy="46731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3D5518-7191-49D3-BDD0-6F03DA8F47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3890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5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39B55A-7496-4102-A479-C758792B66C8}" type="datetimeFigureOut">
              <a:rPr lang="id-ID" smtClean="0"/>
              <a:pPr/>
              <a:t>13/11/2019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1725" y="698500"/>
            <a:ext cx="4654550" cy="3492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24085"/>
            <a:ext cx="5486400" cy="41912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6553"/>
            <a:ext cx="2971800" cy="46569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46553"/>
            <a:ext cx="2971800" cy="46569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2E7FDF-DE1E-44A3-98F2-D5366BE8756D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774258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6AD2F6-5AD1-409C-BE87-A3CB26CF4D35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3235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6AD2F6-5AD1-409C-BE87-A3CB26CF4D35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5848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2E7FDF-DE1E-44A3-98F2-D5366BE8756D}" type="slidenum">
              <a:rPr lang="id-ID" smtClean="0"/>
              <a:pPr/>
              <a:t>26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83501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2E7FDF-DE1E-44A3-98F2-D5366BE8756D}" type="slidenum">
              <a:rPr lang="id-ID" smtClean="0"/>
              <a:pPr/>
              <a:t>33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93444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2E7FDF-DE1E-44A3-98F2-D5366BE8756D}" type="slidenum">
              <a:rPr lang="id-ID" smtClean="0"/>
              <a:pPr/>
              <a:t>34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040922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2E7FDF-DE1E-44A3-98F2-D5366BE8756D}" type="slidenum">
              <a:rPr lang="id-ID" smtClean="0"/>
              <a:pPr/>
              <a:t>35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733849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19350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966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4303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0482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338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5587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9263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7705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3024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4635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258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8EBD5EB-C161-4F65-8038-74327C95A2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035681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alphaModFix amt="41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47078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6" r:id="rId1"/>
    <p:sldLayoutId id="2147483977" r:id="rId2"/>
    <p:sldLayoutId id="2147483978" r:id="rId3"/>
    <p:sldLayoutId id="2147483979" r:id="rId4"/>
    <p:sldLayoutId id="2147483980" r:id="rId5"/>
    <p:sldLayoutId id="2147483981" r:id="rId6"/>
    <p:sldLayoutId id="2147483982" r:id="rId7"/>
    <p:sldLayoutId id="2147483983" r:id="rId8"/>
    <p:sldLayoutId id="2147483984" r:id="rId9"/>
    <p:sldLayoutId id="2147483985" r:id="rId10"/>
    <p:sldLayoutId id="2147483986" r:id="rId11"/>
    <p:sldLayoutId id="2147483987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jpe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13.jpe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533400"/>
            <a:ext cx="8839200" cy="1143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normAutofit fontScale="90000"/>
          </a:bodyPr>
          <a:lstStyle/>
          <a:p>
            <a:r>
              <a:rPr lang="en-US" sz="4400" b="1" dirty="0" smtClean="0">
                <a:solidFill>
                  <a:srgbClr val="7030A0"/>
                </a:solidFill>
                <a:latin typeface="Berlin Sans FB Demi" panose="020E0802020502020306" pitchFamily="34" charset="0"/>
                <a:cs typeface="Arial" panose="020B0604020202020204" pitchFamily="34" charset="0"/>
              </a:rPr>
              <a:t>Model </a:t>
            </a:r>
            <a:r>
              <a:rPr lang="id-ID" sz="4400" b="1" dirty="0">
                <a:solidFill>
                  <a:srgbClr val="7030A0"/>
                </a:solidFill>
                <a:latin typeface="Berlin Sans FB Demi" panose="020E0802020502020306" pitchFamily="34" charset="0"/>
                <a:cs typeface="Arial" panose="020B0604020202020204" pitchFamily="34" charset="0"/>
              </a:rPr>
              <a:t> </a:t>
            </a:r>
            <a:r>
              <a:rPr lang="id-ID" sz="4400" b="1" dirty="0" smtClean="0">
                <a:solidFill>
                  <a:srgbClr val="7030A0"/>
                </a:solidFill>
                <a:latin typeface="Berlin Sans FB Demi" panose="020E0802020502020306" pitchFamily="34" charset="0"/>
                <a:cs typeface="Arial" panose="020B0604020202020204" pitchFamily="34" charset="0"/>
              </a:rPr>
              <a:t>PKB</a:t>
            </a:r>
            <a:r>
              <a:rPr lang="en-US" sz="4400" b="1" dirty="0" smtClean="0">
                <a:solidFill>
                  <a:srgbClr val="7030A0"/>
                </a:solidFill>
                <a:latin typeface="Berlin Sans FB Demi" panose="020E0802020502020306" pitchFamily="34" charset="0"/>
                <a:cs typeface="Arial" panose="020B0604020202020204" pitchFamily="34" charset="0"/>
              </a:rPr>
              <a:t> </a:t>
            </a:r>
            <a:r>
              <a:rPr lang="en-US" sz="4400" b="1" dirty="0" err="1" smtClean="0">
                <a:solidFill>
                  <a:srgbClr val="7030A0"/>
                </a:solidFill>
                <a:latin typeface="Berlin Sans FB Demi" panose="020E0802020502020306" pitchFamily="34" charset="0"/>
                <a:cs typeface="Arial" panose="020B0604020202020204" pitchFamily="34" charset="0"/>
              </a:rPr>
              <a:t>IndustriALL</a:t>
            </a:r>
            <a:r>
              <a:rPr lang="en-US" sz="4400" b="1" dirty="0" smtClean="0">
                <a:solidFill>
                  <a:srgbClr val="7030A0"/>
                </a:solidFill>
                <a:latin typeface="Berlin Sans FB Demi" panose="020E0802020502020306" pitchFamily="34" charset="0"/>
                <a:cs typeface="Arial" panose="020B0604020202020204" pitchFamily="34" charset="0"/>
              </a:rPr>
              <a:t/>
            </a:r>
            <a:br>
              <a:rPr lang="en-US" sz="4400" b="1" dirty="0" smtClean="0">
                <a:solidFill>
                  <a:srgbClr val="7030A0"/>
                </a:solidFill>
                <a:latin typeface="Berlin Sans FB Demi" panose="020E0802020502020306" pitchFamily="34" charset="0"/>
                <a:cs typeface="Arial" panose="020B0604020202020204" pitchFamily="34" charset="0"/>
              </a:rPr>
            </a:br>
            <a:r>
              <a:rPr lang="en-US" sz="4400" b="1" dirty="0" smtClean="0">
                <a:solidFill>
                  <a:srgbClr val="7030A0"/>
                </a:solidFill>
                <a:latin typeface="Berlin Sans FB Demi" panose="020E0802020502020306" pitchFamily="34" charset="0"/>
                <a:cs typeface="Arial" panose="020B0604020202020204" pitchFamily="34" charset="0"/>
              </a:rPr>
              <a:t>dan </a:t>
            </a:r>
            <a:r>
              <a:rPr lang="en-US" sz="4400" b="1" dirty="0" err="1" smtClean="0">
                <a:solidFill>
                  <a:srgbClr val="7030A0"/>
                </a:solidFill>
                <a:latin typeface="Berlin Sans FB Demi" panose="020E0802020502020306" pitchFamily="34" charset="0"/>
                <a:cs typeface="Arial" panose="020B0604020202020204" pitchFamily="34" charset="0"/>
              </a:rPr>
              <a:t>Perlindungan</a:t>
            </a:r>
            <a:r>
              <a:rPr lang="en-US" sz="4400" b="1" dirty="0" smtClean="0">
                <a:solidFill>
                  <a:srgbClr val="7030A0"/>
                </a:solidFill>
                <a:latin typeface="Berlin Sans FB Demi" panose="020E0802020502020306" pitchFamily="34" charset="0"/>
                <a:cs typeface="Arial" panose="020B0604020202020204" pitchFamily="34" charset="0"/>
              </a:rPr>
              <a:t> </a:t>
            </a:r>
            <a:r>
              <a:rPr lang="en-US" sz="4400" b="1" dirty="0" err="1" smtClean="0">
                <a:solidFill>
                  <a:srgbClr val="7030A0"/>
                </a:solidFill>
                <a:latin typeface="Berlin Sans FB Demi" panose="020E0802020502020306" pitchFamily="34" charset="0"/>
                <a:cs typeface="Arial" panose="020B0604020202020204" pitchFamily="34" charset="0"/>
              </a:rPr>
              <a:t>Pekerja</a:t>
            </a:r>
            <a:r>
              <a:rPr lang="en-US" sz="4400" b="1" dirty="0" smtClean="0">
                <a:solidFill>
                  <a:srgbClr val="7030A0"/>
                </a:solidFill>
                <a:latin typeface="Berlin Sans FB Demi" panose="020E0802020502020306" pitchFamily="34" charset="0"/>
                <a:cs typeface="Arial" panose="020B0604020202020204" pitchFamily="34" charset="0"/>
              </a:rPr>
              <a:t> Precarious</a:t>
            </a:r>
            <a:endParaRPr lang="id-ID" sz="4400" b="1" dirty="0">
              <a:solidFill>
                <a:srgbClr val="7030A0"/>
              </a:solidFill>
              <a:latin typeface="Berlin Sans FB Demi" panose="020E0802020502020306" pitchFamily="34" charset="0"/>
              <a:cs typeface="Arial" panose="020B0604020202020204" pitchFamily="34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800600" y="4876800"/>
            <a:ext cx="4572000" cy="1066800"/>
          </a:xfrm>
          <a:prstGeom prst="rect">
            <a:avLst/>
          </a:prstGeo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endParaRPr lang="en-US" sz="3200" b="1" dirty="0" smtClean="0">
              <a:solidFill>
                <a:schemeClr val="accent4">
                  <a:lumMod val="60000"/>
                  <a:lumOff val="40000"/>
                </a:schemeClr>
              </a:solidFill>
              <a:cs typeface="Arial" panose="020B0604020202020204" pitchFamily="34" charset="0"/>
            </a:endParaRPr>
          </a:p>
          <a:p>
            <a:pPr algn="ctr"/>
            <a:r>
              <a:rPr lang="en-US" sz="32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cs typeface="Arial" panose="020B0604020202020204" pitchFamily="34" charset="0"/>
              </a:rPr>
              <a:t>Tim PKB </a:t>
            </a:r>
            <a:r>
              <a:rPr lang="en-US" sz="3200" b="1" dirty="0" err="1" smtClean="0">
                <a:solidFill>
                  <a:schemeClr val="accent4">
                    <a:lumMod val="60000"/>
                    <a:lumOff val="40000"/>
                  </a:schemeClr>
                </a:solidFill>
                <a:cs typeface="Arial" panose="020B0604020202020204" pitchFamily="34" charset="0"/>
              </a:rPr>
              <a:t>IndustriALL</a:t>
            </a:r>
            <a:endParaRPr lang="en-US" sz="3200" b="1" dirty="0" smtClean="0">
              <a:solidFill>
                <a:schemeClr val="accent4">
                  <a:lumMod val="60000"/>
                  <a:lumOff val="40000"/>
                </a:schemeClr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5824" y="228600"/>
            <a:ext cx="7543800" cy="1143000"/>
          </a:xfrm>
        </p:spPr>
        <p:txBody>
          <a:bodyPr>
            <a:normAutofit/>
          </a:bodyPr>
          <a:lstStyle/>
          <a:p>
            <a:pPr algn="ctr"/>
            <a:r>
              <a:rPr lang="id-ID" dirty="0" smtClean="0">
                <a:latin typeface="Arial Black" panose="020B0A04020102020204" pitchFamily="34" charset="0"/>
              </a:rPr>
              <a:t>Kondisi Ketenagakerjaan di Indonesia</a:t>
            </a:r>
            <a:endParaRPr lang="id-ID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597153" cy="5009216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2800" dirty="0" err="1" smtClean="0"/>
              <a:t>Jumlah</a:t>
            </a:r>
            <a:r>
              <a:rPr lang="en-US" sz="2800" dirty="0" smtClean="0"/>
              <a:t> </a:t>
            </a:r>
            <a:r>
              <a:rPr lang="en-US" sz="2800" dirty="0" err="1" smtClean="0"/>
              <a:t>Penduduk</a:t>
            </a:r>
            <a:r>
              <a:rPr lang="en-US" sz="2800" dirty="0" smtClean="0"/>
              <a:t> Indonesia (2016) : 259.227.378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id-ID" sz="2800" dirty="0" smtClean="0"/>
              <a:t>Pekerja : 11</a:t>
            </a:r>
            <a:r>
              <a:rPr lang="en-US" sz="2800" dirty="0" smtClean="0"/>
              <a:t>8.411.973</a:t>
            </a:r>
            <a:r>
              <a:rPr lang="id-ID" sz="2800" dirty="0" smtClean="0"/>
              <a:t> orang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id-ID" sz="2800" dirty="0" smtClean="0"/>
              <a:t>Pekerja di sektor formal: </a:t>
            </a:r>
            <a:r>
              <a:rPr lang="en-US" sz="2800" dirty="0" smtClean="0"/>
              <a:t>44</a:t>
            </a:r>
            <a:r>
              <a:rPr lang="id-ID" sz="2800" dirty="0" smtClean="0"/>
              <a:t> juta orang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id-ID" sz="2800" dirty="0" smtClean="0"/>
              <a:t>Anggota Serikat Pekerja: 3,414,455 orang</a:t>
            </a:r>
            <a:r>
              <a:rPr lang="en-US" sz="2800" dirty="0" smtClean="0"/>
              <a:t> (2014)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2800" dirty="0" smtClean="0"/>
              <a:t>2017 </a:t>
            </a:r>
            <a:r>
              <a:rPr lang="en-US" sz="2800" dirty="0" err="1" smtClean="0"/>
              <a:t>menyisakan</a:t>
            </a:r>
            <a:r>
              <a:rPr lang="en-US" sz="2800" dirty="0" smtClean="0"/>
              <a:t> 2,7 </a:t>
            </a:r>
            <a:r>
              <a:rPr lang="en-US" sz="2800" dirty="0" err="1" smtClean="0"/>
              <a:t>juta</a:t>
            </a:r>
            <a:r>
              <a:rPr lang="en-US" sz="2800" dirty="0" smtClean="0"/>
              <a:t> orang </a:t>
            </a:r>
            <a:r>
              <a:rPr lang="en-US" sz="2800" dirty="0" err="1" smtClean="0"/>
              <a:t>pekerja</a:t>
            </a:r>
            <a:r>
              <a:rPr lang="en-US" sz="2800" dirty="0" smtClean="0"/>
              <a:t> yang </a:t>
            </a:r>
            <a:r>
              <a:rPr lang="en-US" sz="2800" dirty="0" err="1" smtClean="0"/>
              <a:t>berserikat</a:t>
            </a:r>
            <a:endParaRPr lang="id-ID" sz="2800" dirty="0" smtClean="0"/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2800" dirty="0" err="1" smtClean="0"/>
              <a:t>Jumlah</a:t>
            </a:r>
            <a:r>
              <a:rPr lang="en-US" sz="2800" dirty="0" smtClean="0"/>
              <a:t> </a:t>
            </a:r>
            <a:r>
              <a:rPr lang="id-ID" sz="2800" dirty="0" smtClean="0"/>
              <a:t>Konfederasi</a:t>
            </a:r>
            <a:r>
              <a:rPr lang="en-US" sz="2800" dirty="0" smtClean="0"/>
              <a:t> SP 15, </a:t>
            </a:r>
            <a:r>
              <a:rPr lang="en-US" sz="2800" dirty="0" err="1" smtClean="0"/>
              <a:t>Jumlah</a:t>
            </a:r>
            <a:r>
              <a:rPr lang="en-US" sz="2800" dirty="0" smtClean="0"/>
              <a:t> </a:t>
            </a:r>
            <a:r>
              <a:rPr lang="en-US" sz="2800" dirty="0" err="1" smtClean="0"/>
              <a:t>Federasi</a:t>
            </a:r>
            <a:r>
              <a:rPr lang="en-US" sz="2800" dirty="0" smtClean="0"/>
              <a:t> 115</a:t>
            </a:r>
            <a:endParaRPr lang="id-ID" sz="2800" dirty="0" smtClean="0"/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id-ID" sz="2800" dirty="0"/>
              <a:t>Jumlah SP : 11.766, termasuk 170 SP BUMN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id-ID" sz="2800" dirty="0"/>
              <a:t>Jumlah Perusahaan yang tercatat </a:t>
            </a:r>
            <a:r>
              <a:rPr lang="id-ID" sz="2800" dirty="0" smtClean="0"/>
              <a:t>di</a:t>
            </a:r>
            <a:r>
              <a:rPr lang="en-US" sz="2800" dirty="0" smtClean="0"/>
              <a:t> BPJS</a:t>
            </a:r>
            <a:r>
              <a:rPr lang="id-ID" sz="2800" dirty="0" smtClean="0"/>
              <a:t> </a:t>
            </a:r>
            <a:r>
              <a:rPr lang="en-US" sz="2800" dirty="0" smtClean="0"/>
              <a:t>488.000</a:t>
            </a:r>
            <a:endParaRPr lang="id-ID" sz="2800" dirty="0"/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id-ID" sz="2800" dirty="0" smtClean="0"/>
              <a:t>Jumlah Perusahaan mempunyai PKB</a:t>
            </a:r>
            <a:r>
              <a:rPr lang="en-US" sz="2800" dirty="0" smtClean="0"/>
              <a:t> (April 2018) </a:t>
            </a:r>
            <a:r>
              <a:rPr lang="id-ID" sz="2800" dirty="0" smtClean="0"/>
              <a:t> 1</a:t>
            </a:r>
            <a:r>
              <a:rPr lang="en-US" sz="2800" dirty="0" smtClean="0"/>
              <a:t>3.829</a:t>
            </a:r>
            <a:endParaRPr lang="id-ID" sz="2800" dirty="0" smtClean="0"/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id-ID" sz="2800" dirty="0" smtClean="0"/>
              <a:t>Jumlah Perusahaan mempunyai PP </a:t>
            </a:r>
            <a:r>
              <a:rPr lang="en-US" sz="2800" dirty="0" smtClean="0"/>
              <a:t>62</a:t>
            </a:r>
            <a:r>
              <a:rPr lang="id-ID" sz="2800" dirty="0" smtClean="0"/>
              <a:t>.85</a:t>
            </a:r>
            <a:r>
              <a:rPr lang="en-US" sz="2800" dirty="0" smtClean="0"/>
              <a:t>4</a:t>
            </a:r>
            <a:endParaRPr lang="id-ID" sz="2800" dirty="0" smtClean="0"/>
          </a:p>
        </p:txBody>
      </p:sp>
    </p:spTree>
    <p:extLst>
      <p:ext uri="{BB962C8B-B14F-4D97-AF65-F5344CB8AC3E}">
        <p14:creationId xmlns:p14="http://schemas.microsoft.com/office/powerpoint/2010/main" val="341903253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4741" y="304800"/>
            <a:ext cx="7924800" cy="1207008"/>
          </a:xfrm>
        </p:spPr>
        <p:txBody>
          <a:bodyPr>
            <a:normAutofit/>
          </a:bodyPr>
          <a:lstStyle/>
          <a:p>
            <a:pPr algn="ctr"/>
            <a:r>
              <a:rPr lang="en-US" sz="3200" dirty="0" err="1">
                <a:latin typeface="Arial Black" panose="020B0A04020102020204" pitchFamily="34" charset="0"/>
              </a:rPr>
              <a:t>Perkembangan</a:t>
            </a:r>
            <a:r>
              <a:rPr lang="en-US" sz="3200" dirty="0">
                <a:latin typeface="Arial Black" panose="020B0A04020102020204" pitchFamily="34" charset="0"/>
              </a:rPr>
              <a:t> </a:t>
            </a:r>
            <a:r>
              <a:rPr lang="id-ID" sz="3200" dirty="0">
                <a:latin typeface="Arial Black" panose="020B0A04020102020204" pitchFamily="34" charset="0"/>
              </a:rPr>
              <a:t>Konflik Perburuhan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4740" y="2239241"/>
            <a:ext cx="7552459" cy="3486150"/>
          </a:xfrm>
        </p:spPr>
        <p:txBody>
          <a:bodyPr>
            <a:normAutofit/>
          </a:bodyPr>
          <a:lstStyle/>
          <a:p>
            <a:r>
              <a:rPr lang="id-ID" sz="2800" dirty="0"/>
              <a:t>Perbudakan</a:t>
            </a:r>
          </a:p>
          <a:p>
            <a:r>
              <a:rPr lang="id-ID" sz="2800" dirty="0"/>
              <a:t>Peruluran/Perhambaan</a:t>
            </a:r>
          </a:p>
          <a:p>
            <a:r>
              <a:rPr lang="id-ID" sz="2800" dirty="0"/>
              <a:t>Rodi</a:t>
            </a:r>
          </a:p>
          <a:p>
            <a:r>
              <a:rPr lang="id-ID" sz="2800" dirty="0"/>
              <a:t>Punnale sanctie (Ordonantie Koeli)</a:t>
            </a:r>
          </a:p>
          <a:p>
            <a:r>
              <a:rPr lang="id-ID" sz="2800" dirty="0"/>
              <a:t>Orde lama</a:t>
            </a:r>
          </a:p>
          <a:p>
            <a:r>
              <a:rPr lang="id-ID" sz="2800" dirty="0"/>
              <a:t>Orde Baru</a:t>
            </a:r>
          </a:p>
          <a:p>
            <a:r>
              <a:rPr lang="id-ID" sz="2800" dirty="0"/>
              <a:t>Reformasi</a:t>
            </a:r>
          </a:p>
        </p:txBody>
      </p:sp>
    </p:spTree>
    <p:extLst>
      <p:ext uri="{BB962C8B-B14F-4D97-AF65-F5344CB8AC3E}">
        <p14:creationId xmlns:p14="http://schemas.microsoft.com/office/powerpoint/2010/main" val="48380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3579" y="1752600"/>
            <a:ext cx="8245621" cy="4521429"/>
          </a:xfrm>
        </p:spPr>
        <p:txBody>
          <a:bodyPr>
            <a:normAutofit/>
          </a:bodyPr>
          <a:lstStyle/>
          <a:p>
            <a:pPr marL="254794" indent="-254794"/>
            <a:r>
              <a:rPr lang="en-US" sz="2400" dirty="0" err="1"/>
              <a:t>Dibuka</a:t>
            </a:r>
            <a:r>
              <a:rPr lang="en-US" sz="2400" dirty="0"/>
              <a:t> </a:t>
            </a:r>
            <a:r>
              <a:rPr lang="en-US" sz="2400" dirty="0" err="1"/>
              <a:t>sebebas-bebasnya</a:t>
            </a:r>
            <a:r>
              <a:rPr lang="en-US" sz="2400" dirty="0"/>
              <a:t> </a:t>
            </a:r>
            <a:r>
              <a:rPr lang="en-US" sz="2400" dirty="0" err="1"/>
              <a:t>sekat</a:t>
            </a:r>
            <a:r>
              <a:rPr lang="en-US" sz="2400" dirty="0"/>
              <a:t> </a:t>
            </a:r>
            <a:r>
              <a:rPr lang="en-US" sz="2400" dirty="0" err="1"/>
              <a:t>negara</a:t>
            </a:r>
            <a:r>
              <a:rPr lang="en-US" sz="2400" dirty="0"/>
              <a:t> (</a:t>
            </a:r>
            <a:r>
              <a:rPr lang="en-US" sz="2400" dirty="0" err="1"/>
              <a:t>perdagangan</a:t>
            </a:r>
            <a:r>
              <a:rPr lang="en-US" sz="2400" dirty="0"/>
              <a:t> </a:t>
            </a:r>
            <a:r>
              <a:rPr lang="en-US" sz="2400" dirty="0" err="1"/>
              <a:t>barang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jasa</a:t>
            </a:r>
            <a:r>
              <a:rPr lang="en-US" sz="2400" dirty="0"/>
              <a:t>, </a:t>
            </a:r>
            <a:r>
              <a:rPr lang="en-US" sz="2400" dirty="0" err="1"/>
              <a:t>tenaga</a:t>
            </a:r>
            <a:r>
              <a:rPr lang="en-US" sz="2400" dirty="0"/>
              <a:t> </a:t>
            </a:r>
            <a:r>
              <a:rPr lang="en-US" sz="2400" dirty="0" err="1"/>
              <a:t>kerja</a:t>
            </a:r>
            <a:r>
              <a:rPr lang="en-US" sz="2400" dirty="0"/>
              <a:t>) ACFTA, MEA</a:t>
            </a:r>
          </a:p>
          <a:p>
            <a:pPr marL="254794" indent="-254794"/>
            <a:r>
              <a:rPr lang="id-ID" sz="2400" dirty="0"/>
              <a:t>Perubahan peran negara</a:t>
            </a:r>
            <a:r>
              <a:rPr lang="en-US" sz="2400" dirty="0"/>
              <a:t> (</a:t>
            </a:r>
            <a:r>
              <a:rPr lang="en-US" sz="2400" dirty="0" err="1"/>
              <a:t>menarik</a:t>
            </a:r>
            <a:r>
              <a:rPr lang="en-US" sz="2400" dirty="0"/>
              <a:t> </a:t>
            </a:r>
            <a:r>
              <a:rPr lang="en-US" sz="2400" dirty="0" err="1"/>
              <a:t>diri</a:t>
            </a:r>
            <a:r>
              <a:rPr lang="en-US" sz="2400" dirty="0"/>
              <a:t>)</a:t>
            </a:r>
            <a:endParaRPr lang="id-ID" sz="2400" dirty="0"/>
          </a:p>
          <a:p>
            <a:pPr marL="254794" indent="-254794"/>
            <a:r>
              <a:rPr lang="id-ID" sz="2400" dirty="0"/>
              <a:t>Meningkatnya kekuasaan lembaga keuangan internasional</a:t>
            </a:r>
          </a:p>
          <a:p>
            <a:pPr marL="254794" indent="-254794"/>
            <a:r>
              <a:rPr lang="id-ID" sz="2400" dirty="0"/>
              <a:t>Akumulasi kapital</a:t>
            </a:r>
          </a:p>
          <a:p>
            <a:pPr marL="254794" indent="-254794"/>
            <a:r>
              <a:rPr lang="id-ID" sz="2400" dirty="0"/>
              <a:t>Perubahan di tempat kerja</a:t>
            </a:r>
            <a:r>
              <a:rPr lang="en-US" sz="2400" dirty="0"/>
              <a:t> (</a:t>
            </a:r>
            <a:r>
              <a:rPr lang="en-US" sz="2400" dirty="0" err="1"/>
              <a:t>Pasar</a:t>
            </a:r>
            <a:r>
              <a:rPr lang="en-US" sz="2400" dirty="0"/>
              <a:t> </a:t>
            </a:r>
            <a:r>
              <a:rPr lang="en-US" sz="2400" dirty="0" err="1"/>
              <a:t>Kerja</a:t>
            </a:r>
            <a:r>
              <a:rPr lang="en-US" sz="2400" dirty="0"/>
              <a:t> </a:t>
            </a:r>
            <a:r>
              <a:rPr lang="en-US" sz="2400" dirty="0" err="1"/>
              <a:t>Fleksibel</a:t>
            </a:r>
            <a:r>
              <a:rPr lang="en-US" sz="2400" dirty="0"/>
              <a:t>)</a:t>
            </a:r>
          </a:p>
          <a:p>
            <a:pPr marL="0" indent="0">
              <a:buNone/>
            </a:pPr>
            <a:r>
              <a:rPr lang="en-US" sz="2400" dirty="0"/>
              <a:t>     PKWT, OS, </a:t>
            </a:r>
            <a:r>
              <a:rPr lang="en-US" sz="2400" dirty="0" err="1"/>
              <a:t>Kasual</a:t>
            </a:r>
            <a:r>
              <a:rPr lang="en-US" sz="2400" dirty="0"/>
              <a:t>, </a:t>
            </a:r>
            <a:r>
              <a:rPr lang="en-US" sz="2400" dirty="0" err="1"/>
              <a:t>Borongan</a:t>
            </a:r>
            <a:r>
              <a:rPr lang="en-US" sz="2400" dirty="0"/>
              <a:t>, </a:t>
            </a:r>
            <a:r>
              <a:rPr lang="en-US" sz="2400" dirty="0" err="1" smtClean="0"/>
              <a:t>Magang</a:t>
            </a:r>
            <a:r>
              <a:rPr lang="en-US" sz="2400" dirty="0" smtClean="0"/>
              <a:t>, </a:t>
            </a:r>
            <a:r>
              <a:rPr lang="en-US" sz="2400" dirty="0" err="1" smtClean="0"/>
              <a:t>Harian</a:t>
            </a:r>
            <a:r>
              <a:rPr lang="en-US" sz="2400" dirty="0" smtClean="0"/>
              <a:t> </a:t>
            </a:r>
            <a:r>
              <a:rPr lang="en-US" sz="2400" dirty="0" err="1" smtClean="0"/>
              <a:t>Lepas</a:t>
            </a:r>
            <a:endParaRPr lang="id-ID" sz="2400" dirty="0"/>
          </a:p>
          <a:p>
            <a:pPr marL="254794" indent="-254794"/>
            <a:r>
              <a:rPr lang="id-ID" sz="2400" dirty="0"/>
              <a:t>Mengguritanya kekuasaan perusahaan TNC dan MNC</a:t>
            </a:r>
            <a:endParaRPr lang="en-US" sz="2400" dirty="0"/>
          </a:p>
          <a:p>
            <a:pPr marL="254794" indent="-254794"/>
            <a:r>
              <a:rPr lang="en-US" sz="2400" dirty="0"/>
              <a:t>Era </a:t>
            </a:r>
            <a:r>
              <a:rPr lang="en-US" sz="2400" dirty="0" err="1"/>
              <a:t>Revolusi</a:t>
            </a:r>
            <a:r>
              <a:rPr lang="en-US" sz="2400" dirty="0"/>
              <a:t> </a:t>
            </a:r>
            <a:r>
              <a:rPr lang="en-US" sz="2400" dirty="0" err="1"/>
              <a:t>Industri</a:t>
            </a:r>
            <a:r>
              <a:rPr lang="en-US" sz="2400" dirty="0"/>
              <a:t> 4.0 (</a:t>
            </a:r>
            <a:r>
              <a:rPr lang="en-US" sz="2400" dirty="0" err="1"/>
              <a:t>Digitalisasi</a:t>
            </a:r>
            <a:r>
              <a:rPr lang="en-US" sz="2400" dirty="0"/>
              <a:t>)</a:t>
            </a:r>
          </a:p>
          <a:p>
            <a:pPr marL="254794" indent="-254794"/>
            <a:r>
              <a:rPr lang="en-US" sz="2400" dirty="0" err="1"/>
              <a:t>Perubahan</a:t>
            </a:r>
            <a:r>
              <a:rPr lang="en-US" sz="2400" dirty="0"/>
              <a:t> </a:t>
            </a:r>
            <a:r>
              <a:rPr lang="en-US" sz="2400" dirty="0" err="1"/>
              <a:t>Karakter</a:t>
            </a:r>
            <a:r>
              <a:rPr lang="en-US" sz="2400" dirty="0"/>
              <a:t> </a:t>
            </a:r>
            <a:r>
              <a:rPr lang="en-US" sz="2400" dirty="0" err="1"/>
              <a:t>Pekerja</a:t>
            </a:r>
            <a:r>
              <a:rPr lang="en-US" sz="2400" dirty="0"/>
              <a:t>/</a:t>
            </a:r>
            <a:r>
              <a:rPr lang="en-US" sz="2400" dirty="0" err="1"/>
              <a:t>Anggota</a:t>
            </a:r>
            <a:r>
              <a:rPr lang="en-US" sz="2400" dirty="0"/>
              <a:t> (</a:t>
            </a:r>
            <a:r>
              <a:rPr lang="en-US" sz="2400" dirty="0" err="1"/>
              <a:t>Generasi</a:t>
            </a:r>
            <a:r>
              <a:rPr lang="en-US" sz="2400" dirty="0"/>
              <a:t> </a:t>
            </a:r>
            <a:r>
              <a:rPr lang="en-US" sz="2400" dirty="0" err="1"/>
              <a:t>Millenial</a:t>
            </a:r>
            <a:r>
              <a:rPr lang="en-US" sz="2400" dirty="0"/>
              <a:t>)</a:t>
            </a:r>
            <a:endParaRPr lang="id-ID" sz="2400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109228" y="230459"/>
            <a:ext cx="6967972" cy="1207008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 err="1">
                <a:latin typeface="Arial Black" panose="020B0A04020102020204" pitchFamily="34" charset="0"/>
              </a:rPr>
              <a:t>Tantangan</a:t>
            </a:r>
            <a:r>
              <a:rPr lang="en-US" sz="3200" b="1" dirty="0">
                <a:latin typeface="Arial Black" panose="020B0A04020102020204" pitchFamily="34" charset="0"/>
              </a:rPr>
              <a:t> </a:t>
            </a:r>
            <a:r>
              <a:rPr lang="en-US" sz="3200" b="1" dirty="0" smtClean="0">
                <a:latin typeface="Arial Black" panose="020B0A04020102020204" pitchFamily="34" charset="0"/>
              </a:rPr>
              <a:t>SP di Era </a:t>
            </a:r>
            <a:r>
              <a:rPr lang="en-US" sz="3200" b="1" dirty="0" err="1" smtClean="0">
                <a:latin typeface="Arial Black" panose="020B0A04020102020204" pitchFamily="34" charset="0"/>
              </a:rPr>
              <a:t>Globalisasi</a:t>
            </a:r>
            <a:endParaRPr lang="id-ID" sz="3200" b="1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7803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91AF4A1-0DE7-4874-9324-98DC2216CE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146" y="34636"/>
            <a:ext cx="7543800" cy="1325563"/>
          </a:xfrm>
        </p:spPr>
        <p:txBody>
          <a:bodyPr/>
          <a:lstStyle/>
          <a:p>
            <a:r>
              <a:rPr lang="id-ID" dirty="0">
                <a:latin typeface="Arial Rounded MT Bold" panose="020F0704030504030204" pitchFamily="34" charset="0"/>
              </a:rPr>
              <a:t>Identifikasi </a:t>
            </a:r>
            <a:r>
              <a:rPr lang="en-US" dirty="0" smtClean="0">
                <a:latin typeface="Arial Rounded MT Bold" panose="020F0704030504030204" pitchFamily="34" charset="0"/>
              </a:rPr>
              <a:t>P</a:t>
            </a:r>
            <a:r>
              <a:rPr lang="id-ID" dirty="0" smtClean="0">
                <a:latin typeface="Arial Rounded MT Bold" panose="020F0704030504030204" pitchFamily="34" charset="0"/>
              </a:rPr>
              <a:t>ermasalahan </a:t>
            </a:r>
            <a:r>
              <a:rPr lang="en-US" dirty="0" smtClean="0">
                <a:latin typeface="Arial Rounded MT Bold" panose="020F0704030504030204" pitchFamily="34" charset="0"/>
              </a:rPr>
              <a:t>K3 </a:t>
            </a:r>
            <a:endParaRPr lang="en-US" dirty="0">
              <a:latin typeface="Arial Rounded MT Bold" panose="020F070403050403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51214" y="1408055"/>
            <a:ext cx="8037368" cy="45294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1000"/>
              </a:spcAft>
              <a:buFont typeface="Wingdings" panose="05000000000000000000" pitchFamily="2" charset="2"/>
              <a:buChar char="v"/>
            </a:pPr>
            <a:r>
              <a:rPr lang="en-US" sz="20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Cakupan</a:t>
            </a:r>
            <a:r>
              <a:rPr lang="en-US" sz="20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K3 </a:t>
            </a:r>
            <a:r>
              <a:rPr lang="en-US" sz="20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Luas</a:t>
            </a:r>
            <a:r>
              <a:rPr lang="en-US" sz="20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20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Kesehatan</a:t>
            </a:r>
            <a:r>
              <a:rPr lang="en-US" sz="20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Kerja</a:t>
            </a:r>
            <a:r>
              <a:rPr lang="en-US" sz="20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0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Keselamatan</a:t>
            </a:r>
            <a:r>
              <a:rPr lang="en-US" sz="20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Kerja</a:t>
            </a:r>
            <a:r>
              <a:rPr lang="en-US" sz="20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0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Kesejahteraan</a:t>
            </a:r>
            <a:r>
              <a:rPr lang="en-US" sz="20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dan</a:t>
            </a:r>
            <a:r>
              <a:rPr lang="en-US" sz="20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Kesehatan</a:t>
            </a:r>
            <a:r>
              <a:rPr lang="en-US" sz="20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0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Perlindungan</a:t>
            </a:r>
            <a:r>
              <a:rPr lang="en-US" sz="20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Personal)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id-ID" sz="20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Kasus </a:t>
            </a:r>
            <a:r>
              <a:rPr lang="en-US" sz="2000" dirty="0" err="1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Kecelakaan</a:t>
            </a:r>
            <a:r>
              <a:rPr lang="en-US" sz="20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Kerja</a:t>
            </a:r>
            <a:r>
              <a:rPr lang="en-US" sz="20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d-ID" sz="20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yang terjadi </a:t>
            </a:r>
            <a:r>
              <a:rPr lang="en-US" sz="20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 Indonesia </a:t>
            </a:r>
            <a:r>
              <a:rPr lang="id-ID" sz="20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semakin </a:t>
            </a:r>
            <a:r>
              <a:rPr lang="id-ID" sz="20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meningkat</a:t>
            </a:r>
            <a:r>
              <a:rPr lang="en-US" sz="20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US" sz="20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Tahun</a:t>
            </a:r>
            <a:r>
              <a:rPr lang="en-US" sz="20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2017 </a:t>
            </a:r>
            <a:r>
              <a:rPr lang="en-US" sz="2000" dirty="0" smtClean="0">
                <a:latin typeface="Arial Rounded MT Bold" panose="020F0704030504030204" pitchFamily="34" charset="0"/>
                <a:ea typeface="Arial" charset="0"/>
                <a:cs typeface="Arial" charset="0"/>
              </a:rPr>
              <a:t>123,041, </a:t>
            </a:r>
            <a:r>
              <a:rPr lang="en-US" sz="2000" dirty="0" err="1" smtClean="0">
                <a:latin typeface="Arial Rounded MT Bold" panose="020F0704030504030204" pitchFamily="34" charset="0"/>
                <a:ea typeface="Arial" charset="0"/>
                <a:cs typeface="Arial" charset="0"/>
              </a:rPr>
              <a:t>Tahun</a:t>
            </a:r>
            <a:r>
              <a:rPr lang="en-US" sz="2000" dirty="0" smtClean="0">
                <a:latin typeface="Arial Rounded MT Bold" panose="020F0704030504030204" pitchFamily="34" charset="0"/>
                <a:ea typeface="Arial" charset="0"/>
                <a:cs typeface="Arial" charset="0"/>
              </a:rPr>
              <a:t> 2018 </a:t>
            </a:r>
            <a:r>
              <a:rPr lang="en-US" sz="2000" dirty="0" err="1" smtClean="0">
                <a:latin typeface="Arial Rounded MT Bold" panose="020F0704030504030204" pitchFamily="34" charset="0"/>
                <a:ea typeface="Arial" charset="0"/>
                <a:cs typeface="Arial" charset="0"/>
              </a:rPr>
              <a:t>sebanyak</a:t>
            </a:r>
            <a:r>
              <a:rPr lang="en-US" sz="2000" dirty="0" smtClean="0">
                <a:latin typeface="Arial Rounded MT Bold" panose="020F0704030504030204" pitchFamily="34" charset="0"/>
                <a:ea typeface="Arial" charset="0"/>
                <a:cs typeface="Arial" charset="0"/>
              </a:rPr>
              <a:t> </a:t>
            </a:r>
            <a:r>
              <a:rPr lang="en-US" sz="2000" dirty="0">
                <a:latin typeface="Arial Rounded MT Bold" panose="020F0704030504030204" pitchFamily="34" charset="0"/>
                <a:ea typeface="Arial" charset="0"/>
                <a:cs typeface="Arial" charset="0"/>
              </a:rPr>
              <a:t>173,105 </a:t>
            </a:r>
            <a:endParaRPr lang="en-US" sz="2000" dirty="0" smtClean="0">
              <a:latin typeface="Arial Rounded MT Bold" panose="020F0704030504030204" pitchFamily="34" charset="0"/>
              <a:ea typeface="Arial" charset="0"/>
              <a:cs typeface="Arial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id-ID" sz="20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Trend </a:t>
            </a:r>
            <a:r>
              <a:rPr lang="id-ID" sz="20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kecelakaan lalu lintas</a:t>
            </a:r>
            <a:r>
              <a:rPr lang="en-US" sz="20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2000" dirty="0" err="1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Korbannya</a:t>
            </a:r>
            <a:r>
              <a:rPr lang="en-US" sz="20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didominasi</a:t>
            </a:r>
            <a:r>
              <a:rPr lang="en-US" sz="20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Pekerja</a:t>
            </a:r>
            <a:r>
              <a:rPr lang="en-US" sz="20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id-ID" sz="20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Data </a:t>
            </a:r>
            <a:r>
              <a:rPr lang="id-ID" sz="20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ILO: </a:t>
            </a:r>
            <a:r>
              <a:rPr lang="en-US" sz="20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7.500 </a:t>
            </a:r>
            <a:r>
              <a:rPr lang="en-US" sz="20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pekerja</a:t>
            </a:r>
            <a:r>
              <a:rPr lang="en-US" sz="20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meninggal</a:t>
            </a:r>
            <a:r>
              <a:rPr lang="en-US" sz="20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dunia</a:t>
            </a:r>
            <a:r>
              <a:rPr lang="en-US" sz="20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setiap</a:t>
            </a:r>
            <a:r>
              <a:rPr lang="en-US" sz="20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hari</a:t>
            </a:r>
            <a:r>
              <a:rPr lang="en-US" sz="20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 </a:t>
            </a:r>
            <a:r>
              <a:rPr lang="id-ID" sz="20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2,7</a:t>
            </a:r>
            <a:r>
              <a:rPr lang="en-US" sz="20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37,500 orang </a:t>
            </a:r>
            <a:r>
              <a:rPr lang="en-US" sz="20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setiap</a:t>
            </a:r>
            <a:r>
              <a:rPr lang="en-US" sz="20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tahun</a:t>
            </a:r>
            <a:r>
              <a:rPr lang="en-US" sz="20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(5-7% </a:t>
            </a:r>
            <a:r>
              <a:rPr lang="en-US" sz="20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dari</a:t>
            </a:r>
            <a:r>
              <a:rPr lang="en-US" sz="20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angka</a:t>
            </a:r>
            <a:r>
              <a:rPr lang="en-US" sz="20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kematian</a:t>
            </a:r>
            <a:r>
              <a:rPr lang="en-US" sz="20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secara</a:t>
            </a:r>
            <a:r>
              <a:rPr lang="en-US" sz="20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global) </a:t>
            </a:r>
            <a:r>
              <a:rPr lang="en-US" sz="20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karena</a:t>
            </a:r>
            <a:r>
              <a:rPr lang="en-US" sz="20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kondisi</a:t>
            </a:r>
            <a:r>
              <a:rPr lang="en-US" sz="20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pekerjaan</a:t>
            </a:r>
            <a:r>
              <a:rPr lang="en-US" sz="20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US" sz="20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tidak</a:t>
            </a:r>
            <a:r>
              <a:rPr lang="en-US" sz="20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aman</a:t>
            </a:r>
            <a:r>
              <a:rPr lang="en-US" sz="20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dan </a:t>
            </a:r>
            <a:r>
              <a:rPr lang="en-US" sz="20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tidak</a:t>
            </a:r>
            <a:r>
              <a:rPr lang="en-US" sz="20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sehat</a:t>
            </a:r>
            <a:endParaRPr lang="en-US" sz="2000" dirty="0" smtClean="0"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0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1.000 </a:t>
            </a:r>
            <a:r>
              <a:rPr lang="id-ID" sz="20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meninggal </a:t>
            </a:r>
            <a:r>
              <a:rPr lang="en-US" sz="20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karena</a:t>
            </a:r>
            <a:r>
              <a:rPr lang="en-US" sz="20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kecelakaan</a:t>
            </a:r>
            <a:r>
              <a:rPr lang="en-US" sz="20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kerja</a:t>
            </a:r>
            <a:r>
              <a:rPr lang="en-US" sz="20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dan 6.500 </a:t>
            </a:r>
            <a:r>
              <a:rPr lang="en-US" sz="20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karena</a:t>
            </a:r>
            <a:r>
              <a:rPr lang="en-US" sz="20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penyakit</a:t>
            </a:r>
            <a:r>
              <a:rPr lang="en-US" sz="20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akibat</a:t>
            </a:r>
            <a:r>
              <a:rPr lang="en-US" sz="20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kerja</a:t>
            </a:r>
            <a:r>
              <a:rPr lang="en-US" sz="20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0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Kasus</a:t>
            </a:r>
            <a:r>
              <a:rPr lang="en-US" sz="20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d-ID" sz="20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PAK </a:t>
            </a:r>
            <a:r>
              <a:rPr lang="en-US" sz="20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 Indonesia </a:t>
            </a:r>
            <a:r>
              <a:rPr lang="en-US" sz="20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pada</a:t>
            </a:r>
            <a:r>
              <a:rPr lang="en-US" sz="20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tahun</a:t>
            </a:r>
            <a:r>
              <a:rPr lang="en-US" sz="20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2018 </a:t>
            </a:r>
            <a:r>
              <a:rPr lang="en-US" sz="20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hanya</a:t>
            </a:r>
            <a:r>
              <a:rPr lang="en-US" sz="20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25 </a:t>
            </a:r>
            <a:r>
              <a:rPr lang="en-US" sz="20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Kasus</a:t>
            </a:r>
            <a:r>
              <a:rPr lang="en-US" sz="20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Menjadi</a:t>
            </a:r>
            <a:r>
              <a:rPr lang="en-US" sz="20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Fenomena</a:t>
            </a:r>
            <a:r>
              <a:rPr lang="en-US" sz="20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Gunung</a:t>
            </a:r>
            <a:r>
              <a:rPr lang="en-US" sz="20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</a:t>
            </a:r>
            <a:r>
              <a:rPr lang="en-US" sz="20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2000" dirty="0" smtClean="0"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1000"/>
              </a:spcAft>
            </a:pPr>
            <a:endParaRPr lang="en-US" sz="2000" dirty="0" smtClean="0"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/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/>
          </a:blip>
          <a:srcRect r="49019" b="-76"/>
          <a:stretch/>
        </p:blipFill>
        <p:spPr bwMode="auto">
          <a:xfrm>
            <a:off x="7915162" y="4641273"/>
            <a:ext cx="1221159" cy="211420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37570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91AF4A1-0DE7-4874-9324-98DC2216CE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987" y="82492"/>
            <a:ext cx="7949045" cy="1325563"/>
          </a:xfrm>
        </p:spPr>
        <p:txBody>
          <a:bodyPr/>
          <a:lstStyle/>
          <a:p>
            <a:pPr algn="ctr"/>
            <a:r>
              <a:rPr lang="id-ID" dirty="0">
                <a:latin typeface="Arial Rounded MT Bold" panose="020F0704030504030204" pitchFamily="34" charset="0"/>
              </a:rPr>
              <a:t>Identifikasi </a:t>
            </a:r>
            <a:r>
              <a:rPr lang="en-US" dirty="0" smtClean="0">
                <a:latin typeface="Arial Rounded MT Bold" panose="020F0704030504030204" pitchFamily="34" charset="0"/>
              </a:rPr>
              <a:t>P</a:t>
            </a:r>
            <a:r>
              <a:rPr lang="id-ID" dirty="0" smtClean="0">
                <a:latin typeface="Arial Rounded MT Bold" panose="020F0704030504030204" pitchFamily="34" charset="0"/>
              </a:rPr>
              <a:t>ermasalahan </a:t>
            </a:r>
            <a:r>
              <a:rPr lang="en-US" dirty="0" smtClean="0">
                <a:latin typeface="Arial Rounded MT Bold" panose="020F0704030504030204" pitchFamily="34" charset="0"/>
              </a:rPr>
              <a:t>K3 </a:t>
            </a:r>
            <a:endParaRPr lang="en-US" dirty="0">
              <a:latin typeface="Arial Rounded MT Bold" panose="020F070403050403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51214" y="1408055"/>
            <a:ext cx="8037368" cy="27597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1000"/>
              </a:spcAft>
              <a:buFont typeface="Wingdings" panose="05000000000000000000" pitchFamily="2" charset="2"/>
              <a:buChar char="v"/>
            </a:pPr>
            <a:r>
              <a:rPr lang="en-US" sz="20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Indonesia </a:t>
            </a:r>
            <a:r>
              <a:rPr lang="en-US" sz="20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masuk</a:t>
            </a:r>
            <a:r>
              <a:rPr lang="en-US" sz="20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dalam</a:t>
            </a:r>
            <a:r>
              <a:rPr lang="en-US" sz="20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10 </a:t>
            </a:r>
            <a:r>
              <a:rPr lang="en-US" sz="20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negara</a:t>
            </a:r>
            <a:r>
              <a:rPr lang="en-US" sz="20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dengan</a:t>
            </a:r>
            <a:r>
              <a:rPr lang="en-US" sz="20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akses</a:t>
            </a:r>
            <a:r>
              <a:rPr lang="en-US" sz="20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terhadap</a:t>
            </a:r>
            <a:r>
              <a:rPr lang="en-US" sz="20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sanitasi</a:t>
            </a:r>
            <a:r>
              <a:rPr lang="en-US" sz="20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dasar</a:t>
            </a:r>
            <a:r>
              <a:rPr lang="en-US" sz="20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terburuk</a:t>
            </a:r>
            <a:r>
              <a:rPr lang="en-US" sz="20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di </a:t>
            </a:r>
            <a:r>
              <a:rPr lang="en-US" sz="20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dunia</a:t>
            </a:r>
            <a:endParaRPr lang="en-US" sz="2000" dirty="0" smtClean="0"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spcAft>
                <a:spcPts val="1000"/>
              </a:spcAft>
              <a:buFont typeface="Wingdings" panose="05000000000000000000" pitchFamily="2" charset="2"/>
              <a:buChar char="v"/>
            </a:pPr>
            <a:r>
              <a:rPr lang="en-US" sz="20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Jumlah</a:t>
            </a:r>
            <a:r>
              <a:rPr lang="en-US" sz="20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Perusahaan di Indonesia 252.880</a:t>
            </a:r>
          </a:p>
          <a:p>
            <a:pPr marL="285750" indent="-285750">
              <a:spcAft>
                <a:spcPts val="1000"/>
              </a:spcAft>
              <a:buFont typeface="Wingdings" panose="05000000000000000000" pitchFamily="2" charset="2"/>
              <a:buChar char="v"/>
            </a:pPr>
            <a:r>
              <a:rPr lang="id-ID" sz="20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Minimnya </a:t>
            </a:r>
            <a:r>
              <a:rPr lang="en-US" sz="20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jumlah</a:t>
            </a:r>
            <a:r>
              <a:rPr lang="en-US" sz="20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d-ID" sz="20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pengawas </a:t>
            </a:r>
            <a:r>
              <a:rPr lang="en-US" sz="20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1.923 orang </a:t>
            </a:r>
            <a:r>
              <a:rPr lang="en-US" sz="2000" dirty="0" err="1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untuk</a:t>
            </a:r>
            <a:r>
              <a:rPr lang="en-US" sz="20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252.880</a:t>
            </a:r>
            <a:r>
              <a:rPr lang="id-ID" sz="20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perusahaan</a:t>
            </a:r>
            <a:r>
              <a:rPr lang="en-US" sz="20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2000" dirty="0" err="1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Kemnaker</a:t>
            </a:r>
            <a:r>
              <a:rPr lang="en-US" sz="20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2019</a:t>
            </a:r>
            <a:r>
              <a:rPr lang="en-US" sz="20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 marL="285750" indent="-285750">
              <a:spcAft>
                <a:spcPts val="1000"/>
              </a:spcAft>
              <a:buFont typeface="Wingdings" panose="05000000000000000000" pitchFamily="2" charset="2"/>
              <a:buChar char="v"/>
            </a:pPr>
            <a:r>
              <a:rPr lang="en-US" sz="20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Jumlah</a:t>
            </a:r>
            <a:r>
              <a:rPr lang="en-US" sz="20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Perusahaan yang </a:t>
            </a:r>
            <a:r>
              <a:rPr lang="en-US" sz="20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memiliki</a:t>
            </a:r>
            <a:r>
              <a:rPr lang="en-US" sz="20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P2K3 </a:t>
            </a:r>
            <a:r>
              <a:rPr lang="en-US" sz="20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sebanyak</a:t>
            </a:r>
            <a:r>
              <a:rPr lang="en-US" sz="20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16.171 </a:t>
            </a:r>
          </a:p>
          <a:p>
            <a:pPr marL="285750" indent="-285750">
              <a:spcAft>
                <a:spcPts val="1000"/>
              </a:spcAft>
              <a:buFont typeface="Wingdings" panose="05000000000000000000" pitchFamily="2" charset="2"/>
              <a:buChar char="v"/>
            </a:pPr>
            <a:r>
              <a:rPr lang="id-ID" sz="20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belum termasuk UKM yang menurut aturan harus tercakup</a:t>
            </a:r>
            <a:endParaRPr lang="en-US" sz="2000" dirty="0" smtClean="0"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/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/>
          </a:blip>
          <a:srcRect r="49019" b="-76"/>
          <a:stretch/>
        </p:blipFill>
        <p:spPr bwMode="auto">
          <a:xfrm>
            <a:off x="7915162" y="4641273"/>
            <a:ext cx="1221159" cy="211420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620372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0941" y="152400"/>
            <a:ext cx="7886700" cy="951057"/>
          </a:xfrm>
        </p:spPr>
        <p:txBody>
          <a:bodyPr>
            <a:normAutofit fontScale="90000"/>
          </a:bodyPr>
          <a:lstStyle/>
          <a:p>
            <a:r>
              <a:rPr lang="en-US" dirty="0" err="1" smtClean="0">
                <a:latin typeface="Arial Rounded MT Bold" panose="020F0704030504030204" pitchFamily="34" charset="0"/>
              </a:rPr>
              <a:t>Beberapa</a:t>
            </a:r>
            <a:r>
              <a:rPr lang="en-US" dirty="0" smtClean="0">
                <a:latin typeface="Arial Rounded MT Bold" panose="020F0704030504030204" pitchFamily="34" charset="0"/>
              </a:rPr>
              <a:t> </a:t>
            </a:r>
            <a:r>
              <a:rPr lang="en-US" dirty="0" err="1" smtClean="0">
                <a:latin typeface="Arial Rounded MT Bold" panose="020F0704030504030204" pitchFamily="34" charset="0"/>
              </a:rPr>
              <a:t>Penyebab</a:t>
            </a:r>
            <a:r>
              <a:rPr lang="en-US" dirty="0" smtClean="0">
                <a:latin typeface="Arial Rounded MT Bold" panose="020F0704030504030204" pitchFamily="34" charset="0"/>
              </a:rPr>
              <a:t> </a:t>
            </a:r>
            <a:r>
              <a:rPr lang="en-US" dirty="0" err="1" smtClean="0">
                <a:latin typeface="Arial Rounded MT Bold" panose="020F0704030504030204" pitchFamily="34" charset="0"/>
              </a:rPr>
              <a:t>Permasalahan</a:t>
            </a:r>
            <a:r>
              <a:rPr lang="en-US" dirty="0" smtClean="0">
                <a:latin typeface="Arial Rounded MT Bold" panose="020F0704030504030204" pitchFamily="34" charset="0"/>
              </a:rPr>
              <a:t> K3</a:t>
            </a:r>
            <a:endParaRPr lang="en-US" dirty="0">
              <a:latin typeface="Arial Rounded MT Bold" panose="020F070403050403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56359" y="1143000"/>
            <a:ext cx="8259041" cy="595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v"/>
            </a:pPr>
            <a:r>
              <a:rPr lang="en-US" sz="24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Kurangnya</a:t>
            </a:r>
            <a:r>
              <a:rPr lang="en-US" sz="24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pengetahuan</a:t>
            </a:r>
            <a:r>
              <a:rPr lang="en-US" sz="24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tentang</a:t>
            </a:r>
            <a:r>
              <a:rPr lang="en-US" sz="24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K3 </a:t>
            </a:r>
            <a:r>
              <a:rPr lang="en-US" sz="24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berikut</a:t>
            </a:r>
            <a:r>
              <a:rPr lang="en-US" sz="24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normanya</a:t>
            </a:r>
            <a:endParaRPr lang="en-US" sz="2400" dirty="0" smtClean="0"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v"/>
            </a:pPr>
            <a:r>
              <a:rPr lang="en-US" sz="24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K3 </a:t>
            </a:r>
            <a:r>
              <a:rPr lang="en-US" sz="2400" dirty="0" err="1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masih</a:t>
            </a:r>
            <a:r>
              <a:rPr lang="en-US" sz="24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dianggap</a:t>
            </a:r>
            <a:r>
              <a:rPr lang="en-US" sz="24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sebagai</a:t>
            </a:r>
            <a:r>
              <a:rPr lang="en-US" sz="24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biaya</a:t>
            </a:r>
            <a:r>
              <a:rPr lang="en-US" sz="24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oleh</a:t>
            </a:r>
            <a:r>
              <a:rPr lang="en-US" sz="24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pengusaha</a:t>
            </a:r>
            <a:endParaRPr lang="en-US" sz="2400" dirty="0"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v"/>
            </a:pPr>
            <a:r>
              <a:rPr lang="id-ID" sz="24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K3 belum menjadi salah satu prioritas perjuangan SP/SB,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v"/>
            </a:pPr>
            <a:r>
              <a:rPr lang="id-ID" sz="24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Kurangnya </a:t>
            </a:r>
            <a:r>
              <a:rPr lang="id-ID" sz="24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peranan Pengawas Ketenagakerjaan</a:t>
            </a:r>
            <a:r>
              <a:rPr lang="en-US" sz="24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dalam</a:t>
            </a:r>
            <a:r>
              <a:rPr lang="en-US" sz="24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penegakan</a:t>
            </a:r>
            <a:r>
              <a:rPr lang="en-US" sz="24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K3 </a:t>
            </a:r>
          </a:p>
          <a:p>
            <a:pPr marL="285750" indent="-285750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v"/>
            </a:pPr>
            <a:r>
              <a:rPr lang="en-US" sz="2400" dirty="0" err="1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Pendekatan</a:t>
            </a:r>
            <a:r>
              <a:rPr lang="en-US" sz="24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pelaksanaan</a:t>
            </a:r>
            <a:r>
              <a:rPr lang="en-US" sz="24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K3 </a:t>
            </a:r>
            <a:r>
              <a:rPr lang="en-US" sz="2400" dirty="0" err="1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masih</a:t>
            </a:r>
            <a:r>
              <a:rPr lang="en-US" sz="24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belum</a:t>
            </a:r>
            <a:r>
              <a:rPr lang="en-US" sz="24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teritegrasi</a:t>
            </a:r>
            <a:r>
              <a:rPr lang="en-US" sz="24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dan </a:t>
            </a:r>
            <a:r>
              <a:rPr lang="en-US" sz="2400" dirty="0" err="1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sistematis</a:t>
            </a:r>
            <a:endParaRPr lang="en-US" sz="2400" dirty="0"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v"/>
            </a:pPr>
            <a:r>
              <a:rPr lang="en-US" sz="2400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K3 </a:t>
            </a:r>
            <a:r>
              <a:rPr lang="en-US" sz="2400" dirty="0" err="1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belum</a:t>
            </a:r>
            <a:r>
              <a:rPr lang="en-US" sz="24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tumbuh</a:t>
            </a:r>
            <a:r>
              <a:rPr lang="en-US" sz="24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berkembang</a:t>
            </a:r>
            <a:r>
              <a:rPr lang="en-US" sz="24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menjadi</a:t>
            </a:r>
            <a:r>
              <a:rPr lang="en-US" sz="24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budaya</a:t>
            </a:r>
            <a:r>
              <a:rPr lang="en-US" sz="2400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di </a:t>
            </a:r>
            <a:r>
              <a:rPr lang="en-US" sz="2400" dirty="0" err="1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masyarakat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/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/>
          </a:blip>
          <a:srcRect r="49019" b="-76"/>
          <a:stretch/>
        </p:blipFill>
        <p:spPr bwMode="auto">
          <a:xfrm>
            <a:off x="7915162" y="4641273"/>
            <a:ext cx="1221159" cy="211420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82354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5763" y="-76200"/>
            <a:ext cx="5872238" cy="1981200"/>
          </a:xfrm>
        </p:spPr>
        <p:txBody>
          <a:bodyPr/>
          <a:lstStyle/>
          <a:p>
            <a:pPr algn="ctr"/>
            <a:r>
              <a:rPr lang="en-US" dirty="0" err="1" smtClean="0">
                <a:latin typeface="Arial Black" panose="020B0A04020102020204" pitchFamily="34" charset="0"/>
              </a:rPr>
              <a:t>Isu</a:t>
            </a:r>
            <a:r>
              <a:rPr lang="en-US" dirty="0" smtClean="0">
                <a:latin typeface="Arial Black" panose="020B0A04020102020204" pitchFamily="34" charset="0"/>
              </a:rPr>
              <a:t> </a:t>
            </a:r>
            <a:r>
              <a:rPr lang="en-US" dirty="0" err="1" smtClean="0">
                <a:latin typeface="Arial Black" panose="020B0A04020102020204" pitchFamily="34" charset="0"/>
              </a:rPr>
              <a:t>Utama</a:t>
            </a:r>
            <a:r>
              <a:rPr lang="en-US" dirty="0" smtClean="0">
                <a:latin typeface="Arial Black" panose="020B0A04020102020204" pitchFamily="34" charset="0"/>
              </a:rPr>
              <a:t> </a:t>
            </a:r>
            <a:r>
              <a:rPr lang="en-US" dirty="0" err="1" smtClean="0">
                <a:latin typeface="Arial Black" panose="020B0A04020102020204" pitchFamily="34" charset="0"/>
              </a:rPr>
              <a:t>dalam</a:t>
            </a:r>
            <a:r>
              <a:rPr lang="en-US" dirty="0" smtClean="0">
                <a:latin typeface="Arial Black" panose="020B0A04020102020204" pitchFamily="34" charset="0"/>
              </a:rPr>
              <a:t> PKB</a:t>
            </a:r>
            <a:endParaRPr lang="en-US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24000"/>
            <a:ext cx="8382000" cy="4495800"/>
          </a:xfrm>
        </p:spPr>
        <p:txBody>
          <a:bodyPr>
            <a:noAutofit/>
          </a:bodyPr>
          <a:lstStyle/>
          <a:p>
            <a:r>
              <a:rPr lang="en-US" sz="2800" dirty="0" err="1" smtClean="0"/>
              <a:t>Jumlah</a:t>
            </a:r>
            <a:r>
              <a:rPr lang="en-US" sz="2800" dirty="0" smtClean="0"/>
              <a:t> Perusahaan yang </a:t>
            </a:r>
            <a:r>
              <a:rPr lang="en-US" sz="2800" dirty="0" err="1" smtClean="0"/>
              <a:t>mempunyai</a:t>
            </a:r>
            <a:r>
              <a:rPr lang="en-US" sz="2800" dirty="0" smtClean="0"/>
              <a:t> PKB </a:t>
            </a:r>
            <a:r>
              <a:rPr lang="en-US" sz="2800" dirty="0" err="1" smtClean="0"/>
              <a:t>masih</a:t>
            </a:r>
            <a:r>
              <a:rPr lang="en-US" sz="2800" dirty="0" smtClean="0"/>
              <a:t> </a:t>
            </a:r>
            <a:r>
              <a:rPr lang="en-US" sz="2800" dirty="0" err="1" smtClean="0"/>
              <a:t>sangat</a:t>
            </a:r>
            <a:r>
              <a:rPr lang="en-US" sz="2800" dirty="0" smtClean="0"/>
              <a:t> </a:t>
            </a:r>
            <a:r>
              <a:rPr lang="en-US" sz="2800" dirty="0" err="1" smtClean="0"/>
              <a:t>rendah</a:t>
            </a:r>
            <a:endParaRPr lang="en-US" sz="2800" dirty="0" smtClean="0"/>
          </a:p>
          <a:p>
            <a:r>
              <a:rPr lang="en-US" sz="2800" dirty="0" err="1" smtClean="0"/>
              <a:t>Kualitas</a:t>
            </a:r>
            <a:r>
              <a:rPr lang="en-US" sz="2800" dirty="0" smtClean="0"/>
              <a:t> Isi PKB</a:t>
            </a:r>
          </a:p>
          <a:p>
            <a:pPr marL="914400" indent="-457200">
              <a:buFont typeface="+mj-lt"/>
              <a:buAutoNum type="arabicPeriod"/>
            </a:pPr>
            <a:r>
              <a:rPr lang="en-US" sz="2800" dirty="0" smtClean="0"/>
              <a:t>PKB yang </a:t>
            </a:r>
            <a:r>
              <a:rPr lang="en-US" sz="2800" dirty="0" err="1" smtClean="0"/>
              <a:t>nilainya</a:t>
            </a:r>
            <a:r>
              <a:rPr lang="en-US" sz="2800" dirty="0" smtClean="0"/>
              <a:t> </a:t>
            </a:r>
            <a:r>
              <a:rPr lang="en-US" sz="2800" dirty="0" err="1" smtClean="0"/>
              <a:t>dibawah</a:t>
            </a:r>
            <a:r>
              <a:rPr lang="en-US" sz="2800" dirty="0" smtClean="0"/>
              <a:t> </a:t>
            </a:r>
            <a:r>
              <a:rPr lang="en-US" sz="2800" dirty="0" err="1" smtClean="0"/>
              <a:t>hal</a:t>
            </a:r>
            <a:r>
              <a:rPr lang="en-US" sz="2800" dirty="0" smtClean="0"/>
              <a:t> normative ( </a:t>
            </a:r>
            <a:r>
              <a:rPr lang="en-US" sz="2800" dirty="0" err="1" smtClean="0"/>
              <a:t>isinya</a:t>
            </a:r>
            <a:r>
              <a:rPr lang="en-US" sz="2800" dirty="0" smtClean="0"/>
              <a:t> </a:t>
            </a:r>
            <a:r>
              <a:rPr lang="en-US" sz="2800" dirty="0" err="1" smtClean="0"/>
              <a:t>lebih</a:t>
            </a:r>
            <a:r>
              <a:rPr lang="en-US" sz="2800" dirty="0" smtClean="0"/>
              <a:t> </a:t>
            </a:r>
            <a:r>
              <a:rPr lang="en-US" sz="2800" dirty="0" err="1" smtClean="0"/>
              <a:t>banyak</a:t>
            </a:r>
            <a:r>
              <a:rPr lang="en-US" sz="2800" dirty="0" smtClean="0"/>
              <a:t> </a:t>
            </a:r>
            <a:r>
              <a:rPr lang="en-US" sz="2800" dirty="0" err="1" smtClean="0"/>
              <a:t>mengakomodir</a:t>
            </a:r>
            <a:r>
              <a:rPr lang="en-US" sz="2800" dirty="0" smtClean="0"/>
              <a:t> </a:t>
            </a:r>
            <a:r>
              <a:rPr lang="en-US" sz="2800" dirty="0" err="1" smtClean="0"/>
              <a:t>kepentingan</a:t>
            </a:r>
            <a:r>
              <a:rPr lang="en-US" sz="2800" dirty="0" smtClean="0"/>
              <a:t> yang </a:t>
            </a:r>
            <a:r>
              <a:rPr lang="en-US" sz="2800" dirty="0" err="1" smtClean="0"/>
              <a:t>merugikan</a:t>
            </a:r>
            <a:r>
              <a:rPr lang="en-US" sz="2800" dirty="0" smtClean="0"/>
              <a:t> </a:t>
            </a:r>
            <a:r>
              <a:rPr lang="en-US" sz="2800" dirty="0" err="1" smtClean="0"/>
              <a:t>pekerja</a:t>
            </a:r>
            <a:r>
              <a:rPr lang="en-US" sz="2800" dirty="0" smtClean="0"/>
              <a:t>)</a:t>
            </a:r>
          </a:p>
          <a:p>
            <a:pPr marL="914400" indent="-457200">
              <a:buFont typeface="+mj-lt"/>
              <a:buAutoNum type="arabicPeriod"/>
            </a:pPr>
            <a:r>
              <a:rPr lang="en-US" sz="2800" dirty="0" smtClean="0"/>
              <a:t>PKB yang </a:t>
            </a:r>
            <a:r>
              <a:rPr lang="en-US" sz="2800" dirty="0" err="1" smtClean="0"/>
              <a:t>isinya</a:t>
            </a:r>
            <a:r>
              <a:rPr lang="en-US" sz="2800" dirty="0" smtClean="0"/>
              <a:t> </a:t>
            </a:r>
            <a:r>
              <a:rPr lang="en-US" sz="2800" dirty="0" err="1" smtClean="0"/>
              <a:t>masih</a:t>
            </a:r>
            <a:r>
              <a:rPr lang="en-US" sz="2800" dirty="0" smtClean="0"/>
              <a:t> </a:t>
            </a:r>
            <a:r>
              <a:rPr lang="en-US" sz="2800" dirty="0" err="1" smtClean="0"/>
              <a:t>bersifat</a:t>
            </a:r>
            <a:r>
              <a:rPr lang="en-US" sz="2800" dirty="0" smtClean="0"/>
              <a:t> </a:t>
            </a:r>
            <a:r>
              <a:rPr lang="en-US" sz="2800" dirty="0" err="1" smtClean="0"/>
              <a:t>Normatif</a:t>
            </a:r>
            <a:endParaRPr lang="en-US" sz="2800" dirty="0" smtClean="0"/>
          </a:p>
          <a:p>
            <a:pPr marL="914400" indent="-457200">
              <a:buFont typeface="+mj-lt"/>
              <a:buAutoNum type="arabicPeriod"/>
            </a:pPr>
            <a:r>
              <a:rPr lang="en-US" sz="2800" dirty="0" smtClean="0"/>
              <a:t>PKB yang </a:t>
            </a:r>
            <a:r>
              <a:rPr lang="en-US" sz="2800" dirty="0" err="1" smtClean="0"/>
              <a:t>isinya</a:t>
            </a:r>
            <a:r>
              <a:rPr lang="en-US" sz="2800" dirty="0" smtClean="0"/>
              <a:t> </a:t>
            </a:r>
            <a:r>
              <a:rPr lang="en-US" sz="2800" dirty="0" err="1" smtClean="0"/>
              <a:t>sudah</a:t>
            </a:r>
            <a:r>
              <a:rPr lang="en-US" sz="2800" dirty="0" smtClean="0"/>
              <a:t> </a:t>
            </a:r>
            <a:r>
              <a:rPr lang="en-US" sz="2800" dirty="0" err="1" smtClean="0"/>
              <a:t>diatas</a:t>
            </a:r>
            <a:r>
              <a:rPr lang="en-US" sz="2800" dirty="0" smtClean="0"/>
              <a:t> </a:t>
            </a:r>
            <a:r>
              <a:rPr lang="en-US" sz="2800" dirty="0" err="1" smtClean="0"/>
              <a:t>Normatif</a:t>
            </a:r>
            <a:r>
              <a:rPr lang="en-US" sz="2800" dirty="0" smtClean="0"/>
              <a:t> </a:t>
            </a:r>
            <a:r>
              <a:rPr lang="en-US" sz="2800" dirty="0" err="1" smtClean="0"/>
              <a:t>tapi</a:t>
            </a:r>
            <a:r>
              <a:rPr lang="en-US" sz="2800" dirty="0" smtClean="0"/>
              <a:t> </a:t>
            </a:r>
            <a:r>
              <a:rPr lang="en-US" sz="2800" dirty="0" err="1" smtClean="0"/>
              <a:t>belum</a:t>
            </a:r>
            <a:r>
              <a:rPr lang="en-US" sz="2800" dirty="0" smtClean="0"/>
              <a:t> </a:t>
            </a:r>
            <a:r>
              <a:rPr lang="en-US" sz="2800" dirty="0" err="1" smtClean="0"/>
              <a:t>mencakup</a:t>
            </a:r>
            <a:r>
              <a:rPr lang="en-US" sz="2800" dirty="0" smtClean="0"/>
              <a:t> </a:t>
            </a:r>
            <a:r>
              <a:rPr lang="en-US" sz="2800" dirty="0" err="1" smtClean="0"/>
              <a:t>hal-hal</a:t>
            </a:r>
            <a:r>
              <a:rPr lang="en-US" sz="2800" dirty="0" smtClean="0"/>
              <a:t> </a:t>
            </a:r>
            <a:r>
              <a:rPr lang="en-US" sz="2800" dirty="0" err="1" smtClean="0"/>
              <a:t>mendasar</a:t>
            </a:r>
            <a:r>
              <a:rPr lang="en-US" sz="2800" dirty="0" smtClean="0"/>
              <a:t> yang </a:t>
            </a:r>
            <a:r>
              <a:rPr lang="en-US" sz="2800" dirty="0" err="1" smtClean="0"/>
              <a:t>menjadi</a:t>
            </a:r>
            <a:r>
              <a:rPr lang="en-US" sz="2800" dirty="0" smtClean="0"/>
              <a:t> </a:t>
            </a:r>
            <a:r>
              <a:rPr lang="en-US" sz="2800" dirty="0" err="1" smtClean="0"/>
              <a:t>kepentingan</a:t>
            </a:r>
            <a:r>
              <a:rPr lang="en-US" sz="2800" dirty="0" smtClean="0"/>
              <a:t> </a:t>
            </a:r>
            <a:r>
              <a:rPr lang="en-US" sz="2800" dirty="0" err="1" smtClean="0"/>
              <a:t>pekerja</a:t>
            </a:r>
            <a:endParaRPr lang="en-US" sz="2800" dirty="0" smtClean="0"/>
          </a:p>
          <a:p>
            <a:pPr marL="914400" indent="-457200">
              <a:buFont typeface="+mj-lt"/>
              <a:buAutoNum type="arabicPeriod"/>
            </a:pPr>
            <a:r>
              <a:rPr lang="en-US" sz="2800" dirty="0" err="1" smtClean="0"/>
              <a:t>Tidak</a:t>
            </a:r>
            <a:r>
              <a:rPr lang="en-US" sz="2800" dirty="0" smtClean="0"/>
              <a:t> </a:t>
            </a:r>
            <a:r>
              <a:rPr lang="en-US" sz="2800" dirty="0" err="1" smtClean="0"/>
              <a:t>mencakup</a:t>
            </a:r>
            <a:r>
              <a:rPr lang="en-US" sz="2800" dirty="0" smtClean="0"/>
              <a:t> </a:t>
            </a:r>
            <a:r>
              <a:rPr lang="en-US" sz="2800" dirty="0" err="1" smtClean="0"/>
              <a:t>perlindungan</a:t>
            </a:r>
            <a:r>
              <a:rPr lang="en-US" sz="2800" dirty="0" smtClean="0"/>
              <a:t> </a:t>
            </a:r>
            <a:r>
              <a:rPr lang="en-US" sz="2800" dirty="0" err="1" smtClean="0"/>
              <a:t>pekerja</a:t>
            </a:r>
            <a:r>
              <a:rPr lang="en-US" sz="2800" dirty="0" smtClean="0"/>
              <a:t> precarious</a:t>
            </a:r>
          </a:p>
        </p:txBody>
      </p:sp>
    </p:spTree>
    <p:extLst>
      <p:ext uri="{BB962C8B-B14F-4D97-AF65-F5344CB8AC3E}">
        <p14:creationId xmlns:p14="http://schemas.microsoft.com/office/powerpoint/2010/main" val="1664683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5763" y="-76200"/>
            <a:ext cx="5872238" cy="1981200"/>
          </a:xfrm>
        </p:spPr>
        <p:txBody>
          <a:bodyPr/>
          <a:lstStyle/>
          <a:p>
            <a:pPr algn="ctr"/>
            <a:r>
              <a:rPr lang="en-US" dirty="0" err="1" smtClean="0">
                <a:latin typeface="Arial Black" panose="020B0A04020102020204" pitchFamily="34" charset="0"/>
              </a:rPr>
              <a:t>Pertanyaan</a:t>
            </a:r>
            <a:r>
              <a:rPr lang="en-US" dirty="0" smtClean="0">
                <a:latin typeface="Arial Black" panose="020B0A04020102020204" pitchFamily="34" charset="0"/>
              </a:rPr>
              <a:t> </a:t>
            </a:r>
            <a:r>
              <a:rPr lang="en-US" dirty="0" err="1" smtClean="0">
                <a:latin typeface="Arial Black" panose="020B0A04020102020204" pitchFamily="34" charset="0"/>
              </a:rPr>
              <a:t>Diskusi</a:t>
            </a:r>
            <a:endParaRPr lang="en-US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24000"/>
            <a:ext cx="8382000" cy="32766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dirty="0" err="1" smtClean="0"/>
              <a:t>Bagaimana</a:t>
            </a:r>
            <a:r>
              <a:rPr lang="en-US" sz="2800" dirty="0" smtClean="0"/>
              <a:t> </a:t>
            </a:r>
            <a:r>
              <a:rPr lang="en-US" sz="2800" dirty="0" err="1" smtClean="0"/>
              <a:t>situasi</a:t>
            </a:r>
            <a:r>
              <a:rPr lang="en-US" sz="2800" dirty="0" smtClean="0"/>
              <a:t> dan </a:t>
            </a:r>
            <a:r>
              <a:rPr lang="en-US" sz="2800" dirty="0" err="1" smtClean="0"/>
              <a:t>kondisi</a:t>
            </a:r>
            <a:r>
              <a:rPr lang="en-US" sz="2800" dirty="0" smtClean="0"/>
              <a:t> </a:t>
            </a:r>
            <a:r>
              <a:rPr lang="en-US" sz="2800" dirty="0" err="1" smtClean="0"/>
              <a:t>pekerjaan</a:t>
            </a:r>
            <a:r>
              <a:rPr lang="en-US" sz="2800" dirty="0" smtClean="0"/>
              <a:t> </a:t>
            </a:r>
            <a:r>
              <a:rPr lang="en-US" sz="2800" dirty="0" err="1" smtClean="0"/>
              <a:t>rentan</a:t>
            </a:r>
            <a:r>
              <a:rPr lang="en-US" sz="2800" dirty="0" smtClean="0"/>
              <a:t> </a:t>
            </a:r>
            <a:r>
              <a:rPr lang="en-US" sz="2800" dirty="0" err="1" smtClean="0"/>
              <a:t>terkait</a:t>
            </a:r>
            <a:r>
              <a:rPr lang="en-US" sz="2800" dirty="0" smtClean="0"/>
              <a:t> </a:t>
            </a:r>
            <a:r>
              <a:rPr lang="en-US" sz="2800" dirty="0" err="1" smtClean="0"/>
              <a:t>dengan</a:t>
            </a:r>
            <a:r>
              <a:rPr lang="en-US" sz="2800" dirty="0" smtClean="0"/>
              <a:t>; </a:t>
            </a:r>
            <a:endParaRPr lang="en-US" sz="2800" dirty="0"/>
          </a:p>
          <a:p>
            <a:pPr marL="514350" indent="-514350">
              <a:buAutoNum type="arabicPeriod"/>
            </a:pPr>
            <a:r>
              <a:rPr lang="en-US" sz="2800" dirty="0" err="1" smtClean="0"/>
              <a:t>Hak</a:t>
            </a:r>
            <a:r>
              <a:rPr lang="en-US" sz="2800" dirty="0" smtClean="0"/>
              <a:t> </a:t>
            </a:r>
            <a:r>
              <a:rPr lang="en-US" sz="2800" dirty="0" err="1" smtClean="0"/>
              <a:t>berserikat</a:t>
            </a:r>
            <a:r>
              <a:rPr lang="en-US" sz="2800" dirty="0" smtClean="0"/>
              <a:t>, </a:t>
            </a:r>
            <a:r>
              <a:rPr lang="en-US" sz="2800" dirty="0" smtClean="0"/>
              <a:t>Status </a:t>
            </a:r>
            <a:r>
              <a:rPr lang="en-US" sz="2800" dirty="0" err="1" smtClean="0"/>
              <a:t>Hubungan</a:t>
            </a:r>
            <a:r>
              <a:rPr lang="en-US" sz="2800" dirty="0" smtClean="0"/>
              <a:t> </a:t>
            </a:r>
            <a:r>
              <a:rPr lang="en-US" sz="2800" dirty="0" err="1" smtClean="0"/>
              <a:t>Kerja</a:t>
            </a:r>
            <a:r>
              <a:rPr lang="en-US" sz="2800" dirty="0" smtClean="0"/>
              <a:t>, </a:t>
            </a:r>
            <a:r>
              <a:rPr lang="en-US" sz="2800" dirty="0" err="1" smtClean="0"/>
              <a:t>Upah</a:t>
            </a:r>
            <a:r>
              <a:rPr lang="en-US" sz="2800" dirty="0" smtClean="0"/>
              <a:t> </a:t>
            </a:r>
            <a:r>
              <a:rPr lang="en-US" sz="2800" dirty="0" smtClean="0"/>
              <a:t>dan </a:t>
            </a:r>
            <a:r>
              <a:rPr lang="en-US" sz="2800" dirty="0" err="1" smtClean="0"/>
              <a:t>Komponennya</a:t>
            </a:r>
            <a:endParaRPr lang="en-US" sz="2800" dirty="0" smtClean="0"/>
          </a:p>
          <a:p>
            <a:pPr marL="514350" indent="-514350">
              <a:buAutoNum type="arabicPeriod"/>
            </a:pPr>
            <a:r>
              <a:rPr lang="en-US" sz="2800" dirty="0" err="1" smtClean="0"/>
              <a:t>Perlindungan</a:t>
            </a:r>
            <a:r>
              <a:rPr lang="en-US" sz="2800" dirty="0" smtClean="0"/>
              <a:t> K3</a:t>
            </a:r>
          </a:p>
          <a:p>
            <a:pPr marL="514350" indent="-514350">
              <a:buAutoNum type="arabicPeriod"/>
            </a:pPr>
            <a:r>
              <a:rPr lang="en-GB" sz="2800" dirty="0" err="1" smtClean="0"/>
              <a:t>Perlindungan</a:t>
            </a:r>
            <a:r>
              <a:rPr lang="en-GB" sz="2800" dirty="0" smtClean="0"/>
              <a:t> PKB</a:t>
            </a: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771975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886" y="1237467"/>
            <a:ext cx="806341" cy="806341"/>
          </a:xfrm>
          <a:prstGeom prst="rect">
            <a:avLst/>
          </a:prstGeom>
          <a:ln>
            <a:solidFill>
              <a:srgbClr val="FFC00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435" y="1104857"/>
            <a:ext cx="1071563" cy="1071563"/>
          </a:xfrm>
          <a:prstGeom prst="rect">
            <a:avLst/>
          </a:prstGeom>
          <a:ln>
            <a:solidFill>
              <a:srgbClr val="FFC000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7438" y="4267200"/>
            <a:ext cx="1403747" cy="1028700"/>
          </a:xfrm>
          <a:prstGeom prst="rect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60651" y="1172312"/>
            <a:ext cx="964421" cy="803684"/>
          </a:xfrm>
          <a:prstGeom prst="rect">
            <a:avLst/>
          </a:prstGeom>
          <a:ln>
            <a:solidFill>
              <a:srgbClr val="FFC000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6308" y="4579941"/>
            <a:ext cx="975690" cy="975690"/>
          </a:xfrm>
          <a:prstGeom prst="rect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9059" y="3046918"/>
            <a:ext cx="1521619" cy="948333"/>
          </a:xfrm>
          <a:prstGeom prst="rect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</a:ln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3780" y="4531409"/>
            <a:ext cx="1607344" cy="90011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03041" y="1110218"/>
            <a:ext cx="1020921" cy="836995"/>
          </a:xfrm>
          <a:prstGeom prst="rect">
            <a:avLst/>
          </a:prstGeom>
          <a:ln>
            <a:solidFill>
              <a:srgbClr val="FFC000"/>
            </a:solidFill>
          </a:ln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022440" y="2560686"/>
            <a:ext cx="908294" cy="89836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028" name="Picture 4" descr="Related image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6219" y="4288588"/>
            <a:ext cx="1602878" cy="1068586"/>
          </a:xfrm>
          <a:prstGeom prst="rect">
            <a:avLst/>
          </a:prstGeom>
          <a:noFill/>
          <a:ln>
            <a:solidFill>
              <a:schemeClr val="accent4">
                <a:lumMod val="60000"/>
                <a:lumOff val="4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mage result for lazada indonesia logo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5588" y="2682035"/>
            <a:ext cx="1654969" cy="973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Image result for tokopedia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2564" y="4579941"/>
            <a:ext cx="1408046" cy="929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Image result for kartu tol elektronik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3780" y="2775182"/>
            <a:ext cx="2854212" cy="961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4126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6190" y="2432402"/>
            <a:ext cx="7685809" cy="4044597"/>
          </a:xfrm>
        </p:spPr>
        <p:txBody>
          <a:bodyPr>
            <a:normAutofit/>
          </a:bodyPr>
          <a:lstStyle/>
          <a:p>
            <a:pPr algn="just">
              <a:lnSpc>
                <a:spcPct val="80000"/>
              </a:lnSpc>
              <a:buNone/>
              <a:defRPr/>
            </a:pPr>
            <a:r>
              <a:rPr lang="en-US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UUD 1945 </a:t>
            </a:r>
          </a:p>
          <a:p>
            <a:pPr algn="just">
              <a:lnSpc>
                <a:spcPct val="80000"/>
              </a:lnSpc>
              <a:buNone/>
              <a:defRPr/>
            </a:pPr>
            <a:r>
              <a:rPr lang="en-US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PASAL 27 </a:t>
            </a:r>
            <a:r>
              <a:rPr lang="en-US" b="1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ayat</a:t>
            </a:r>
            <a:r>
              <a:rPr lang="en-US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(2)</a:t>
            </a:r>
          </a:p>
          <a:p>
            <a:pPr marL="0" indent="0">
              <a:lnSpc>
                <a:spcPct val="80000"/>
              </a:lnSpc>
              <a:buNone/>
              <a:defRPr/>
            </a:pPr>
            <a:r>
              <a:rPr lang="en-US" dirty="0" err="1" smtClean="0">
                <a:solidFill>
                  <a:srgbClr val="000000"/>
                </a:solidFill>
              </a:rPr>
              <a:t>Setiap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warga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negara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berhak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atas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pekerjaan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dan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penghidupan</a:t>
            </a:r>
            <a:r>
              <a:rPr lang="en-US" dirty="0" smtClean="0">
                <a:solidFill>
                  <a:srgbClr val="000000"/>
                </a:solidFill>
              </a:rPr>
              <a:t> yang </a:t>
            </a:r>
            <a:r>
              <a:rPr lang="en-US" dirty="0" err="1" smtClean="0">
                <a:solidFill>
                  <a:srgbClr val="000000"/>
                </a:solidFill>
              </a:rPr>
              <a:t>layak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bagi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kemanusiaan</a:t>
            </a:r>
            <a:endParaRPr lang="en-US" dirty="0" smtClean="0">
              <a:solidFill>
                <a:srgbClr val="000000"/>
              </a:solidFill>
            </a:endParaRPr>
          </a:p>
          <a:p>
            <a:pPr marL="0" indent="0">
              <a:lnSpc>
                <a:spcPct val="80000"/>
              </a:lnSpc>
              <a:buNone/>
              <a:defRPr/>
            </a:pPr>
            <a:r>
              <a:rPr lang="en-US" dirty="0" err="1" smtClean="0">
                <a:solidFill>
                  <a:srgbClr val="000000"/>
                </a:solidFill>
              </a:rPr>
              <a:t>Hak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atas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pekerjaan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mempunyai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fungsi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sosial</a:t>
            </a:r>
            <a:r>
              <a:rPr lang="en-US" dirty="0" smtClean="0">
                <a:solidFill>
                  <a:srgbClr val="000000"/>
                </a:solidFill>
              </a:rPr>
              <a:t>, </a:t>
            </a:r>
            <a:r>
              <a:rPr lang="en-US" dirty="0" err="1" smtClean="0">
                <a:solidFill>
                  <a:srgbClr val="000000"/>
                </a:solidFill>
              </a:rPr>
              <a:t>dalam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masyarakat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setiap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anggotanya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wajib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memiliki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pekerjaan</a:t>
            </a:r>
            <a:endParaRPr lang="en-US" dirty="0" smtClean="0"/>
          </a:p>
          <a:p>
            <a:pPr marL="0" indent="0">
              <a:buNone/>
            </a:pPr>
            <a:r>
              <a:rPr lang="en-US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PASAL </a:t>
            </a:r>
            <a:r>
              <a:rPr lang="en-US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28 D </a:t>
            </a:r>
            <a:r>
              <a:rPr lang="en-US" b="1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ayat</a:t>
            </a:r>
            <a:r>
              <a:rPr lang="en-US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(2)</a:t>
            </a:r>
            <a:endParaRPr lang="en-US" b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marL="0" indent="0">
              <a:buNone/>
            </a:pPr>
            <a:r>
              <a:rPr lang="en-US" dirty="0" err="1" smtClean="0"/>
              <a:t>Setiap</a:t>
            </a:r>
            <a:r>
              <a:rPr lang="en-US" dirty="0" smtClean="0"/>
              <a:t> </a:t>
            </a:r>
            <a:r>
              <a:rPr lang="en-US" dirty="0"/>
              <a:t>orang </a:t>
            </a:r>
            <a:r>
              <a:rPr lang="en-US" dirty="0" err="1"/>
              <a:t>berhak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bekerja</a:t>
            </a:r>
            <a:r>
              <a:rPr lang="en-US" dirty="0"/>
              <a:t> </a:t>
            </a:r>
            <a:r>
              <a:rPr lang="en-US" dirty="0" err="1"/>
              <a:t>serta</a:t>
            </a:r>
            <a:r>
              <a:rPr lang="en-US" dirty="0"/>
              <a:t> </a:t>
            </a:r>
            <a:r>
              <a:rPr lang="en-US" dirty="0" err="1"/>
              <a:t>mendapat</a:t>
            </a:r>
            <a:r>
              <a:rPr lang="en-US" dirty="0"/>
              <a:t> </a:t>
            </a:r>
            <a:r>
              <a:rPr lang="en-US" dirty="0" err="1"/>
              <a:t>imbalan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perlakuan</a:t>
            </a:r>
            <a:r>
              <a:rPr lang="en-US" dirty="0"/>
              <a:t> </a:t>
            </a:r>
            <a:r>
              <a:rPr lang="en-US" dirty="0" smtClean="0"/>
              <a:t>yang </a:t>
            </a:r>
            <a:r>
              <a:rPr lang="en-US" dirty="0" err="1" smtClean="0"/>
              <a:t>adil</a:t>
            </a:r>
            <a:r>
              <a:rPr lang="en-US" dirty="0" smtClean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layak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hubungan</a:t>
            </a:r>
            <a:r>
              <a:rPr lang="en-US" dirty="0"/>
              <a:t> </a:t>
            </a:r>
            <a:r>
              <a:rPr lang="en-US" dirty="0" err="1"/>
              <a:t>kerja</a:t>
            </a:r>
            <a:r>
              <a:rPr lang="en-US" dirty="0"/>
              <a:t>.</a:t>
            </a: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239762" y="5157788"/>
            <a:ext cx="457200" cy="390906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838200" y="381000"/>
            <a:ext cx="7772400" cy="1207008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 err="1">
                <a:latin typeface="Arial Black" panose="020B0A04020102020204" pitchFamily="34" charset="0"/>
              </a:rPr>
              <a:t>Dasar</a:t>
            </a:r>
            <a:r>
              <a:rPr lang="en-US" sz="3200" b="1" dirty="0">
                <a:latin typeface="Arial Black" panose="020B0A04020102020204" pitchFamily="34" charset="0"/>
              </a:rPr>
              <a:t> </a:t>
            </a:r>
            <a:r>
              <a:rPr lang="en-US" sz="3200" b="1" dirty="0" err="1">
                <a:latin typeface="Arial Black" panose="020B0A04020102020204" pitchFamily="34" charset="0"/>
              </a:rPr>
              <a:t>Filosofi</a:t>
            </a:r>
            <a:r>
              <a:rPr lang="en-US" sz="3200" b="1" dirty="0">
                <a:latin typeface="Arial Black" panose="020B0A04020102020204" pitchFamily="34" charset="0"/>
              </a:rPr>
              <a:t> </a:t>
            </a:r>
            <a:r>
              <a:rPr lang="en-US" sz="3200" b="1" dirty="0" err="1">
                <a:latin typeface="Arial Black" panose="020B0A04020102020204" pitchFamily="34" charset="0"/>
              </a:rPr>
              <a:t>Peningkatan</a:t>
            </a:r>
            <a:r>
              <a:rPr lang="en-US" sz="3200" b="1" dirty="0">
                <a:latin typeface="Arial Black" panose="020B0A04020102020204" pitchFamily="34" charset="0"/>
              </a:rPr>
              <a:t> </a:t>
            </a:r>
            <a:r>
              <a:rPr lang="en-US" sz="3200" b="1" dirty="0" err="1">
                <a:latin typeface="Arial Black" panose="020B0A04020102020204" pitchFamily="34" charset="0"/>
              </a:rPr>
              <a:t>Kesejahteraan</a:t>
            </a:r>
            <a:endParaRPr lang="id-ID" sz="3200" b="1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1515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599" cy="5029200"/>
          </a:xfrm>
        </p:spPr>
        <p:txBody>
          <a:bodyPr>
            <a:normAutofit/>
          </a:bodyPr>
          <a:lstStyle/>
          <a:p>
            <a:pPr marL="457200" indent="-457200">
              <a:lnSpc>
                <a:spcPct val="80000"/>
              </a:lnSpc>
              <a:buNone/>
            </a:pPr>
            <a:r>
              <a:rPr lang="en-US" b="1" dirty="0" smtClean="0"/>
              <a:t>UU 13 </a:t>
            </a:r>
            <a:r>
              <a:rPr lang="en-US" b="1" dirty="0" err="1" smtClean="0"/>
              <a:t>Tahun</a:t>
            </a:r>
            <a:r>
              <a:rPr lang="en-US" b="1" dirty="0" smtClean="0"/>
              <a:t> 2003</a:t>
            </a:r>
          </a:p>
          <a:p>
            <a:pPr marL="457200" indent="-457200">
              <a:lnSpc>
                <a:spcPct val="80000"/>
              </a:lnSpc>
              <a:buNone/>
            </a:pPr>
            <a:r>
              <a:rPr lang="en-US" b="1" dirty="0" err="1" smtClean="0"/>
              <a:t>Pasal</a:t>
            </a:r>
            <a:r>
              <a:rPr lang="en-US" b="1" dirty="0" smtClean="0"/>
              <a:t> 88</a:t>
            </a:r>
            <a:endParaRPr lang="en-US" dirty="0" smtClean="0"/>
          </a:p>
          <a:p>
            <a:pPr marL="457200" indent="-457200">
              <a:lnSpc>
                <a:spcPct val="80000"/>
              </a:lnSpc>
              <a:buNone/>
            </a:pPr>
            <a:r>
              <a:rPr lang="en-US" dirty="0" smtClean="0"/>
              <a:t>	</a:t>
            </a:r>
            <a:r>
              <a:rPr lang="en-US" dirty="0" err="1" smtClean="0"/>
              <a:t>Setiap</a:t>
            </a:r>
            <a:r>
              <a:rPr lang="en-US" dirty="0" smtClean="0"/>
              <a:t> </a:t>
            </a:r>
            <a:r>
              <a:rPr lang="en-US" dirty="0" err="1" smtClean="0"/>
              <a:t>pekerja</a:t>
            </a:r>
            <a:r>
              <a:rPr lang="en-US" dirty="0" smtClean="0"/>
              <a:t>/</a:t>
            </a:r>
            <a:r>
              <a:rPr lang="en-US" dirty="0" err="1" smtClean="0"/>
              <a:t>buruh</a:t>
            </a:r>
            <a:r>
              <a:rPr lang="en-US" dirty="0" smtClean="0"/>
              <a:t> </a:t>
            </a:r>
            <a:r>
              <a:rPr lang="en-US" dirty="0" err="1" smtClean="0"/>
              <a:t>berhak</a:t>
            </a:r>
            <a:r>
              <a:rPr lang="en-US" dirty="0" smtClean="0"/>
              <a:t> </a:t>
            </a:r>
            <a:r>
              <a:rPr lang="en-US" dirty="0" err="1" smtClean="0"/>
              <a:t>memperoleh</a:t>
            </a:r>
            <a:r>
              <a:rPr lang="en-US" dirty="0" smtClean="0"/>
              <a:t> </a:t>
            </a:r>
            <a:r>
              <a:rPr lang="en-US" dirty="0" err="1" smtClean="0"/>
              <a:t>penghasilan</a:t>
            </a:r>
            <a:r>
              <a:rPr lang="en-US" dirty="0" smtClean="0"/>
              <a:t> yang </a:t>
            </a:r>
            <a:r>
              <a:rPr lang="en-US" dirty="0" err="1" smtClean="0"/>
              <a:t>memenuhi</a:t>
            </a:r>
            <a:r>
              <a:rPr lang="en-US" dirty="0" smtClean="0"/>
              <a:t> </a:t>
            </a:r>
            <a:r>
              <a:rPr lang="en-US" dirty="0" err="1" smtClean="0"/>
              <a:t>penghidupan</a:t>
            </a:r>
            <a:r>
              <a:rPr lang="en-US" dirty="0" smtClean="0"/>
              <a:t> yang </a:t>
            </a:r>
            <a:r>
              <a:rPr lang="en-US" dirty="0" err="1" smtClean="0"/>
              <a:t>layak</a:t>
            </a:r>
            <a:r>
              <a:rPr lang="en-US" dirty="0" smtClean="0"/>
              <a:t> </a:t>
            </a:r>
            <a:r>
              <a:rPr lang="en-US" dirty="0" err="1" smtClean="0"/>
              <a:t>bagi</a:t>
            </a:r>
            <a:r>
              <a:rPr lang="en-US" dirty="0" smtClean="0"/>
              <a:t> </a:t>
            </a:r>
            <a:r>
              <a:rPr lang="en-US" dirty="0" err="1" smtClean="0"/>
              <a:t>kemanusiaan</a:t>
            </a:r>
            <a:r>
              <a:rPr lang="en-US" dirty="0" smtClean="0"/>
              <a:t>.</a:t>
            </a:r>
          </a:p>
          <a:p>
            <a:pPr marL="457200" indent="-457200">
              <a:lnSpc>
                <a:spcPct val="80000"/>
              </a:lnSpc>
              <a:buNone/>
            </a:pPr>
            <a:r>
              <a:rPr lang="en-US" dirty="0" err="1" smtClean="0"/>
              <a:t>Penjelasan</a:t>
            </a:r>
            <a:r>
              <a:rPr lang="en-US" dirty="0" smtClean="0"/>
              <a:t> </a:t>
            </a:r>
            <a:r>
              <a:rPr lang="en-US" dirty="0" err="1" smtClean="0"/>
              <a:t>Pasal</a:t>
            </a:r>
            <a:r>
              <a:rPr lang="en-US" dirty="0" smtClean="0"/>
              <a:t> 88</a:t>
            </a:r>
          </a:p>
          <a:p>
            <a:pPr marL="457200" indent="-457200">
              <a:lnSpc>
                <a:spcPct val="80000"/>
              </a:lnSpc>
              <a:buNone/>
            </a:pPr>
            <a:r>
              <a:rPr lang="id-ID" dirty="0" smtClean="0"/>
              <a:t>	</a:t>
            </a:r>
            <a:r>
              <a:rPr lang="en-US" dirty="0" smtClean="0"/>
              <a:t>Yang </a:t>
            </a:r>
            <a:r>
              <a:rPr lang="en-US" dirty="0" err="1" smtClean="0"/>
              <a:t>dimaksud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penghasilan</a:t>
            </a:r>
            <a:r>
              <a:rPr lang="en-US" dirty="0" smtClean="0"/>
              <a:t> yang </a:t>
            </a:r>
            <a:r>
              <a:rPr lang="en-US" dirty="0" err="1" smtClean="0"/>
              <a:t>memenuhi</a:t>
            </a:r>
            <a:r>
              <a:rPr lang="en-US" dirty="0" smtClean="0"/>
              <a:t> </a:t>
            </a:r>
            <a:r>
              <a:rPr lang="en-US" dirty="0" err="1" smtClean="0"/>
              <a:t>penghidupan</a:t>
            </a:r>
            <a:r>
              <a:rPr lang="en-US" dirty="0" smtClean="0"/>
              <a:t> yang </a:t>
            </a:r>
            <a:r>
              <a:rPr lang="en-US" dirty="0" err="1" smtClean="0"/>
              <a:t>layak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jumlah</a:t>
            </a:r>
            <a:r>
              <a:rPr lang="en-US" dirty="0" smtClean="0"/>
              <a:t> </a:t>
            </a:r>
            <a:r>
              <a:rPr lang="en-US" dirty="0" err="1" smtClean="0"/>
              <a:t>penerimaan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pendapatan</a:t>
            </a:r>
            <a:r>
              <a:rPr lang="en-US" dirty="0" smtClean="0"/>
              <a:t> </a:t>
            </a:r>
            <a:r>
              <a:rPr lang="en-US" dirty="0" err="1" smtClean="0"/>
              <a:t>pekerja</a:t>
            </a:r>
            <a:r>
              <a:rPr lang="en-US" dirty="0" smtClean="0"/>
              <a:t>/ </a:t>
            </a:r>
            <a:r>
              <a:rPr lang="en-US" dirty="0" err="1" smtClean="0"/>
              <a:t>buruh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hasil</a:t>
            </a:r>
            <a:r>
              <a:rPr lang="en-US" dirty="0" smtClean="0"/>
              <a:t> </a:t>
            </a:r>
            <a:r>
              <a:rPr lang="en-US" dirty="0" err="1" smtClean="0"/>
              <a:t>pekerjaannya</a:t>
            </a:r>
            <a:r>
              <a:rPr lang="en-US" dirty="0" smtClean="0"/>
              <a:t> </a:t>
            </a:r>
            <a:r>
              <a:rPr lang="en-US" dirty="0" err="1" smtClean="0"/>
              <a:t>sehingga</a:t>
            </a:r>
            <a:r>
              <a:rPr lang="en-US" dirty="0" smtClean="0"/>
              <a:t> </a:t>
            </a:r>
            <a:r>
              <a:rPr lang="en-US" dirty="0" err="1" smtClean="0"/>
              <a:t>mampu</a:t>
            </a:r>
            <a:r>
              <a:rPr lang="en-US" dirty="0" smtClean="0"/>
              <a:t> </a:t>
            </a:r>
            <a:r>
              <a:rPr lang="en-US" dirty="0" err="1" smtClean="0"/>
              <a:t>memenuhi</a:t>
            </a:r>
            <a:r>
              <a:rPr lang="en-US" dirty="0" smtClean="0"/>
              <a:t> </a:t>
            </a:r>
            <a:r>
              <a:rPr lang="en-US" dirty="0" err="1" smtClean="0"/>
              <a:t>kebutuhan</a:t>
            </a:r>
            <a:r>
              <a:rPr lang="en-US" dirty="0" smtClean="0"/>
              <a:t> </a:t>
            </a:r>
            <a:r>
              <a:rPr lang="en-US" dirty="0" err="1" smtClean="0"/>
              <a:t>hidup</a:t>
            </a:r>
            <a:r>
              <a:rPr lang="en-US" dirty="0" smtClean="0"/>
              <a:t> </a:t>
            </a:r>
            <a:r>
              <a:rPr lang="en-US" dirty="0" err="1" smtClean="0"/>
              <a:t>pekerja</a:t>
            </a:r>
            <a:r>
              <a:rPr lang="en-US" dirty="0" smtClean="0"/>
              <a:t>/</a:t>
            </a:r>
            <a:r>
              <a:rPr lang="en-US" dirty="0" err="1" smtClean="0"/>
              <a:t>buruh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keluarganya</a:t>
            </a:r>
            <a:r>
              <a:rPr lang="en-US" dirty="0" smtClean="0"/>
              <a:t> </a:t>
            </a:r>
            <a:r>
              <a:rPr lang="en-US" dirty="0" err="1" smtClean="0"/>
              <a:t>secara</a:t>
            </a:r>
            <a:r>
              <a:rPr lang="en-US" dirty="0" smtClean="0"/>
              <a:t> </a:t>
            </a:r>
            <a:r>
              <a:rPr lang="en-US" dirty="0" err="1" smtClean="0"/>
              <a:t>wajar</a:t>
            </a:r>
            <a:r>
              <a:rPr lang="en-US" dirty="0" smtClean="0"/>
              <a:t> yang </a:t>
            </a:r>
            <a:r>
              <a:rPr lang="en-US" dirty="0" err="1" smtClean="0"/>
              <a:t>meliputi</a:t>
            </a:r>
            <a:r>
              <a:rPr lang="en-US" dirty="0" smtClean="0"/>
              <a:t> </a:t>
            </a:r>
            <a:r>
              <a:rPr lang="en-US" dirty="0" err="1" smtClean="0"/>
              <a:t>makanan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minuman</a:t>
            </a:r>
            <a:r>
              <a:rPr lang="en-US" dirty="0" smtClean="0"/>
              <a:t>, </a:t>
            </a:r>
            <a:r>
              <a:rPr lang="en-US" dirty="0" err="1" smtClean="0"/>
              <a:t>sandang</a:t>
            </a:r>
            <a:r>
              <a:rPr lang="en-US" dirty="0" smtClean="0"/>
              <a:t>, </a:t>
            </a:r>
            <a:r>
              <a:rPr lang="en-US" dirty="0" err="1" smtClean="0"/>
              <a:t>perumahan</a:t>
            </a:r>
            <a:r>
              <a:rPr lang="en-US" dirty="0" smtClean="0"/>
              <a:t>, </a:t>
            </a:r>
            <a:r>
              <a:rPr lang="en-US" dirty="0" err="1" smtClean="0"/>
              <a:t>pendidikan</a:t>
            </a:r>
            <a:r>
              <a:rPr lang="en-US" dirty="0" smtClean="0"/>
              <a:t>, </a:t>
            </a:r>
            <a:r>
              <a:rPr lang="en-US" dirty="0" err="1" smtClean="0"/>
              <a:t>kesehatan</a:t>
            </a:r>
            <a:r>
              <a:rPr lang="en-US" dirty="0" smtClean="0"/>
              <a:t>, </a:t>
            </a:r>
            <a:r>
              <a:rPr lang="en-US" dirty="0" err="1" smtClean="0"/>
              <a:t>rekreasi</a:t>
            </a:r>
            <a:r>
              <a:rPr lang="en-US" dirty="0" smtClean="0"/>
              <a:t>,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jaminan</a:t>
            </a:r>
            <a:r>
              <a:rPr lang="en-US" dirty="0" smtClean="0"/>
              <a:t> </a:t>
            </a:r>
            <a:r>
              <a:rPr lang="en-US" dirty="0" err="1" smtClean="0"/>
              <a:t>hari</a:t>
            </a:r>
            <a:r>
              <a:rPr lang="en-US" dirty="0" smtClean="0"/>
              <a:t> </a:t>
            </a:r>
            <a:r>
              <a:rPr lang="en-US" dirty="0" err="1" smtClean="0"/>
              <a:t>tua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239762" y="5157788"/>
            <a:ext cx="457200" cy="390906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887072" y="304800"/>
            <a:ext cx="7418728" cy="1207008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 err="1">
                <a:latin typeface="Arial Black" panose="020B0A04020102020204" pitchFamily="34" charset="0"/>
              </a:rPr>
              <a:t>Dasar</a:t>
            </a:r>
            <a:r>
              <a:rPr lang="en-US" sz="3200" b="1" dirty="0">
                <a:latin typeface="Arial Black" panose="020B0A04020102020204" pitchFamily="34" charset="0"/>
              </a:rPr>
              <a:t> </a:t>
            </a:r>
            <a:r>
              <a:rPr lang="en-US" sz="3200" b="1" dirty="0" err="1">
                <a:latin typeface="Arial Black" panose="020B0A04020102020204" pitchFamily="34" charset="0"/>
              </a:rPr>
              <a:t>Filosofi</a:t>
            </a:r>
            <a:r>
              <a:rPr lang="en-US" sz="3200" b="1" dirty="0">
                <a:latin typeface="Arial Black" panose="020B0A04020102020204" pitchFamily="34" charset="0"/>
              </a:rPr>
              <a:t> </a:t>
            </a:r>
            <a:r>
              <a:rPr lang="en-US" sz="3200" b="1" dirty="0" err="1">
                <a:latin typeface="Arial Black" panose="020B0A04020102020204" pitchFamily="34" charset="0"/>
              </a:rPr>
              <a:t>Peningkatan</a:t>
            </a:r>
            <a:r>
              <a:rPr lang="en-US" sz="3200" b="1" dirty="0">
                <a:latin typeface="Arial Black" panose="020B0A04020102020204" pitchFamily="34" charset="0"/>
              </a:rPr>
              <a:t> </a:t>
            </a:r>
            <a:r>
              <a:rPr lang="en-US" sz="3200" b="1" dirty="0" err="1">
                <a:latin typeface="Arial Black" panose="020B0A04020102020204" pitchFamily="34" charset="0"/>
              </a:rPr>
              <a:t>Kesejahteraan</a:t>
            </a:r>
            <a:endParaRPr lang="id-ID" sz="3200" b="1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6686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err="1" smtClean="0"/>
              <a:t>Pasal</a:t>
            </a:r>
            <a:r>
              <a:rPr lang="en-US" dirty="0" smtClean="0"/>
              <a:t> 1</a:t>
            </a:r>
            <a:r>
              <a:rPr lang="id-ID" dirty="0" smtClean="0"/>
              <a:t> </a:t>
            </a:r>
            <a:r>
              <a:rPr lang="en-US" dirty="0" err="1" smtClean="0"/>
              <a:t>Undang-undang</a:t>
            </a:r>
            <a:r>
              <a:rPr lang="id-ID" dirty="0" smtClean="0"/>
              <a:t> No.21 Tahun 2000 ttg SP/SB</a:t>
            </a:r>
          </a:p>
          <a:p>
            <a:pPr marL="0" indent="0">
              <a:buNone/>
            </a:pPr>
            <a:r>
              <a:rPr lang="en-US" dirty="0" err="1" smtClean="0"/>
              <a:t>Serikat</a:t>
            </a:r>
            <a:r>
              <a:rPr lang="en-US" dirty="0" smtClean="0"/>
              <a:t> </a:t>
            </a:r>
            <a:r>
              <a:rPr lang="en-US" dirty="0" err="1" smtClean="0"/>
              <a:t>pekerja</a:t>
            </a:r>
            <a:r>
              <a:rPr lang="id-ID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organisasi</a:t>
            </a:r>
            <a:r>
              <a:rPr lang="en-US" dirty="0" smtClean="0"/>
              <a:t> yang </a:t>
            </a:r>
            <a:r>
              <a:rPr lang="en-US" dirty="0" err="1" smtClean="0"/>
              <a:t>dibentuk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, </a:t>
            </a:r>
            <a:r>
              <a:rPr lang="en-US" dirty="0" err="1" smtClean="0"/>
              <a:t>oleh</a:t>
            </a:r>
            <a:r>
              <a:rPr lang="en-US" dirty="0" smtClean="0"/>
              <a:t>,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pekerja</a:t>
            </a:r>
            <a:r>
              <a:rPr lang="en-US" dirty="0" smtClean="0"/>
              <a:t> </a:t>
            </a:r>
            <a:r>
              <a:rPr lang="en-US" dirty="0" err="1" smtClean="0"/>
              <a:t>baik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perusahaan</a:t>
            </a:r>
            <a:r>
              <a:rPr lang="en-US" dirty="0" smtClean="0"/>
              <a:t> </a:t>
            </a:r>
            <a:r>
              <a:rPr lang="en-US" dirty="0" err="1" smtClean="0"/>
              <a:t>maupun</a:t>
            </a:r>
            <a:r>
              <a:rPr lang="en-US" dirty="0" smtClean="0"/>
              <a:t> </a:t>
            </a:r>
            <a:r>
              <a:rPr lang="en-US" dirty="0" err="1" smtClean="0"/>
              <a:t>diluar</a:t>
            </a:r>
            <a:r>
              <a:rPr lang="en-US" dirty="0" smtClean="0"/>
              <a:t> </a:t>
            </a:r>
            <a:r>
              <a:rPr lang="en-US" dirty="0" err="1" smtClean="0"/>
              <a:t>perusahaan</a:t>
            </a:r>
            <a:r>
              <a:rPr lang="en-US" dirty="0" smtClean="0"/>
              <a:t>, yang </a:t>
            </a:r>
            <a:r>
              <a:rPr lang="en-US" dirty="0" err="1" smtClean="0"/>
              <a:t>bersifat</a:t>
            </a:r>
            <a:r>
              <a:rPr lang="en-US" dirty="0" smtClean="0"/>
              <a:t> </a:t>
            </a:r>
            <a:r>
              <a:rPr lang="en-US" dirty="0" err="1" smtClean="0"/>
              <a:t>bebas</a:t>
            </a:r>
            <a:r>
              <a:rPr lang="en-US" dirty="0" smtClean="0"/>
              <a:t>, </a:t>
            </a:r>
            <a:r>
              <a:rPr lang="en-US" dirty="0" err="1" smtClean="0"/>
              <a:t>terbuka</a:t>
            </a:r>
            <a:r>
              <a:rPr lang="en-US" dirty="0" smtClean="0"/>
              <a:t>, </a:t>
            </a:r>
            <a:r>
              <a:rPr lang="en-US" dirty="0" err="1" smtClean="0"/>
              <a:t>mandiri</a:t>
            </a:r>
            <a:r>
              <a:rPr lang="en-US" dirty="0" smtClean="0"/>
              <a:t>, </a:t>
            </a:r>
            <a:r>
              <a:rPr lang="en-US" dirty="0" err="1" smtClean="0"/>
              <a:t>demokratis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bertanggungjawab</a:t>
            </a:r>
            <a:r>
              <a:rPr lang="en-US" dirty="0" smtClean="0"/>
              <a:t> </a:t>
            </a:r>
            <a:r>
              <a:rPr lang="en-US" dirty="0" err="1" smtClean="0"/>
              <a:t>guna</a:t>
            </a:r>
            <a:r>
              <a:rPr lang="en-US" dirty="0" smtClean="0"/>
              <a:t> </a:t>
            </a:r>
            <a:r>
              <a:rPr lang="en-US" b="1" dirty="0" err="1" smtClean="0"/>
              <a:t>memperjuangkan</a:t>
            </a:r>
            <a:r>
              <a:rPr lang="en-US" dirty="0" smtClean="0"/>
              <a:t>, </a:t>
            </a:r>
            <a:r>
              <a:rPr lang="en-US" b="1" dirty="0" err="1" smtClean="0"/>
              <a:t>membela</a:t>
            </a:r>
            <a:r>
              <a:rPr lang="en-US" dirty="0" smtClean="0"/>
              <a:t> </a:t>
            </a:r>
            <a:r>
              <a:rPr lang="en-US" dirty="0" err="1" smtClean="0"/>
              <a:t>serta</a:t>
            </a:r>
            <a:r>
              <a:rPr lang="en-US" dirty="0" smtClean="0"/>
              <a:t> </a:t>
            </a:r>
            <a:r>
              <a:rPr lang="en-US" b="1" dirty="0" err="1" smtClean="0"/>
              <a:t>melindungi</a:t>
            </a:r>
            <a:r>
              <a:rPr lang="en-US" b="1" dirty="0" smtClean="0"/>
              <a:t> </a:t>
            </a:r>
            <a:r>
              <a:rPr lang="en-US" dirty="0" err="1" smtClean="0"/>
              <a:t>hak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kepentingan</a:t>
            </a:r>
            <a:r>
              <a:rPr lang="en-US" dirty="0" smtClean="0"/>
              <a:t> </a:t>
            </a:r>
            <a:r>
              <a:rPr lang="en-US" dirty="0" err="1" smtClean="0"/>
              <a:t>pekerja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buruh</a:t>
            </a:r>
            <a:r>
              <a:rPr lang="en-US" dirty="0" smtClean="0"/>
              <a:t> </a:t>
            </a:r>
            <a:r>
              <a:rPr lang="en-US" dirty="0" err="1" smtClean="0"/>
              <a:t>serta</a:t>
            </a:r>
            <a:r>
              <a:rPr lang="en-US" dirty="0" smtClean="0"/>
              <a:t> </a:t>
            </a:r>
            <a:r>
              <a:rPr lang="en-US" b="1" dirty="0" err="1" smtClean="0"/>
              <a:t>meningkatkan</a:t>
            </a:r>
            <a:r>
              <a:rPr lang="en-US" b="1" dirty="0" smtClean="0"/>
              <a:t> </a:t>
            </a:r>
            <a:r>
              <a:rPr lang="en-US" b="1" dirty="0" err="1" smtClean="0"/>
              <a:t>kesejahteraan</a:t>
            </a:r>
            <a:r>
              <a:rPr lang="en-US" dirty="0" smtClean="0"/>
              <a:t> </a:t>
            </a:r>
            <a:r>
              <a:rPr lang="en-US" dirty="0" err="1" smtClean="0"/>
              <a:t>pekerja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keluarganya</a:t>
            </a:r>
            <a:r>
              <a:rPr lang="en-US" dirty="0" smtClean="0"/>
              <a:t>. </a:t>
            </a:r>
            <a:endParaRPr lang="id-ID" dirty="0" smtClean="0"/>
          </a:p>
          <a:p>
            <a:pPr>
              <a:buNone/>
            </a:pPr>
            <a:endParaRPr lang="id-ID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143000" y="228600"/>
            <a:ext cx="5829300" cy="1207008"/>
          </a:xfrm>
        </p:spPr>
        <p:txBody>
          <a:bodyPr>
            <a:normAutofit/>
          </a:bodyPr>
          <a:lstStyle/>
          <a:p>
            <a:pPr algn="ctr"/>
            <a:r>
              <a:rPr lang="en-US" sz="3200" dirty="0" err="1">
                <a:latin typeface="Arial Black" panose="020B0A04020102020204" pitchFamily="34" charset="0"/>
              </a:rPr>
              <a:t>Pengertian</a:t>
            </a:r>
            <a:r>
              <a:rPr lang="en-US" sz="3200" dirty="0">
                <a:latin typeface="Arial Black" panose="020B0A04020102020204" pitchFamily="34" charset="0"/>
              </a:rPr>
              <a:t> SP</a:t>
            </a:r>
            <a:endParaRPr lang="id-ID" sz="32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0460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0832" y="2211425"/>
            <a:ext cx="7819160" cy="417195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800" dirty="0" err="1"/>
              <a:t>Pasal</a:t>
            </a:r>
            <a:r>
              <a:rPr lang="en-US" sz="1800" dirty="0"/>
              <a:t> 4</a:t>
            </a:r>
          </a:p>
          <a:p>
            <a:pPr marL="342900" indent="-342900">
              <a:buFont typeface="+mj-lt"/>
              <a:buAutoNum type="arabicParenR"/>
            </a:pPr>
            <a:r>
              <a:rPr lang="id-ID" sz="1800" dirty="0"/>
              <a:t>Serikat Pekerja/serikat buruh, federasi dan konfederasi serikat pekerja/serikat buruh bertujuan memberikan perlindungan, pembelaan hak dan kepentingan, serta meningkatkan kesejahteraan yang layak bagi pekerja/buruh dan keluarganya. </a:t>
            </a:r>
            <a:endParaRPr lang="en-US" sz="1800" dirty="0"/>
          </a:p>
          <a:p>
            <a:pPr marL="342900" indent="-342900">
              <a:buFont typeface="+mj-lt"/>
              <a:buAutoNum type="arabicParenR"/>
            </a:pPr>
            <a:r>
              <a:rPr lang="id-ID" sz="1800" dirty="0"/>
              <a:t>Untuk mencapai tujuan sebagaimana dimaksud dalam ayat (1) serikat pekerja/serikat buruh, federasi dan konfederasi serikat pekerja/serikat buruh mempunyai fungsi : </a:t>
            </a:r>
            <a:endParaRPr lang="en-US" sz="1800" dirty="0"/>
          </a:p>
          <a:p>
            <a:pPr marL="685800" indent="-291704">
              <a:buFont typeface="+mj-lt"/>
              <a:buAutoNum type="alphaLcPeriod"/>
            </a:pPr>
            <a:r>
              <a:rPr lang="id-ID" sz="1800" dirty="0"/>
              <a:t>sebagai pihak dalam pembuatan perjanjian kerja bersama dan penyelesaian perselisihan industrial; </a:t>
            </a:r>
            <a:endParaRPr lang="en-US" sz="1800" dirty="0"/>
          </a:p>
          <a:p>
            <a:pPr marL="0" indent="0">
              <a:buNone/>
            </a:pPr>
            <a:endParaRPr lang="en-US" sz="1200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762000" y="228600"/>
            <a:ext cx="8001000" cy="1207008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 err="1">
                <a:latin typeface="Arial Black" panose="020B0A04020102020204" pitchFamily="34" charset="0"/>
              </a:rPr>
              <a:t>Fungsi</a:t>
            </a:r>
            <a:r>
              <a:rPr lang="en-US" sz="3200" b="1" dirty="0">
                <a:latin typeface="Arial Black" panose="020B0A04020102020204" pitchFamily="34" charset="0"/>
              </a:rPr>
              <a:t> SP </a:t>
            </a:r>
            <a:r>
              <a:rPr lang="en-US" sz="3200" b="1" dirty="0" err="1">
                <a:latin typeface="Arial Black" panose="020B0A04020102020204" pitchFamily="34" charset="0"/>
              </a:rPr>
              <a:t>Menurut</a:t>
            </a:r>
            <a:r>
              <a:rPr lang="en-US" sz="3200" b="1" dirty="0">
                <a:latin typeface="Arial Black" panose="020B0A04020102020204" pitchFamily="34" charset="0"/>
              </a:rPr>
              <a:t> UU 21 </a:t>
            </a:r>
            <a:r>
              <a:rPr lang="en-US" sz="3200" b="1" dirty="0" err="1">
                <a:latin typeface="Arial Black" panose="020B0A04020102020204" pitchFamily="34" charset="0"/>
              </a:rPr>
              <a:t>Tahun</a:t>
            </a:r>
            <a:r>
              <a:rPr lang="en-US" sz="3200" b="1" dirty="0">
                <a:latin typeface="Arial Black" panose="020B0A04020102020204" pitchFamily="34" charset="0"/>
              </a:rPr>
              <a:t> 2000</a:t>
            </a:r>
            <a:endParaRPr lang="id-ID" sz="3200" b="1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4459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63882"/>
            <a:ext cx="7730836" cy="3886200"/>
          </a:xfrm>
        </p:spPr>
        <p:txBody>
          <a:bodyPr>
            <a:noAutofit/>
          </a:bodyPr>
          <a:lstStyle/>
          <a:p>
            <a:pPr marL="519113" indent="-313135">
              <a:buFont typeface="+mj-lt"/>
              <a:buAutoNum type="alphaLcPeriod" startAt="2"/>
            </a:pPr>
            <a:r>
              <a:rPr lang="id-ID" sz="1800" dirty="0"/>
              <a:t>sebagai wakil pekerja/buruh dalam lemba</a:t>
            </a:r>
            <a:r>
              <a:rPr lang="en-US" sz="1800" dirty="0"/>
              <a:t>g</a:t>
            </a:r>
            <a:r>
              <a:rPr lang="id-ID" sz="1800" dirty="0"/>
              <a:t>a kerja sama dibidang ketenagakerjaan sesuai dengan tingkatannya; </a:t>
            </a:r>
            <a:endParaRPr lang="en-US" sz="1800" dirty="0"/>
          </a:p>
          <a:p>
            <a:pPr marL="519113" indent="-313135">
              <a:buFont typeface="+mj-lt"/>
              <a:buAutoNum type="alphaLcPeriod" startAt="2"/>
            </a:pPr>
            <a:r>
              <a:rPr lang="id-ID" sz="1800" dirty="0"/>
              <a:t>sebagai sarana menciptakan hubungan industrial yang harmonis, dinamis, dan berkeadilan sesuai dengan peraaturan perundang-undangan yang berlaku; </a:t>
            </a:r>
            <a:endParaRPr lang="en-US" sz="1800" dirty="0"/>
          </a:p>
          <a:p>
            <a:pPr marL="519113" indent="-313135">
              <a:buFont typeface="+mj-lt"/>
              <a:buAutoNum type="alphaLcPeriod" startAt="2"/>
            </a:pPr>
            <a:r>
              <a:rPr lang="id-ID" sz="1800" dirty="0"/>
              <a:t>sebagai sarana penyalur aspirasi dalam memperjuangkan hak dan kepentingan anggotanya; </a:t>
            </a:r>
            <a:endParaRPr lang="en-US" sz="1800" dirty="0"/>
          </a:p>
          <a:p>
            <a:pPr marL="519113" indent="-313135">
              <a:buFont typeface="+mj-lt"/>
              <a:buAutoNum type="alphaLcPeriod" startAt="2"/>
            </a:pPr>
            <a:r>
              <a:rPr lang="id-ID" sz="1800" dirty="0"/>
              <a:t>sebagai perencana, pelaksana, dan penanggung jawab pemogokan pekerja/buruh sesuai dengan peraturan perundang-undangan yang berlaku; </a:t>
            </a:r>
            <a:endParaRPr lang="en-US" sz="1800" dirty="0"/>
          </a:p>
          <a:p>
            <a:pPr marL="519113" indent="-313135">
              <a:buFont typeface="+mj-lt"/>
              <a:buAutoNum type="alphaLcPeriod" startAt="2"/>
            </a:pPr>
            <a:r>
              <a:rPr lang="id-ID" sz="1800" dirty="0"/>
              <a:t>sebagai wakil pekerja/buruh dalam memperjuangkan kepemilikan saham dalam perusahaan. </a:t>
            </a:r>
            <a:endParaRPr lang="en-US" sz="1800" dirty="0"/>
          </a:p>
          <a:p>
            <a:pPr marL="0" indent="0">
              <a:buNone/>
            </a:pPr>
            <a:endParaRPr lang="en-US" sz="1950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7730836" cy="1207008"/>
          </a:xfrm>
        </p:spPr>
        <p:txBody>
          <a:bodyPr>
            <a:normAutofit/>
          </a:bodyPr>
          <a:lstStyle/>
          <a:p>
            <a:pPr algn="ctr"/>
            <a:r>
              <a:rPr lang="en-US" sz="3200" dirty="0" err="1">
                <a:latin typeface="Arial Black" panose="020B0A04020102020204" pitchFamily="34" charset="0"/>
              </a:rPr>
              <a:t>Fungsi</a:t>
            </a:r>
            <a:r>
              <a:rPr lang="en-US" sz="3200" dirty="0">
                <a:latin typeface="Arial Black" panose="020B0A04020102020204" pitchFamily="34" charset="0"/>
              </a:rPr>
              <a:t> SP </a:t>
            </a:r>
            <a:r>
              <a:rPr lang="en-US" sz="3200" dirty="0" err="1">
                <a:latin typeface="Arial Black" panose="020B0A04020102020204" pitchFamily="34" charset="0"/>
              </a:rPr>
              <a:t>Menurut</a:t>
            </a:r>
            <a:r>
              <a:rPr lang="en-US" sz="3200" dirty="0">
                <a:latin typeface="Arial Black" panose="020B0A04020102020204" pitchFamily="34" charset="0"/>
              </a:rPr>
              <a:t> UU 21 </a:t>
            </a:r>
            <a:r>
              <a:rPr lang="en-US" sz="3200" dirty="0" err="1">
                <a:latin typeface="Arial Black" panose="020B0A04020102020204" pitchFamily="34" charset="0"/>
              </a:rPr>
              <a:t>Tahun</a:t>
            </a:r>
            <a:r>
              <a:rPr lang="en-US" sz="3200" dirty="0">
                <a:latin typeface="Arial Black" panose="020B0A04020102020204" pitchFamily="34" charset="0"/>
              </a:rPr>
              <a:t> 2000</a:t>
            </a:r>
            <a:endParaRPr lang="id-ID" sz="32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2651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28600"/>
            <a:ext cx="6608618" cy="1207008"/>
          </a:xfrm>
        </p:spPr>
        <p:txBody>
          <a:bodyPr/>
          <a:lstStyle/>
          <a:p>
            <a:pPr algn="ctr"/>
            <a:r>
              <a:rPr lang="en-US" dirty="0" smtClean="0">
                <a:latin typeface="Arial Black" panose="020B0A04020102020204" pitchFamily="34" charset="0"/>
              </a:rPr>
              <a:t>PUK/PSP,PK, BASIS</a:t>
            </a:r>
            <a:endParaRPr lang="id-ID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6695" y="1824436"/>
            <a:ext cx="6946323" cy="4282889"/>
          </a:xfrm>
        </p:spPr>
        <p:txBody>
          <a:bodyPr>
            <a:normAutofit/>
          </a:bodyPr>
          <a:lstStyle/>
          <a:p>
            <a:pPr marL="257175" indent="-257175">
              <a:buFont typeface="+mj-lt"/>
              <a:buAutoNum type="arabicPeriod"/>
            </a:pPr>
            <a:r>
              <a:rPr lang="id-ID" sz="1800" dirty="0"/>
              <a:t>Organisasi Perjuangan </a:t>
            </a:r>
            <a:r>
              <a:rPr lang="en-US" sz="1800" dirty="0"/>
              <a:t>(</a:t>
            </a:r>
            <a:r>
              <a:rPr lang="id-ID" sz="1800" dirty="0"/>
              <a:t>aktif</a:t>
            </a:r>
            <a:r>
              <a:rPr lang="en-US" sz="1800" dirty="0"/>
              <a:t>, SP </a:t>
            </a:r>
            <a:r>
              <a:rPr lang="en-US" sz="1800" dirty="0" err="1"/>
              <a:t>harus</a:t>
            </a:r>
            <a:r>
              <a:rPr lang="en-US" sz="1800" dirty="0"/>
              <a:t> </a:t>
            </a:r>
            <a:r>
              <a:rPr lang="en-US" sz="1800" dirty="0" err="1"/>
              <a:t>memiliki</a:t>
            </a:r>
            <a:r>
              <a:rPr lang="en-US" sz="1800" dirty="0"/>
              <a:t> </a:t>
            </a:r>
            <a:r>
              <a:rPr lang="en-US" sz="1800" dirty="0" err="1"/>
              <a:t>visi</a:t>
            </a:r>
            <a:r>
              <a:rPr lang="en-US" sz="1800" dirty="0"/>
              <a:t> /</a:t>
            </a:r>
            <a:r>
              <a:rPr lang="en-US" sz="1800" dirty="0" err="1"/>
              <a:t>mimpi</a:t>
            </a:r>
            <a:r>
              <a:rPr lang="en-US" sz="1800" dirty="0"/>
              <a:t> </a:t>
            </a:r>
            <a:r>
              <a:rPr lang="en-US" sz="1800" dirty="0" err="1"/>
              <a:t>bersama</a:t>
            </a:r>
            <a:r>
              <a:rPr lang="en-US" sz="1800" dirty="0"/>
              <a:t>, program </a:t>
            </a:r>
            <a:r>
              <a:rPr lang="en-US" sz="1800" dirty="0" err="1"/>
              <a:t>kerja</a:t>
            </a:r>
            <a:r>
              <a:rPr lang="en-US" sz="1800" dirty="0"/>
              <a:t> )</a:t>
            </a:r>
            <a:endParaRPr lang="id-ID" sz="1800" dirty="0"/>
          </a:p>
          <a:p>
            <a:pPr marL="257175" indent="-257175">
              <a:buFont typeface="+mj-lt"/>
              <a:buAutoNum type="arabicPeriod"/>
            </a:pPr>
            <a:r>
              <a:rPr lang="id-ID" sz="1800" dirty="0"/>
              <a:t>Prinsip-prinsip universal : demokratis</a:t>
            </a:r>
            <a:r>
              <a:rPr lang="en-US" sz="1800" dirty="0"/>
              <a:t> (</a:t>
            </a:r>
            <a:r>
              <a:rPr lang="en-US" sz="1800" dirty="0" err="1"/>
              <a:t>anggota</a:t>
            </a:r>
            <a:r>
              <a:rPr lang="en-US" sz="1800" dirty="0"/>
              <a:t> </a:t>
            </a:r>
            <a:r>
              <a:rPr lang="en-US" sz="1800" dirty="0" err="1"/>
              <a:t>terlibat</a:t>
            </a:r>
            <a:r>
              <a:rPr lang="en-US" sz="1800" dirty="0"/>
              <a:t> </a:t>
            </a:r>
            <a:r>
              <a:rPr lang="en-US" sz="1800" dirty="0" err="1"/>
              <a:t>dalam</a:t>
            </a:r>
            <a:r>
              <a:rPr lang="en-US" sz="1800" dirty="0"/>
              <a:t> </a:t>
            </a:r>
            <a:r>
              <a:rPr lang="en-US" sz="1800" dirty="0" err="1"/>
              <a:t>penetapan</a:t>
            </a:r>
            <a:r>
              <a:rPr lang="en-US" sz="1800" dirty="0"/>
              <a:t> </a:t>
            </a:r>
            <a:r>
              <a:rPr lang="en-US" sz="1800" dirty="0" err="1"/>
              <a:t>tujuan</a:t>
            </a:r>
            <a:r>
              <a:rPr lang="en-US" sz="1800" dirty="0"/>
              <a:t> </a:t>
            </a:r>
            <a:r>
              <a:rPr lang="en-US" sz="1800" dirty="0" err="1"/>
              <a:t>bersama</a:t>
            </a:r>
            <a:r>
              <a:rPr lang="en-US" sz="1800" dirty="0"/>
              <a:t>, </a:t>
            </a:r>
            <a:r>
              <a:rPr lang="en-US" sz="1800" dirty="0" err="1"/>
              <a:t>pengawasan</a:t>
            </a:r>
            <a:r>
              <a:rPr lang="en-US" sz="1800" dirty="0"/>
              <a:t> </a:t>
            </a:r>
            <a:r>
              <a:rPr lang="en-US" sz="1800" dirty="0" err="1"/>
              <a:t>oleh</a:t>
            </a:r>
            <a:r>
              <a:rPr lang="en-US" sz="1800" dirty="0"/>
              <a:t> </a:t>
            </a:r>
            <a:r>
              <a:rPr lang="en-US" sz="1800" dirty="0" err="1"/>
              <a:t>anggota</a:t>
            </a:r>
            <a:r>
              <a:rPr lang="en-US" sz="1800" dirty="0"/>
              <a:t>, </a:t>
            </a:r>
            <a:r>
              <a:rPr lang="en-US" sz="1800" dirty="0" err="1"/>
              <a:t>pelaksanaan</a:t>
            </a:r>
            <a:r>
              <a:rPr lang="en-US" sz="1800" dirty="0"/>
              <a:t> </a:t>
            </a:r>
            <a:r>
              <a:rPr lang="en-US" sz="1800" dirty="0" err="1"/>
              <a:t>perjuangan</a:t>
            </a:r>
            <a:r>
              <a:rPr lang="en-US" sz="1800" dirty="0"/>
              <a:t> </a:t>
            </a:r>
            <a:r>
              <a:rPr lang="en-US" sz="1800" dirty="0" err="1"/>
              <a:t>bersama-sama</a:t>
            </a:r>
            <a:r>
              <a:rPr lang="en-US" sz="1800" dirty="0"/>
              <a:t>)</a:t>
            </a:r>
            <a:r>
              <a:rPr lang="id-ID" sz="1800" dirty="0"/>
              <a:t>, independen</a:t>
            </a:r>
            <a:r>
              <a:rPr lang="en-US" sz="1800" dirty="0"/>
              <a:t> (</a:t>
            </a:r>
            <a:r>
              <a:rPr lang="en-US" sz="1800" dirty="0" err="1"/>
              <a:t>kepentingan</a:t>
            </a:r>
            <a:r>
              <a:rPr lang="en-US" sz="1800" dirty="0"/>
              <a:t> </a:t>
            </a:r>
            <a:r>
              <a:rPr lang="en-US" sz="1800" dirty="0" err="1"/>
              <a:t>anggota</a:t>
            </a:r>
            <a:r>
              <a:rPr lang="en-US" sz="1800" dirty="0"/>
              <a:t> paling </a:t>
            </a:r>
            <a:r>
              <a:rPr lang="en-US" sz="1800" dirty="0" err="1"/>
              <a:t>utama</a:t>
            </a:r>
            <a:r>
              <a:rPr lang="en-US" sz="1800" dirty="0"/>
              <a:t>)</a:t>
            </a:r>
            <a:r>
              <a:rPr lang="id-ID" sz="1800" dirty="0"/>
              <a:t>, mandiri dan profesional</a:t>
            </a:r>
            <a:endParaRPr lang="en-US" sz="1800" dirty="0"/>
          </a:p>
          <a:p>
            <a:pPr marL="257175" indent="-257175">
              <a:buFont typeface="+mj-lt"/>
              <a:buAutoNum type="arabicPeriod"/>
            </a:pPr>
            <a:r>
              <a:rPr lang="en-US" sz="1800" dirty="0" err="1"/>
              <a:t>Nilai-nilai</a:t>
            </a:r>
            <a:r>
              <a:rPr lang="en-US" sz="1800" dirty="0"/>
              <a:t> </a:t>
            </a:r>
            <a:r>
              <a:rPr lang="en-US" sz="1800" dirty="0" err="1"/>
              <a:t>organisasi</a:t>
            </a:r>
            <a:r>
              <a:rPr lang="en-US" sz="1800" dirty="0"/>
              <a:t>; </a:t>
            </a:r>
            <a:r>
              <a:rPr lang="en-US" sz="1800" dirty="0" err="1"/>
              <a:t>Solidaritas</a:t>
            </a:r>
            <a:r>
              <a:rPr lang="en-US" sz="1800" dirty="0"/>
              <a:t>, </a:t>
            </a:r>
            <a:r>
              <a:rPr lang="en-US" sz="1800" dirty="0" err="1"/>
              <a:t>soliditas</a:t>
            </a:r>
            <a:r>
              <a:rPr lang="en-US" sz="1800" dirty="0"/>
              <a:t>, </a:t>
            </a:r>
            <a:r>
              <a:rPr lang="en-US" sz="1800" dirty="0" err="1"/>
              <a:t>Profesionalisme</a:t>
            </a:r>
            <a:r>
              <a:rPr lang="en-US" sz="1800" dirty="0"/>
              <a:t>, </a:t>
            </a:r>
            <a:r>
              <a:rPr lang="en-US" sz="1800" dirty="0" err="1"/>
              <a:t>kesetiakawanan</a:t>
            </a:r>
            <a:r>
              <a:rPr lang="en-US" sz="1800" dirty="0"/>
              <a:t>, </a:t>
            </a:r>
            <a:r>
              <a:rPr lang="en-US" sz="1800" dirty="0" err="1"/>
              <a:t>kejujuran</a:t>
            </a:r>
            <a:r>
              <a:rPr lang="en-US" sz="1800" dirty="0"/>
              <a:t>, </a:t>
            </a:r>
            <a:r>
              <a:rPr lang="en-US" sz="1800" dirty="0" err="1"/>
              <a:t>transparansi</a:t>
            </a:r>
            <a:r>
              <a:rPr lang="en-US" sz="1800" dirty="0"/>
              <a:t>, </a:t>
            </a:r>
            <a:r>
              <a:rPr lang="en-US" sz="1800" dirty="0" err="1"/>
              <a:t>tanggung</a:t>
            </a:r>
            <a:r>
              <a:rPr lang="en-US" sz="1800" dirty="0"/>
              <a:t> </a:t>
            </a:r>
            <a:r>
              <a:rPr lang="en-US" sz="1800" dirty="0" err="1"/>
              <a:t>jawab</a:t>
            </a:r>
            <a:r>
              <a:rPr lang="en-US" sz="1800" dirty="0"/>
              <a:t>.</a:t>
            </a:r>
            <a:endParaRPr lang="id-ID" sz="1800" dirty="0"/>
          </a:p>
          <a:p>
            <a:pPr marL="257175" indent="-257175">
              <a:buFont typeface="+mj-lt"/>
              <a:buAutoNum type="arabicPeriod"/>
            </a:pPr>
            <a:r>
              <a:rPr lang="en-US" sz="1800" dirty="0" err="1"/>
              <a:t>Pembagian</a:t>
            </a:r>
            <a:r>
              <a:rPr lang="en-US" sz="1800" dirty="0"/>
              <a:t> </a:t>
            </a:r>
            <a:r>
              <a:rPr lang="en-US" sz="1800" dirty="0" err="1"/>
              <a:t>Peran</a:t>
            </a:r>
            <a:r>
              <a:rPr lang="en-US" sz="1800" dirty="0"/>
              <a:t> : </a:t>
            </a:r>
            <a:r>
              <a:rPr lang="id-ID" sz="1800" dirty="0"/>
              <a:t>Anggota</a:t>
            </a:r>
            <a:r>
              <a:rPr lang="en-US" sz="1800" dirty="0"/>
              <a:t>, </a:t>
            </a:r>
            <a:r>
              <a:rPr lang="en-US" sz="1800" dirty="0" err="1"/>
              <a:t>Komisariat</a:t>
            </a:r>
            <a:r>
              <a:rPr lang="en-US" sz="1800" dirty="0"/>
              <a:t>,</a:t>
            </a:r>
            <a:r>
              <a:rPr lang="id-ID" sz="1800" dirty="0"/>
              <a:t> PUK</a:t>
            </a:r>
            <a:r>
              <a:rPr lang="en-US" sz="1800" dirty="0"/>
              <a:t>, </a:t>
            </a:r>
            <a:r>
              <a:rPr lang="id-ID" sz="1800" dirty="0"/>
              <a:t>PC,</a:t>
            </a:r>
            <a:r>
              <a:rPr lang="en-US" sz="1800" dirty="0"/>
              <a:t> </a:t>
            </a:r>
            <a:r>
              <a:rPr lang="id-ID" sz="1800" dirty="0"/>
              <a:t>PD,</a:t>
            </a:r>
            <a:r>
              <a:rPr lang="en-US" sz="1800" dirty="0"/>
              <a:t> </a:t>
            </a:r>
            <a:r>
              <a:rPr lang="id-ID" sz="1800" dirty="0"/>
              <a:t>PP</a:t>
            </a:r>
            <a:endParaRPr lang="en-US" sz="1800" dirty="0"/>
          </a:p>
          <a:p>
            <a:pPr marL="257175" indent="-257175">
              <a:buFont typeface="+mj-lt"/>
              <a:buAutoNum type="arabicPeriod"/>
            </a:pPr>
            <a:r>
              <a:rPr lang="en-US" sz="1800" dirty="0" err="1"/>
              <a:t>Pengelolaan</a:t>
            </a:r>
            <a:r>
              <a:rPr lang="en-US" sz="1800" dirty="0"/>
              <a:t> </a:t>
            </a:r>
            <a:r>
              <a:rPr lang="en-US" sz="1800" dirty="0" err="1"/>
              <a:t>sumber</a:t>
            </a:r>
            <a:r>
              <a:rPr lang="en-US" sz="1800" dirty="0"/>
              <a:t> </a:t>
            </a:r>
            <a:r>
              <a:rPr lang="en-US" sz="1800" dirty="0" err="1"/>
              <a:t>daya</a:t>
            </a:r>
            <a:r>
              <a:rPr lang="en-US" sz="1800" dirty="0"/>
              <a:t> </a:t>
            </a:r>
            <a:r>
              <a:rPr lang="en-US" sz="1800" dirty="0" err="1"/>
              <a:t>untuk</a:t>
            </a:r>
            <a:r>
              <a:rPr lang="en-US" sz="1800" dirty="0"/>
              <a:t> </a:t>
            </a:r>
            <a:r>
              <a:rPr lang="en-US" sz="1800" dirty="0" err="1"/>
              <a:t>mencapai</a:t>
            </a:r>
            <a:r>
              <a:rPr lang="en-US" sz="1800" dirty="0"/>
              <a:t> </a:t>
            </a:r>
            <a:r>
              <a:rPr lang="en-US" sz="1800" dirty="0" err="1"/>
              <a:t>tujuan</a:t>
            </a:r>
            <a:r>
              <a:rPr lang="en-US" sz="1800" dirty="0"/>
              <a:t> </a:t>
            </a:r>
            <a:r>
              <a:rPr lang="en-US" sz="1800" dirty="0" err="1"/>
              <a:t>organisasi</a:t>
            </a:r>
            <a:endParaRPr lang="id-ID" sz="1800" dirty="0"/>
          </a:p>
          <a:p>
            <a:pPr>
              <a:buBlip>
                <a:blip r:embed="rId2"/>
              </a:buBlip>
            </a:pPr>
            <a:endParaRPr lang="id-ID" sz="1800" dirty="0"/>
          </a:p>
          <a:p>
            <a:pPr>
              <a:buBlip>
                <a:blip r:embed="rId2"/>
              </a:buBlip>
            </a:pPr>
            <a:endParaRPr lang="id-ID" sz="1800" dirty="0"/>
          </a:p>
          <a:p>
            <a:pPr>
              <a:buNone/>
            </a:pPr>
            <a:endParaRPr lang="id-ID" sz="1800" dirty="0"/>
          </a:p>
          <a:p>
            <a:pPr>
              <a:buBlip>
                <a:blip r:embed="rId2"/>
              </a:buBlip>
            </a:pPr>
            <a:endParaRPr lang="id-ID" sz="1800" dirty="0"/>
          </a:p>
        </p:txBody>
      </p:sp>
    </p:spTree>
    <p:extLst>
      <p:ext uri="{BB962C8B-B14F-4D97-AF65-F5344CB8AC3E}">
        <p14:creationId xmlns:p14="http://schemas.microsoft.com/office/powerpoint/2010/main" val="2017485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533400"/>
            <a:ext cx="7588827" cy="1207008"/>
          </a:xfrm>
        </p:spPr>
        <p:txBody>
          <a:bodyPr/>
          <a:lstStyle/>
          <a:p>
            <a:pPr algn="ctr"/>
            <a:r>
              <a:rPr lang="en-US" dirty="0" smtClean="0">
                <a:latin typeface="Arial Black" panose="020B0A04020102020204" pitchFamily="34" charset="0"/>
              </a:rPr>
              <a:t>Tata </a:t>
            </a:r>
            <a:r>
              <a:rPr lang="en-US" dirty="0" err="1" smtClean="0">
                <a:latin typeface="Arial Black" panose="020B0A04020102020204" pitchFamily="34" charset="0"/>
              </a:rPr>
              <a:t>Kelola</a:t>
            </a:r>
            <a:r>
              <a:rPr lang="en-US" dirty="0" smtClean="0">
                <a:latin typeface="Arial Black" panose="020B0A04020102020204" pitchFamily="34" charset="0"/>
              </a:rPr>
              <a:t> </a:t>
            </a:r>
            <a:r>
              <a:rPr lang="en-US" dirty="0" err="1" smtClean="0">
                <a:latin typeface="Arial Black" panose="020B0A04020102020204" pitchFamily="34" charset="0"/>
              </a:rPr>
              <a:t>Organisasi</a:t>
            </a:r>
            <a:r>
              <a:rPr lang="en-US" dirty="0" smtClean="0">
                <a:latin typeface="Arial Black" panose="020B0A04020102020204" pitchFamily="34" charset="0"/>
              </a:rPr>
              <a:t> PUK SPKEP SPSI</a:t>
            </a:r>
            <a:endParaRPr lang="en-US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425" y="2057400"/>
            <a:ext cx="8108374" cy="4488942"/>
          </a:xfrm>
        </p:spPr>
        <p:txBody>
          <a:bodyPr>
            <a:normAutofit/>
          </a:bodyPr>
          <a:lstStyle/>
          <a:p>
            <a:pPr marL="350044" lvl="1" indent="-350044">
              <a:buFont typeface="+mj-lt"/>
              <a:buAutoNum type="arabicPeriod"/>
            </a:pPr>
            <a:r>
              <a:rPr lang="en-US" sz="2000" dirty="0" err="1"/>
              <a:t>Pembagian</a:t>
            </a:r>
            <a:r>
              <a:rPr lang="en-US" sz="2000" dirty="0"/>
              <a:t> </a:t>
            </a:r>
            <a:r>
              <a:rPr lang="en-US" sz="2000" dirty="0" err="1"/>
              <a:t>tugas</a:t>
            </a:r>
            <a:r>
              <a:rPr lang="en-US" sz="2000" dirty="0"/>
              <a:t> </a:t>
            </a:r>
            <a:r>
              <a:rPr lang="en-US" sz="2000" dirty="0" err="1"/>
              <a:t>antara</a:t>
            </a:r>
            <a:r>
              <a:rPr lang="en-US" sz="2000" dirty="0"/>
              <a:t> </a:t>
            </a:r>
            <a:r>
              <a:rPr lang="en-US" sz="2000" dirty="0" err="1"/>
              <a:t>lembaga</a:t>
            </a:r>
            <a:r>
              <a:rPr lang="en-US" sz="2000" dirty="0"/>
              <a:t> </a:t>
            </a:r>
            <a:r>
              <a:rPr lang="en-US" sz="2000" dirty="0" err="1"/>
              <a:t>dalam</a:t>
            </a:r>
            <a:r>
              <a:rPr lang="en-US" sz="2000" dirty="0"/>
              <a:t> </a:t>
            </a:r>
            <a:r>
              <a:rPr lang="en-US" sz="2000" dirty="0" err="1"/>
              <a:t>organisasi</a:t>
            </a:r>
            <a:r>
              <a:rPr lang="en-US" sz="2000" dirty="0"/>
              <a:t> (Check and balance ).</a:t>
            </a:r>
          </a:p>
          <a:p>
            <a:pPr marL="350044" lvl="1" indent="-350044">
              <a:buFont typeface="+mj-lt"/>
              <a:buAutoNum type="arabicPeriod"/>
            </a:pPr>
            <a:r>
              <a:rPr lang="en-US" sz="2000" dirty="0" err="1"/>
              <a:t>Pembagian</a:t>
            </a:r>
            <a:r>
              <a:rPr lang="en-US" sz="2000" dirty="0"/>
              <a:t> </a:t>
            </a:r>
            <a:r>
              <a:rPr lang="en-US" sz="2000" dirty="0" err="1"/>
              <a:t>tugas</a:t>
            </a:r>
            <a:r>
              <a:rPr lang="en-US" sz="2000" dirty="0"/>
              <a:t> </a:t>
            </a:r>
            <a:r>
              <a:rPr lang="en-US" sz="2000" dirty="0" err="1"/>
              <a:t>antara</a:t>
            </a:r>
            <a:r>
              <a:rPr lang="en-US" sz="2000" dirty="0"/>
              <a:t> </a:t>
            </a:r>
            <a:r>
              <a:rPr lang="en-US" sz="2000" dirty="0" err="1"/>
              <a:t>pengurus</a:t>
            </a:r>
            <a:endParaRPr lang="en-US" sz="2000" dirty="0"/>
          </a:p>
          <a:p>
            <a:pPr marL="350044" lvl="1" indent="-350044">
              <a:buFont typeface="+mj-lt"/>
              <a:buAutoNum type="arabicPeriod"/>
            </a:pPr>
            <a:r>
              <a:rPr lang="en-US" sz="2000" dirty="0" err="1"/>
              <a:t>Pembagian</a:t>
            </a:r>
            <a:r>
              <a:rPr lang="en-US" sz="2000" dirty="0"/>
              <a:t> </a:t>
            </a:r>
            <a:r>
              <a:rPr lang="en-US" sz="2000" dirty="0" err="1"/>
              <a:t>peran</a:t>
            </a:r>
            <a:r>
              <a:rPr lang="en-US" sz="2000" dirty="0"/>
              <a:t> </a:t>
            </a:r>
            <a:r>
              <a:rPr lang="en-US" sz="2000" dirty="0" err="1"/>
              <a:t>antara</a:t>
            </a:r>
            <a:r>
              <a:rPr lang="en-US" sz="2000" dirty="0"/>
              <a:t> </a:t>
            </a:r>
            <a:r>
              <a:rPr lang="en-US" sz="2000" dirty="0" err="1"/>
              <a:t>pengurus</a:t>
            </a:r>
            <a:r>
              <a:rPr lang="en-US" sz="2000" dirty="0"/>
              <a:t>, </a:t>
            </a:r>
            <a:r>
              <a:rPr lang="en-US" sz="2000" dirty="0" err="1"/>
              <a:t>bakor</a:t>
            </a:r>
            <a:r>
              <a:rPr lang="en-US" sz="2000" dirty="0"/>
              <a:t>, </a:t>
            </a:r>
            <a:r>
              <a:rPr lang="en-US" sz="2000" dirty="0" err="1"/>
              <a:t>anggota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lembaga</a:t>
            </a:r>
            <a:r>
              <a:rPr lang="en-US" sz="2000" dirty="0"/>
              <a:t> yang </a:t>
            </a:r>
            <a:r>
              <a:rPr lang="en-US" sz="2000" dirty="0" err="1"/>
              <a:t>ada</a:t>
            </a:r>
            <a:r>
              <a:rPr lang="en-US" sz="2000" dirty="0"/>
              <a:t>.</a:t>
            </a:r>
          </a:p>
          <a:p>
            <a:pPr marL="350044" lvl="1" indent="-350044">
              <a:buFont typeface="+mj-lt"/>
              <a:buAutoNum type="arabicPeriod"/>
            </a:pPr>
            <a:r>
              <a:rPr lang="en-US" sz="2000" dirty="0" err="1"/>
              <a:t>Mekanisme</a:t>
            </a:r>
            <a:r>
              <a:rPr lang="en-US" sz="2000" dirty="0"/>
              <a:t> </a:t>
            </a:r>
            <a:r>
              <a:rPr lang="en-US" sz="2000" dirty="0" err="1"/>
              <a:t>penyaluran</a:t>
            </a:r>
            <a:r>
              <a:rPr lang="en-US" sz="2000" dirty="0"/>
              <a:t> </a:t>
            </a:r>
            <a:r>
              <a:rPr lang="en-US" sz="2000" dirty="0" err="1"/>
              <a:t>aspirasi</a:t>
            </a:r>
            <a:r>
              <a:rPr lang="en-US" sz="2000" dirty="0"/>
              <a:t> </a:t>
            </a:r>
            <a:r>
              <a:rPr lang="en-US" sz="2000" dirty="0" err="1"/>
              <a:t>dari</a:t>
            </a:r>
            <a:r>
              <a:rPr lang="en-US" sz="2000" dirty="0"/>
              <a:t> </a:t>
            </a:r>
            <a:r>
              <a:rPr lang="en-US" sz="2000" dirty="0" err="1"/>
              <a:t>anggota</a:t>
            </a:r>
            <a:endParaRPr lang="en-US" sz="2000" dirty="0"/>
          </a:p>
          <a:p>
            <a:pPr marL="350044" lvl="1" indent="-350044">
              <a:buFont typeface="+mj-lt"/>
              <a:buAutoNum type="arabicPeriod"/>
            </a:pPr>
            <a:r>
              <a:rPr lang="en-US" sz="2000" dirty="0" err="1"/>
              <a:t>Mekanisme</a:t>
            </a:r>
            <a:r>
              <a:rPr lang="en-US" sz="2000" dirty="0"/>
              <a:t> </a:t>
            </a:r>
            <a:r>
              <a:rPr lang="en-US" sz="2000" dirty="0" err="1"/>
              <a:t>penyelesaian</a:t>
            </a:r>
            <a:r>
              <a:rPr lang="en-US" sz="2000" dirty="0"/>
              <a:t> </a:t>
            </a:r>
            <a:r>
              <a:rPr lang="en-US" sz="2000" dirty="0" err="1"/>
              <a:t>masalah</a:t>
            </a:r>
            <a:r>
              <a:rPr lang="en-US" sz="2000" dirty="0"/>
              <a:t>/</a:t>
            </a:r>
            <a:r>
              <a:rPr lang="en-US" sz="2000" dirty="0" err="1"/>
              <a:t>konflik</a:t>
            </a:r>
            <a:r>
              <a:rPr lang="en-US" sz="2000" dirty="0"/>
              <a:t> </a:t>
            </a:r>
            <a:r>
              <a:rPr lang="en-US" sz="2000" dirty="0" err="1"/>
              <a:t>dalam</a:t>
            </a:r>
            <a:r>
              <a:rPr lang="en-US" sz="2000" dirty="0"/>
              <a:t> </a:t>
            </a:r>
            <a:r>
              <a:rPr lang="en-US" sz="2000" dirty="0" err="1"/>
              <a:t>organisasi</a:t>
            </a:r>
            <a:r>
              <a:rPr lang="en-US" sz="2000" dirty="0"/>
              <a:t>.</a:t>
            </a:r>
          </a:p>
          <a:p>
            <a:pPr marL="350044" lvl="1" indent="-350044">
              <a:buFont typeface="+mj-lt"/>
              <a:buAutoNum type="arabicPeriod"/>
            </a:pPr>
            <a:r>
              <a:rPr lang="en-US" sz="2000" dirty="0" err="1"/>
              <a:t>Pemanfaatan</a:t>
            </a:r>
            <a:r>
              <a:rPr lang="en-US" sz="2000" dirty="0"/>
              <a:t> </a:t>
            </a:r>
            <a:r>
              <a:rPr lang="en-US" sz="2000" dirty="0" err="1"/>
              <a:t>semua</a:t>
            </a:r>
            <a:r>
              <a:rPr lang="en-US" sz="2000" dirty="0"/>
              <a:t> </a:t>
            </a:r>
            <a:r>
              <a:rPr lang="en-US" sz="2000" dirty="0" err="1"/>
              <a:t>sumber</a:t>
            </a:r>
            <a:r>
              <a:rPr lang="en-US" sz="2000" dirty="0"/>
              <a:t> </a:t>
            </a:r>
            <a:r>
              <a:rPr lang="en-US" sz="2000" dirty="0" err="1"/>
              <a:t>daya</a:t>
            </a:r>
            <a:r>
              <a:rPr lang="en-US" sz="2000" dirty="0"/>
              <a:t> </a:t>
            </a:r>
            <a:r>
              <a:rPr lang="en-US" sz="2000" dirty="0" err="1"/>
              <a:t>organisasi</a:t>
            </a:r>
            <a:r>
              <a:rPr lang="en-US" sz="2000" dirty="0"/>
              <a:t> </a:t>
            </a:r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err="1"/>
              <a:t>membangun</a:t>
            </a:r>
            <a:r>
              <a:rPr lang="en-US" sz="2000" dirty="0"/>
              <a:t> </a:t>
            </a:r>
            <a:r>
              <a:rPr lang="en-US" sz="2000" dirty="0" err="1"/>
              <a:t>gerakan</a:t>
            </a:r>
            <a:r>
              <a:rPr lang="en-US" sz="2000" dirty="0"/>
              <a:t>/</a:t>
            </a:r>
            <a:r>
              <a:rPr lang="en-US" sz="2000" dirty="0" err="1"/>
              <a:t>meningkatkan</a:t>
            </a:r>
            <a:r>
              <a:rPr lang="en-US" sz="2000" dirty="0"/>
              <a:t> </a:t>
            </a:r>
            <a:r>
              <a:rPr lang="en-US" sz="2000" dirty="0" err="1"/>
              <a:t>kesejahteraan</a:t>
            </a:r>
            <a:r>
              <a:rPr lang="en-US" sz="2000" dirty="0"/>
              <a:t> </a:t>
            </a:r>
            <a:r>
              <a:rPr lang="en-US" sz="2000" dirty="0" err="1"/>
              <a:t>buruh</a:t>
            </a:r>
            <a:r>
              <a:rPr lang="en-US" sz="2000" dirty="0"/>
              <a:t> di </a:t>
            </a:r>
            <a:r>
              <a:rPr lang="en-US" sz="2000" dirty="0" err="1"/>
              <a:t>pabrik</a:t>
            </a:r>
            <a:r>
              <a:rPr lang="en-US" sz="2000" dirty="0"/>
              <a:t>, </a:t>
            </a:r>
            <a:r>
              <a:rPr lang="en-US" sz="2000" dirty="0" err="1"/>
              <a:t>Termasuk</a:t>
            </a:r>
            <a:r>
              <a:rPr lang="en-US" sz="2000" dirty="0"/>
              <a:t> </a:t>
            </a:r>
            <a:r>
              <a:rPr lang="en-US" sz="2000" dirty="0" err="1"/>
              <a:t>pengoptimalan</a:t>
            </a:r>
            <a:r>
              <a:rPr lang="en-US" sz="2000" dirty="0"/>
              <a:t> </a:t>
            </a:r>
            <a:r>
              <a:rPr lang="en-US" sz="2000" dirty="0" err="1"/>
              <a:t>peran</a:t>
            </a:r>
            <a:r>
              <a:rPr lang="en-US" sz="2000" dirty="0"/>
              <a:t> media.</a:t>
            </a:r>
          </a:p>
          <a:p>
            <a:pPr marL="350044" lvl="1" indent="-350044">
              <a:buFont typeface="+mj-lt"/>
              <a:buAutoNum type="arabicPeriod"/>
            </a:pPr>
            <a:r>
              <a:rPr lang="en-US" sz="2000" dirty="0" err="1"/>
              <a:t>Mekanisme</a:t>
            </a:r>
            <a:r>
              <a:rPr lang="en-US" sz="2000" dirty="0"/>
              <a:t> </a:t>
            </a:r>
            <a:r>
              <a:rPr lang="en-US" sz="2000" dirty="0" err="1"/>
              <a:t>pengelolaan</a:t>
            </a:r>
            <a:r>
              <a:rPr lang="en-US" sz="2000" dirty="0"/>
              <a:t> </a:t>
            </a:r>
            <a:r>
              <a:rPr lang="en-US" sz="2000" dirty="0" err="1"/>
              <a:t>keuangan</a:t>
            </a:r>
            <a:r>
              <a:rPr lang="en-US" sz="2000" dirty="0"/>
              <a:t> </a:t>
            </a:r>
            <a:r>
              <a:rPr lang="en-US" sz="2000" dirty="0" err="1"/>
              <a:t>organisasi</a:t>
            </a:r>
            <a:r>
              <a:rPr lang="en-US" sz="2000" dirty="0"/>
              <a:t> yang </a:t>
            </a:r>
            <a:r>
              <a:rPr lang="en-US" sz="2000" dirty="0" err="1"/>
              <a:t>baik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773300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3447"/>
            <a:ext cx="6589199" cy="1280890"/>
          </a:xfrm>
        </p:spPr>
        <p:txBody>
          <a:bodyPr/>
          <a:lstStyle/>
          <a:p>
            <a:pPr algn="ctr"/>
            <a:r>
              <a:rPr lang="id-ID" b="1" dirty="0" smtClean="0">
                <a:latin typeface="Arial Black" panose="020B0A04020102020204" pitchFamily="34" charset="0"/>
              </a:rPr>
              <a:t>Pemahaman Dasar</a:t>
            </a:r>
            <a:endParaRPr lang="id-ID" b="1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305800" cy="3886200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800" dirty="0"/>
              <a:t>PKB </a:t>
            </a:r>
            <a:r>
              <a:rPr lang="en-US" sz="2800" dirty="0" err="1"/>
              <a:t>merupakan</a:t>
            </a:r>
            <a:r>
              <a:rPr lang="en-US" sz="2800" dirty="0"/>
              <a:t> </a:t>
            </a:r>
            <a:r>
              <a:rPr lang="en-US" sz="2800" b="1" dirty="0" err="1"/>
              <a:t>Perjuangan</a:t>
            </a:r>
            <a:r>
              <a:rPr lang="en-US" sz="2800" b="1" dirty="0"/>
              <a:t> </a:t>
            </a:r>
            <a:r>
              <a:rPr lang="en-US" sz="2800" b="1" dirty="0" err="1"/>
              <a:t>Utama</a:t>
            </a:r>
            <a:r>
              <a:rPr lang="en-US" sz="2800" b="1" dirty="0"/>
              <a:t> </a:t>
            </a:r>
            <a:r>
              <a:rPr lang="en-US" sz="2800" b="1" dirty="0" smtClean="0"/>
              <a:t>SP </a:t>
            </a:r>
            <a:r>
              <a:rPr lang="en-US" sz="2800" dirty="0" err="1"/>
              <a:t>untuk</a:t>
            </a:r>
            <a:r>
              <a:rPr lang="en-US" sz="2800" dirty="0"/>
              <a:t> </a:t>
            </a:r>
            <a:r>
              <a:rPr lang="en-US" sz="2800" b="1" dirty="0" err="1"/>
              <a:t>melindungi</a:t>
            </a:r>
            <a:r>
              <a:rPr lang="en-US" sz="2800" dirty="0" smtClean="0"/>
              <a:t>, </a:t>
            </a:r>
            <a:r>
              <a:rPr lang="en-US" sz="2800" b="1" dirty="0" err="1" smtClean="0"/>
              <a:t>memperbaiki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kondisi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kerja</a:t>
            </a:r>
            <a:r>
              <a:rPr lang="en-US" sz="2800" dirty="0" smtClean="0"/>
              <a:t>, </a:t>
            </a:r>
            <a:r>
              <a:rPr lang="en-US" sz="2800" b="1" dirty="0" err="1"/>
              <a:t>membela</a:t>
            </a:r>
            <a:r>
              <a:rPr lang="en-US" sz="2800" b="1" dirty="0"/>
              <a:t> </a:t>
            </a:r>
            <a:r>
              <a:rPr lang="en-US" sz="2800" b="1" dirty="0" err="1"/>
              <a:t>kepentingan</a:t>
            </a:r>
            <a:r>
              <a:rPr lang="en-US" sz="2800" b="1" dirty="0"/>
              <a:t> </a:t>
            </a:r>
            <a:r>
              <a:rPr lang="en-US" sz="2800" b="1" dirty="0" err="1"/>
              <a:t>pekerja</a:t>
            </a:r>
            <a:r>
              <a:rPr lang="en-US" sz="2800" dirty="0"/>
              <a:t>, </a:t>
            </a:r>
            <a:r>
              <a:rPr lang="en-US" sz="2800" b="1" dirty="0" err="1"/>
              <a:t>meningkatkan</a:t>
            </a:r>
            <a:r>
              <a:rPr lang="en-US" sz="2800" b="1" dirty="0"/>
              <a:t> </a:t>
            </a:r>
            <a:r>
              <a:rPr lang="en-US" sz="2800" b="1" dirty="0" err="1"/>
              <a:t>kesejahteraan</a:t>
            </a:r>
            <a:r>
              <a:rPr lang="en-US" sz="2800" b="1" dirty="0"/>
              <a:t> </a:t>
            </a:r>
            <a:r>
              <a:rPr lang="en-US" sz="2800" b="1" dirty="0" err="1"/>
              <a:t>bagi</a:t>
            </a:r>
            <a:r>
              <a:rPr lang="en-US" sz="2800" b="1" dirty="0"/>
              <a:t> </a:t>
            </a:r>
            <a:r>
              <a:rPr lang="en-US" sz="2800" b="1" dirty="0" err="1"/>
              <a:t>pekerja</a:t>
            </a:r>
            <a:r>
              <a:rPr lang="en-US" sz="2800" b="1" dirty="0"/>
              <a:t> </a:t>
            </a:r>
            <a:r>
              <a:rPr lang="en-US" sz="2800" b="1" dirty="0" err="1"/>
              <a:t>dan</a:t>
            </a:r>
            <a:r>
              <a:rPr lang="en-US" sz="2800" b="1" dirty="0"/>
              <a:t> </a:t>
            </a:r>
            <a:r>
              <a:rPr lang="en-US" sz="2800" b="1" dirty="0" err="1"/>
              <a:t>keluarganya</a:t>
            </a:r>
            <a:r>
              <a:rPr lang="en-US" sz="2800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 smtClean="0"/>
              <a:t>PKB </a:t>
            </a:r>
            <a:r>
              <a:rPr lang="en-US" sz="2800" dirty="0" err="1" smtClean="0"/>
              <a:t>merupakan</a:t>
            </a:r>
            <a:r>
              <a:rPr lang="en-US" sz="2800" dirty="0" smtClean="0"/>
              <a:t> </a:t>
            </a:r>
            <a:r>
              <a:rPr lang="en-US" sz="2800" b="1" dirty="0" err="1" smtClean="0"/>
              <a:t>Kaidah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Hukum</a:t>
            </a:r>
            <a:r>
              <a:rPr lang="en-US" sz="2800" b="1" dirty="0" smtClean="0"/>
              <a:t> yang </a:t>
            </a:r>
            <a:r>
              <a:rPr lang="en-US" sz="2800" b="1" dirty="0" err="1" smtClean="0"/>
              <a:t>bersifat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Otonom</a:t>
            </a:r>
            <a:r>
              <a:rPr lang="en-US" sz="2800" b="1" dirty="0" smtClean="0"/>
              <a:t>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Khusus</a:t>
            </a:r>
            <a:r>
              <a:rPr lang="en-US" sz="2800" dirty="0" smtClean="0"/>
              <a:t> </a:t>
            </a:r>
            <a:r>
              <a:rPr lang="en-US" sz="2800" dirty="0" err="1" smtClean="0"/>
              <a:t>antara</a:t>
            </a:r>
            <a:r>
              <a:rPr lang="en-US" sz="2800" dirty="0" smtClean="0"/>
              <a:t> </a:t>
            </a:r>
            <a:r>
              <a:rPr lang="en-US" sz="2800" dirty="0" err="1" smtClean="0"/>
              <a:t>Pengusaha</a:t>
            </a:r>
            <a:r>
              <a:rPr lang="en-US" sz="2800" dirty="0" smtClean="0"/>
              <a:t>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Serikat</a:t>
            </a:r>
            <a:r>
              <a:rPr lang="en-US" sz="2800" dirty="0" smtClean="0"/>
              <a:t> </a:t>
            </a:r>
            <a:r>
              <a:rPr lang="en-US" sz="2800" dirty="0" err="1" smtClean="0"/>
              <a:t>Pekerja</a:t>
            </a:r>
            <a:r>
              <a:rPr lang="en-US" sz="2800" dirty="0" smtClean="0"/>
              <a:t>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menjadi</a:t>
            </a:r>
            <a:r>
              <a:rPr lang="en-US" sz="2800" dirty="0" smtClean="0"/>
              <a:t> </a:t>
            </a:r>
            <a:r>
              <a:rPr lang="en-US" sz="2800" dirty="0" err="1" smtClean="0"/>
              <a:t>peluang</a:t>
            </a:r>
            <a:r>
              <a:rPr lang="en-US" sz="2800" dirty="0" smtClean="0"/>
              <a:t> </a:t>
            </a:r>
            <a:r>
              <a:rPr lang="en-US" sz="2800" dirty="0" err="1" smtClean="0"/>
              <a:t>untuk</a:t>
            </a:r>
            <a:r>
              <a:rPr lang="en-US" sz="2800" dirty="0" smtClean="0"/>
              <a:t> </a:t>
            </a:r>
            <a:r>
              <a:rPr lang="en-US" sz="2800" dirty="0" err="1" smtClean="0"/>
              <a:t>memperbaiki</a:t>
            </a:r>
            <a:r>
              <a:rPr lang="en-US" sz="2800" dirty="0" smtClean="0"/>
              <a:t> </a:t>
            </a:r>
            <a:r>
              <a:rPr lang="en-US" sz="2800" dirty="0" err="1" smtClean="0"/>
              <a:t>kondisi</a:t>
            </a:r>
            <a:r>
              <a:rPr lang="en-US" sz="2800" dirty="0" smtClean="0"/>
              <a:t> </a:t>
            </a:r>
            <a:r>
              <a:rPr lang="en-US" sz="2800" dirty="0" err="1" smtClean="0"/>
              <a:t>kerja</a:t>
            </a:r>
            <a:r>
              <a:rPr lang="en-US" sz="2800" dirty="0" smtClean="0"/>
              <a:t> di </a:t>
            </a:r>
            <a:r>
              <a:rPr lang="en-US" sz="2800" dirty="0" err="1" smtClean="0"/>
              <a:t>tengah</a:t>
            </a:r>
            <a:r>
              <a:rPr lang="en-US" sz="2800" dirty="0" smtClean="0"/>
              <a:t> </a:t>
            </a:r>
            <a:r>
              <a:rPr lang="en-US" sz="2800" dirty="0" err="1" smtClean="0"/>
              <a:t>regulasi</a:t>
            </a:r>
            <a:r>
              <a:rPr lang="en-US" sz="2800" dirty="0" smtClean="0"/>
              <a:t> di </a:t>
            </a:r>
            <a:r>
              <a:rPr lang="en-US" sz="2800" dirty="0" err="1" smtClean="0"/>
              <a:t>bidang</a:t>
            </a:r>
            <a:r>
              <a:rPr lang="en-US" sz="2800" dirty="0" smtClean="0"/>
              <a:t> </a:t>
            </a:r>
            <a:r>
              <a:rPr lang="en-US" sz="2800" dirty="0" err="1" smtClean="0"/>
              <a:t>ketenagakerjaan</a:t>
            </a:r>
            <a:r>
              <a:rPr lang="en-US" sz="2800" dirty="0" smtClean="0"/>
              <a:t> yang </a:t>
            </a:r>
            <a:r>
              <a:rPr lang="en-US" sz="2800" dirty="0" err="1" smtClean="0"/>
              <a:t>kurang</a:t>
            </a:r>
            <a:r>
              <a:rPr lang="en-US" sz="2800" dirty="0" smtClean="0"/>
              <a:t> </a:t>
            </a:r>
            <a:r>
              <a:rPr lang="en-US" sz="2800" dirty="0" err="1" smtClean="0"/>
              <a:t>baik</a:t>
            </a:r>
            <a:r>
              <a:rPr lang="en-US" sz="2800" dirty="0" smtClean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 err="1" smtClean="0"/>
              <a:t>Pembuatan</a:t>
            </a:r>
            <a:r>
              <a:rPr lang="en-US" sz="2800" dirty="0" smtClean="0"/>
              <a:t> Manual PKB </a:t>
            </a:r>
            <a:r>
              <a:rPr lang="en-US" sz="2800" dirty="0" err="1" smtClean="0"/>
              <a:t>diharapkan</a:t>
            </a:r>
            <a:r>
              <a:rPr lang="en-US" sz="2800" dirty="0" smtClean="0"/>
              <a:t> </a:t>
            </a:r>
            <a:r>
              <a:rPr lang="en-US" sz="2800" dirty="0" err="1" smtClean="0"/>
              <a:t>akan</a:t>
            </a:r>
            <a:r>
              <a:rPr lang="en-US" sz="2800" dirty="0" smtClean="0"/>
              <a:t> </a:t>
            </a:r>
            <a:r>
              <a:rPr lang="en-US" sz="2800" dirty="0" err="1" smtClean="0"/>
              <a:t>meningkatkan</a:t>
            </a:r>
            <a:r>
              <a:rPr lang="en-US" sz="2800" dirty="0" smtClean="0"/>
              <a:t> </a:t>
            </a:r>
            <a:r>
              <a:rPr lang="en-US" sz="2800" dirty="0" err="1" smtClean="0"/>
              <a:t>standar</a:t>
            </a:r>
            <a:r>
              <a:rPr lang="en-US" sz="2800" dirty="0" smtClean="0"/>
              <a:t> </a:t>
            </a:r>
            <a:r>
              <a:rPr lang="en-US" sz="2800" dirty="0" err="1" smtClean="0"/>
              <a:t>kondisi</a:t>
            </a:r>
            <a:r>
              <a:rPr lang="en-US" sz="2800" dirty="0" smtClean="0"/>
              <a:t> </a:t>
            </a:r>
            <a:r>
              <a:rPr lang="en-US" sz="2800" dirty="0" err="1" smtClean="0"/>
              <a:t>perburuhan</a:t>
            </a:r>
            <a:r>
              <a:rPr lang="en-US" sz="2800" dirty="0" smtClean="0"/>
              <a:t> yang </a:t>
            </a:r>
            <a:r>
              <a:rPr lang="en-US" sz="2800" dirty="0" err="1" smtClean="0"/>
              <a:t>ada</a:t>
            </a:r>
            <a:r>
              <a:rPr lang="en-US" sz="2800" dirty="0" smtClean="0"/>
              <a:t> di Indonesia. </a:t>
            </a:r>
          </a:p>
          <a:p>
            <a:pPr marL="457200" indent="-457200">
              <a:buFont typeface="+mj-lt"/>
              <a:buAutoNum type="arabicPeriod"/>
            </a:pPr>
            <a:endParaRPr lang="id-ID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err="1" smtClean="0">
                <a:latin typeface="Arial Black" panose="020B0A04020102020204" pitchFamily="34" charset="0"/>
              </a:rPr>
              <a:t>Perlindungan</a:t>
            </a:r>
            <a:r>
              <a:rPr lang="en-US" b="1" dirty="0" smtClean="0">
                <a:latin typeface="Arial Black" panose="020B0A04020102020204" pitchFamily="34" charset="0"/>
              </a:rPr>
              <a:t> </a:t>
            </a:r>
            <a:r>
              <a:rPr lang="en-US" b="1" dirty="0" err="1" smtClean="0">
                <a:latin typeface="Arial Black" panose="020B0A04020102020204" pitchFamily="34" charset="0"/>
              </a:rPr>
              <a:t>Pekerja</a:t>
            </a:r>
            <a:r>
              <a:rPr lang="en-US" b="1" dirty="0" smtClean="0">
                <a:latin typeface="Arial Black" panose="020B0A04020102020204" pitchFamily="34" charset="0"/>
              </a:rPr>
              <a:t> Precarious</a:t>
            </a:r>
            <a:endParaRPr lang="en-US" b="1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err="1" smtClean="0"/>
              <a:t>Buat</a:t>
            </a:r>
            <a:r>
              <a:rPr lang="en-US" sz="2400" dirty="0" smtClean="0"/>
              <a:t> PKB yang </a:t>
            </a:r>
            <a:r>
              <a:rPr lang="en-US" sz="2400" dirty="0" err="1" smtClean="0"/>
              <a:t>baik</a:t>
            </a:r>
            <a:r>
              <a:rPr lang="en-US" sz="2400" dirty="0" smtClean="0"/>
              <a:t> </a:t>
            </a:r>
            <a:r>
              <a:rPr lang="en-US" sz="2400" dirty="0" err="1" smtClean="0"/>
              <a:t>buat</a:t>
            </a:r>
            <a:r>
              <a:rPr lang="en-US" sz="2400" dirty="0" smtClean="0"/>
              <a:t> </a:t>
            </a:r>
            <a:r>
              <a:rPr lang="en-US" sz="2400" dirty="0" err="1" smtClean="0"/>
              <a:t>seluruh</a:t>
            </a:r>
            <a:r>
              <a:rPr lang="en-US" sz="2400" dirty="0" smtClean="0"/>
              <a:t> </a:t>
            </a:r>
            <a:r>
              <a:rPr lang="en-US" sz="2400" dirty="0" err="1" smtClean="0"/>
              <a:t>pekerja</a:t>
            </a:r>
            <a:endParaRPr lang="en-US" sz="2400" dirty="0" smtClean="0"/>
          </a:p>
          <a:p>
            <a:r>
              <a:rPr lang="en-US" sz="2400" dirty="0" err="1" smtClean="0"/>
              <a:t>Kenali</a:t>
            </a:r>
            <a:r>
              <a:rPr lang="en-US" sz="2400" dirty="0" smtClean="0"/>
              <a:t> </a:t>
            </a:r>
            <a:r>
              <a:rPr lang="en-US" sz="2400" dirty="0" err="1" smtClean="0"/>
              <a:t>Jenis-Jenis</a:t>
            </a:r>
            <a:r>
              <a:rPr lang="en-US" sz="2400" dirty="0" smtClean="0"/>
              <a:t> </a:t>
            </a:r>
            <a:r>
              <a:rPr lang="en-US" sz="2400" dirty="0" err="1" smtClean="0"/>
              <a:t>Pekerja</a:t>
            </a:r>
            <a:r>
              <a:rPr lang="en-US" sz="2400" dirty="0" smtClean="0"/>
              <a:t> Precarious di </a:t>
            </a:r>
            <a:r>
              <a:rPr lang="en-US" sz="2400" dirty="0" err="1" smtClean="0"/>
              <a:t>tempat</a:t>
            </a:r>
            <a:r>
              <a:rPr lang="en-US" sz="2400" dirty="0" smtClean="0"/>
              <a:t> </a:t>
            </a:r>
            <a:r>
              <a:rPr lang="en-US" sz="2400" dirty="0" err="1" smtClean="0"/>
              <a:t>kerja</a:t>
            </a:r>
            <a:endParaRPr lang="en-US" sz="2400" dirty="0" smtClean="0"/>
          </a:p>
          <a:p>
            <a:r>
              <a:rPr lang="en-US" sz="2400" dirty="0" err="1" smtClean="0"/>
              <a:t>Tetapkan</a:t>
            </a:r>
            <a:r>
              <a:rPr lang="en-US" sz="2400" dirty="0" smtClean="0"/>
              <a:t> </a:t>
            </a:r>
            <a:r>
              <a:rPr lang="en-US" sz="2400" dirty="0" err="1" smtClean="0"/>
              <a:t>ruang</a:t>
            </a:r>
            <a:r>
              <a:rPr lang="en-US" sz="2400" dirty="0" smtClean="0"/>
              <a:t> </a:t>
            </a:r>
            <a:r>
              <a:rPr lang="en-US" sz="2400" dirty="0" err="1" smtClean="0"/>
              <a:t>lingkup</a:t>
            </a:r>
            <a:r>
              <a:rPr lang="en-US" sz="2400" dirty="0" smtClean="0"/>
              <a:t> </a:t>
            </a:r>
            <a:r>
              <a:rPr lang="en-US" sz="2400" dirty="0" err="1" smtClean="0"/>
              <a:t>berlakunya</a:t>
            </a:r>
            <a:r>
              <a:rPr lang="en-US" sz="2400" dirty="0" smtClean="0"/>
              <a:t> PKB </a:t>
            </a:r>
            <a:r>
              <a:rPr lang="en-US" sz="2400" dirty="0" err="1" smtClean="0"/>
              <a:t>buat</a:t>
            </a:r>
            <a:r>
              <a:rPr lang="en-US" sz="2400" dirty="0" smtClean="0"/>
              <a:t> </a:t>
            </a:r>
            <a:r>
              <a:rPr lang="en-US" sz="2400" dirty="0" err="1" smtClean="0"/>
              <a:t>semua</a:t>
            </a:r>
            <a:r>
              <a:rPr lang="en-US" sz="2400" dirty="0" smtClean="0"/>
              <a:t> </a:t>
            </a:r>
            <a:r>
              <a:rPr lang="en-US" sz="2400" dirty="0" err="1" smtClean="0"/>
              <a:t>pekerja</a:t>
            </a:r>
            <a:r>
              <a:rPr lang="en-US" sz="2400" dirty="0" smtClean="0"/>
              <a:t> di </a:t>
            </a:r>
            <a:r>
              <a:rPr lang="en-US" sz="2400" dirty="0" err="1" smtClean="0"/>
              <a:t>perusahaan</a:t>
            </a:r>
            <a:endParaRPr lang="en-US" sz="2400" dirty="0" smtClean="0"/>
          </a:p>
          <a:p>
            <a:r>
              <a:rPr lang="en-US" sz="2400" dirty="0" err="1" smtClean="0"/>
              <a:t>Jika</a:t>
            </a:r>
            <a:r>
              <a:rPr lang="en-US" sz="2400" dirty="0" smtClean="0"/>
              <a:t> </a:t>
            </a:r>
            <a:r>
              <a:rPr lang="en-US" sz="2400" dirty="0" err="1" smtClean="0"/>
              <a:t>belum</a:t>
            </a:r>
            <a:r>
              <a:rPr lang="en-US" sz="2400" dirty="0" smtClean="0"/>
              <a:t> </a:t>
            </a:r>
            <a:r>
              <a:rPr lang="en-US" sz="2400" dirty="0" err="1" smtClean="0"/>
              <a:t>ada</a:t>
            </a:r>
            <a:r>
              <a:rPr lang="en-US" sz="2400" dirty="0" smtClean="0"/>
              <a:t> PKB </a:t>
            </a:r>
            <a:r>
              <a:rPr lang="en-US" sz="2400" dirty="0" err="1" smtClean="0"/>
              <a:t>pastikan</a:t>
            </a:r>
            <a:r>
              <a:rPr lang="en-US" sz="2400" dirty="0" smtClean="0"/>
              <a:t> </a:t>
            </a:r>
            <a:r>
              <a:rPr lang="en-US" sz="2400" dirty="0" err="1" smtClean="0"/>
              <a:t>syarat-syarat</a:t>
            </a:r>
            <a:r>
              <a:rPr lang="en-US" sz="2400" dirty="0" smtClean="0"/>
              <a:t> </a:t>
            </a:r>
            <a:r>
              <a:rPr lang="en-US" sz="2400" dirty="0" err="1" smtClean="0"/>
              <a:t>kerja</a:t>
            </a:r>
            <a:r>
              <a:rPr lang="en-US" sz="2400" dirty="0" smtClean="0"/>
              <a:t> </a:t>
            </a:r>
            <a:r>
              <a:rPr lang="en-US" sz="2400" dirty="0" err="1" smtClean="0"/>
              <a:t>untuk</a:t>
            </a:r>
            <a:r>
              <a:rPr lang="en-US" sz="2400" dirty="0" smtClean="0"/>
              <a:t> </a:t>
            </a:r>
            <a:r>
              <a:rPr lang="en-US" sz="2400" dirty="0" err="1" smtClean="0"/>
              <a:t>pekerja</a:t>
            </a:r>
            <a:r>
              <a:rPr lang="en-US" sz="2400" dirty="0" smtClean="0"/>
              <a:t> Precarious </a:t>
            </a:r>
            <a:r>
              <a:rPr lang="en-US" sz="2400" dirty="0" err="1" smtClean="0"/>
              <a:t>sama</a:t>
            </a:r>
            <a:r>
              <a:rPr lang="en-US" sz="2400" dirty="0" smtClean="0"/>
              <a:t> </a:t>
            </a:r>
            <a:r>
              <a:rPr lang="en-US" sz="2400" dirty="0" err="1" smtClean="0"/>
              <a:t>dengan</a:t>
            </a:r>
            <a:r>
              <a:rPr lang="en-US" sz="2400" dirty="0" smtClean="0"/>
              <a:t> </a:t>
            </a:r>
            <a:r>
              <a:rPr lang="en-US" sz="2400" dirty="0" err="1" smtClean="0"/>
              <a:t>pekerja</a:t>
            </a:r>
            <a:r>
              <a:rPr lang="en-US" sz="2400" dirty="0" smtClean="0"/>
              <a:t> di Perusahaan </a:t>
            </a:r>
            <a:r>
              <a:rPr lang="en-US" sz="2400" dirty="0" err="1" smtClean="0"/>
              <a:t>Induk</a:t>
            </a:r>
            <a:endParaRPr lang="en-US" sz="2400" dirty="0" smtClean="0"/>
          </a:p>
          <a:p>
            <a:r>
              <a:rPr lang="en-US" sz="2400" dirty="0" err="1" smtClean="0"/>
              <a:t>Buat</a:t>
            </a:r>
            <a:r>
              <a:rPr lang="en-US" sz="2400" dirty="0" smtClean="0"/>
              <a:t> </a:t>
            </a:r>
            <a:r>
              <a:rPr lang="en-US" sz="2400" dirty="0" err="1" smtClean="0"/>
              <a:t>tahapan</a:t>
            </a:r>
            <a:r>
              <a:rPr lang="en-US" sz="2400" dirty="0" smtClean="0"/>
              <a:t> </a:t>
            </a:r>
            <a:r>
              <a:rPr lang="en-US" sz="2400" dirty="0" err="1" smtClean="0"/>
              <a:t>perjuanagn</a:t>
            </a:r>
            <a:r>
              <a:rPr lang="en-US" sz="2400" dirty="0" smtClean="0"/>
              <a:t> </a:t>
            </a:r>
            <a:r>
              <a:rPr lang="en-US" sz="2400" dirty="0" err="1" smtClean="0"/>
              <a:t>pekerja</a:t>
            </a:r>
            <a:r>
              <a:rPr lang="en-US" sz="2400" dirty="0" smtClean="0"/>
              <a:t> precarious (</a:t>
            </a:r>
            <a:r>
              <a:rPr lang="en-US" sz="2400" dirty="0" err="1" smtClean="0"/>
              <a:t>dimulai</a:t>
            </a:r>
            <a:r>
              <a:rPr lang="en-US" sz="2400" dirty="0" smtClean="0"/>
              <a:t> </a:t>
            </a:r>
            <a:r>
              <a:rPr lang="en-US" sz="2400" dirty="0" err="1" smtClean="0"/>
              <a:t>dengan</a:t>
            </a:r>
            <a:r>
              <a:rPr lang="en-US" sz="2400" dirty="0" smtClean="0"/>
              <a:t> </a:t>
            </a:r>
            <a:r>
              <a:rPr lang="en-US" sz="2400" dirty="0" err="1" smtClean="0"/>
              <a:t>syarat-syarat</a:t>
            </a:r>
            <a:r>
              <a:rPr lang="en-US" sz="2400" dirty="0" smtClean="0"/>
              <a:t> </a:t>
            </a:r>
            <a:r>
              <a:rPr lang="en-US" sz="2400" dirty="0" err="1" smtClean="0"/>
              <a:t>kerja</a:t>
            </a:r>
            <a:r>
              <a:rPr lang="en-US" sz="2400" dirty="0" smtClean="0"/>
              <a:t> </a:t>
            </a:r>
            <a:r>
              <a:rPr lang="en-US" sz="2400" dirty="0" err="1" smtClean="0"/>
              <a:t>kemudian</a:t>
            </a:r>
            <a:r>
              <a:rPr lang="en-US" sz="2400" dirty="0" smtClean="0"/>
              <a:t> </a:t>
            </a:r>
            <a:r>
              <a:rPr lang="en-US" sz="2400" dirty="0" err="1" smtClean="0"/>
              <a:t>ke</a:t>
            </a:r>
            <a:r>
              <a:rPr lang="en-US" sz="2400" dirty="0" smtClean="0"/>
              <a:t> status </a:t>
            </a:r>
            <a:r>
              <a:rPr lang="en-US" sz="2400" dirty="0" err="1" smtClean="0"/>
              <a:t>hubungan</a:t>
            </a:r>
            <a:r>
              <a:rPr lang="en-US" sz="2400" dirty="0" smtClean="0"/>
              <a:t> </a:t>
            </a:r>
            <a:r>
              <a:rPr lang="en-US" sz="2400" dirty="0" err="1" smtClean="0"/>
              <a:t>kerjanya</a:t>
            </a:r>
            <a:r>
              <a:rPr lang="en-US" sz="2400" dirty="0" smtClean="0"/>
              <a:t>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74427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b="1" dirty="0" err="1" smtClean="0">
                <a:latin typeface="Arial Black" panose="020B0A04020102020204" pitchFamily="34" charset="0"/>
              </a:rPr>
              <a:t>Usulan</a:t>
            </a:r>
            <a:r>
              <a:rPr lang="en-US" b="1" dirty="0" smtClean="0">
                <a:latin typeface="Arial Black" panose="020B0A04020102020204" pitchFamily="34" charset="0"/>
              </a:rPr>
              <a:t> Model </a:t>
            </a:r>
            <a:r>
              <a:rPr lang="en-US" b="1" dirty="0">
                <a:latin typeface="Arial Black" panose="020B0A04020102020204" pitchFamily="34" charset="0"/>
              </a:rPr>
              <a:t>PKB</a:t>
            </a:r>
            <a:endParaRPr lang="id-ID" b="1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524000"/>
            <a:ext cx="8153400" cy="4347882"/>
          </a:xfrm>
        </p:spPr>
        <p:txBody>
          <a:bodyPr>
            <a:noAutofit/>
          </a:bodyPr>
          <a:lstStyle/>
          <a:p>
            <a:pPr marL="514350" indent="-514350">
              <a:lnSpc>
                <a:spcPct val="90000"/>
              </a:lnSpc>
              <a:buFont typeface="+mj-lt"/>
              <a:buAutoNum type="arabicPeriod"/>
            </a:pPr>
            <a:r>
              <a:rPr lang="en-US" sz="2800" dirty="0" err="1" smtClean="0"/>
              <a:t>Pengakuan</a:t>
            </a:r>
            <a:r>
              <a:rPr lang="en-US" sz="2800" dirty="0" smtClean="0"/>
              <a:t>, </a:t>
            </a:r>
            <a:r>
              <a:rPr lang="en-US" sz="2800" dirty="0" err="1" smtClean="0"/>
              <a:t>Jaminan</a:t>
            </a:r>
            <a:r>
              <a:rPr lang="en-US" sz="2800" dirty="0" smtClean="0"/>
              <a:t>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Fasilitas</a:t>
            </a:r>
            <a:r>
              <a:rPr lang="en-US" sz="2800" dirty="0" smtClean="0"/>
              <a:t> </a:t>
            </a:r>
            <a:r>
              <a:rPr lang="en-US" sz="2800" dirty="0" err="1" smtClean="0"/>
              <a:t>untuk</a:t>
            </a:r>
            <a:r>
              <a:rPr lang="en-US" sz="2800" dirty="0" smtClean="0"/>
              <a:t> SP </a:t>
            </a:r>
          </a:p>
          <a:p>
            <a:pPr marL="514350" indent="-514350">
              <a:lnSpc>
                <a:spcPct val="90000"/>
              </a:lnSpc>
              <a:buFont typeface="+mj-lt"/>
              <a:buAutoNum type="arabicPeriod"/>
            </a:pPr>
            <a:r>
              <a:rPr lang="en-US" sz="2800" dirty="0" err="1" smtClean="0"/>
              <a:t>Perlindungan</a:t>
            </a:r>
            <a:r>
              <a:rPr lang="en-US" sz="2800" dirty="0" smtClean="0"/>
              <a:t> </a:t>
            </a:r>
            <a:r>
              <a:rPr lang="en-US" sz="2800" dirty="0" err="1" smtClean="0"/>
              <a:t>bagi</a:t>
            </a:r>
            <a:r>
              <a:rPr lang="en-US" sz="2800" dirty="0" smtClean="0"/>
              <a:t> </a:t>
            </a:r>
            <a:r>
              <a:rPr lang="en-US" sz="2800" dirty="0" err="1" smtClean="0"/>
              <a:t>pekerja</a:t>
            </a:r>
            <a:r>
              <a:rPr lang="en-US" sz="2800" dirty="0" smtClean="0"/>
              <a:t> precarious work (</a:t>
            </a:r>
            <a:r>
              <a:rPr lang="en-US" sz="2800" dirty="0" err="1"/>
              <a:t>M</a:t>
            </a:r>
            <a:r>
              <a:rPr lang="en-US" sz="2800" dirty="0" err="1" smtClean="0"/>
              <a:t>agang</a:t>
            </a:r>
            <a:r>
              <a:rPr lang="en-US" sz="2800" dirty="0" smtClean="0"/>
              <a:t>, PKWT, HL, </a:t>
            </a:r>
            <a:r>
              <a:rPr lang="en-US" sz="2800" dirty="0" err="1" smtClean="0"/>
              <a:t>Kasual</a:t>
            </a:r>
            <a:r>
              <a:rPr lang="en-US" sz="2800" dirty="0" smtClean="0"/>
              <a:t>, OS)</a:t>
            </a:r>
          </a:p>
          <a:p>
            <a:pPr marL="514350" indent="-514350">
              <a:lnSpc>
                <a:spcPct val="90000"/>
              </a:lnSpc>
              <a:buFont typeface="+mj-lt"/>
              <a:buAutoNum type="arabicPeriod"/>
            </a:pPr>
            <a:r>
              <a:rPr lang="en-US" sz="2800" dirty="0" err="1" smtClean="0"/>
              <a:t>Keselamatan</a:t>
            </a:r>
            <a:r>
              <a:rPr lang="en-US" sz="2800" dirty="0" smtClean="0"/>
              <a:t>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Kesehatan</a:t>
            </a:r>
            <a:r>
              <a:rPr lang="en-US" sz="2800" dirty="0" smtClean="0"/>
              <a:t> </a:t>
            </a:r>
            <a:r>
              <a:rPr lang="en-US" sz="2800" dirty="0" err="1" smtClean="0"/>
              <a:t>Kerja</a:t>
            </a:r>
            <a:endParaRPr lang="en-US" sz="2800" dirty="0" smtClean="0"/>
          </a:p>
          <a:p>
            <a:pPr marL="514350" indent="-514350">
              <a:lnSpc>
                <a:spcPct val="90000"/>
              </a:lnSpc>
              <a:buFont typeface="+mj-lt"/>
              <a:buAutoNum type="arabicPeriod"/>
            </a:pPr>
            <a:r>
              <a:rPr lang="en-US" sz="2800" dirty="0" err="1" smtClean="0"/>
              <a:t>Pengupahan</a:t>
            </a:r>
            <a:endParaRPr lang="en-US" sz="2800" dirty="0" smtClean="0"/>
          </a:p>
          <a:p>
            <a:pPr marL="514350" indent="-514350">
              <a:lnSpc>
                <a:spcPct val="90000"/>
              </a:lnSpc>
              <a:buFont typeface="+mj-lt"/>
              <a:buAutoNum type="arabicPeriod"/>
            </a:pPr>
            <a:r>
              <a:rPr lang="en-US" sz="2800" dirty="0" err="1" smtClean="0"/>
              <a:t>Perlindungan</a:t>
            </a:r>
            <a:r>
              <a:rPr lang="en-US" sz="2800" dirty="0" smtClean="0"/>
              <a:t> </a:t>
            </a:r>
            <a:r>
              <a:rPr lang="en-US" sz="2800" dirty="0" err="1" smtClean="0"/>
              <a:t>Pekerja</a:t>
            </a:r>
            <a:r>
              <a:rPr lang="en-US" sz="2800" dirty="0" smtClean="0"/>
              <a:t> </a:t>
            </a:r>
            <a:r>
              <a:rPr lang="en-US" sz="2800" dirty="0" err="1" smtClean="0"/>
              <a:t>Perempuan</a:t>
            </a:r>
            <a:endParaRPr lang="en-US" sz="2800" dirty="0" smtClean="0"/>
          </a:p>
          <a:p>
            <a:pPr marL="514350" indent="-514350">
              <a:lnSpc>
                <a:spcPct val="90000"/>
              </a:lnSpc>
              <a:buFont typeface="+mj-lt"/>
              <a:buAutoNum type="arabicPeriod"/>
            </a:pPr>
            <a:r>
              <a:rPr lang="en-US" sz="2800" dirty="0" err="1" smtClean="0"/>
              <a:t>Waktu</a:t>
            </a:r>
            <a:r>
              <a:rPr lang="en-US" sz="2800" dirty="0" smtClean="0"/>
              <a:t> </a:t>
            </a:r>
            <a:r>
              <a:rPr lang="en-US" sz="2800" dirty="0" err="1" smtClean="0"/>
              <a:t>Kerja</a:t>
            </a:r>
            <a:r>
              <a:rPr lang="en-US" sz="2800" dirty="0"/>
              <a:t>,</a:t>
            </a:r>
            <a:r>
              <a:rPr lang="en-US" sz="2800" dirty="0" smtClean="0"/>
              <a:t> </a:t>
            </a:r>
            <a:r>
              <a:rPr lang="en-US" sz="2800" dirty="0" err="1" smtClean="0"/>
              <a:t>Lembur</a:t>
            </a:r>
            <a:r>
              <a:rPr lang="en-US" sz="2800" dirty="0" smtClean="0"/>
              <a:t>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Hari</a:t>
            </a:r>
            <a:r>
              <a:rPr lang="en-US" sz="2800" dirty="0" smtClean="0"/>
              <a:t> </a:t>
            </a:r>
            <a:r>
              <a:rPr lang="en-US" sz="2800" dirty="0" err="1" smtClean="0"/>
              <a:t>Istirahat</a:t>
            </a:r>
            <a:endParaRPr lang="en-US" sz="2800" dirty="0" smtClean="0"/>
          </a:p>
          <a:p>
            <a:pPr marL="514350" indent="-514350">
              <a:lnSpc>
                <a:spcPct val="90000"/>
              </a:lnSpc>
              <a:buFont typeface="+mj-lt"/>
              <a:buAutoNum type="arabicPeriod"/>
            </a:pPr>
            <a:r>
              <a:rPr lang="en-US" sz="2800" dirty="0" err="1" smtClean="0"/>
              <a:t>Jaminan</a:t>
            </a:r>
            <a:r>
              <a:rPr lang="en-US" sz="2800" dirty="0" smtClean="0"/>
              <a:t> </a:t>
            </a:r>
            <a:r>
              <a:rPr lang="en-US" sz="2800" dirty="0" err="1" smtClean="0"/>
              <a:t>Kesehatan</a:t>
            </a:r>
            <a:endParaRPr lang="en-US" sz="2800" dirty="0" smtClean="0"/>
          </a:p>
          <a:p>
            <a:pPr marL="514350" indent="-514350">
              <a:lnSpc>
                <a:spcPct val="90000"/>
              </a:lnSpc>
              <a:buFont typeface="+mj-lt"/>
              <a:buAutoNum type="arabicPeriod"/>
            </a:pPr>
            <a:r>
              <a:rPr lang="en-US" sz="2800" dirty="0" err="1" smtClean="0"/>
              <a:t>Jaminan</a:t>
            </a:r>
            <a:r>
              <a:rPr lang="en-US" sz="2800" dirty="0" smtClean="0"/>
              <a:t> </a:t>
            </a:r>
            <a:r>
              <a:rPr lang="en-US" sz="2800" dirty="0" err="1" smtClean="0"/>
              <a:t>Sosial</a:t>
            </a:r>
            <a:r>
              <a:rPr lang="en-US" sz="2800" dirty="0" smtClean="0"/>
              <a:t> </a:t>
            </a:r>
            <a:r>
              <a:rPr lang="en-US" sz="2800" dirty="0" err="1" smtClean="0"/>
              <a:t>Tenaga</a:t>
            </a:r>
            <a:r>
              <a:rPr lang="en-US" sz="2800" dirty="0" smtClean="0"/>
              <a:t> </a:t>
            </a:r>
            <a:r>
              <a:rPr lang="en-US" sz="2800" dirty="0" err="1" smtClean="0"/>
              <a:t>Kerja</a:t>
            </a:r>
            <a:r>
              <a:rPr lang="en-US" sz="2800" dirty="0" smtClean="0"/>
              <a:t> (JK, JKK, JHT, JP)</a:t>
            </a:r>
            <a:endParaRPr lang="id-ID" sz="2800" dirty="0" smtClean="0"/>
          </a:p>
          <a:p>
            <a:pPr marL="514350" indent="-514350">
              <a:lnSpc>
                <a:spcPct val="90000"/>
              </a:lnSpc>
              <a:buFont typeface="+mj-lt"/>
              <a:buAutoNum type="arabicPeriod"/>
            </a:pPr>
            <a:r>
              <a:rPr lang="en-US" sz="2800" dirty="0" err="1" smtClean="0"/>
              <a:t>Kesejahteraan</a:t>
            </a:r>
            <a:endParaRPr lang="en-US" sz="2800" dirty="0" smtClean="0"/>
          </a:p>
          <a:p>
            <a:pPr>
              <a:buNone/>
            </a:pPr>
            <a:endParaRPr lang="id-ID" sz="2800" dirty="0"/>
          </a:p>
        </p:txBody>
      </p:sp>
    </p:spTree>
    <p:extLst>
      <p:ext uri="{BB962C8B-B14F-4D97-AF65-F5344CB8AC3E}">
        <p14:creationId xmlns:p14="http://schemas.microsoft.com/office/powerpoint/2010/main" val="382045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b="1" dirty="0" err="1" smtClean="0">
                <a:latin typeface="Arial Black" panose="020B0A04020102020204" pitchFamily="34" charset="0"/>
              </a:rPr>
              <a:t>Usulan</a:t>
            </a:r>
            <a:r>
              <a:rPr lang="en-US" b="1" dirty="0" smtClean="0">
                <a:latin typeface="Arial Black" panose="020B0A04020102020204" pitchFamily="34" charset="0"/>
              </a:rPr>
              <a:t> Model </a:t>
            </a:r>
            <a:r>
              <a:rPr lang="en-US" b="1" dirty="0">
                <a:latin typeface="Arial Black" panose="020B0A04020102020204" pitchFamily="34" charset="0"/>
              </a:rPr>
              <a:t>PKB</a:t>
            </a:r>
            <a:endParaRPr lang="id-ID" b="1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286000"/>
            <a:ext cx="7848600" cy="2286000"/>
          </a:xfrm>
        </p:spPr>
        <p:txBody>
          <a:bodyPr>
            <a:normAutofit/>
          </a:bodyPr>
          <a:lstStyle/>
          <a:p>
            <a:pPr marL="514350" indent="-514350">
              <a:lnSpc>
                <a:spcPct val="90000"/>
              </a:lnSpc>
              <a:buFont typeface="+mj-lt"/>
              <a:buAutoNum type="arabicPeriod" startAt="10"/>
            </a:pPr>
            <a:r>
              <a:rPr lang="en-US" sz="2800" dirty="0" err="1"/>
              <a:t>Perlindungan</a:t>
            </a:r>
            <a:r>
              <a:rPr lang="en-US" sz="2800" dirty="0"/>
              <a:t> </a:t>
            </a:r>
            <a:r>
              <a:rPr lang="en-US" sz="2800" dirty="0" err="1"/>
              <a:t>pekerja</a:t>
            </a:r>
            <a:r>
              <a:rPr lang="en-US" sz="2800" dirty="0"/>
              <a:t> </a:t>
            </a:r>
            <a:r>
              <a:rPr lang="en-US" sz="2800" dirty="0" err="1"/>
              <a:t>perempuan</a:t>
            </a:r>
            <a:endParaRPr lang="en-US" sz="2800" dirty="0"/>
          </a:p>
          <a:p>
            <a:pPr marL="514350" indent="-514350">
              <a:lnSpc>
                <a:spcPct val="90000"/>
              </a:lnSpc>
              <a:buFont typeface="+mj-lt"/>
              <a:buAutoNum type="arabicPeriod" startAt="10"/>
            </a:pPr>
            <a:r>
              <a:rPr lang="en-US" sz="2800" dirty="0" err="1"/>
              <a:t>Pemutusan</a:t>
            </a:r>
            <a:r>
              <a:rPr lang="en-US" sz="2800" dirty="0"/>
              <a:t> </a:t>
            </a:r>
            <a:r>
              <a:rPr lang="en-US" sz="2800" dirty="0" err="1"/>
              <a:t>Hubungan</a:t>
            </a:r>
            <a:r>
              <a:rPr lang="en-US" sz="2800" dirty="0"/>
              <a:t> </a:t>
            </a:r>
            <a:r>
              <a:rPr lang="en-US" sz="2800" dirty="0" err="1"/>
              <a:t>kerja</a:t>
            </a:r>
            <a:endParaRPr lang="en-US" sz="2800" dirty="0"/>
          </a:p>
          <a:p>
            <a:pPr marL="514350" indent="-514350">
              <a:lnSpc>
                <a:spcPct val="90000"/>
              </a:lnSpc>
              <a:buFont typeface="+mj-lt"/>
              <a:buAutoNum type="arabicPeriod" startAt="10"/>
            </a:pPr>
            <a:r>
              <a:rPr lang="en-US" sz="2800" dirty="0" err="1"/>
              <a:t>Penyelesaian</a:t>
            </a:r>
            <a:r>
              <a:rPr lang="en-US" sz="2800" dirty="0"/>
              <a:t> </a:t>
            </a:r>
            <a:r>
              <a:rPr lang="en-US" sz="2800" dirty="0" err="1"/>
              <a:t>Keluh</a:t>
            </a:r>
            <a:r>
              <a:rPr lang="en-US" sz="2800" dirty="0"/>
              <a:t> </a:t>
            </a:r>
            <a:r>
              <a:rPr lang="en-US" sz="2800" dirty="0" err="1"/>
              <a:t>Kesah</a:t>
            </a:r>
            <a:r>
              <a:rPr lang="en-US" sz="2800" dirty="0"/>
              <a:t> </a:t>
            </a:r>
          </a:p>
          <a:p>
            <a:pPr marL="514350" indent="-514350">
              <a:lnSpc>
                <a:spcPct val="90000"/>
              </a:lnSpc>
              <a:buFont typeface="+mj-lt"/>
              <a:buAutoNum type="arabicPeriod" startAt="10"/>
            </a:pPr>
            <a:r>
              <a:rPr lang="en-US" sz="2800" dirty="0" err="1"/>
              <a:t>Mogok</a:t>
            </a:r>
            <a:r>
              <a:rPr lang="en-US" sz="2800" dirty="0"/>
              <a:t> </a:t>
            </a:r>
            <a:r>
              <a:rPr lang="en-US" sz="2800" dirty="0" err="1"/>
              <a:t>Kerja</a:t>
            </a:r>
            <a:endParaRPr lang="en-US" sz="2800" dirty="0"/>
          </a:p>
          <a:p>
            <a:pPr>
              <a:buNone/>
            </a:pPr>
            <a:endParaRPr lang="id-ID" sz="2800" dirty="0"/>
          </a:p>
        </p:txBody>
      </p:sp>
    </p:spTree>
    <p:extLst>
      <p:ext uri="{BB962C8B-B14F-4D97-AF65-F5344CB8AC3E}">
        <p14:creationId xmlns:p14="http://schemas.microsoft.com/office/powerpoint/2010/main" val="4045474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047" y="152400"/>
            <a:ext cx="7704667" cy="1447800"/>
          </a:xfrm>
        </p:spPr>
        <p:txBody>
          <a:bodyPr/>
          <a:lstStyle/>
          <a:p>
            <a:pPr algn="ctr"/>
            <a:r>
              <a:rPr lang="en-US" dirty="0" err="1" smtClean="0">
                <a:latin typeface="Arial Black" panose="020B0A04020102020204" pitchFamily="34" charset="0"/>
              </a:rPr>
              <a:t>Pengakuan</a:t>
            </a:r>
            <a:r>
              <a:rPr lang="en-US" dirty="0" smtClean="0">
                <a:latin typeface="Arial Black" panose="020B0A04020102020204" pitchFamily="34" charset="0"/>
              </a:rPr>
              <a:t>, </a:t>
            </a:r>
            <a:r>
              <a:rPr lang="en-US" dirty="0" err="1" smtClean="0">
                <a:latin typeface="Arial Black" panose="020B0A04020102020204" pitchFamily="34" charset="0"/>
              </a:rPr>
              <a:t>Jaminan</a:t>
            </a:r>
            <a:r>
              <a:rPr lang="en-US" dirty="0" smtClean="0">
                <a:latin typeface="Arial Black" panose="020B0A04020102020204" pitchFamily="34" charset="0"/>
              </a:rPr>
              <a:t> </a:t>
            </a:r>
            <a:r>
              <a:rPr lang="en-US" dirty="0" err="1" smtClean="0">
                <a:latin typeface="Arial Black" panose="020B0A04020102020204" pitchFamily="34" charset="0"/>
              </a:rPr>
              <a:t>dan</a:t>
            </a:r>
            <a:r>
              <a:rPr lang="en-US" dirty="0" smtClean="0">
                <a:latin typeface="Arial Black" panose="020B0A04020102020204" pitchFamily="34" charset="0"/>
              </a:rPr>
              <a:t> </a:t>
            </a:r>
            <a:r>
              <a:rPr lang="en-US" dirty="0" err="1" smtClean="0">
                <a:latin typeface="Arial Black" panose="020B0A04020102020204" pitchFamily="34" charset="0"/>
              </a:rPr>
              <a:t>Fasilitas</a:t>
            </a:r>
            <a:r>
              <a:rPr lang="en-US" dirty="0" smtClean="0">
                <a:latin typeface="Arial Black" panose="020B0A04020102020204" pitchFamily="34" charset="0"/>
              </a:rPr>
              <a:t> SP</a:t>
            </a:r>
            <a:endParaRPr lang="en-US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3047" y="1752600"/>
            <a:ext cx="8063753" cy="4724400"/>
          </a:xfrm>
        </p:spPr>
        <p:txBody>
          <a:bodyPr>
            <a:noAutofit/>
          </a:bodyPr>
          <a:lstStyle/>
          <a:p>
            <a:r>
              <a:rPr lang="en-US" sz="2400" dirty="0" err="1" smtClean="0"/>
              <a:t>Pengakuan</a:t>
            </a:r>
            <a:r>
              <a:rPr lang="en-US" sz="2400" dirty="0" smtClean="0"/>
              <a:t> SP </a:t>
            </a:r>
            <a:r>
              <a:rPr lang="en-US" sz="2400" dirty="0" err="1" smtClean="0"/>
              <a:t>sebagai</a:t>
            </a:r>
            <a:r>
              <a:rPr lang="en-US" sz="2400" dirty="0" smtClean="0"/>
              <a:t> </a:t>
            </a:r>
            <a:r>
              <a:rPr lang="en-US" sz="2400" dirty="0" err="1" smtClean="0"/>
              <a:t>perwakilan</a:t>
            </a:r>
            <a:r>
              <a:rPr lang="en-US" sz="2400" dirty="0" smtClean="0"/>
              <a:t> </a:t>
            </a:r>
            <a:r>
              <a:rPr lang="en-US" sz="2400" dirty="0" err="1" smtClean="0"/>
              <a:t>pekerja</a:t>
            </a:r>
            <a:endParaRPr lang="en-US" sz="2400" dirty="0" smtClean="0"/>
          </a:p>
          <a:p>
            <a:r>
              <a:rPr lang="en-US" sz="2400" dirty="0" err="1" smtClean="0"/>
              <a:t>Pengusaha</a:t>
            </a:r>
            <a:r>
              <a:rPr lang="en-US" sz="2400" dirty="0" smtClean="0"/>
              <a:t> </a:t>
            </a:r>
            <a:r>
              <a:rPr lang="en-US" sz="2400" dirty="0" err="1" smtClean="0"/>
              <a:t>memberikan</a:t>
            </a:r>
            <a:r>
              <a:rPr lang="en-US" sz="2400" dirty="0" smtClean="0"/>
              <a:t> </a:t>
            </a:r>
            <a:r>
              <a:rPr lang="en-US" sz="2400" dirty="0" err="1" smtClean="0"/>
              <a:t>sanksi</a:t>
            </a:r>
            <a:r>
              <a:rPr lang="en-US" sz="2400" dirty="0" smtClean="0"/>
              <a:t> </a:t>
            </a:r>
            <a:r>
              <a:rPr lang="en-US" sz="2400" dirty="0" err="1" smtClean="0"/>
              <a:t>bagi</a:t>
            </a:r>
            <a:r>
              <a:rPr lang="en-US" sz="2400" dirty="0" smtClean="0"/>
              <a:t> </a:t>
            </a:r>
            <a:r>
              <a:rPr lang="en-US" sz="2400" dirty="0" err="1" smtClean="0"/>
              <a:t>pihak</a:t>
            </a:r>
            <a:r>
              <a:rPr lang="en-US" sz="2400" dirty="0" smtClean="0"/>
              <a:t> yang </a:t>
            </a:r>
            <a:r>
              <a:rPr lang="en-US" sz="2400" dirty="0" err="1" smtClean="0"/>
              <a:t>melakukan</a:t>
            </a:r>
            <a:r>
              <a:rPr lang="en-US" sz="2400" dirty="0" smtClean="0"/>
              <a:t> </a:t>
            </a:r>
            <a:r>
              <a:rPr lang="en-US" sz="2400" dirty="0" err="1" smtClean="0"/>
              <a:t>tindakan</a:t>
            </a:r>
            <a:r>
              <a:rPr lang="en-US" sz="2400" dirty="0" smtClean="0"/>
              <a:t> anti </a:t>
            </a:r>
            <a:r>
              <a:rPr lang="en-US" sz="2400" dirty="0" err="1" smtClean="0"/>
              <a:t>serikat</a:t>
            </a:r>
            <a:endParaRPr lang="en-US" sz="2400" dirty="0" smtClean="0"/>
          </a:p>
          <a:p>
            <a:r>
              <a:rPr lang="en-US" sz="2400" dirty="0" err="1" smtClean="0"/>
              <a:t>Pengakuan</a:t>
            </a:r>
            <a:r>
              <a:rPr lang="en-US" sz="2400" dirty="0" smtClean="0"/>
              <a:t> </a:t>
            </a:r>
            <a:r>
              <a:rPr lang="en-US" sz="2400" dirty="0" err="1" smtClean="0"/>
              <a:t>pengusaha</a:t>
            </a:r>
            <a:r>
              <a:rPr lang="en-US" sz="2400" dirty="0"/>
              <a:t> </a:t>
            </a:r>
            <a:r>
              <a:rPr lang="en-US" sz="2400" dirty="0" err="1" smtClean="0"/>
              <a:t>terkait</a:t>
            </a:r>
            <a:r>
              <a:rPr lang="en-US" sz="2400" dirty="0" smtClean="0"/>
              <a:t> </a:t>
            </a:r>
            <a:r>
              <a:rPr lang="en-US" sz="2400" dirty="0" err="1" smtClean="0"/>
              <a:t>keanggotaan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kegiatan</a:t>
            </a:r>
            <a:r>
              <a:rPr lang="en-US" sz="2400" dirty="0" smtClean="0"/>
              <a:t> </a:t>
            </a:r>
            <a:r>
              <a:rPr lang="en-US" sz="2400" dirty="0" err="1" smtClean="0"/>
              <a:t>pengurus</a:t>
            </a:r>
            <a:r>
              <a:rPr lang="en-US" sz="2400" dirty="0" smtClean="0"/>
              <a:t> SP.</a:t>
            </a:r>
          </a:p>
          <a:p>
            <a:r>
              <a:rPr lang="en-US" sz="2400" dirty="0" err="1" smtClean="0"/>
              <a:t>Pengusaha</a:t>
            </a:r>
            <a:r>
              <a:rPr lang="en-US" sz="2400" dirty="0" smtClean="0"/>
              <a:t> </a:t>
            </a:r>
            <a:r>
              <a:rPr lang="en-US" sz="2400" dirty="0" err="1" smtClean="0"/>
              <a:t>menghormati</a:t>
            </a:r>
            <a:r>
              <a:rPr lang="en-US" sz="2400" dirty="0" smtClean="0"/>
              <a:t> </a:t>
            </a:r>
            <a:r>
              <a:rPr lang="en-US" sz="2400" dirty="0" err="1" smtClean="0"/>
              <a:t>urusan</a:t>
            </a:r>
            <a:r>
              <a:rPr lang="en-US" sz="2400" dirty="0" smtClean="0"/>
              <a:t> internal SP</a:t>
            </a:r>
          </a:p>
          <a:p>
            <a:r>
              <a:rPr lang="en-US" sz="2400" dirty="0" err="1" smtClean="0"/>
              <a:t>Pengusaha</a:t>
            </a:r>
            <a:r>
              <a:rPr lang="en-US" sz="2400" dirty="0" smtClean="0"/>
              <a:t> </a:t>
            </a:r>
            <a:r>
              <a:rPr lang="en-US" sz="2400" dirty="0" err="1" smtClean="0"/>
              <a:t>tidak</a:t>
            </a:r>
            <a:r>
              <a:rPr lang="en-US" sz="2400" dirty="0" smtClean="0"/>
              <a:t> </a:t>
            </a:r>
            <a:r>
              <a:rPr lang="en-US" sz="2400" dirty="0" err="1" smtClean="0"/>
              <a:t>melakukan</a:t>
            </a:r>
            <a:r>
              <a:rPr lang="en-US" sz="2400" dirty="0" smtClean="0"/>
              <a:t> </a:t>
            </a:r>
            <a:r>
              <a:rPr lang="en-US" sz="2400" dirty="0" err="1" smtClean="0"/>
              <a:t>tindakan</a:t>
            </a:r>
            <a:r>
              <a:rPr lang="en-US" sz="2400" dirty="0" smtClean="0"/>
              <a:t> non </a:t>
            </a:r>
            <a:r>
              <a:rPr lang="en-US" sz="2400" dirty="0" err="1" smtClean="0"/>
              <a:t>diskriminatif</a:t>
            </a:r>
            <a:endParaRPr lang="en-US" sz="2400" dirty="0" smtClean="0"/>
          </a:p>
          <a:p>
            <a:r>
              <a:rPr lang="en-US" sz="2400" dirty="0" err="1" smtClean="0"/>
              <a:t>Hak</a:t>
            </a:r>
            <a:r>
              <a:rPr lang="en-US" sz="2400" dirty="0" smtClean="0"/>
              <a:t> </a:t>
            </a:r>
            <a:r>
              <a:rPr lang="en-US" sz="2400" dirty="0" err="1" smtClean="0"/>
              <a:t>atas</a:t>
            </a:r>
            <a:r>
              <a:rPr lang="en-US" sz="2400" dirty="0" smtClean="0"/>
              <a:t> </a:t>
            </a:r>
            <a:r>
              <a:rPr lang="en-US" sz="2400" dirty="0" err="1" smtClean="0"/>
              <a:t>promosi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kenaikan</a:t>
            </a:r>
            <a:r>
              <a:rPr lang="en-US" sz="2400" dirty="0" smtClean="0"/>
              <a:t> </a:t>
            </a:r>
            <a:r>
              <a:rPr lang="en-US" sz="2400" dirty="0" err="1" smtClean="0"/>
              <a:t>karir</a:t>
            </a:r>
            <a:r>
              <a:rPr lang="en-US" sz="2400" dirty="0" smtClean="0"/>
              <a:t>.</a:t>
            </a:r>
          </a:p>
          <a:p>
            <a:r>
              <a:rPr lang="en-US" sz="2400" dirty="0" err="1" smtClean="0"/>
              <a:t>Hak</a:t>
            </a:r>
            <a:r>
              <a:rPr lang="en-US" sz="2400" dirty="0" smtClean="0"/>
              <a:t> </a:t>
            </a:r>
            <a:r>
              <a:rPr lang="en-US" sz="2400" dirty="0" err="1" smtClean="0"/>
              <a:t>atas</a:t>
            </a:r>
            <a:r>
              <a:rPr lang="en-US" sz="2400" dirty="0" smtClean="0"/>
              <a:t> </a:t>
            </a:r>
            <a:r>
              <a:rPr lang="en-US" sz="2400" dirty="0" err="1" smtClean="0"/>
              <a:t>keterbukaan</a:t>
            </a:r>
            <a:r>
              <a:rPr lang="en-US" sz="2400" dirty="0" smtClean="0"/>
              <a:t> </a:t>
            </a:r>
            <a:r>
              <a:rPr lang="en-US" sz="2400" dirty="0" err="1" smtClean="0"/>
              <a:t>Informasi</a:t>
            </a:r>
            <a:r>
              <a:rPr lang="en-US" sz="2400" dirty="0" smtClean="0"/>
              <a:t>.</a:t>
            </a:r>
          </a:p>
          <a:p>
            <a:r>
              <a:rPr lang="en-US" sz="2400" dirty="0" err="1" smtClean="0"/>
              <a:t>Hak</a:t>
            </a:r>
            <a:r>
              <a:rPr lang="en-US" sz="2400" dirty="0" smtClean="0"/>
              <a:t> </a:t>
            </a:r>
            <a:r>
              <a:rPr lang="en-US" sz="2400" dirty="0" err="1" smtClean="0"/>
              <a:t>untuk</a:t>
            </a:r>
            <a:r>
              <a:rPr lang="en-US" sz="2400" dirty="0" smtClean="0"/>
              <a:t> </a:t>
            </a:r>
            <a:r>
              <a:rPr lang="en-US" sz="2400" dirty="0" err="1" smtClean="0"/>
              <a:t>konsultasi</a:t>
            </a:r>
            <a:endParaRPr lang="en-US" sz="2400" dirty="0" smtClean="0"/>
          </a:p>
          <a:p>
            <a:r>
              <a:rPr lang="en-US" sz="2400" dirty="0" err="1" smtClean="0"/>
              <a:t>Hak</a:t>
            </a:r>
            <a:r>
              <a:rPr lang="en-US" sz="2400" dirty="0" smtClean="0"/>
              <a:t> </a:t>
            </a:r>
            <a:r>
              <a:rPr lang="en-US" sz="2400" dirty="0" err="1" smtClean="0"/>
              <a:t>untuk</a:t>
            </a:r>
            <a:r>
              <a:rPr lang="en-US" sz="2400" dirty="0" smtClean="0"/>
              <a:t> </a:t>
            </a:r>
            <a:r>
              <a:rPr lang="en-US" sz="2400" dirty="0" err="1" smtClean="0"/>
              <a:t>melakukan</a:t>
            </a:r>
            <a:r>
              <a:rPr lang="en-US" sz="2400" dirty="0" smtClean="0"/>
              <a:t> </a:t>
            </a:r>
            <a:r>
              <a:rPr lang="en-US" sz="2400" dirty="0" err="1" smtClean="0"/>
              <a:t>perundingan</a:t>
            </a:r>
            <a:r>
              <a:rPr lang="en-US" sz="2400" dirty="0" smtClean="0"/>
              <a:t> PKB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249511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0965" y="304800"/>
            <a:ext cx="7704667" cy="1219200"/>
          </a:xfrm>
        </p:spPr>
        <p:txBody>
          <a:bodyPr/>
          <a:lstStyle/>
          <a:p>
            <a:pPr algn="ctr"/>
            <a:r>
              <a:rPr lang="en-US" dirty="0" err="1" smtClean="0">
                <a:latin typeface="Arial Black" panose="020B0A04020102020204" pitchFamily="34" charset="0"/>
              </a:rPr>
              <a:t>Pengakuan</a:t>
            </a:r>
            <a:r>
              <a:rPr lang="en-US" dirty="0" smtClean="0">
                <a:latin typeface="Arial Black" panose="020B0A04020102020204" pitchFamily="34" charset="0"/>
              </a:rPr>
              <a:t>, </a:t>
            </a:r>
            <a:r>
              <a:rPr lang="en-US" dirty="0" err="1" smtClean="0">
                <a:latin typeface="Arial Black" panose="020B0A04020102020204" pitchFamily="34" charset="0"/>
              </a:rPr>
              <a:t>Jaminan</a:t>
            </a:r>
            <a:r>
              <a:rPr lang="en-US" dirty="0" smtClean="0">
                <a:latin typeface="Arial Black" panose="020B0A04020102020204" pitchFamily="34" charset="0"/>
              </a:rPr>
              <a:t> </a:t>
            </a:r>
            <a:r>
              <a:rPr lang="en-US" dirty="0" err="1" smtClean="0">
                <a:latin typeface="Arial Black" panose="020B0A04020102020204" pitchFamily="34" charset="0"/>
              </a:rPr>
              <a:t>dan</a:t>
            </a:r>
            <a:r>
              <a:rPr lang="en-US" dirty="0" smtClean="0">
                <a:latin typeface="Arial Black" panose="020B0A04020102020204" pitchFamily="34" charset="0"/>
              </a:rPr>
              <a:t> </a:t>
            </a:r>
            <a:r>
              <a:rPr lang="en-US" dirty="0" err="1" smtClean="0">
                <a:latin typeface="Arial Black" panose="020B0A04020102020204" pitchFamily="34" charset="0"/>
              </a:rPr>
              <a:t>Fasilitas</a:t>
            </a:r>
            <a:r>
              <a:rPr lang="en-US" dirty="0" smtClean="0">
                <a:latin typeface="Arial Black" panose="020B0A04020102020204" pitchFamily="34" charset="0"/>
              </a:rPr>
              <a:t> SP</a:t>
            </a:r>
            <a:endParaRPr lang="en-US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0964" y="2209800"/>
            <a:ext cx="7704667" cy="1752600"/>
          </a:xfrm>
        </p:spPr>
        <p:txBody>
          <a:bodyPr>
            <a:normAutofit/>
          </a:bodyPr>
          <a:lstStyle/>
          <a:p>
            <a:r>
              <a:rPr lang="en-US" sz="2800" dirty="0" err="1" smtClean="0"/>
              <a:t>Hak</a:t>
            </a:r>
            <a:r>
              <a:rPr lang="en-US" sz="2800" dirty="0" smtClean="0"/>
              <a:t> </a:t>
            </a:r>
            <a:r>
              <a:rPr lang="en-US" sz="2800" dirty="0" err="1" smtClean="0"/>
              <a:t>untuk</a:t>
            </a:r>
            <a:r>
              <a:rPr lang="en-US" sz="2800" dirty="0" smtClean="0"/>
              <a:t> </a:t>
            </a:r>
            <a:r>
              <a:rPr lang="en-US" sz="2800" dirty="0" err="1" smtClean="0"/>
              <a:t>melakukan</a:t>
            </a:r>
            <a:r>
              <a:rPr lang="en-US" sz="2800" dirty="0" smtClean="0"/>
              <a:t> </a:t>
            </a:r>
            <a:r>
              <a:rPr lang="en-US" sz="2800" dirty="0" err="1" smtClean="0"/>
              <a:t>perundingan</a:t>
            </a:r>
            <a:r>
              <a:rPr lang="en-US" sz="2800" dirty="0" smtClean="0"/>
              <a:t> PKB</a:t>
            </a:r>
          </a:p>
          <a:p>
            <a:r>
              <a:rPr lang="en-US" sz="2800" dirty="0" err="1" smtClean="0"/>
              <a:t>Keterlibatan</a:t>
            </a:r>
            <a:r>
              <a:rPr lang="en-US" sz="2800" dirty="0" smtClean="0"/>
              <a:t> </a:t>
            </a:r>
            <a:r>
              <a:rPr lang="en-US" sz="2800" dirty="0" err="1" smtClean="0"/>
              <a:t>Federasi</a:t>
            </a:r>
            <a:r>
              <a:rPr lang="en-US" sz="2800" dirty="0" smtClean="0"/>
              <a:t> </a:t>
            </a:r>
            <a:r>
              <a:rPr lang="en-US" sz="2800" dirty="0" err="1" smtClean="0"/>
              <a:t>dalam</a:t>
            </a:r>
            <a:r>
              <a:rPr lang="en-US" sz="2800" dirty="0" smtClean="0"/>
              <a:t> </a:t>
            </a:r>
            <a:r>
              <a:rPr lang="en-US" sz="2800" dirty="0" err="1" smtClean="0"/>
              <a:t>perundingan</a:t>
            </a:r>
            <a:endParaRPr lang="en-US" sz="2800" dirty="0" smtClean="0"/>
          </a:p>
          <a:p>
            <a:r>
              <a:rPr lang="en-US" sz="2800" dirty="0" err="1" smtClean="0"/>
              <a:t>Dispensasi</a:t>
            </a:r>
            <a:r>
              <a:rPr lang="en-US" sz="2800" dirty="0" smtClean="0"/>
              <a:t> </a:t>
            </a:r>
            <a:r>
              <a:rPr lang="en-US" sz="2800" dirty="0" err="1" smtClean="0"/>
              <a:t>dalam</a:t>
            </a:r>
            <a:r>
              <a:rPr lang="en-US" sz="2800" dirty="0" smtClean="0"/>
              <a:t> </a:t>
            </a:r>
            <a:r>
              <a:rPr lang="en-US" sz="2800" dirty="0" err="1" smtClean="0"/>
              <a:t>melakukan</a:t>
            </a:r>
            <a:r>
              <a:rPr lang="en-US" sz="2800" dirty="0" smtClean="0"/>
              <a:t> </a:t>
            </a:r>
            <a:r>
              <a:rPr lang="en-US" sz="2800" dirty="0" err="1" smtClean="0"/>
              <a:t>kegiatan</a:t>
            </a:r>
            <a:r>
              <a:rPr lang="en-US" sz="2800" dirty="0" smtClean="0"/>
              <a:t> SP </a:t>
            </a:r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943198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04800"/>
            <a:ext cx="7704667" cy="1219200"/>
          </a:xfrm>
        </p:spPr>
        <p:txBody>
          <a:bodyPr/>
          <a:lstStyle/>
          <a:p>
            <a:pPr algn="ctr"/>
            <a:r>
              <a:rPr lang="en-US" dirty="0" err="1" smtClean="0">
                <a:latin typeface="Arial Black" panose="020B0A04020102020204" pitchFamily="34" charset="0"/>
              </a:rPr>
              <a:t>Fasilitas</a:t>
            </a:r>
            <a:r>
              <a:rPr lang="en-US" dirty="0" smtClean="0">
                <a:latin typeface="Arial Black" panose="020B0A04020102020204" pitchFamily="34" charset="0"/>
              </a:rPr>
              <a:t> </a:t>
            </a:r>
            <a:r>
              <a:rPr lang="en-US" dirty="0" err="1" smtClean="0">
                <a:latin typeface="Arial Black" panose="020B0A04020102020204" pitchFamily="34" charset="0"/>
              </a:rPr>
              <a:t>Untuk</a:t>
            </a:r>
            <a:r>
              <a:rPr lang="en-US" dirty="0" smtClean="0">
                <a:latin typeface="Arial Black" panose="020B0A04020102020204" pitchFamily="34" charset="0"/>
              </a:rPr>
              <a:t> </a:t>
            </a:r>
            <a:r>
              <a:rPr lang="en-US" dirty="0" err="1" smtClean="0">
                <a:latin typeface="Arial Black" panose="020B0A04020102020204" pitchFamily="34" charset="0"/>
              </a:rPr>
              <a:t>Serikat</a:t>
            </a:r>
            <a:r>
              <a:rPr lang="en-US" dirty="0" smtClean="0">
                <a:latin typeface="Arial Black" panose="020B0A04020102020204" pitchFamily="34" charset="0"/>
              </a:rPr>
              <a:t> </a:t>
            </a:r>
            <a:r>
              <a:rPr lang="en-US" dirty="0" err="1" smtClean="0">
                <a:latin typeface="Arial Black" panose="020B0A04020102020204" pitchFamily="34" charset="0"/>
              </a:rPr>
              <a:t>Pekerja</a:t>
            </a:r>
            <a:endParaRPr lang="en-US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2286000"/>
            <a:ext cx="7852229" cy="2895600"/>
          </a:xfrm>
        </p:spPr>
        <p:txBody>
          <a:bodyPr>
            <a:normAutofit/>
          </a:bodyPr>
          <a:lstStyle/>
          <a:p>
            <a:r>
              <a:rPr lang="en-US" sz="2800" dirty="0" err="1" smtClean="0"/>
              <a:t>Sekretariat</a:t>
            </a:r>
            <a:r>
              <a:rPr lang="en-US" sz="2800" dirty="0" smtClean="0"/>
              <a:t>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kelengkapannya</a:t>
            </a:r>
            <a:endParaRPr lang="en-US" sz="2800" dirty="0" smtClean="0"/>
          </a:p>
          <a:p>
            <a:r>
              <a:rPr lang="en-US" sz="2800" dirty="0" err="1" smtClean="0"/>
              <a:t>Pemotongan</a:t>
            </a:r>
            <a:r>
              <a:rPr lang="en-US" sz="2800" dirty="0" smtClean="0"/>
              <a:t> </a:t>
            </a:r>
            <a:r>
              <a:rPr lang="en-US" sz="2800" dirty="0" err="1" smtClean="0"/>
              <a:t>Iuran</a:t>
            </a:r>
            <a:endParaRPr lang="en-US" sz="2800" dirty="0" smtClean="0"/>
          </a:p>
          <a:p>
            <a:r>
              <a:rPr lang="en-US" sz="2800" dirty="0" err="1" smtClean="0"/>
              <a:t>Ruang</a:t>
            </a:r>
            <a:r>
              <a:rPr lang="en-US" sz="2800" dirty="0" smtClean="0"/>
              <a:t> </a:t>
            </a:r>
            <a:r>
              <a:rPr lang="en-US" sz="2800" dirty="0" err="1" smtClean="0"/>
              <a:t>pertemuan</a:t>
            </a:r>
            <a:endParaRPr lang="en-US" sz="2800" dirty="0" smtClean="0"/>
          </a:p>
          <a:p>
            <a:r>
              <a:rPr lang="en-US" sz="2800" dirty="0" err="1" smtClean="0"/>
              <a:t>Surat</a:t>
            </a:r>
            <a:r>
              <a:rPr lang="en-US" sz="2800" dirty="0" smtClean="0"/>
              <a:t> </a:t>
            </a:r>
            <a:r>
              <a:rPr lang="en-US" sz="2800" dirty="0" err="1" smtClean="0"/>
              <a:t>tembusan</a:t>
            </a:r>
            <a:r>
              <a:rPr lang="en-US" sz="2800" dirty="0" smtClean="0"/>
              <a:t> </a:t>
            </a:r>
            <a:r>
              <a:rPr lang="en-US" sz="2800" dirty="0" err="1" smtClean="0"/>
              <a:t>untuk</a:t>
            </a:r>
            <a:r>
              <a:rPr lang="en-US" sz="2800" dirty="0" smtClean="0"/>
              <a:t> </a:t>
            </a:r>
            <a:r>
              <a:rPr lang="en-US" sz="2800" dirty="0" err="1" smtClean="0"/>
              <a:t>sp</a:t>
            </a:r>
            <a:endParaRPr lang="en-US" sz="2800" dirty="0" smtClean="0"/>
          </a:p>
          <a:p>
            <a:r>
              <a:rPr lang="en-US" sz="2800" dirty="0" err="1" smtClean="0"/>
              <a:t>Waktu</a:t>
            </a:r>
            <a:r>
              <a:rPr lang="en-US" sz="2800" dirty="0" smtClean="0"/>
              <a:t> </a:t>
            </a:r>
            <a:r>
              <a:rPr lang="en-US" sz="2800" dirty="0" err="1" smtClean="0"/>
              <a:t>sosialisasi</a:t>
            </a:r>
            <a:r>
              <a:rPr lang="en-US" sz="2800" dirty="0" smtClean="0"/>
              <a:t> </a:t>
            </a:r>
            <a:r>
              <a:rPr lang="en-US" sz="2800" dirty="0" err="1" smtClean="0"/>
              <a:t>mengenai</a:t>
            </a:r>
            <a:r>
              <a:rPr lang="en-US" sz="2800" dirty="0" smtClean="0"/>
              <a:t> SP </a:t>
            </a:r>
            <a:r>
              <a:rPr lang="en-US" sz="2800" dirty="0" err="1" smtClean="0"/>
              <a:t>atas</a:t>
            </a:r>
            <a:r>
              <a:rPr lang="en-US" sz="2800" dirty="0" smtClean="0"/>
              <a:t> </a:t>
            </a:r>
            <a:r>
              <a:rPr lang="en-US" sz="2800" dirty="0" err="1" smtClean="0"/>
              <a:t>pekerja</a:t>
            </a:r>
            <a:r>
              <a:rPr lang="en-US" sz="2800" dirty="0" smtClean="0"/>
              <a:t> </a:t>
            </a:r>
            <a:r>
              <a:rPr lang="en-US" sz="2800" dirty="0" err="1" smtClean="0"/>
              <a:t>baru</a:t>
            </a:r>
            <a:endParaRPr lang="en-US" sz="2800" dirty="0" smtClean="0"/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297120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>
                <a:latin typeface="Arial Black" panose="020B0A04020102020204" pitchFamily="34" charset="0"/>
              </a:rPr>
              <a:t>Perlindungan</a:t>
            </a:r>
            <a:r>
              <a:rPr lang="en-US" dirty="0" smtClean="0">
                <a:latin typeface="Arial Black" panose="020B0A04020102020204" pitchFamily="34" charset="0"/>
              </a:rPr>
              <a:t> </a:t>
            </a:r>
            <a:r>
              <a:rPr lang="en-US" dirty="0" err="1" smtClean="0">
                <a:latin typeface="Arial Black" panose="020B0A04020102020204" pitchFamily="34" charset="0"/>
              </a:rPr>
              <a:t>Pekerja</a:t>
            </a:r>
            <a:r>
              <a:rPr lang="en-US" dirty="0" smtClean="0">
                <a:latin typeface="Arial Black" panose="020B0A04020102020204" pitchFamily="34" charset="0"/>
              </a:rPr>
              <a:t> Precarious</a:t>
            </a:r>
            <a:endParaRPr lang="en-US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209800"/>
            <a:ext cx="8058150" cy="3810000"/>
          </a:xfrm>
        </p:spPr>
        <p:txBody>
          <a:bodyPr>
            <a:normAutofit/>
          </a:bodyPr>
          <a:lstStyle/>
          <a:p>
            <a:r>
              <a:rPr lang="en-US" sz="2800" dirty="0" err="1" smtClean="0"/>
              <a:t>Kepastian</a:t>
            </a:r>
            <a:r>
              <a:rPr lang="en-US" sz="2800" dirty="0" smtClean="0"/>
              <a:t> </a:t>
            </a:r>
            <a:r>
              <a:rPr lang="en-US" sz="2800" dirty="0" err="1" smtClean="0"/>
              <a:t>Hukum</a:t>
            </a:r>
            <a:r>
              <a:rPr lang="en-US" sz="2800" dirty="0" smtClean="0"/>
              <a:t> </a:t>
            </a:r>
            <a:r>
              <a:rPr lang="en-US" sz="2800" dirty="0" err="1" smtClean="0"/>
              <a:t>Jenis</a:t>
            </a:r>
            <a:r>
              <a:rPr lang="en-US" sz="2800" dirty="0" smtClean="0"/>
              <a:t> </a:t>
            </a:r>
            <a:r>
              <a:rPr lang="en-US" sz="2800" dirty="0" err="1" smtClean="0"/>
              <a:t>Pekerjaan</a:t>
            </a:r>
            <a:r>
              <a:rPr lang="en-US" sz="2800" dirty="0" smtClean="0"/>
              <a:t> (status </a:t>
            </a:r>
            <a:r>
              <a:rPr lang="en-US" sz="2800" dirty="0" err="1" smtClean="0"/>
              <a:t>hubungan</a:t>
            </a:r>
            <a:r>
              <a:rPr lang="en-US" sz="2800" dirty="0" smtClean="0"/>
              <a:t> </a:t>
            </a:r>
            <a:r>
              <a:rPr lang="en-US" sz="2800" dirty="0" err="1" smtClean="0"/>
              <a:t>kerja</a:t>
            </a:r>
            <a:r>
              <a:rPr lang="en-US" sz="2800" dirty="0" smtClean="0"/>
              <a:t>)</a:t>
            </a:r>
          </a:p>
          <a:p>
            <a:r>
              <a:rPr lang="en-US" sz="2800" dirty="0" err="1" smtClean="0"/>
              <a:t>Perlindungan</a:t>
            </a:r>
            <a:r>
              <a:rPr lang="en-US" sz="2800" dirty="0" smtClean="0"/>
              <a:t> </a:t>
            </a:r>
            <a:r>
              <a:rPr lang="en-US" sz="2800" dirty="0" err="1" smtClean="0"/>
              <a:t>syarat-syarat</a:t>
            </a:r>
            <a:r>
              <a:rPr lang="en-US" sz="2800" dirty="0" smtClean="0"/>
              <a:t> </a:t>
            </a:r>
            <a:r>
              <a:rPr lang="en-US" sz="2800" dirty="0" err="1" smtClean="0"/>
              <a:t>kerja</a:t>
            </a:r>
            <a:r>
              <a:rPr lang="en-US" sz="2800" dirty="0" smtClean="0"/>
              <a:t> yang </a:t>
            </a:r>
            <a:r>
              <a:rPr lang="en-US" sz="2800" dirty="0" err="1" smtClean="0"/>
              <a:t>sama</a:t>
            </a:r>
            <a:r>
              <a:rPr lang="en-US" sz="2800" dirty="0" smtClean="0"/>
              <a:t> </a:t>
            </a:r>
            <a:r>
              <a:rPr lang="en-US" sz="2800" dirty="0" err="1" smtClean="0"/>
              <a:t>bagi</a:t>
            </a:r>
            <a:r>
              <a:rPr lang="en-US" sz="2800" dirty="0" smtClean="0"/>
              <a:t> </a:t>
            </a:r>
            <a:r>
              <a:rPr lang="en-US" sz="2800" dirty="0" err="1" smtClean="0"/>
              <a:t>pekerja</a:t>
            </a:r>
            <a:r>
              <a:rPr lang="en-US" sz="2800" dirty="0" smtClean="0"/>
              <a:t> precarious (</a:t>
            </a:r>
            <a:r>
              <a:rPr lang="en-US" sz="2800" dirty="0" err="1" smtClean="0"/>
              <a:t>Upah</a:t>
            </a:r>
            <a:r>
              <a:rPr lang="en-US" sz="2800" dirty="0" smtClean="0"/>
              <a:t>, </a:t>
            </a:r>
            <a:r>
              <a:rPr lang="en-US" sz="2800" dirty="0" err="1" smtClean="0"/>
              <a:t>Tunjangan</a:t>
            </a:r>
            <a:r>
              <a:rPr lang="en-US" sz="2800" dirty="0" smtClean="0"/>
              <a:t>, Bonus, K3)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444606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8153400" cy="1303867"/>
          </a:xfrm>
        </p:spPr>
        <p:txBody>
          <a:bodyPr>
            <a:normAutofit/>
          </a:bodyPr>
          <a:lstStyle/>
          <a:p>
            <a:pPr algn="ctr"/>
            <a:r>
              <a:rPr lang="en-US" dirty="0" err="1" smtClean="0">
                <a:latin typeface="Arial Black" panose="020B0A04020102020204" pitchFamily="34" charset="0"/>
              </a:rPr>
              <a:t>Keselamatan</a:t>
            </a:r>
            <a:r>
              <a:rPr lang="en-US" dirty="0" smtClean="0">
                <a:latin typeface="Arial Black" panose="020B0A04020102020204" pitchFamily="34" charset="0"/>
              </a:rPr>
              <a:t> </a:t>
            </a:r>
            <a:r>
              <a:rPr lang="en-US" dirty="0" err="1" smtClean="0">
                <a:latin typeface="Arial Black" panose="020B0A04020102020204" pitchFamily="34" charset="0"/>
              </a:rPr>
              <a:t>dan</a:t>
            </a:r>
            <a:r>
              <a:rPr lang="en-US" dirty="0" smtClean="0">
                <a:latin typeface="Arial Black" panose="020B0A04020102020204" pitchFamily="34" charset="0"/>
              </a:rPr>
              <a:t> </a:t>
            </a:r>
            <a:r>
              <a:rPr lang="en-US" dirty="0" err="1" smtClean="0">
                <a:latin typeface="Arial Black" panose="020B0A04020102020204" pitchFamily="34" charset="0"/>
              </a:rPr>
              <a:t>Kesehatan</a:t>
            </a:r>
            <a:r>
              <a:rPr lang="en-US" dirty="0" smtClean="0">
                <a:latin typeface="Arial Black" panose="020B0A04020102020204" pitchFamily="34" charset="0"/>
              </a:rPr>
              <a:t> </a:t>
            </a:r>
            <a:r>
              <a:rPr lang="en-US" dirty="0" err="1" smtClean="0">
                <a:latin typeface="Arial Black" panose="020B0A04020102020204" pitchFamily="34" charset="0"/>
              </a:rPr>
              <a:t>Kerja</a:t>
            </a:r>
            <a:endParaRPr lang="en-US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295400"/>
            <a:ext cx="8153400" cy="4495800"/>
          </a:xfrm>
        </p:spPr>
        <p:txBody>
          <a:bodyPr>
            <a:noAutofit/>
          </a:bodyPr>
          <a:lstStyle/>
          <a:p>
            <a:r>
              <a:rPr lang="en-US" sz="2400" dirty="0" err="1" smtClean="0"/>
              <a:t>Hak</a:t>
            </a:r>
            <a:r>
              <a:rPr lang="en-US" sz="2400" dirty="0" smtClean="0"/>
              <a:t> </a:t>
            </a:r>
            <a:r>
              <a:rPr lang="en-US" sz="2400" dirty="0" err="1" smtClean="0"/>
              <a:t>dasar</a:t>
            </a:r>
            <a:r>
              <a:rPr lang="en-US" sz="2400" dirty="0" smtClean="0"/>
              <a:t> </a:t>
            </a:r>
            <a:r>
              <a:rPr lang="en-US" sz="2400" dirty="0" err="1" smtClean="0"/>
              <a:t>pekerja</a:t>
            </a:r>
            <a:r>
              <a:rPr lang="en-US" sz="2400" dirty="0" smtClean="0"/>
              <a:t>, </a:t>
            </a:r>
            <a:r>
              <a:rPr lang="en-US" sz="2400" dirty="0" err="1" smtClean="0"/>
              <a:t>untuk</a:t>
            </a:r>
            <a:r>
              <a:rPr lang="en-US" sz="2400" dirty="0" smtClean="0"/>
              <a:t> </a:t>
            </a:r>
            <a:r>
              <a:rPr lang="en-US" sz="2400" dirty="0" err="1" smtClean="0"/>
              <a:t>mendapatkan</a:t>
            </a:r>
            <a:r>
              <a:rPr lang="en-US" sz="2400" dirty="0" smtClean="0"/>
              <a:t> </a:t>
            </a:r>
            <a:r>
              <a:rPr lang="en-US" sz="2400" dirty="0" err="1" smtClean="0"/>
              <a:t>informasi</a:t>
            </a:r>
            <a:r>
              <a:rPr lang="en-US" sz="2400" dirty="0" smtClean="0"/>
              <a:t>, </a:t>
            </a:r>
            <a:r>
              <a:rPr lang="en-US" sz="2400" dirty="0" err="1" smtClean="0"/>
              <a:t>partisipasi</a:t>
            </a:r>
            <a:r>
              <a:rPr lang="en-US" sz="2400" dirty="0" smtClean="0"/>
              <a:t>, </a:t>
            </a:r>
            <a:r>
              <a:rPr lang="en-US" sz="2400" dirty="0" err="1" smtClean="0"/>
              <a:t>konsultasi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pengawasan</a:t>
            </a:r>
            <a:r>
              <a:rPr lang="en-US" sz="2400" dirty="0" smtClean="0"/>
              <a:t> K3</a:t>
            </a:r>
          </a:p>
          <a:p>
            <a:r>
              <a:rPr lang="en-US" sz="2400" dirty="0" smtClean="0"/>
              <a:t>SMK3</a:t>
            </a:r>
          </a:p>
          <a:p>
            <a:r>
              <a:rPr lang="en-US" sz="2400" dirty="0" smtClean="0"/>
              <a:t>P2K3</a:t>
            </a:r>
          </a:p>
          <a:p>
            <a:r>
              <a:rPr lang="en-US" sz="2400" dirty="0" err="1" smtClean="0"/>
              <a:t>Pelayanan</a:t>
            </a:r>
            <a:r>
              <a:rPr lang="en-US" sz="2400" dirty="0" smtClean="0"/>
              <a:t> </a:t>
            </a:r>
            <a:r>
              <a:rPr lang="en-US" sz="2400" dirty="0" err="1" smtClean="0"/>
              <a:t>Kesehatan</a:t>
            </a:r>
            <a:r>
              <a:rPr lang="en-US" sz="2400" dirty="0" smtClean="0"/>
              <a:t> </a:t>
            </a:r>
            <a:r>
              <a:rPr lang="en-US" sz="2400" dirty="0" err="1" smtClean="0"/>
              <a:t>Kerja</a:t>
            </a:r>
            <a:endParaRPr lang="en-US" sz="2400" dirty="0" smtClean="0"/>
          </a:p>
          <a:p>
            <a:r>
              <a:rPr lang="en-US" sz="2400" dirty="0" smtClean="0"/>
              <a:t>Hygiene dan </a:t>
            </a:r>
            <a:r>
              <a:rPr lang="en-US" sz="2400" dirty="0" err="1" smtClean="0"/>
              <a:t>Kesehatan</a:t>
            </a:r>
            <a:r>
              <a:rPr lang="en-US" sz="2400" dirty="0" smtClean="0"/>
              <a:t> </a:t>
            </a:r>
            <a:r>
              <a:rPr lang="en-US" sz="2400" dirty="0" err="1" smtClean="0"/>
              <a:t>Kerja</a:t>
            </a:r>
            <a:endParaRPr lang="en-US" sz="2400" dirty="0" smtClean="0"/>
          </a:p>
          <a:p>
            <a:r>
              <a:rPr lang="en-US" sz="2400" dirty="0" smtClean="0"/>
              <a:t>APD</a:t>
            </a:r>
          </a:p>
          <a:p>
            <a:r>
              <a:rPr lang="en-US" sz="2400" dirty="0" err="1" smtClean="0"/>
              <a:t>Pakaian</a:t>
            </a:r>
            <a:r>
              <a:rPr lang="en-US" sz="2400" dirty="0" smtClean="0"/>
              <a:t> </a:t>
            </a:r>
            <a:r>
              <a:rPr lang="en-US" sz="2400" dirty="0" err="1" smtClean="0"/>
              <a:t>Kerja</a:t>
            </a:r>
            <a:endParaRPr lang="en-US" sz="2400" dirty="0" smtClean="0"/>
          </a:p>
          <a:p>
            <a:r>
              <a:rPr lang="en-US" sz="2400" dirty="0" err="1" smtClean="0"/>
              <a:t>Pemeriksaan</a:t>
            </a:r>
            <a:r>
              <a:rPr lang="en-US" sz="2400" dirty="0" smtClean="0"/>
              <a:t> </a:t>
            </a:r>
            <a:r>
              <a:rPr lang="en-US" sz="2400" dirty="0" err="1" smtClean="0"/>
              <a:t>Kesehatan</a:t>
            </a:r>
            <a:endParaRPr lang="en-US" sz="2400" dirty="0" smtClean="0"/>
          </a:p>
          <a:p>
            <a:r>
              <a:rPr lang="en-US" sz="2400" dirty="0" smtClean="0"/>
              <a:t>P3K di </a:t>
            </a:r>
            <a:r>
              <a:rPr lang="en-US" sz="2400" dirty="0" err="1" smtClean="0"/>
              <a:t>Tempat</a:t>
            </a:r>
            <a:r>
              <a:rPr lang="en-US" sz="2400" dirty="0" smtClean="0"/>
              <a:t> </a:t>
            </a:r>
            <a:r>
              <a:rPr lang="en-US" sz="2400" dirty="0" err="1" smtClean="0"/>
              <a:t>Kerja</a:t>
            </a:r>
            <a:endParaRPr lang="en-US" sz="2400" dirty="0" smtClean="0"/>
          </a:p>
          <a:p>
            <a:r>
              <a:rPr lang="en-US" sz="2400" dirty="0" err="1" smtClean="0"/>
              <a:t>Peringatan</a:t>
            </a:r>
            <a:r>
              <a:rPr lang="en-US" sz="2400" dirty="0" smtClean="0"/>
              <a:t> </a:t>
            </a:r>
            <a:r>
              <a:rPr lang="en-US" sz="2400" dirty="0" err="1" smtClean="0"/>
              <a:t>Bulan</a:t>
            </a:r>
            <a:r>
              <a:rPr lang="en-US" sz="2400" dirty="0" smtClean="0"/>
              <a:t> K3</a:t>
            </a:r>
          </a:p>
          <a:p>
            <a:r>
              <a:rPr lang="en-US" sz="2400" dirty="0" err="1" smtClean="0"/>
              <a:t>Pendidikan</a:t>
            </a:r>
            <a:r>
              <a:rPr lang="en-US" sz="2400" dirty="0" smtClean="0"/>
              <a:t> K3</a:t>
            </a:r>
          </a:p>
          <a:p>
            <a:r>
              <a:rPr lang="en-US" sz="2400" dirty="0" err="1" smtClean="0"/>
              <a:t>Pelaporan</a:t>
            </a:r>
            <a:r>
              <a:rPr lang="en-US" sz="2400" dirty="0" smtClean="0"/>
              <a:t> </a:t>
            </a:r>
            <a:r>
              <a:rPr lang="en-US" sz="2400" dirty="0" err="1" smtClean="0"/>
              <a:t>Kecelakaan</a:t>
            </a:r>
            <a:r>
              <a:rPr lang="en-US" sz="2400" dirty="0" smtClean="0"/>
              <a:t> </a:t>
            </a:r>
            <a:r>
              <a:rPr lang="en-US" sz="2400" dirty="0" err="1" smtClean="0"/>
              <a:t>Kerja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PAK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01250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94342"/>
            <a:ext cx="6172200" cy="6763657"/>
          </a:xfrm>
        </p:spPr>
      </p:pic>
    </p:spTree>
    <p:extLst>
      <p:ext uri="{BB962C8B-B14F-4D97-AF65-F5344CB8AC3E}">
        <p14:creationId xmlns:p14="http://schemas.microsoft.com/office/powerpoint/2010/main" val="1879417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-228600"/>
            <a:ext cx="7704667" cy="1981200"/>
          </a:xfrm>
        </p:spPr>
        <p:txBody>
          <a:bodyPr/>
          <a:lstStyle/>
          <a:p>
            <a:pPr algn="ctr"/>
            <a:r>
              <a:rPr lang="en-US" dirty="0" err="1" smtClean="0">
                <a:latin typeface="Arial Black" panose="020B0A04020102020204" pitchFamily="34" charset="0"/>
              </a:rPr>
              <a:t>Pengupahan</a:t>
            </a:r>
            <a:endParaRPr lang="en-US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24000"/>
            <a:ext cx="7704667" cy="4495800"/>
          </a:xfrm>
        </p:spPr>
        <p:txBody>
          <a:bodyPr>
            <a:normAutofit/>
          </a:bodyPr>
          <a:lstStyle/>
          <a:p>
            <a:r>
              <a:rPr lang="en-US" sz="2400" dirty="0" err="1" smtClean="0"/>
              <a:t>Prinsip</a:t>
            </a:r>
            <a:r>
              <a:rPr lang="en-US" sz="2400" dirty="0" smtClean="0"/>
              <a:t> </a:t>
            </a:r>
            <a:r>
              <a:rPr lang="en-US" sz="2400" dirty="0" err="1" smtClean="0"/>
              <a:t>Pengupahan</a:t>
            </a:r>
            <a:endParaRPr lang="en-US" sz="2400" dirty="0" smtClean="0"/>
          </a:p>
          <a:p>
            <a:r>
              <a:rPr lang="en-US" sz="2400" dirty="0" err="1" smtClean="0"/>
              <a:t>Struktur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Skala</a:t>
            </a:r>
            <a:r>
              <a:rPr lang="en-US" sz="2400" dirty="0" smtClean="0"/>
              <a:t> </a:t>
            </a:r>
            <a:r>
              <a:rPr lang="en-US" sz="2400" dirty="0" err="1" smtClean="0"/>
              <a:t>Upah</a:t>
            </a:r>
            <a:endParaRPr lang="en-US" sz="2400" dirty="0" smtClean="0"/>
          </a:p>
          <a:p>
            <a:r>
              <a:rPr lang="en-US" sz="2400" dirty="0" err="1" smtClean="0"/>
              <a:t>Komponen</a:t>
            </a:r>
            <a:r>
              <a:rPr lang="en-US" sz="2400" dirty="0" smtClean="0"/>
              <a:t> </a:t>
            </a:r>
            <a:r>
              <a:rPr lang="en-US" sz="2400" dirty="0" err="1" smtClean="0"/>
              <a:t>Upah</a:t>
            </a:r>
            <a:endParaRPr lang="en-US" sz="2400" dirty="0" smtClean="0"/>
          </a:p>
          <a:p>
            <a:r>
              <a:rPr lang="en-US" sz="2400" dirty="0" err="1" smtClean="0"/>
              <a:t>Waktu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Tempat</a:t>
            </a:r>
            <a:r>
              <a:rPr lang="en-US" sz="2400" dirty="0" smtClean="0"/>
              <a:t> </a:t>
            </a:r>
            <a:r>
              <a:rPr lang="en-US" sz="2400" dirty="0" err="1" smtClean="0"/>
              <a:t>Pembayaran</a:t>
            </a:r>
            <a:endParaRPr lang="en-US" sz="2400" dirty="0" smtClean="0"/>
          </a:p>
          <a:p>
            <a:r>
              <a:rPr lang="en-US" sz="2400" dirty="0" err="1" smtClean="0"/>
              <a:t>Peninjauan</a:t>
            </a:r>
            <a:r>
              <a:rPr lang="en-US" sz="2400" dirty="0" smtClean="0"/>
              <a:t> </a:t>
            </a:r>
            <a:r>
              <a:rPr lang="en-US" sz="2400" dirty="0" err="1" smtClean="0"/>
              <a:t>Upah</a:t>
            </a:r>
            <a:endParaRPr lang="en-US" sz="2400" dirty="0" smtClean="0"/>
          </a:p>
          <a:p>
            <a:r>
              <a:rPr lang="en-US" sz="2400" dirty="0" err="1" smtClean="0"/>
              <a:t>Kenaikan</a:t>
            </a:r>
            <a:r>
              <a:rPr lang="en-US" sz="2400" dirty="0" smtClean="0"/>
              <a:t> </a:t>
            </a:r>
            <a:r>
              <a:rPr lang="en-US" sz="2400" dirty="0" err="1" smtClean="0"/>
              <a:t>Upah</a:t>
            </a:r>
            <a:r>
              <a:rPr lang="en-US" sz="2400" dirty="0" smtClean="0"/>
              <a:t> </a:t>
            </a:r>
            <a:r>
              <a:rPr lang="en-US" sz="2400" dirty="0" err="1" smtClean="0"/>
              <a:t>Berkala</a:t>
            </a:r>
            <a:endParaRPr lang="en-US" sz="2400" dirty="0" smtClean="0"/>
          </a:p>
          <a:p>
            <a:r>
              <a:rPr lang="en-US" sz="2400" dirty="0" smtClean="0"/>
              <a:t>THR</a:t>
            </a:r>
          </a:p>
          <a:p>
            <a:r>
              <a:rPr lang="en-US" sz="2400" dirty="0" smtClean="0"/>
              <a:t>Bonus</a:t>
            </a:r>
          </a:p>
          <a:p>
            <a:r>
              <a:rPr lang="en-US" sz="2400" dirty="0" err="1" smtClean="0"/>
              <a:t>Upah</a:t>
            </a:r>
            <a:r>
              <a:rPr lang="en-US" sz="2400" dirty="0" smtClean="0"/>
              <a:t> </a:t>
            </a:r>
            <a:r>
              <a:rPr lang="en-US" sz="2400" dirty="0" err="1" smtClean="0"/>
              <a:t>karena</a:t>
            </a:r>
            <a:r>
              <a:rPr lang="en-US" sz="2400" dirty="0" smtClean="0"/>
              <a:t> </a:t>
            </a:r>
            <a:r>
              <a:rPr lang="en-US" sz="2400" dirty="0" err="1" smtClean="0"/>
              <a:t>pekerja</a:t>
            </a:r>
            <a:r>
              <a:rPr lang="en-US" sz="2400" dirty="0" smtClean="0"/>
              <a:t> </a:t>
            </a:r>
            <a:r>
              <a:rPr lang="en-US" sz="2400" dirty="0" err="1" smtClean="0"/>
              <a:t>berhalangan</a:t>
            </a:r>
            <a:endParaRPr lang="en-US" sz="2400" dirty="0" smtClean="0"/>
          </a:p>
          <a:p>
            <a:r>
              <a:rPr lang="en-US" sz="2400" dirty="0" err="1" smtClean="0"/>
              <a:t>Pajak</a:t>
            </a:r>
            <a:r>
              <a:rPr lang="en-US" sz="2400" dirty="0" smtClean="0"/>
              <a:t> </a:t>
            </a:r>
            <a:r>
              <a:rPr lang="en-US" sz="2400" dirty="0" err="1" smtClean="0"/>
              <a:t>Upah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Pesangon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881978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829" y="152400"/>
            <a:ext cx="8001000" cy="1447800"/>
          </a:xfrm>
        </p:spPr>
        <p:txBody>
          <a:bodyPr/>
          <a:lstStyle/>
          <a:p>
            <a:pPr algn="ctr"/>
            <a:r>
              <a:rPr lang="en-US" dirty="0" err="1" smtClean="0">
                <a:latin typeface="Arial Black" panose="020B0A04020102020204" pitchFamily="34" charset="0"/>
              </a:rPr>
              <a:t>Perlindungan</a:t>
            </a:r>
            <a:r>
              <a:rPr lang="en-US" dirty="0" smtClean="0">
                <a:latin typeface="Arial Black" panose="020B0A04020102020204" pitchFamily="34" charset="0"/>
              </a:rPr>
              <a:t> </a:t>
            </a:r>
            <a:r>
              <a:rPr lang="en-US" dirty="0" err="1" smtClean="0">
                <a:latin typeface="Arial Black" panose="020B0A04020102020204" pitchFamily="34" charset="0"/>
              </a:rPr>
              <a:t>Pekerja</a:t>
            </a:r>
            <a:r>
              <a:rPr lang="en-US" dirty="0" smtClean="0">
                <a:latin typeface="Arial Black" panose="020B0A04020102020204" pitchFamily="34" charset="0"/>
              </a:rPr>
              <a:t> </a:t>
            </a:r>
            <a:r>
              <a:rPr lang="en-US" dirty="0" err="1" smtClean="0">
                <a:latin typeface="Arial Black" panose="020B0A04020102020204" pitchFamily="34" charset="0"/>
              </a:rPr>
              <a:t>Perempuan</a:t>
            </a:r>
            <a:endParaRPr lang="en-US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8276" y="1828800"/>
            <a:ext cx="7987553" cy="4038600"/>
          </a:xfrm>
        </p:spPr>
        <p:txBody>
          <a:bodyPr>
            <a:normAutofit/>
          </a:bodyPr>
          <a:lstStyle/>
          <a:p>
            <a:r>
              <a:rPr lang="en-US" sz="2800" dirty="0" err="1" smtClean="0"/>
              <a:t>Perlindungan</a:t>
            </a:r>
            <a:r>
              <a:rPr lang="en-US" sz="2800" dirty="0" smtClean="0"/>
              <a:t> </a:t>
            </a:r>
            <a:r>
              <a:rPr lang="en-US" sz="2800" dirty="0" err="1" smtClean="0"/>
              <a:t>Maternitas</a:t>
            </a:r>
            <a:r>
              <a:rPr lang="en-US" sz="2800" dirty="0" smtClean="0"/>
              <a:t>; </a:t>
            </a:r>
            <a:r>
              <a:rPr lang="en-US" sz="2800" dirty="0" err="1" smtClean="0"/>
              <a:t>Cuti</a:t>
            </a:r>
            <a:r>
              <a:rPr lang="en-US" sz="2800" dirty="0" smtClean="0"/>
              <a:t> </a:t>
            </a:r>
            <a:r>
              <a:rPr lang="en-US" sz="2800" dirty="0" err="1" smtClean="0"/>
              <a:t>Haid</a:t>
            </a:r>
            <a:r>
              <a:rPr lang="en-US" sz="2800" dirty="0" smtClean="0"/>
              <a:t>, </a:t>
            </a:r>
            <a:r>
              <a:rPr lang="en-US" sz="2800" dirty="0" err="1" smtClean="0"/>
              <a:t>Cuti</a:t>
            </a:r>
            <a:r>
              <a:rPr lang="en-US" sz="2800" dirty="0" smtClean="0"/>
              <a:t> </a:t>
            </a:r>
            <a:r>
              <a:rPr lang="en-US" sz="2800" dirty="0" err="1" smtClean="0"/>
              <a:t>hamil</a:t>
            </a:r>
            <a:r>
              <a:rPr lang="en-US" sz="2800" dirty="0" smtClean="0"/>
              <a:t>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melahirkan</a:t>
            </a:r>
            <a:r>
              <a:rPr lang="en-US" sz="2800" dirty="0" smtClean="0"/>
              <a:t>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Gugur</a:t>
            </a:r>
            <a:r>
              <a:rPr lang="en-US" sz="2800" dirty="0" smtClean="0"/>
              <a:t> </a:t>
            </a:r>
            <a:r>
              <a:rPr lang="en-US" sz="2800" dirty="0" err="1" smtClean="0"/>
              <a:t>Kandungan</a:t>
            </a:r>
            <a:r>
              <a:rPr lang="en-US" sz="2800" dirty="0" smtClean="0"/>
              <a:t>,  </a:t>
            </a:r>
            <a:r>
              <a:rPr lang="en-US" sz="2800" dirty="0" err="1" smtClean="0"/>
              <a:t>Perlindungan</a:t>
            </a:r>
            <a:r>
              <a:rPr lang="en-US" sz="2800" dirty="0" smtClean="0"/>
              <a:t> </a:t>
            </a:r>
            <a:r>
              <a:rPr lang="en-US" sz="2800" dirty="0" err="1" smtClean="0"/>
              <a:t>Ibu</a:t>
            </a:r>
            <a:r>
              <a:rPr lang="en-US" sz="2800" dirty="0" smtClean="0"/>
              <a:t> </a:t>
            </a:r>
            <a:r>
              <a:rPr lang="en-US" sz="2800" dirty="0" err="1" smtClean="0"/>
              <a:t>hamil</a:t>
            </a:r>
            <a:r>
              <a:rPr lang="en-US" sz="2800" dirty="0" smtClean="0"/>
              <a:t>, </a:t>
            </a:r>
            <a:r>
              <a:rPr lang="en-US" sz="2800" dirty="0" err="1" smtClean="0"/>
              <a:t>Ruang</a:t>
            </a:r>
            <a:r>
              <a:rPr lang="en-US" sz="2800" dirty="0" smtClean="0"/>
              <a:t> </a:t>
            </a:r>
            <a:r>
              <a:rPr lang="en-US" sz="2800" dirty="0" err="1" smtClean="0"/>
              <a:t>Laktasi</a:t>
            </a:r>
            <a:endParaRPr lang="en-US" sz="2800" dirty="0" smtClean="0"/>
          </a:p>
          <a:p>
            <a:r>
              <a:rPr lang="en-US" sz="2800" dirty="0" err="1" smtClean="0"/>
              <a:t>Perlindungan</a:t>
            </a:r>
            <a:r>
              <a:rPr lang="en-US" sz="2800" dirty="0" smtClean="0"/>
              <a:t> </a:t>
            </a:r>
            <a:r>
              <a:rPr lang="en-US" sz="2800" dirty="0" err="1" smtClean="0"/>
              <a:t>Khusus</a:t>
            </a:r>
            <a:r>
              <a:rPr lang="en-US" sz="2800" dirty="0" smtClean="0"/>
              <a:t> (</a:t>
            </a:r>
            <a:r>
              <a:rPr lang="en-US" sz="2800" dirty="0" err="1" smtClean="0"/>
              <a:t>bekerja</a:t>
            </a:r>
            <a:r>
              <a:rPr lang="en-US" sz="2800" dirty="0" smtClean="0"/>
              <a:t> </a:t>
            </a:r>
            <a:r>
              <a:rPr lang="en-US" sz="2800" dirty="0" err="1" smtClean="0"/>
              <a:t>pada</a:t>
            </a:r>
            <a:r>
              <a:rPr lang="en-US" sz="2800" dirty="0" smtClean="0"/>
              <a:t> </a:t>
            </a:r>
            <a:r>
              <a:rPr lang="en-US" sz="2800" dirty="0" err="1" smtClean="0"/>
              <a:t>malam</a:t>
            </a:r>
            <a:r>
              <a:rPr lang="en-US" sz="2800" dirty="0" smtClean="0"/>
              <a:t> </a:t>
            </a:r>
            <a:r>
              <a:rPr lang="en-US" sz="2800" dirty="0" err="1" smtClean="0"/>
              <a:t>hari</a:t>
            </a:r>
            <a:r>
              <a:rPr lang="en-US" sz="2800" dirty="0" smtClean="0"/>
              <a:t>, </a:t>
            </a:r>
            <a:r>
              <a:rPr lang="en-US" sz="2800" dirty="0" err="1" smtClean="0"/>
              <a:t>jemputan</a:t>
            </a:r>
            <a:r>
              <a:rPr lang="en-US" sz="2800" dirty="0" smtClean="0"/>
              <a:t>, toilet, </a:t>
            </a:r>
            <a:r>
              <a:rPr lang="en-US" sz="2800" dirty="0" err="1" smtClean="0"/>
              <a:t>keamanan</a:t>
            </a:r>
            <a:r>
              <a:rPr lang="en-US" sz="2800" dirty="0" smtClean="0"/>
              <a:t>, </a:t>
            </a:r>
            <a:r>
              <a:rPr lang="en-US" sz="2800" dirty="0" err="1" smtClean="0"/>
              <a:t>Parkir</a:t>
            </a:r>
            <a:r>
              <a:rPr lang="en-US" sz="2800" dirty="0" smtClean="0"/>
              <a:t>)</a:t>
            </a:r>
          </a:p>
          <a:p>
            <a:r>
              <a:rPr lang="en-US" sz="2800" dirty="0" err="1" smtClean="0"/>
              <a:t>Perlindungan</a:t>
            </a:r>
            <a:r>
              <a:rPr lang="en-US" sz="2800" dirty="0" smtClean="0"/>
              <a:t> Non </a:t>
            </a:r>
            <a:r>
              <a:rPr lang="en-US" sz="2800" dirty="0" err="1" smtClean="0"/>
              <a:t>Diskriminasi</a:t>
            </a:r>
            <a:r>
              <a:rPr lang="en-US" sz="2800" dirty="0" smtClean="0"/>
              <a:t> (</a:t>
            </a:r>
            <a:r>
              <a:rPr lang="en-US" sz="2800" dirty="0" err="1" smtClean="0"/>
              <a:t>Upah</a:t>
            </a:r>
            <a:r>
              <a:rPr lang="en-US" sz="2800" dirty="0" smtClean="0"/>
              <a:t>, </a:t>
            </a:r>
            <a:r>
              <a:rPr lang="en-US" sz="2800" dirty="0" err="1" smtClean="0"/>
              <a:t>Tunjangan</a:t>
            </a:r>
            <a:r>
              <a:rPr lang="en-US" sz="2800" dirty="0" smtClean="0"/>
              <a:t>, </a:t>
            </a:r>
            <a:r>
              <a:rPr lang="en-US" sz="2800" dirty="0" err="1" smtClean="0"/>
              <a:t>Pajak</a:t>
            </a:r>
            <a:r>
              <a:rPr lang="en-US" sz="2800" dirty="0" smtClean="0"/>
              <a:t>, </a:t>
            </a:r>
            <a:r>
              <a:rPr lang="en-US" sz="2800" dirty="0" err="1" smtClean="0"/>
              <a:t>Jaminan</a:t>
            </a:r>
            <a:r>
              <a:rPr lang="en-US" sz="2800" dirty="0" smtClean="0"/>
              <a:t> </a:t>
            </a:r>
            <a:r>
              <a:rPr lang="en-US" sz="2800" dirty="0" err="1" smtClean="0"/>
              <a:t>Kesehatan</a:t>
            </a:r>
            <a:r>
              <a:rPr lang="en-US" sz="2800" dirty="0" smtClean="0"/>
              <a:t>) </a:t>
            </a:r>
          </a:p>
          <a:p>
            <a:r>
              <a:rPr lang="en-US" sz="2800" dirty="0" err="1" smtClean="0"/>
              <a:t>Perlindungan</a:t>
            </a:r>
            <a:r>
              <a:rPr lang="en-US" sz="2800" dirty="0" smtClean="0"/>
              <a:t> </a:t>
            </a:r>
            <a:r>
              <a:rPr lang="en-US" sz="2800" dirty="0" err="1" smtClean="0"/>
              <a:t>terhadap</a:t>
            </a:r>
            <a:r>
              <a:rPr lang="en-US" sz="2800" dirty="0" smtClean="0"/>
              <a:t> </a:t>
            </a:r>
            <a:r>
              <a:rPr lang="en-US" sz="2800" dirty="0" err="1" smtClean="0"/>
              <a:t>pelecehan</a:t>
            </a:r>
            <a:r>
              <a:rPr lang="en-US" sz="2800" dirty="0" smtClean="0"/>
              <a:t> dan </a:t>
            </a:r>
            <a:r>
              <a:rPr lang="en-US" sz="2800" dirty="0" err="1" smtClean="0"/>
              <a:t>kekerasan</a:t>
            </a:r>
            <a:r>
              <a:rPr lang="en-US" sz="2800" dirty="0" smtClean="0"/>
              <a:t> </a:t>
            </a:r>
            <a:r>
              <a:rPr lang="en-US" sz="2800" dirty="0" err="1" smtClean="0"/>
              <a:t>seksual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475247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704667" cy="1447800"/>
          </a:xfrm>
        </p:spPr>
        <p:txBody>
          <a:bodyPr/>
          <a:lstStyle/>
          <a:p>
            <a:pPr algn="ctr"/>
            <a:r>
              <a:rPr lang="en-US" dirty="0" err="1" smtClean="0">
                <a:latin typeface="Arial Black" panose="020B0A04020102020204" pitchFamily="34" charset="0"/>
              </a:rPr>
              <a:t>Waktu</a:t>
            </a:r>
            <a:r>
              <a:rPr lang="en-US" dirty="0" smtClean="0">
                <a:latin typeface="Arial Black" panose="020B0A04020102020204" pitchFamily="34" charset="0"/>
              </a:rPr>
              <a:t> </a:t>
            </a:r>
            <a:r>
              <a:rPr lang="en-US" dirty="0" err="1" smtClean="0">
                <a:latin typeface="Arial Black" panose="020B0A04020102020204" pitchFamily="34" charset="0"/>
              </a:rPr>
              <a:t>kerja</a:t>
            </a:r>
            <a:r>
              <a:rPr lang="en-US" dirty="0" smtClean="0">
                <a:latin typeface="Arial Black" panose="020B0A04020102020204" pitchFamily="34" charset="0"/>
              </a:rPr>
              <a:t> </a:t>
            </a:r>
            <a:r>
              <a:rPr lang="en-US" dirty="0" err="1" smtClean="0">
                <a:latin typeface="Arial Black" panose="020B0A04020102020204" pitchFamily="34" charset="0"/>
              </a:rPr>
              <a:t>dan</a:t>
            </a:r>
            <a:r>
              <a:rPr lang="en-US" dirty="0" smtClean="0">
                <a:latin typeface="Arial Black" panose="020B0A04020102020204" pitchFamily="34" charset="0"/>
              </a:rPr>
              <a:t> </a:t>
            </a:r>
            <a:r>
              <a:rPr lang="en-US" dirty="0" err="1" smtClean="0">
                <a:latin typeface="Arial Black" panose="020B0A04020102020204" pitchFamily="34" charset="0"/>
              </a:rPr>
              <a:t>waktu</a:t>
            </a:r>
            <a:r>
              <a:rPr lang="en-US" dirty="0" smtClean="0">
                <a:latin typeface="Arial Black" panose="020B0A04020102020204" pitchFamily="34" charset="0"/>
              </a:rPr>
              <a:t> </a:t>
            </a:r>
            <a:endParaRPr lang="en-US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057400"/>
            <a:ext cx="8085667" cy="3332816"/>
          </a:xfrm>
        </p:spPr>
        <p:txBody>
          <a:bodyPr>
            <a:normAutofit/>
          </a:bodyPr>
          <a:lstStyle/>
          <a:p>
            <a:r>
              <a:rPr lang="en-US" sz="2800" dirty="0" err="1" smtClean="0"/>
              <a:t>Waktu</a:t>
            </a:r>
            <a:r>
              <a:rPr lang="en-US" sz="2800" dirty="0" smtClean="0"/>
              <a:t> </a:t>
            </a:r>
            <a:r>
              <a:rPr lang="en-US" sz="2800" dirty="0" err="1" smtClean="0"/>
              <a:t>kerja</a:t>
            </a:r>
            <a:r>
              <a:rPr lang="en-US" sz="2800" dirty="0" smtClean="0"/>
              <a:t> </a:t>
            </a:r>
            <a:r>
              <a:rPr lang="en-US" sz="2800" dirty="0" err="1" smtClean="0"/>
              <a:t>dan</a:t>
            </a:r>
            <a:r>
              <a:rPr lang="en-US" sz="2800" dirty="0" smtClean="0"/>
              <a:t> jam </a:t>
            </a:r>
            <a:r>
              <a:rPr lang="en-US" sz="2800" dirty="0" err="1" smtClean="0"/>
              <a:t>kerja</a:t>
            </a:r>
            <a:endParaRPr lang="en-US" sz="2800" dirty="0" smtClean="0"/>
          </a:p>
          <a:p>
            <a:r>
              <a:rPr lang="en-US" sz="2800" dirty="0" err="1" smtClean="0"/>
              <a:t>Waktu</a:t>
            </a:r>
            <a:r>
              <a:rPr lang="en-US" sz="2800" dirty="0" smtClean="0"/>
              <a:t> </a:t>
            </a:r>
            <a:r>
              <a:rPr lang="en-US" sz="2800" dirty="0" err="1" smtClean="0"/>
              <a:t>lembur</a:t>
            </a:r>
            <a:r>
              <a:rPr lang="en-US" sz="2800" dirty="0" smtClean="0"/>
              <a:t> </a:t>
            </a:r>
            <a:r>
              <a:rPr lang="en-US" sz="2800" dirty="0" err="1" smtClean="0"/>
              <a:t>dan</a:t>
            </a:r>
            <a:r>
              <a:rPr lang="en-US" sz="2800" dirty="0" smtClean="0"/>
              <a:t> tariff </a:t>
            </a:r>
            <a:r>
              <a:rPr lang="en-US" sz="2800" dirty="0" err="1" smtClean="0"/>
              <a:t>lembur</a:t>
            </a:r>
            <a:endParaRPr lang="en-US" sz="2800" dirty="0" smtClean="0"/>
          </a:p>
          <a:p>
            <a:r>
              <a:rPr lang="en-US" sz="2800" dirty="0" err="1" smtClean="0"/>
              <a:t>Pembebasan</a:t>
            </a:r>
            <a:r>
              <a:rPr lang="en-US" sz="2800" dirty="0" smtClean="0"/>
              <a:t> </a:t>
            </a:r>
            <a:r>
              <a:rPr lang="en-US" sz="2800" dirty="0" err="1" smtClean="0"/>
              <a:t>dari</a:t>
            </a:r>
            <a:r>
              <a:rPr lang="en-US" sz="2800" dirty="0" smtClean="0"/>
              <a:t> </a:t>
            </a:r>
            <a:r>
              <a:rPr lang="en-US" sz="2800" dirty="0" err="1" smtClean="0"/>
              <a:t>kewajiban</a:t>
            </a:r>
            <a:r>
              <a:rPr lang="en-US" sz="2800" dirty="0" smtClean="0"/>
              <a:t> </a:t>
            </a:r>
            <a:r>
              <a:rPr lang="en-US" sz="2800" dirty="0" err="1" smtClean="0"/>
              <a:t>untuk</a:t>
            </a:r>
            <a:r>
              <a:rPr lang="en-US" sz="2800" dirty="0" smtClean="0"/>
              <a:t> </a:t>
            </a:r>
            <a:r>
              <a:rPr lang="en-US" sz="2800" dirty="0" err="1" smtClean="0"/>
              <a:t>bekerja</a:t>
            </a:r>
            <a:endParaRPr lang="en-US" sz="2800" dirty="0" smtClean="0"/>
          </a:p>
          <a:p>
            <a:r>
              <a:rPr lang="en-US" sz="2800" dirty="0" err="1" smtClean="0"/>
              <a:t>Hari</a:t>
            </a:r>
            <a:r>
              <a:rPr lang="en-US" sz="2800" dirty="0" smtClean="0"/>
              <a:t> </a:t>
            </a:r>
            <a:r>
              <a:rPr lang="en-US" sz="2800" dirty="0" err="1" smtClean="0"/>
              <a:t>libur</a:t>
            </a:r>
            <a:r>
              <a:rPr lang="en-US" sz="2800" dirty="0" smtClean="0"/>
              <a:t> </a:t>
            </a:r>
            <a:r>
              <a:rPr lang="en-US" sz="2800" dirty="0" err="1" smtClean="0"/>
              <a:t>resmi</a:t>
            </a:r>
            <a:endParaRPr lang="en-US" sz="2800" dirty="0" smtClean="0"/>
          </a:p>
          <a:p>
            <a:r>
              <a:rPr lang="en-US" sz="2800" dirty="0" err="1" smtClean="0"/>
              <a:t>Cuti</a:t>
            </a:r>
            <a:r>
              <a:rPr lang="en-US" sz="2800" dirty="0" smtClean="0"/>
              <a:t> </a:t>
            </a:r>
            <a:r>
              <a:rPr lang="en-US" sz="2800" dirty="0" err="1" smtClean="0"/>
              <a:t>Khusus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613691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0682"/>
            <a:ext cx="7704667" cy="1371600"/>
          </a:xfrm>
        </p:spPr>
        <p:txBody>
          <a:bodyPr/>
          <a:lstStyle/>
          <a:p>
            <a:pPr algn="ctr"/>
            <a:r>
              <a:rPr lang="en-US" dirty="0" err="1" smtClean="0">
                <a:latin typeface="Arial Black" panose="020B0A04020102020204" pitchFamily="34" charset="0"/>
              </a:rPr>
              <a:t>Jaminan</a:t>
            </a:r>
            <a:r>
              <a:rPr lang="en-US" dirty="0" smtClean="0">
                <a:latin typeface="Arial Black" panose="020B0A04020102020204" pitchFamily="34" charset="0"/>
              </a:rPr>
              <a:t> </a:t>
            </a:r>
            <a:r>
              <a:rPr lang="en-US" dirty="0" err="1" smtClean="0">
                <a:latin typeface="Arial Black" panose="020B0A04020102020204" pitchFamily="34" charset="0"/>
              </a:rPr>
              <a:t>Kesehatan</a:t>
            </a:r>
            <a:endParaRPr lang="en-US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905000"/>
            <a:ext cx="7704667" cy="3332816"/>
          </a:xfrm>
        </p:spPr>
        <p:txBody>
          <a:bodyPr>
            <a:normAutofit lnSpcReduction="10000"/>
          </a:bodyPr>
          <a:lstStyle/>
          <a:p>
            <a:r>
              <a:rPr lang="en-US" sz="2800" dirty="0" err="1" smtClean="0"/>
              <a:t>Prinsip-prinsip</a:t>
            </a:r>
            <a:endParaRPr lang="en-US" sz="2800" dirty="0" smtClean="0"/>
          </a:p>
          <a:p>
            <a:r>
              <a:rPr lang="en-US" sz="2800" dirty="0" err="1" smtClean="0"/>
              <a:t>Poliklinik</a:t>
            </a:r>
            <a:endParaRPr lang="en-US" sz="2800" dirty="0" smtClean="0"/>
          </a:p>
          <a:p>
            <a:r>
              <a:rPr lang="en-US" sz="2800" dirty="0" err="1" smtClean="0"/>
              <a:t>Perawatan</a:t>
            </a:r>
            <a:r>
              <a:rPr lang="en-US" sz="2800" dirty="0" smtClean="0"/>
              <a:t>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Pengobatan</a:t>
            </a:r>
            <a:endParaRPr lang="en-US" sz="2800" dirty="0" smtClean="0"/>
          </a:p>
          <a:p>
            <a:r>
              <a:rPr lang="en-US" sz="2800" dirty="0" err="1" smtClean="0"/>
              <a:t>Pembelian</a:t>
            </a:r>
            <a:r>
              <a:rPr lang="en-US" sz="2800" dirty="0" smtClean="0"/>
              <a:t> </a:t>
            </a:r>
            <a:r>
              <a:rPr lang="en-US" sz="2800" dirty="0" err="1" smtClean="0"/>
              <a:t>Kaca</a:t>
            </a:r>
            <a:r>
              <a:rPr lang="en-US" sz="2800" dirty="0" smtClean="0"/>
              <a:t> </a:t>
            </a:r>
            <a:r>
              <a:rPr lang="en-US" sz="2800" dirty="0" err="1" smtClean="0"/>
              <a:t>mata</a:t>
            </a:r>
            <a:endParaRPr lang="en-US" sz="2800" dirty="0" smtClean="0"/>
          </a:p>
          <a:p>
            <a:r>
              <a:rPr lang="en-US" sz="2800" dirty="0" err="1" smtClean="0"/>
              <a:t>Keluarga</a:t>
            </a:r>
            <a:r>
              <a:rPr lang="en-US" sz="2800" dirty="0" smtClean="0"/>
              <a:t> </a:t>
            </a:r>
            <a:r>
              <a:rPr lang="en-US" sz="2800" dirty="0" err="1" smtClean="0"/>
              <a:t>berencana</a:t>
            </a:r>
            <a:endParaRPr lang="en-US" sz="2800" dirty="0" smtClean="0"/>
          </a:p>
          <a:p>
            <a:r>
              <a:rPr lang="en-US" sz="2800" dirty="0" err="1" smtClean="0"/>
              <a:t>Prothese</a:t>
            </a:r>
            <a:endParaRPr lang="en-US" sz="2800" dirty="0" smtClean="0"/>
          </a:p>
          <a:p>
            <a:r>
              <a:rPr lang="en-US" sz="2800" dirty="0" err="1" smtClean="0"/>
              <a:t>Orthese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175525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9476" y="76201"/>
            <a:ext cx="7704667" cy="1523999"/>
          </a:xfrm>
        </p:spPr>
        <p:txBody>
          <a:bodyPr/>
          <a:lstStyle/>
          <a:p>
            <a:pPr algn="ctr"/>
            <a:r>
              <a:rPr lang="en-US" dirty="0" err="1" smtClean="0">
                <a:latin typeface="Arial Black" panose="020B0A04020102020204" pitchFamily="34" charset="0"/>
              </a:rPr>
              <a:t>Jaminan</a:t>
            </a:r>
            <a:r>
              <a:rPr lang="en-US" dirty="0" smtClean="0">
                <a:latin typeface="Arial Black" panose="020B0A04020102020204" pitchFamily="34" charset="0"/>
              </a:rPr>
              <a:t> </a:t>
            </a:r>
            <a:r>
              <a:rPr lang="en-US" dirty="0" err="1" smtClean="0">
                <a:latin typeface="Arial Black" panose="020B0A04020102020204" pitchFamily="34" charset="0"/>
              </a:rPr>
              <a:t>Sosial</a:t>
            </a:r>
            <a:r>
              <a:rPr lang="en-US" dirty="0" smtClean="0">
                <a:latin typeface="Arial Black" panose="020B0A04020102020204" pitchFamily="34" charset="0"/>
              </a:rPr>
              <a:t> </a:t>
            </a:r>
            <a:r>
              <a:rPr lang="en-US" dirty="0" err="1" smtClean="0">
                <a:latin typeface="Arial Black" panose="020B0A04020102020204" pitchFamily="34" charset="0"/>
              </a:rPr>
              <a:t>Tenaga</a:t>
            </a:r>
            <a:r>
              <a:rPr lang="en-US" dirty="0" smtClean="0">
                <a:latin typeface="Arial Black" panose="020B0A04020102020204" pitchFamily="34" charset="0"/>
              </a:rPr>
              <a:t> </a:t>
            </a:r>
            <a:r>
              <a:rPr lang="en-US" dirty="0" err="1" smtClean="0">
                <a:latin typeface="Arial Black" panose="020B0A04020102020204" pitchFamily="34" charset="0"/>
              </a:rPr>
              <a:t>Kerja</a:t>
            </a:r>
            <a:endParaRPr lang="en-US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133600"/>
            <a:ext cx="7704667" cy="3332816"/>
          </a:xfrm>
        </p:spPr>
        <p:txBody>
          <a:bodyPr>
            <a:normAutofit/>
          </a:bodyPr>
          <a:lstStyle/>
          <a:p>
            <a:r>
              <a:rPr lang="en-US" sz="2800" dirty="0" err="1" smtClean="0"/>
              <a:t>Jaminan</a:t>
            </a:r>
            <a:r>
              <a:rPr lang="en-US" sz="2800" dirty="0" smtClean="0"/>
              <a:t> </a:t>
            </a:r>
            <a:r>
              <a:rPr lang="en-US" sz="2800" dirty="0" err="1" smtClean="0"/>
              <a:t>Kecelakaan</a:t>
            </a:r>
            <a:r>
              <a:rPr lang="en-US" sz="2800" dirty="0" smtClean="0"/>
              <a:t> </a:t>
            </a:r>
            <a:r>
              <a:rPr lang="en-US" sz="2800" dirty="0" err="1" smtClean="0"/>
              <a:t>Kerja</a:t>
            </a:r>
            <a:r>
              <a:rPr lang="en-US" sz="2800" dirty="0" smtClean="0"/>
              <a:t> (JKK)</a:t>
            </a:r>
          </a:p>
          <a:p>
            <a:r>
              <a:rPr lang="en-US" sz="2800" dirty="0" err="1" smtClean="0"/>
              <a:t>Jaminan</a:t>
            </a:r>
            <a:r>
              <a:rPr lang="en-US" sz="2800" dirty="0" smtClean="0"/>
              <a:t> </a:t>
            </a:r>
            <a:r>
              <a:rPr lang="en-US" sz="2800" dirty="0" err="1" smtClean="0"/>
              <a:t>Kematian</a:t>
            </a:r>
            <a:r>
              <a:rPr lang="en-US" sz="2800" dirty="0" smtClean="0"/>
              <a:t> (JK)</a:t>
            </a:r>
          </a:p>
          <a:p>
            <a:r>
              <a:rPr lang="en-US" sz="2800" dirty="0" err="1" smtClean="0"/>
              <a:t>Jaminan</a:t>
            </a:r>
            <a:r>
              <a:rPr lang="en-US" sz="2800" dirty="0" smtClean="0"/>
              <a:t> </a:t>
            </a:r>
            <a:r>
              <a:rPr lang="en-US" sz="2800" dirty="0" err="1" smtClean="0"/>
              <a:t>Hari</a:t>
            </a:r>
            <a:r>
              <a:rPr lang="en-US" sz="2800" dirty="0" smtClean="0"/>
              <a:t> </a:t>
            </a:r>
            <a:r>
              <a:rPr lang="en-US" sz="2800" dirty="0" err="1" smtClean="0"/>
              <a:t>Tua</a:t>
            </a:r>
            <a:r>
              <a:rPr lang="en-US" sz="2800" dirty="0" smtClean="0"/>
              <a:t> (JHT)</a:t>
            </a:r>
          </a:p>
          <a:p>
            <a:r>
              <a:rPr lang="en-US" sz="2800" dirty="0" err="1" smtClean="0"/>
              <a:t>Jaminan</a:t>
            </a:r>
            <a:r>
              <a:rPr lang="en-US" sz="2800" dirty="0" smtClean="0"/>
              <a:t> </a:t>
            </a:r>
            <a:r>
              <a:rPr lang="en-US" sz="2800" dirty="0" err="1" smtClean="0"/>
              <a:t>Pensiun</a:t>
            </a:r>
            <a:r>
              <a:rPr lang="en-US" sz="2800" dirty="0" smtClean="0"/>
              <a:t> (JP)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373913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>
                <a:latin typeface="Arial Black" panose="020B0A04020102020204" pitchFamily="34" charset="0"/>
              </a:rPr>
              <a:t>Fasilitas</a:t>
            </a:r>
            <a:r>
              <a:rPr lang="en-US" dirty="0" smtClean="0">
                <a:latin typeface="Arial Black" panose="020B0A04020102020204" pitchFamily="34" charset="0"/>
              </a:rPr>
              <a:t> </a:t>
            </a:r>
            <a:r>
              <a:rPr lang="en-US" dirty="0" err="1" smtClean="0">
                <a:latin typeface="Arial Black" panose="020B0A04020102020204" pitchFamily="34" charset="0"/>
              </a:rPr>
              <a:t>Kesejahteraan</a:t>
            </a:r>
            <a:endParaRPr lang="en-US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err="1" smtClean="0"/>
              <a:t>Fasilitas</a:t>
            </a:r>
            <a:r>
              <a:rPr lang="en-US" sz="2800" dirty="0" smtClean="0"/>
              <a:t> </a:t>
            </a:r>
            <a:r>
              <a:rPr lang="en-US" sz="2800" dirty="0" err="1" smtClean="0"/>
              <a:t>kantin</a:t>
            </a:r>
            <a:endParaRPr lang="en-US" sz="2800" dirty="0" smtClean="0"/>
          </a:p>
          <a:p>
            <a:r>
              <a:rPr lang="en-US" sz="2800" dirty="0" smtClean="0"/>
              <a:t>Extra </a:t>
            </a:r>
            <a:r>
              <a:rPr lang="en-US" sz="2800" dirty="0" err="1" smtClean="0"/>
              <a:t>Fooding</a:t>
            </a:r>
            <a:endParaRPr lang="en-US" sz="2800" dirty="0" smtClean="0"/>
          </a:p>
          <a:p>
            <a:r>
              <a:rPr lang="en-US" sz="2800" dirty="0" err="1" smtClean="0"/>
              <a:t>Koperasi</a:t>
            </a:r>
            <a:endParaRPr lang="en-US" sz="2800" dirty="0" smtClean="0"/>
          </a:p>
          <a:p>
            <a:r>
              <a:rPr lang="en-US" sz="2800" dirty="0" err="1" smtClean="0"/>
              <a:t>Bantuan</a:t>
            </a:r>
            <a:r>
              <a:rPr lang="en-US" sz="2800" dirty="0" smtClean="0"/>
              <a:t> </a:t>
            </a:r>
            <a:r>
              <a:rPr lang="en-US" sz="2800" dirty="0" err="1" smtClean="0"/>
              <a:t>sukacita-duka</a:t>
            </a:r>
            <a:r>
              <a:rPr lang="en-US" sz="2800" dirty="0" smtClean="0"/>
              <a:t> </a:t>
            </a:r>
            <a:r>
              <a:rPr lang="en-US" sz="2800" dirty="0" err="1" smtClean="0"/>
              <a:t>cita</a:t>
            </a:r>
            <a:endParaRPr lang="en-US" sz="2800" dirty="0" smtClean="0"/>
          </a:p>
          <a:p>
            <a:r>
              <a:rPr lang="en-US" sz="2800" dirty="0" err="1" smtClean="0"/>
              <a:t>Rekreasi</a:t>
            </a:r>
            <a:r>
              <a:rPr lang="en-US" sz="2800" dirty="0" smtClean="0"/>
              <a:t>, </a:t>
            </a:r>
            <a:r>
              <a:rPr lang="en-US" sz="2800" dirty="0" err="1" smtClean="0"/>
              <a:t>Olahraga</a:t>
            </a:r>
            <a:r>
              <a:rPr lang="en-US" sz="2800" dirty="0" smtClean="0"/>
              <a:t>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Kesenian</a:t>
            </a:r>
            <a:endParaRPr lang="en-US" sz="2800" dirty="0" smtClean="0"/>
          </a:p>
          <a:p>
            <a:r>
              <a:rPr lang="en-US" sz="2800" dirty="0" err="1" smtClean="0"/>
              <a:t>Sarana</a:t>
            </a:r>
            <a:r>
              <a:rPr lang="en-US" sz="2800" dirty="0" smtClean="0"/>
              <a:t>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kesempatan</a:t>
            </a:r>
            <a:r>
              <a:rPr lang="en-US" sz="2800" dirty="0" smtClean="0"/>
              <a:t> </a:t>
            </a:r>
            <a:r>
              <a:rPr lang="en-US" sz="2800" dirty="0" err="1" smtClean="0"/>
              <a:t>beribadah</a:t>
            </a:r>
            <a:endParaRPr lang="en-US" sz="2800" dirty="0" smtClean="0"/>
          </a:p>
          <a:p>
            <a:r>
              <a:rPr lang="en-US" sz="2800" dirty="0" err="1" smtClean="0"/>
              <a:t>Penghargaan</a:t>
            </a:r>
            <a:r>
              <a:rPr lang="en-US" sz="2800" dirty="0" smtClean="0"/>
              <a:t> </a:t>
            </a:r>
            <a:r>
              <a:rPr lang="en-US" sz="2800" dirty="0" err="1" smtClean="0"/>
              <a:t>masa</a:t>
            </a:r>
            <a:r>
              <a:rPr lang="en-US" sz="2800" dirty="0" smtClean="0"/>
              <a:t> </a:t>
            </a:r>
            <a:r>
              <a:rPr lang="en-US" sz="2800" dirty="0" err="1" smtClean="0"/>
              <a:t>kerja</a:t>
            </a:r>
            <a:r>
              <a:rPr lang="en-US" sz="2800" dirty="0" smtClean="0"/>
              <a:t>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pekerja</a:t>
            </a:r>
            <a:r>
              <a:rPr lang="en-US" sz="2800" dirty="0" smtClean="0"/>
              <a:t> </a:t>
            </a:r>
            <a:r>
              <a:rPr lang="en-US" sz="2800" dirty="0" err="1" smtClean="0"/>
              <a:t>teladan</a:t>
            </a:r>
            <a:endParaRPr lang="en-US" sz="2800" dirty="0" smtClean="0"/>
          </a:p>
          <a:p>
            <a:r>
              <a:rPr lang="en-US" sz="2800" dirty="0" err="1" smtClean="0"/>
              <a:t>Fasilitas</a:t>
            </a:r>
            <a:r>
              <a:rPr lang="en-US" sz="2800" dirty="0" smtClean="0"/>
              <a:t> </a:t>
            </a:r>
            <a:r>
              <a:rPr lang="en-US" sz="2800" dirty="0" err="1" smtClean="0"/>
              <a:t>Transportasi</a:t>
            </a:r>
            <a:endParaRPr lang="en-US" sz="2800" dirty="0" smtClean="0"/>
          </a:p>
          <a:p>
            <a:endParaRPr lang="en-US" sz="2800" dirty="0" smtClean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414899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>
                <a:latin typeface="Arial Black" panose="020B0A04020102020204" pitchFamily="34" charset="0"/>
              </a:rPr>
              <a:t>Fasilitas</a:t>
            </a:r>
            <a:r>
              <a:rPr lang="en-US" dirty="0" smtClean="0">
                <a:latin typeface="Arial Black" panose="020B0A04020102020204" pitchFamily="34" charset="0"/>
              </a:rPr>
              <a:t> </a:t>
            </a:r>
            <a:r>
              <a:rPr lang="en-US" dirty="0" err="1" smtClean="0">
                <a:latin typeface="Arial Black" panose="020B0A04020102020204" pitchFamily="34" charset="0"/>
              </a:rPr>
              <a:t>Kesejahteraan</a:t>
            </a:r>
            <a:endParaRPr lang="en-US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err="1" smtClean="0"/>
              <a:t>Ulang</a:t>
            </a:r>
            <a:r>
              <a:rPr lang="en-US" sz="2800" dirty="0" smtClean="0"/>
              <a:t> </a:t>
            </a:r>
            <a:r>
              <a:rPr lang="en-US" sz="2800" dirty="0" err="1" smtClean="0"/>
              <a:t>Tahun</a:t>
            </a:r>
            <a:r>
              <a:rPr lang="en-US" sz="2800" dirty="0" smtClean="0"/>
              <a:t> </a:t>
            </a:r>
            <a:r>
              <a:rPr lang="en-US" sz="2800" dirty="0" err="1" smtClean="0"/>
              <a:t>Pekerja</a:t>
            </a:r>
            <a:r>
              <a:rPr lang="en-US" sz="2800" dirty="0" smtClean="0"/>
              <a:t> </a:t>
            </a:r>
            <a:r>
              <a:rPr lang="en-US" sz="2800" dirty="0" err="1" smtClean="0"/>
              <a:t>dan</a:t>
            </a:r>
            <a:r>
              <a:rPr lang="en-US" sz="2800" dirty="0" smtClean="0"/>
              <a:t> Perusahaan</a:t>
            </a:r>
          </a:p>
          <a:p>
            <a:r>
              <a:rPr lang="en-US" sz="2800" dirty="0" err="1" smtClean="0"/>
              <a:t>Pembagian</a:t>
            </a:r>
            <a:r>
              <a:rPr lang="en-US" sz="2800" dirty="0" smtClean="0"/>
              <a:t> </a:t>
            </a:r>
            <a:r>
              <a:rPr lang="en-US" sz="2800" dirty="0" err="1" smtClean="0"/>
              <a:t>Saham</a:t>
            </a:r>
            <a:r>
              <a:rPr lang="en-US" sz="2800" dirty="0" smtClean="0"/>
              <a:t> </a:t>
            </a:r>
            <a:r>
              <a:rPr lang="en-US" sz="2800" dirty="0" err="1" smtClean="0"/>
              <a:t>kepada</a:t>
            </a:r>
            <a:r>
              <a:rPr lang="en-US" sz="2800" dirty="0" smtClean="0"/>
              <a:t> </a:t>
            </a:r>
            <a:r>
              <a:rPr lang="en-US" sz="2800" dirty="0" err="1" smtClean="0"/>
              <a:t>Pekerja</a:t>
            </a:r>
            <a:endParaRPr lang="en-US" sz="2800" dirty="0" smtClean="0"/>
          </a:p>
          <a:p>
            <a:r>
              <a:rPr lang="en-US" sz="2800" dirty="0" err="1" smtClean="0"/>
              <a:t>Pembagian</a:t>
            </a:r>
            <a:r>
              <a:rPr lang="en-US" sz="2800" dirty="0" smtClean="0"/>
              <a:t> </a:t>
            </a:r>
            <a:r>
              <a:rPr lang="en-US" sz="2800" dirty="0" err="1" smtClean="0"/>
              <a:t>Produk</a:t>
            </a:r>
            <a:r>
              <a:rPr lang="en-US" sz="2800" dirty="0" smtClean="0"/>
              <a:t> Perusahaan</a:t>
            </a:r>
          </a:p>
          <a:p>
            <a:endParaRPr lang="en-US" sz="2800" dirty="0" smtClean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68441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>
                <a:latin typeface="Arial Black" panose="020B0A04020102020204" pitchFamily="34" charset="0"/>
              </a:rPr>
              <a:t>Pemutusan</a:t>
            </a:r>
            <a:r>
              <a:rPr lang="en-US" dirty="0" smtClean="0">
                <a:latin typeface="Arial Black" panose="020B0A04020102020204" pitchFamily="34" charset="0"/>
              </a:rPr>
              <a:t> </a:t>
            </a:r>
            <a:r>
              <a:rPr lang="en-US" dirty="0" err="1" smtClean="0">
                <a:latin typeface="Arial Black" panose="020B0A04020102020204" pitchFamily="34" charset="0"/>
              </a:rPr>
              <a:t>Hubungan</a:t>
            </a:r>
            <a:r>
              <a:rPr lang="en-US" dirty="0" smtClean="0">
                <a:latin typeface="Arial Black" panose="020B0A04020102020204" pitchFamily="34" charset="0"/>
              </a:rPr>
              <a:t> </a:t>
            </a:r>
            <a:r>
              <a:rPr lang="en-US" dirty="0" err="1" smtClean="0">
                <a:latin typeface="Arial Black" panose="020B0A04020102020204" pitchFamily="34" charset="0"/>
              </a:rPr>
              <a:t>Kerja</a:t>
            </a:r>
            <a:endParaRPr lang="en-US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286000"/>
            <a:ext cx="7704667" cy="3332816"/>
          </a:xfrm>
        </p:spPr>
        <p:txBody>
          <a:bodyPr>
            <a:normAutofit/>
          </a:bodyPr>
          <a:lstStyle/>
          <a:p>
            <a:r>
              <a:rPr lang="en-US" sz="2800" dirty="0" err="1" smtClean="0"/>
              <a:t>Prinsip-Prinsip</a:t>
            </a:r>
            <a:endParaRPr lang="en-US" sz="2800" dirty="0" smtClean="0"/>
          </a:p>
          <a:p>
            <a:r>
              <a:rPr lang="en-US" sz="2800" dirty="0" err="1" smtClean="0"/>
              <a:t>Perhitungan</a:t>
            </a:r>
            <a:r>
              <a:rPr lang="en-US" sz="2800" dirty="0" smtClean="0"/>
              <a:t> </a:t>
            </a:r>
            <a:r>
              <a:rPr lang="en-US" sz="2800" dirty="0" err="1" smtClean="0"/>
              <a:t>Pesangon</a:t>
            </a:r>
            <a:endParaRPr lang="en-US" sz="2800" dirty="0" smtClean="0"/>
          </a:p>
          <a:p>
            <a:r>
              <a:rPr lang="en-US" sz="2800" dirty="0" err="1" smtClean="0"/>
              <a:t>Pengertian</a:t>
            </a:r>
            <a:r>
              <a:rPr lang="en-US" sz="2800" dirty="0" smtClean="0"/>
              <a:t> </a:t>
            </a:r>
            <a:r>
              <a:rPr lang="en-US" sz="2800" dirty="0" err="1" smtClean="0"/>
              <a:t>Upah</a:t>
            </a:r>
            <a:r>
              <a:rPr lang="en-US" sz="2800" dirty="0" smtClean="0"/>
              <a:t> </a:t>
            </a:r>
            <a:r>
              <a:rPr lang="en-US" sz="2800" dirty="0" err="1" smtClean="0"/>
              <a:t>dalam</a:t>
            </a:r>
            <a:r>
              <a:rPr lang="en-US" sz="2800" dirty="0" smtClean="0"/>
              <a:t> </a:t>
            </a:r>
            <a:r>
              <a:rPr lang="en-US" sz="2800" dirty="0" err="1" smtClean="0"/>
              <a:t>Perhitungan</a:t>
            </a:r>
            <a:r>
              <a:rPr lang="en-US" sz="2800" dirty="0" smtClean="0"/>
              <a:t> </a:t>
            </a:r>
            <a:r>
              <a:rPr lang="en-US" sz="2800" dirty="0" err="1" smtClean="0"/>
              <a:t>Pesangon</a:t>
            </a:r>
            <a:endParaRPr lang="en-US" sz="2800" dirty="0" smtClean="0"/>
          </a:p>
          <a:p>
            <a:r>
              <a:rPr lang="en-US" sz="2800" dirty="0" err="1" smtClean="0"/>
              <a:t>Jenis-Jenis</a:t>
            </a:r>
            <a:r>
              <a:rPr lang="en-US" sz="2800" dirty="0" smtClean="0"/>
              <a:t> PHK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Kompensasi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375906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72" t="7995" r="1" b="-1599"/>
          <a:stretch/>
        </p:blipFill>
        <p:spPr>
          <a:xfrm>
            <a:off x="533400" y="762000"/>
            <a:ext cx="8077200" cy="5410200"/>
          </a:xfrm>
        </p:spPr>
      </p:pic>
    </p:spTree>
    <p:extLst>
      <p:ext uri="{BB962C8B-B14F-4D97-AF65-F5344CB8AC3E}">
        <p14:creationId xmlns:p14="http://schemas.microsoft.com/office/powerpoint/2010/main" val="3228095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35" t="14830" r="12689"/>
          <a:stretch/>
        </p:blipFill>
        <p:spPr>
          <a:xfrm>
            <a:off x="533400" y="533400"/>
            <a:ext cx="8153400" cy="556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122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-381000"/>
            <a:ext cx="7704667" cy="1981200"/>
          </a:xfrm>
        </p:spPr>
        <p:txBody>
          <a:bodyPr/>
          <a:lstStyle/>
          <a:p>
            <a:pPr algn="ctr"/>
            <a:r>
              <a:rPr lang="en-US" dirty="0" err="1" smtClean="0">
                <a:latin typeface="Arial Black" panose="020B0A04020102020204" pitchFamily="34" charset="0"/>
              </a:rPr>
              <a:t>Penyelesaian</a:t>
            </a:r>
            <a:r>
              <a:rPr lang="en-US" dirty="0" smtClean="0">
                <a:latin typeface="Arial Black" panose="020B0A04020102020204" pitchFamily="34" charset="0"/>
              </a:rPr>
              <a:t> </a:t>
            </a:r>
            <a:r>
              <a:rPr lang="en-US" dirty="0" err="1" smtClean="0">
                <a:latin typeface="Arial Black" panose="020B0A04020102020204" pitchFamily="34" charset="0"/>
              </a:rPr>
              <a:t>Keluh</a:t>
            </a:r>
            <a:r>
              <a:rPr lang="en-US" dirty="0" smtClean="0">
                <a:latin typeface="Arial Black" panose="020B0A04020102020204" pitchFamily="34" charset="0"/>
              </a:rPr>
              <a:t> </a:t>
            </a:r>
            <a:r>
              <a:rPr lang="en-US" dirty="0" err="1" smtClean="0">
                <a:latin typeface="Arial Black" panose="020B0A04020102020204" pitchFamily="34" charset="0"/>
              </a:rPr>
              <a:t>Kesah</a:t>
            </a:r>
            <a:endParaRPr lang="en-US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524000"/>
            <a:ext cx="7704667" cy="3332816"/>
          </a:xfrm>
        </p:spPr>
        <p:txBody>
          <a:bodyPr>
            <a:normAutofit/>
          </a:bodyPr>
          <a:lstStyle/>
          <a:p>
            <a:r>
              <a:rPr lang="en-US" sz="2800" dirty="0" err="1" smtClean="0"/>
              <a:t>Prinsip-Prinsip</a:t>
            </a:r>
            <a:endParaRPr lang="en-US" sz="2800" dirty="0" smtClean="0"/>
          </a:p>
          <a:p>
            <a:r>
              <a:rPr lang="en-US" sz="2800" dirty="0" err="1" smtClean="0"/>
              <a:t>Prosedur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44118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350121"/>
            <a:ext cx="6798734" cy="1303867"/>
          </a:xfrm>
        </p:spPr>
        <p:txBody>
          <a:bodyPr/>
          <a:lstStyle/>
          <a:p>
            <a:pPr algn="ctr"/>
            <a:r>
              <a:rPr lang="en-US" dirty="0" err="1" smtClean="0">
                <a:latin typeface="Arial Black" panose="020B0A04020102020204" pitchFamily="34" charset="0"/>
              </a:rPr>
              <a:t>Mogok</a:t>
            </a:r>
            <a:r>
              <a:rPr lang="en-US" dirty="0" smtClean="0">
                <a:latin typeface="Arial Black" panose="020B0A04020102020204" pitchFamily="34" charset="0"/>
              </a:rPr>
              <a:t> </a:t>
            </a:r>
            <a:r>
              <a:rPr lang="en-US" dirty="0" err="1" smtClean="0">
                <a:latin typeface="Arial Black" panose="020B0A04020102020204" pitchFamily="34" charset="0"/>
              </a:rPr>
              <a:t>Kerja</a:t>
            </a:r>
            <a:endParaRPr lang="en-US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6733" y="1676400"/>
            <a:ext cx="7704667" cy="3332816"/>
          </a:xfrm>
        </p:spPr>
        <p:txBody>
          <a:bodyPr>
            <a:normAutofit/>
          </a:bodyPr>
          <a:lstStyle/>
          <a:p>
            <a:r>
              <a:rPr lang="en-US" sz="2800" dirty="0" err="1" smtClean="0"/>
              <a:t>Pengakuan</a:t>
            </a:r>
            <a:r>
              <a:rPr lang="en-US" sz="2800" dirty="0" smtClean="0"/>
              <a:t> </a:t>
            </a:r>
            <a:r>
              <a:rPr lang="en-US" sz="2800" dirty="0" err="1" smtClean="0"/>
              <a:t>Hak</a:t>
            </a:r>
            <a:r>
              <a:rPr lang="en-US" sz="2800" dirty="0" smtClean="0"/>
              <a:t> </a:t>
            </a:r>
            <a:r>
              <a:rPr lang="en-US" sz="2800" dirty="0" err="1" smtClean="0"/>
              <a:t>Mogok</a:t>
            </a:r>
            <a:endParaRPr lang="en-US" sz="2800" dirty="0" smtClean="0"/>
          </a:p>
          <a:p>
            <a:r>
              <a:rPr lang="en-US" sz="2800" dirty="0" err="1" smtClean="0"/>
              <a:t>Sebagai</a:t>
            </a:r>
            <a:r>
              <a:rPr lang="en-US" sz="2800" dirty="0" smtClean="0"/>
              <a:t> </a:t>
            </a:r>
            <a:r>
              <a:rPr lang="en-US" sz="2800" dirty="0" err="1" smtClean="0"/>
              <a:t>Langkah</a:t>
            </a:r>
            <a:r>
              <a:rPr lang="en-US" sz="2800" dirty="0" smtClean="0"/>
              <a:t> </a:t>
            </a:r>
            <a:r>
              <a:rPr lang="en-US" sz="2800" dirty="0" err="1" smtClean="0"/>
              <a:t>terakhir</a:t>
            </a:r>
            <a:r>
              <a:rPr lang="en-US" sz="2800" dirty="0" smtClean="0"/>
              <a:t> </a:t>
            </a:r>
            <a:r>
              <a:rPr lang="en-US" sz="2800" dirty="0" err="1" smtClean="0"/>
              <a:t>setelah</a:t>
            </a:r>
            <a:r>
              <a:rPr lang="en-US" sz="2800" dirty="0" smtClean="0"/>
              <a:t> </a:t>
            </a:r>
            <a:r>
              <a:rPr lang="en-US" sz="2800" dirty="0" err="1" smtClean="0"/>
              <a:t>perundingan</a:t>
            </a:r>
            <a:r>
              <a:rPr lang="en-US" sz="2800" dirty="0" smtClean="0"/>
              <a:t> </a:t>
            </a:r>
            <a:r>
              <a:rPr lang="en-US" sz="2800" dirty="0" err="1" smtClean="0"/>
              <a:t>mengalami</a:t>
            </a:r>
            <a:r>
              <a:rPr lang="en-US" sz="2800" dirty="0" smtClean="0"/>
              <a:t> </a:t>
            </a:r>
            <a:r>
              <a:rPr lang="en-US" sz="2800" dirty="0" err="1" smtClean="0"/>
              <a:t>kegagalan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200130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304800"/>
            <a:ext cx="7179734" cy="1303867"/>
          </a:xfrm>
        </p:spPr>
        <p:txBody>
          <a:bodyPr>
            <a:normAutofit/>
          </a:bodyPr>
          <a:lstStyle/>
          <a:p>
            <a:pPr algn="ctr"/>
            <a:r>
              <a:rPr lang="en-US" b="1" dirty="0" err="1" smtClean="0">
                <a:latin typeface="Arial Black" panose="020B0A04020102020204" pitchFamily="34" charset="0"/>
              </a:rPr>
              <a:t>Rekomendasi</a:t>
            </a:r>
            <a:r>
              <a:rPr lang="en-US" b="1" dirty="0" smtClean="0">
                <a:latin typeface="Arial Black" panose="020B0A04020102020204" pitchFamily="34" charset="0"/>
              </a:rPr>
              <a:t> PKB </a:t>
            </a:r>
            <a:r>
              <a:rPr lang="en-US" b="1" dirty="0" err="1" smtClean="0">
                <a:latin typeface="Arial Black" panose="020B0A04020102020204" pitchFamily="34" charset="0"/>
              </a:rPr>
              <a:t>sebagai</a:t>
            </a:r>
            <a:r>
              <a:rPr lang="en-US" b="1" dirty="0" smtClean="0">
                <a:latin typeface="Arial Black" panose="020B0A04020102020204" pitchFamily="34" charset="0"/>
              </a:rPr>
              <a:t> </a:t>
            </a:r>
            <a:r>
              <a:rPr lang="en-US" b="1" dirty="0" err="1" smtClean="0">
                <a:latin typeface="Arial Black" panose="020B0A04020102020204" pitchFamily="34" charset="0"/>
              </a:rPr>
              <a:t>Perjuangan</a:t>
            </a:r>
            <a:r>
              <a:rPr lang="en-US" b="1" dirty="0" smtClean="0">
                <a:latin typeface="Arial Black" panose="020B0A04020102020204" pitchFamily="34" charset="0"/>
              </a:rPr>
              <a:t> </a:t>
            </a:r>
            <a:r>
              <a:rPr lang="en-US" b="1" dirty="0" err="1" smtClean="0">
                <a:latin typeface="Arial Black" panose="020B0A04020102020204" pitchFamily="34" charset="0"/>
              </a:rPr>
              <a:t>Utama</a:t>
            </a:r>
            <a:r>
              <a:rPr lang="en-US" b="1" dirty="0" smtClean="0">
                <a:latin typeface="Arial Black" panose="020B0A04020102020204" pitchFamily="34" charset="0"/>
              </a:rPr>
              <a:t> SP</a:t>
            </a:r>
            <a:endParaRPr lang="en-US" b="1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828800"/>
            <a:ext cx="8305800" cy="4572000"/>
          </a:xfrm>
        </p:spPr>
        <p:txBody>
          <a:bodyPr>
            <a:normAutofit/>
          </a:bodyPr>
          <a:lstStyle/>
          <a:p>
            <a:r>
              <a:rPr lang="en-US" sz="2800" dirty="0" err="1" smtClean="0"/>
              <a:t>Pembuatan</a:t>
            </a:r>
            <a:r>
              <a:rPr lang="en-US" sz="2800" dirty="0" smtClean="0"/>
              <a:t>/</a:t>
            </a:r>
            <a:r>
              <a:rPr lang="en-US" sz="2800" dirty="0" err="1" smtClean="0"/>
              <a:t>Pembaharuan</a:t>
            </a:r>
            <a:r>
              <a:rPr lang="en-US" sz="2800" dirty="0" smtClean="0"/>
              <a:t> PKB </a:t>
            </a:r>
            <a:r>
              <a:rPr lang="en-US" sz="2800" dirty="0" err="1" smtClean="0"/>
              <a:t>menjadi</a:t>
            </a:r>
            <a:r>
              <a:rPr lang="en-US" sz="2800" dirty="0" smtClean="0"/>
              <a:t> program </a:t>
            </a:r>
            <a:r>
              <a:rPr lang="en-US" sz="2800" dirty="0" err="1" smtClean="0"/>
              <a:t>kerja</a:t>
            </a:r>
            <a:r>
              <a:rPr lang="en-US" sz="2800" dirty="0" smtClean="0"/>
              <a:t> </a:t>
            </a:r>
            <a:r>
              <a:rPr lang="en-US" sz="2800" dirty="0" err="1" smtClean="0"/>
              <a:t>utama</a:t>
            </a:r>
            <a:r>
              <a:rPr lang="en-US" sz="2800" dirty="0" smtClean="0"/>
              <a:t> (</a:t>
            </a:r>
            <a:r>
              <a:rPr lang="en-US" sz="2800" dirty="0" err="1" smtClean="0"/>
              <a:t>sumber</a:t>
            </a:r>
            <a:r>
              <a:rPr lang="en-US" sz="2800" dirty="0" smtClean="0"/>
              <a:t> </a:t>
            </a:r>
            <a:r>
              <a:rPr lang="en-US" sz="2800" dirty="0" err="1" smtClean="0"/>
              <a:t>daya</a:t>
            </a:r>
            <a:r>
              <a:rPr lang="en-US" sz="2800" dirty="0" smtClean="0"/>
              <a:t>, </a:t>
            </a:r>
            <a:r>
              <a:rPr lang="en-US" sz="2800" dirty="0" err="1" smtClean="0"/>
              <a:t>strategi</a:t>
            </a:r>
            <a:r>
              <a:rPr lang="en-US" sz="2800" dirty="0" smtClean="0"/>
              <a:t>, </a:t>
            </a:r>
            <a:r>
              <a:rPr lang="en-US" sz="2800" dirty="0" err="1" smtClean="0"/>
              <a:t>metoda</a:t>
            </a:r>
            <a:r>
              <a:rPr lang="en-US" sz="2800" dirty="0"/>
              <a:t>)</a:t>
            </a:r>
            <a:endParaRPr lang="en-US" sz="2800" dirty="0" smtClean="0"/>
          </a:p>
          <a:p>
            <a:r>
              <a:rPr lang="en-US" sz="2800" dirty="0" err="1" smtClean="0"/>
              <a:t>Perundingan</a:t>
            </a:r>
            <a:r>
              <a:rPr lang="en-US" sz="2800" dirty="0" smtClean="0"/>
              <a:t> PKB </a:t>
            </a:r>
            <a:r>
              <a:rPr lang="en-US" sz="2800" dirty="0" err="1" smtClean="0"/>
              <a:t>Harus</a:t>
            </a:r>
            <a:r>
              <a:rPr lang="en-US" sz="2800" dirty="0" smtClean="0"/>
              <a:t> </a:t>
            </a:r>
            <a:r>
              <a:rPr lang="en-US" sz="2800" dirty="0" err="1" smtClean="0"/>
              <a:t>direncanakan</a:t>
            </a:r>
            <a:r>
              <a:rPr lang="en-US" sz="2800" dirty="0" smtClean="0"/>
              <a:t> </a:t>
            </a:r>
            <a:r>
              <a:rPr lang="en-US" sz="2800" dirty="0" err="1" smtClean="0"/>
              <a:t>secara</a:t>
            </a:r>
            <a:r>
              <a:rPr lang="en-US" sz="2800" dirty="0" smtClean="0"/>
              <a:t> </a:t>
            </a:r>
            <a:r>
              <a:rPr lang="en-US" sz="2800" dirty="0" err="1" smtClean="0"/>
              <a:t>sistematis</a:t>
            </a:r>
            <a:r>
              <a:rPr lang="en-US" sz="2800" dirty="0"/>
              <a:t>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terukur</a:t>
            </a:r>
            <a:r>
              <a:rPr lang="en-US" sz="2800" dirty="0" smtClean="0"/>
              <a:t> (</a:t>
            </a:r>
            <a:r>
              <a:rPr lang="en-US" sz="2800" dirty="0" err="1" smtClean="0"/>
              <a:t>ada</a:t>
            </a:r>
            <a:r>
              <a:rPr lang="en-US" sz="2800" dirty="0" smtClean="0"/>
              <a:t> </a:t>
            </a:r>
            <a:r>
              <a:rPr lang="en-US" sz="2800" dirty="0" err="1" smtClean="0"/>
              <a:t>mekanisme</a:t>
            </a:r>
            <a:r>
              <a:rPr lang="en-US" sz="2800" dirty="0" smtClean="0"/>
              <a:t> </a:t>
            </a:r>
            <a:r>
              <a:rPr lang="en-US" sz="2800" dirty="0" err="1" smtClean="0"/>
              <a:t>persiapan</a:t>
            </a:r>
            <a:r>
              <a:rPr lang="en-US" sz="2800" dirty="0" smtClean="0"/>
              <a:t> yang </a:t>
            </a:r>
            <a:r>
              <a:rPr lang="en-US" sz="2800" dirty="0" err="1" smtClean="0"/>
              <a:t>matang</a:t>
            </a:r>
            <a:r>
              <a:rPr lang="en-US" sz="2800" dirty="0" smtClean="0"/>
              <a:t>)</a:t>
            </a:r>
          </a:p>
          <a:p>
            <a:r>
              <a:rPr lang="en-US" sz="2800" dirty="0" err="1" smtClean="0"/>
              <a:t>Fokus</a:t>
            </a:r>
            <a:r>
              <a:rPr lang="en-US" sz="2800" dirty="0" smtClean="0"/>
              <a:t> di </a:t>
            </a:r>
            <a:r>
              <a:rPr lang="en-US" sz="2800" dirty="0" err="1" smtClean="0"/>
              <a:t>kepentingan</a:t>
            </a:r>
            <a:r>
              <a:rPr lang="en-US" sz="2800" dirty="0" smtClean="0"/>
              <a:t> </a:t>
            </a:r>
            <a:r>
              <a:rPr lang="en-US" sz="2800" dirty="0" err="1" smtClean="0"/>
              <a:t>pekerja</a:t>
            </a:r>
            <a:r>
              <a:rPr lang="en-US" sz="2800" dirty="0" smtClean="0"/>
              <a:t> (</a:t>
            </a:r>
            <a:r>
              <a:rPr lang="en-US" sz="2800" dirty="0" err="1" smtClean="0"/>
              <a:t>Anggota</a:t>
            </a:r>
            <a:r>
              <a:rPr lang="en-US" sz="2800" dirty="0" smtClean="0"/>
              <a:t>)</a:t>
            </a:r>
          </a:p>
          <a:p>
            <a:r>
              <a:rPr lang="en-US" sz="2800" dirty="0" err="1" smtClean="0"/>
              <a:t>Melibatkan</a:t>
            </a:r>
            <a:r>
              <a:rPr lang="en-US" sz="2800" dirty="0" smtClean="0"/>
              <a:t> </a:t>
            </a:r>
            <a:r>
              <a:rPr lang="en-US" sz="2800" dirty="0" err="1" smtClean="0"/>
              <a:t>Anggota</a:t>
            </a:r>
            <a:r>
              <a:rPr lang="en-US" sz="2800" dirty="0" smtClean="0"/>
              <a:t> </a:t>
            </a:r>
            <a:r>
              <a:rPr lang="en-US" sz="2800" dirty="0" err="1" smtClean="0"/>
              <a:t>dalam</a:t>
            </a:r>
            <a:r>
              <a:rPr lang="en-US" sz="2800" dirty="0" smtClean="0"/>
              <a:t> </a:t>
            </a:r>
            <a:r>
              <a:rPr lang="en-US" sz="2800" dirty="0" err="1" smtClean="0"/>
              <a:t>perundingan</a:t>
            </a:r>
            <a:r>
              <a:rPr lang="en-US" sz="2800" dirty="0" smtClean="0"/>
              <a:t> PKB (</a:t>
            </a:r>
            <a:r>
              <a:rPr lang="en-US" sz="2800" dirty="0" err="1" smtClean="0"/>
              <a:t>Pra</a:t>
            </a:r>
            <a:r>
              <a:rPr lang="en-US" sz="2800" dirty="0" smtClean="0"/>
              <a:t>, </a:t>
            </a:r>
            <a:r>
              <a:rPr lang="en-US" sz="2800" dirty="0" err="1" smtClean="0"/>
              <a:t>Sedang</a:t>
            </a:r>
            <a:r>
              <a:rPr lang="en-US" sz="2800" dirty="0" smtClean="0"/>
              <a:t>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Paska</a:t>
            </a:r>
            <a:r>
              <a:rPr lang="en-US" sz="2800" dirty="0" smtClean="0"/>
              <a:t>)</a:t>
            </a:r>
          </a:p>
          <a:p>
            <a:r>
              <a:rPr lang="en-US" sz="2800" dirty="0" err="1" smtClean="0"/>
              <a:t>Meningkatkan</a:t>
            </a:r>
            <a:r>
              <a:rPr lang="en-US" sz="2800" dirty="0" smtClean="0"/>
              <a:t> </a:t>
            </a:r>
            <a:r>
              <a:rPr lang="en-US" sz="2800" dirty="0" err="1" smtClean="0"/>
              <a:t>peranan</a:t>
            </a:r>
            <a:r>
              <a:rPr lang="en-US" sz="2800" dirty="0" smtClean="0"/>
              <a:t> </a:t>
            </a:r>
            <a:r>
              <a:rPr lang="en-US" sz="2800" dirty="0" err="1" smtClean="0"/>
              <a:t>Federasi</a:t>
            </a:r>
            <a:r>
              <a:rPr lang="en-US" sz="2800" dirty="0" smtClean="0"/>
              <a:t> </a:t>
            </a:r>
            <a:r>
              <a:rPr lang="en-US" sz="2800" dirty="0" err="1" smtClean="0"/>
              <a:t>Industri</a:t>
            </a:r>
            <a:r>
              <a:rPr lang="en-US" sz="2800" dirty="0" smtClean="0"/>
              <a:t> </a:t>
            </a:r>
            <a:r>
              <a:rPr lang="en-US" sz="2800" dirty="0" err="1" smtClean="0"/>
              <a:t>dalam</a:t>
            </a:r>
            <a:r>
              <a:rPr lang="en-US" sz="2800" dirty="0" smtClean="0"/>
              <a:t> </a:t>
            </a:r>
            <a:r>
              <a:rPr lang="en-US" sz="2800" dirty="0" err="1" smtClean="0"/>
              <a:t>perundingan</a:t>
            </a:r>
            <a:r>
              <a:rPr lang="en-US" sz="2800" dirty="0" smtClean="0"/>
              <a:t> PKB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810944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>
                <a:latin typeface="Arial Black" panose="020B0A04020102020204" pitchFamily="34" charset="0"/>
              </a:rPr>
              <a:t>Rekomendasi</a:t>
            </a:r>
            <a:endParaRPr lang="en-US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Manual PKB </a:t>
            </a:r>
            <a:r>
              <a:rPr lang="en-US" sz="2800" dirty="0" err="1" smtClean="0"/>
              <a:t>menjadi</a:t>
            </a:r>
            <a:r>
              <a:rPr lang="en-US" sz="2800" dirty="0" smtClean="0"/>
              <a:t> instrument </a:t>
            </a:r>
            <a:r>
              <a:rPr lang="en-US" sz="2800" dirty="0" err="1" smtClean="0"/>
              <a:t>untuk</a:t>
            </a:r>
            <a:r>
              <a:rPr lang="en-US" sz="2800" dirty="0" smtClean="0"/>
              <a:t> yang </a:t>
            </a:r>
            <a:r>
              <a:rPr lang="en-US" sz="2800" dirty="0" err="1" smtClean="0"/>
              <a:t>sangat</a:t>
            </a:r>
            <a:r>
              <a:rPr lang="en-US" sz="2800" dirty="0" smtClean="0"/>
              <a:t> </a:t>
            </a:r>
            <a:r>
              <a:rPr lang="en-US" sz="2800" dirty="0" err="1" smtClean="0"/>
              <a:t>dibutuhkan</a:t>
            </a:r>
            <a:endParaRPr lang="en-US" sz="2800" dirty="0" smtClean="0"/>
          </a:p>
          <a:p>
            <a:r>
              <a:rPr lang="en-US" sz="2800" dirty="0" err="1" smtClean="0"/>
              <a:t>Masing-Masing</a:t>
            </a:r>
            <a:r>
              <a:rPr lang="en-US" sz="2800" dirty="0" smtClean="0"/>
              <a:t> </a:t>
            </a:r>
            <a:r>
              <a:rPr lang="en-US" sz="2800" dirty="0" err="1" smtClean="0"/>
              <a:t>Afiliasi</a:t>
            </a:r>
            <a:r>
              <a:rPr lang="en-US" sz="2800" dirty="0" smtClean="0"/>
              <a:t> </a:t>
            </a:r>
            <a:r>
              <a:rPr lang="en-US" sz="2800" dirty="0" err="1" smtClean="0"/>
              <a:t>mendorong</a:t>
            </a:r>
            <a:r>
              <a:rPr lang="en-US" sz="2800" dirty="0" smtClean="0"/>
              <a:t> </a:t>
            </a:r>
            <a:r>
              <a:rPr lang="en-US" sz="2800" dirty="0" err="1" smtClean="0"/>
              <a:t>dibuatnya</a:t>
            </a:r>
            <a:r>
              <a:rPr lang="en-US" sz="2800" dirty="0" smtClean="0"/>
              <a:t> </a:t>
            </a:r>
            <a:r>
              <a:rPr lang="en-US" sz="2800" dirty="0" err="1" smtClean="0"/>
              <a:t>lebih</a:t>
            </a:r>
            <a:r>
              <a:rPr lang="en-US" sz="2800" dirty="0" smtClean="0"/>
              <a:t> </a:t>
            </a:r>
            <a:r>
              <a:rPr lang="en-US" sz="2800" dirty="0" err="1" smtClean="0"/>
              <a:t>banyak</a:t>
            </a:r>
            <a:r>
              <a:rPr lang="en-US" sz="2800" dirty="0" smtClean="0"/>
              <a:t> PKB yang </a:t>
            </a:r>
            <a:r>
              <a:rPr lang="en-US" sz="2800" dirty="0" err="1" smtClean="0"/>
              <a:t>berkualitas</a:t>
            </a:r>
            <a:r>
              <a:rPr lang="en-US" sz="2800" dirty="0" smtClean="0"/>
              <a:t>.</a:t>
            </a:r>
          </a:p>
          <a:p>
            <a:r>
              <a:rPr lang="en-US" sz="2800" dirty="0" err="1" smtClean="0"/>
              <a:t>Dilaksanakannya</a:t>
            </a:r>
            <a:r>
              <a:rPr lang="en-US" sz="2800" dirty="0" smtClean="0"/>
              <a:t> </a:t>
            </a:r>
            <a:r>
              <a:rPr lang="en-US" sz="2800" dirty="0" err="1" smtClean="0"/>
              <a:t>Pendidikan</a:t>
            </a:r>
            <a:r>
              <a:rPr lang="en-US" sz="2800" dirty="0" smtClean="0"/>
              <a:t> PKB </a:t>
            </a:r>
            <a:r>
              <a:rPr lang="en-US" sz="2800" dirty="0" err="1" smtClean="0"/>
              <a:t>oleh</a:t>
            </a:r>
            <a:r>
              <a:rPr lang="en-US" sz="2800" dirty="0" smtClean="0"/>
              <a:t> </a:t>
            </a:r>
            <a:r>
              <a:rPr lang="en-US" sz="2800" dirty="0" err="1" smtClean="0"/>
              <a:t>afiliasi</a:t>
            </a:r>
            <a:r>
              <a:rPr lang="en-US" sz="2800" dirty="0" smtClean="0"/>
              <a:t> </a:t>
            </a:r>
            <a:r>
              <a:rPr lang="en-US" sz="2800" dirty="0" err="1" smtClean="0"/>
              <a:t>dengan</a:t>
            </a:r>
            <a:r>
              <a:rPr lang="en-US" sz="2800" dirty="0" smtClean="0"/>
              <a:t> </a:t>
            </a:r>
            <a:r>
              <a:rPr lang="en-US" sz="2800" dirty="0" err="1" smtClean="0"/>
              <a:t>menggunakan</a:t>
            </a:r>
            <a:r>
              <a:rPr lang="en-US" sz="2800" dirty="0" smtClean="0"/>
              <a:t> Manual PKB </a:t>
            </a:r>
            <a:r>
              <a:rPr lang="en-US" sz="2800" dirty="0" err="1" smtClean="0"/>
              <a:t>IdustriALL</a:t>
            </a:r>
            <a:r>
              <a:rPr lang="en-US" sz="2800" dirty="0" smtClean="0"/>
              <a:t> </a:t>
            </a:r>
            <a:r>
              <a:rPr lang="en-US" sz="2800" dirty="0" err="1" smtClean="0"/>
              <a:t>untuk</a:t>
            </a:r>
            <a:r>
              <a:rPr lang="en-US" sz="2800" dirty="0" smtClean="0"/>
              <a:t> </a:t>
            </a:r>
            <a:r>
              <a:rPr lang="en-US" sz="2800" dirty="0" err="1" smtClean="0"/>
              <a:t>meningkatkan</a:t>
            </a:r>
            <a:r>
              <a:rPr lang="en-US" sz="2800" dirty="0" smtClean="0"/>
              <a:t> </a:t>
            </a:r>
            <a:r>
              <a:rPr lang="en-US" sz="2800" dirty="0" err="1" smtClean="0"/>
              <a:t>standar</a:t>
            </a:r>
            <a:r>
              <a:rPr lang="en-US" sz="2800" dirty="0" smtClean="0"/>
              <a:t> </a:t>
            </a:r>
            <a:r>
              <a:rPr lang="en-US" sz="2800" dirty="0" err="1" smtClean="0"/>
              <a:t>perburuhan</a:t>
            </a:r>
            <a:r>
              <a:rPr lang="en-US" sz="2800" dirty="0" smtClean="0"/>
              <a:t> di Indonesia  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085737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600200"/>
            <a:ext cx="8494199" cy="128089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800" b="1" dirty="0" smtClean="0">
                <a:latin typeface="Baskerville Old Face" panose="02020602080505020303" pitchFamily="18" charset="0"/>
              </a:rPr>
              <a:t>Lets Rock Your </a:t>
            </a:r>
            <a:br>
              <a:rPr lang="en-US" sz="4800" b="1" dirty="0" smtClean="0">
                <a:latin typeface="Baskerville Old Face" panose="02020602080505020303" pitchFamily="18" charset="0"/>
              </a:rPr>
            </a:br>
            <a:r>
              <a:rPr lang="en-US" sz="4800" b="1" dirty="0" smtClean="0">
                <a:latin typeface="Baskerville Old Face" panose="02020602080505020303" pitchFamily="18" charset="0"/>
              </a:rPr>
              <a:t>Working Condition </a:t>
            </a:r>
            <a:endParaRPr lang="en-US" sz="4800" b="1" dirty="0"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8990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15131</TotalTime>
  <Words>1622</Words>
  <Application>Microsoft Office PowerPoint</Application>
  <PresentationFormat>On-screen Show (4:3)</PresentationFormat>
  <Paragraphs>245</Paragraphs>
  <Slides>42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3" baseType="lpstr">
      <vt:lpstr>Office Theme</vt:lpstr>
      <vt:lpstr>Model  PKB IndustriALL dan Perlindungan Pekerja Precarious</vt:lpstr>
      <vt:lpstr>Kondisi Ketenagakerjaan di Indonesia</vt:lpstr>
      <vt:lpstr>Perkembangan Konflik Perburuhan</vt:lpstr>
      <vt:lpstr>Tantangan SP di Era Globalisasi</vt:lpstr>
      <vt:lpstr>Identifikasi Permasalahan K3 </vt:lpstr>
      <vt:lpstr>Identifikasi Permasalahan K3 </vt:lpstr>
      <vt:lpstr>Beberapa Penyebab Permasalahan K3</vt:lpstr>
      <vt:lpstr>Isu Utama dalam PKB</vt:lpstr>
      <vt:lpstr>Pertanyaan Diskusi</vt:lpstr>
      <vt:lpstr>PowerPoint Presentation</vt:lpstr>
      <vt:lpstr>Dasar Filosofi Peningkatan Kesejahteraan</vt:lpstr>
      <vt:lpstr>Dasar Filosofi Peningkatan Kesejahteraan</vt:lpstr>
      <vt:lpstr>Pengertian SP</vt:lpstr>
      <vt:lpstr>Fungsi SP Menurut UU 21 Tahun 2000</vt:lpstr>
      <vt:lpstr>Fungsi SP Menurut UU 21 Tahun 2000</vt:lpstr>
      <vt:lpstr>PUK/PSP,PK, BASIS</vt:lpstr>
      <vt:lpstr>Tata Kelola Organisasi PUK SPKEP SPSI</vt:lpstr>
      <vt:lpstr>Pemahaman Dasar</vt:lpstr>
      <vt:lpstr>Perlindungan Pekerja Precarious</vt:lpstr>
      <vt:lpstr>Usulan Model PKB</vt:lpstr>
      <vt:lpstr>Usulan Model PKB</vt:lpstr>
      <vt:lpstr>Pengakuan, Jaminan dan Fasilitas SP</vt:lpstr>
      <vt:lpstr>Pengakuan, Jaminan dan Fasilitas SP</vt:lpstr>
      <vt:lpstr>Fasilitas Untuk Serikat Pekerja</vt:lpstr>
      <vt:lpstr>Perlindungan Pekerja Precarious</vt:lpstr>
      <vt:lpstr>Keselamatan dan Kesehatan Kerja</vt:lpstr>
      <vt:lpstr>PowerPoint Presentation</vt:lpstr>
      <vt:lpstr>Pengupahan</vt:lpstr>
      <vt:lpstr>Perlindungan Pekerja Perempuan</vt:lpstr>
      <vt:lpstr>Waktu kerja dan waktu </vt:lpstr>
      <vt:lpstr>Jaminan Kesehatan</vt:lpstr>
      <vt:lpstr>Jaminan Sosial Tenaga Kerja</vt:lpstr>
      <vt:lpstr>Fasilitas Kesejahteraan</vt:lpstr>
      <vt:lpstr>Fasilitas Kesejahteraan</vt:lpstr>
      <vt:lpstr>Pemutusan Hubungan Kerja</vt:lpstr>
      <vt:lpstr>PowerPoint Presentation</vt:lpstr>
      <vt:lpstr>PowerPoint Presentation</vt:lpstr>
      <vt:lpstr>Penyelesaian Keluh Kesah</vt:lpstr>
      <vt:lpstr>Mogok Kerja</vt:lpstr>
      <vt:lpstr>Rekomendasi PKB sebagai Perjuangan Utama SP</vt:lpstr>
      <vt:lpstr>Rekomendasi</vt:lpstr>
      <vt:lpstr>Lets Rock Your  Working Condition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Perundingan Pembaharuan PKB</dc:title>
  <dc:creator>Delas Jupat</dc:creator>
  <cp:lastModifiedBy>Lenovo</cp:lastModifiedBy>
  <cp:revision>108</cp:revision>
  <cp:lastPrinted>2017-08-03T11:35:02Z</cp:lastPrinted>
  <dcterms:created xsi:type="dcterms:W3CDTF">2006-08-16T00:00:00Z</dcterms:created>
  <dcterms:modified xsi:type="dcterms:W3CDTF">2019-11-14T03:51:42Z</dcterms:modified>
</cp:coreProperties>
</file>