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20"/>
  </p:handoutMasterIdLst>
  <p:sldIdLst>
    <p:sldId id="256" r:id="rId2"/>
    <p:sldId id="266" r:id="rId3"/>
    <p:sldId id="259" r:id="rId4"/>
    <p:sldId id="260" r:id="rId5"/>
    <p:sldId id="261" r:id="rId6"/>
    <p:sldId id="262" r:id="rId7"/>
    <p:sldId id="263" r:id="rId8"/>
    <p:sldId id="264" r:id="rId9"/>
    <p:sldId id="265" r:id="rId10"/>
    <p:sldId id="267" r:id="rId11"/>
    <p:sldId id="268" r:id="rId12"/>
    <p:sldId id="257" r:id="rId13"/>
    <p:sldId id="269" r:id="rId14"/>
    <p:sldId id="272" r:id="rId15"/>
    <p:sldId id="271" r:id="rId16"/>
    <p:sldId id="273" r:id="rId17"/>
    <p:sldId id="274" r:id="rId18"/>
    <p:sldId id="275"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78"/>
    <p:restoredTop sz="94674"/>
  </p:normalViewPr>
  <p:slideViewPr>
    <p:cSldViewPr snapToGrid="0" snapToObjects="1">
      <p:cViewPr varScale="1">
        <p:scale>
          <a:sx n="122" d="100"/>
          <a:sy n="122" d="100"/>
        </p:scale>
        <p:origin x="1848"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7ABDE8-515E-0F43-AF2D-F224D6C6457B}" type="datetimeFigureOut">
              <a:t>4/14/17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11374B-1CBA-F04C-8E4B-BD5F4656D2B2}" type="slidenum">
              <a:t>‹#›</a:t>
            </a:fld>
            <a:endParaRPr lang="en-US"/>
          </a:p>
        </p:txBody>
      </p:sp>
    </p:spTree>
    <p:extLst>
      <p:ext uri="{BB962C8B-B14F-4D97-AF65-F5344CB8AC3E}">
        <p14:creationId xmlns:p14="http://schemas.microsoft.com/office/powerpoint/2010/main" val="171039956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558CA0-5AD0-1244-9178-416D35153431}" type="datetimeFigureOut">
              <a:t>4/14/17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414746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558CA0-5AD0-1244-9178-416D35153431}" type="datetimeFigureOut">
              <a:t>4/14/17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2865919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558CA0-5AD0-1244-9178-416D35153431}" type="datetimeFigureOut">
              <a:t>4/14/17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3098529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558CA0-5AD0-1244-9178-416D35153431}" type="datetimeFigureOut">
              <a:t>4/14/17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3798336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558CA0-5AD0-1244-9178-416D35153431}" type="datetimeFigureOut">
              <a:t>4/14/17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199982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558CA0-5AD0-1244-9178-416D35153431}" type="datetimeFigureOut">
              <a:t>4/14/17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1494559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58CA0-5AD0-1244-9178-416D35153431}" type="datetimeFigureOut">
              <a:t>4/14/17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4164267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558CA0-5AD0-1244-9178-416D35153431}" type="datetimeFigureOut">
              <a:t>4/14/17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1281375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558CA0-5AD0-1244-9178-416D35153431}" type="datetimeFigureOut">
              <a:t>4/14/17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318383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558CA0-5AD0-1244-9178-416D35153431}" type="datetimeFigureOut">
              <a:t>4/14/17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345317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558CA0-5AD0-1244-9178-416D35153431}" type="datetimeFigureOut">
              <a:t>4/14/17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8FAD2-292C-A942-8F61-8A9D699BB00B}" type="slidenum">
              <a:t>‹#›</a:t>
            </a:fld>
            <a:endParaRPr lang="en-US"/>
          </a:p>
        </p:txBody>
      </p:sp>
    </p:spTree>
    <p:extLst>
      <p:ext uri="{BB962C8B-B14F-4D97-AF65-F5344CB8AC3E}">
        <p14:creationId xmlns:p14="http://schemas.microsoft.com/office/powerpoint/2010/main" val="32463733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58CA0-5AD0-1244-9178-416D35153431}" type="datetimeFigureOut">
              <a:t>4/14/17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8FAD2-292C-A942-8F61-8A9D699BB00B}" type="slidenum">
              <a:t>‹#›</a:t>
            </a:fld>
            <a:endParaRPr lang="en-US"/>
          </a:p>
        </p:txBody>
      </p:sp>
    </p:spTree>
    <p:extLst>
      <p:ext uri="{BB962C8B-B14F-4D97-AF65-F5344CB8AC3E}">
        <p14:creationId xmlns:p14="http://schemas.microsoft.com/office/powerpoint/2010/main" val="2165297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 Id="rId3" Type="http://schemas.openxmlformats.org/officeDocument/2006/relationships/image" Target="file://localhost/Users/SaptoriniIndah/Downloads/606px-Voc.jp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image" Target="file://localhost/Users/SaptoriniIndah/Downloads/java-verwerking-van-de-kapokoogst-1900_tmnr_60020393.jp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 Id="rId3" Type="http://schemas.openxmlformats.org/officeDocument/2006/relationships/image" Target="file://localhost/Users/SaptoriniIndah/Downloads/180px-Semaoen.jp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 Id="rId3" Type="http://schemas.openxmlformats.org/officeDocument/2006/relationships/image" Target="file://localhost/Users/SaptoriniIndah/Downloads/COLLECTIE_TROPENMUSEUM_Groepsportret_tijdens_een_ledenvergadering_van_de_Sarekat_Islam_(SI)_in_Kaliwoengoe_TMnr_60009089.j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 Id="rId3" Type="http://schemas.openxmlformats.org/officeDocument/2006/relationships/image" Target="file://localhost/Users/SaptoriniIndah/Downloads/Soerjopranoto_1961_Indonesia_stamp.jp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 Id="rId3" Type="http://schemas.openxmlformats.org/officeDocument/2006/relationships/image" Target="file://localhost/Users/SaptoriniIndah/Downloads/6938_lorong_masa_sk._trimurti_saksi_mata_proklamasi_yang_pernah_menolak_menjadi_menteri_1.jp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file://localhost/Users/SaptoriniIndah/Downloads/SOBSIburuh3.p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 Id="rId3" Type="http://schemas.openxmlformats.org/officeDocument/2006/relationships/image" Target="file://localhost/Users/SaptoriniIndah/Downloads/FREE_P0406201200023.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 Id="rId3" Type="http://schemas.openxmlformats.org/officeDocument/2006/relationships/image" Target="file://localhost/Users/SaptoriniIndah/Downloads/2012041845.jp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 Id="rId3" Type="http://schemas.openxmlformats.org/officeDocument/2006/relationships/image" Target="file://localhost/Users/SaptoriniIndah/Downloads/images.jpe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atin typeface="Avenir Book"/>
                <a:cs typeface="Avenir Book"/>
              </a:rPr>
              <a:t>Sejarah Pergerakan Serikat Buruh di Indonesia</a:t>
            </a:r>
          </a:p>
        </p:txBody>
      </p:sp>
      <p:sp>
        <p:nvSpPr>
          <p:cNvPr id="3" name="Subtitle 2"/>
          <p:cNvSpPr>
            <a:spLocks noGrp="1"/>
          </p:cNvSpPr>
          <p:nvPr>
            <p:ph type="subTitle" idx="1"/>
          </p:nvPr>
        </p:nvSpPr>
        <p:spPr/>
        <p:txBody>
          <a:bodyPr/>
          <a:lstStyle/>
          <a:p>
            <a:pPr algn="r"/>
            <a:endParaRPr lang="en-US"/>
          </a:p>
          <a:p>
            <a:pPr algn="r"/>
            <a:endParaRPr lang="en-US"/>
          </a:p>
          <a:p>
            <a:pPr algn="r"/>
            <a:r>
              <a:rPr lang="en-US"/>
              <a:t>Indah Saptorini</a:t>
            </a:r>
          </a:p>
        </p:txBody>
      </p:sp>
    </p:spTree>
    <p:extLst>
      <p:ext uri="{BB962C8B-B14F-4D97-AF65-F5344CB8AC3E}">
        <p14:creationId xmlns:p14="http://schemas.microsoft.com/office/powerpoint/2010/main" val="3367594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Medium"/>
                <a:cs typeface="Avenir Medium"/>
              </a:rPr>
              <a:t>MASA PENJAJAHAN</a:t>
            </a:r>
          </a:p>
        </p:txBody>
      </p:sp>
      <p:sp>
        <p:nvSpPr>
          <p:cNvPr id="3" name="Text Placeholder 2"/>
          <p:cNvSpPr>
            <a:spLocks noGrp="1"/>
          </p:cNvSpPr>
          <p:nvPr>
            <p:ph type="body" idx="1"/>
          </p:nvPr>
        </p:nvSpPr>
        <p:spPr/>
        <p:txBody>
          <a:bodyPr/>
          <a:lstStyle/>
          <a:p>
            <a:r>
              <a:rPr lang="en-US"/>
              <a:t>Pergerakan Serikat Buruh di Indonesia</a:t>
            </a:r>
          </a:p>
        </p:txBody>
      </p:sp>
    </p:spTree>
    <p:extLst>
      <p:ext uri="{BB962C8B-B14F-4D97-AF65-F5344CB8AC3E}">
        <p14:creationId xmlns:p14="http://schemas.microsoft.com/office/powerpoint/2010/main" val="2394460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Avenir Book"/>
                <a:cs typeface="Avenir Book"/>
              </a:rPr>
              <a:t>1603 – 1799</a:t>
            </a:r>
          </a:p>
        </p:txBody>
      </p:sp>
      <p:pic>
        <p:nvPicPr>
          <p:cNvPr id="5" name="606px-Voc.jpg" descr="/Users/SaptoriniIndah/Downloads/606px-Voc.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l="14661" r="14661"/>
          <a:stretch>
            <a:fillRect/>
          </a:stretch>
        </p:blipFill>
        <p:spPr/>
      </p:pic>
      <p:sp>
        <p:nvSpPr>
          <p:cNvPr id="4" name="Content Placeholder 3"/>
          <p:cNvSpPr>
            <a:spLocks noGrp="1"/>
          </p:cNvSpPr>
          <p:nvPr>
            <p:ph sz="half" idx="2"/>
          </p:nvPr>
        </p:nvSpPr>
        <p:spPr/>
        <p:txBody>
          <a:bodyPr>
            <a:normAutofit fontScale="85000" lnSpcReduction="20000"/>
          </a:bodyPr>
          <a:lstStyle/>
          <a:p>
            <a:r>
              <a:rPr lang="en-US">
                <a:latin typeface="Avenir Book"/>
                <a:cs typeface="Avenir Book"/>
              </a:rPr>
              <a:t>VOC, Perusahaan hindia timur, mendirikan ibu kota di kota pelabuhan Jayakarta (Batavia)</a:t>
            </a:r>
          </a:p>
          <a:p>
            <a:r>
              <a:rPr lang="en-US">
                <a:latin typeface="Avenir Book"/>
                <a:cs typeface="Avenir Book"/>
              </a:rPr>
              <a:t>Perusahaan multinasional pertama di dunia</a:t>
            </a:r>
          </a:p>
          <a:p>
            <a:r>
              <a:rPr lang="en-US">
                <a:latin typeface="Avenir Book"/>
                <a:cs typeface="Avenir Book"/>
              </a:rPr>
              <a:t>Melakukan monopoli terhadap perdagangan hindia timur selama kurang lebih 200 tahun</a:t>
            </a:r>
          </a:p>
          <a:p>
            <a:r>
              <a:rPr lang="en-US">
                <a:latin typeface="Avenir Book"/>
                <a:cs typeface="Avenir Book"/>
              </a:rPr>
              <a:t>Penjajahan belanda merupakan awal gerakan kelas pekerja di Indonesia  </a:t>
            </a:r>
          </a:p>
        </p:txBody>
      </p:sp>
    </p:spTree>
    <p:extLst>
      <p:ext uri="{BB962C8B-B14F-4D97-AF65-F5344CB8AC3E}">
        <p14:creationId xmlns:p14="http://schemas.microsoft.com/office/powerpoint/2010/main" val="4129997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1879-1942</a:t>
            </a:r>
          </a:p>
        </p:txBody>
      </p:sp>
      <p:pic>
        <p:nvPicPr>
          <p:cNvPr id="5" name="java-verwerking-van-de-kapokoogst-1900_tmnr_60020393.jpg" descr="/Users/SaptoriniIndah/Downloads/java-verwerking-van-de-kapokoogst-1900_tmnr_60020393.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l="16984" r="16984"/>
          <a:stretch>
            <a:fillRect/>
          </a:stretch>
        </p:blipFill>
        <p:spPr/>
      </p:pic>
      <p:sp>
        <p:nvSpPr>
          <p:cNvPr id="4" name="Content Placeholder 3"/>
          <p:cNvSpPr>
            <a:spLocks noGrp="1"/>
          </p:cNvSpPr>
          <p:nvPr>
            <p:ph sz="half" idx="2"/>
          </p:nvPr>
        </p:nvSpPr>
        <p:spPr/>
        <p:txBody>
          <a:bodyPr>
            <a:normAutofit fontScale="85000" lnSpcReduction="10000"/>
          </a:bodyPr>
          <a:lstStyle/>
          <a:p>
            <a:r>
              <a:rPr lang="en-US">
                <a:latin typeface="Avenir Book"/>
                <a:cs typeface="Avenir Book"/>
              </a:rPr>
              <a:t>Serikat buruh pertama kali dibentuk pada tahun 1897 bernama NIOG (Nederland Indies Onderw Genootsch- Serikat Guru)</a:t>
            </a:r>
          </a:p>
          <a:p>
            <a:r>
              <a:rPr lang="en-US">
                <a:latin typeface="Avenir Book"/>
                <a:cs typeface="Avenir Book"/>
              </a:rPr>
              <a:t>1905 (Serikat Buruh Pos)</a:t>
            </a:r>
          </a:p>
          <a:p>
            <a:r>
              <a:rPr lang="en-US">
                <a:latin typeface="Avenir Book"/>
                <a:cs typeface="Avenir Book"/>
              </a:rPr>
              <a:t>1906 (Serikat Buruh perkebunan, Serikat buruh Gula)</a:t>
            </a:r>
          </a:p>
          <a:p>
            <a:r>
              <a:rPr lang="en-US">
                <a:latin typeface="Avenir Book"/>
                <a:cs typeface="Avenir Book"/>
              </a:rPr>
              <a:t>1907 (Serikat Buruh Pegawai Negeri Sipil)</a:t>
            </a:r>
          </a:p>
        </p:txBody>
      </p:sp>
    </p:spTree>
    <p:extLst>
      <p:ext uri="{BB962C8B-B14F-4D97-AF65-F5344CB8AC3E}">
        <p14:creationId xmlns:p14="http://schemas.microsoft.com/office/powerpoint/2010/main" val="1462138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1908 </a:t>
            </a:r>
          </a:p>
        </p:txBody>
      </p:sp>
      <p:pic>
        <p:nvPicPr>
          <p:cNvPr id="5" name="180px-Semaoen.jpg" descr="/Users/SaptoriniIndah/Downloads/180px-Semaoen.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t="4362" b="4362"/>
          <a:stretch>
            <a:fillRect/>
          </a:stretch>
        </p:blipFill>
        <p:spPr/>
      </p:pic>
      <p:sp>
        <p:nvSpPr>
          <p:cNvPr id="4" name="Content Placeholder 3"/>
          <p:cNvSpPr>
            <a:spLocks noGrp="1"/>
          </p:cNvSpPr>
          <p:nvPr>
            <p:ph sz="half" idx="2"/>
          </p:nvPr>
        </p:nvSpPr>
        <p:spPr/>
        <p:txBody>
          <a:bodyPr>
            <a:normAutofit fontScale="70000" lnSpcReduction="20000"/>
          </a:bodyPr>
          <a:lstStyle/>
          <a:p>
            <a:r>
              <a:rPr lang="en-US">
                <a:latin typeface="Avenir Book"/>
                <a:cs typeface="Avenir Book"/>
              </a:rPr>
              <a:t>VSTP (Vereniging Spoor-Traam Personen- Serikat Buruh Kereta Api) terbentuk pada 14 November 1908 di Semarang.</a:t>
            </a:r>
          </a:p>
          <a:p>
            <a:r>
              <a:rPr lang="en-US">
                <a:latin typeface="Avenir Book"/>
                <a:cs typeface="Avenir Book"/>
              </a:rPr>
              <a:t>Semaoen, pada umur 16 tahun terpilih sebagai salah satu orang Indonesia pertama yang menjadi anggota VSTP </a:t>
            </a:r>
          </a:p>
          <a:p>
            <a:r>
              <a:rPr lang="en-US">
                <a:latin typeface="Avenir Book"/>
                <a:cs typeface="Avenir Book"/>
              </a:rPr>
              <a:t>Anggota VSTP  pada 1913 sebanyak 1,242 (673 orang eropa, 569 Indonesia)</a:t>
            </a:r>
          </a:p>
          <a:p>
            <a:r>
              <a:rPr lang="en-US">
                <a:latin typeface="Avenir Book"/>
                <a:cs typeface="Avenir Book"/>
              </a:rPr>
              <a:t>VSTP memiliki terbitan harian (</a:t>
            </a:r>
            <a:r>
              <a:rPr lang="en-US" i="1">
                <a:latin typeface="Avenir Book"/>
                <a:cs typeface="Avenir Book"/>
              </a:rPr>
              <a:t>Si Tetap</a:t>
            </a:r>
            <a:r>
              <a:rPr lang="en-US">
                <a:latin typeface="Avenir Book"/>
                <a:cs typeface="Avenir Book"/>
              </a:rPr>
              <a:t>) berbahasa Indonesia</a:t>
            </a:r>
          </a:p>
          <a:p>
            <a:r>
              <a:rPr lang="en-US">
                <a:latin typeface="Avenir Book"/>
                <a:cs typeface="Avenir Book"/>
              </a:rPr>
              <a:t>Pada 1923, dia mengorganisir pemogokan umum serikat buruh kereta api. </a:t>
            </a:r>
          </a:p>
        </p:txBody>
      </p:sp>
      <p:sp>
        <p:nvSpPr>
          <p:cNvPr id="6" name="TextBox 5"/>
          <p:cNvSpPr txBox="1"/>
          <p:nvPr/>
        </p:nvSpPr>
        <p:spPr>
          <a:xfrm>
            <a:off x="1582615" y="6271846"/>
            <a:ext cx="1660770" cy="369332"/>
          </a:xfrm>
          <a:prstGeom prst="rect">
            <a:avLst/>
          </a:prstGeom>
          <a:noFill/>
        </p:spPr>
        <p:txBody>
          <a:bodyPr wrap="square" rtlCol="0">
            <a:spAutoFit/>
          </a:bodyPr>
          <a:lstStyle/>
          <a:p>
            <a:r>
              <a:rPr lang="en-US"/>
              <a:t>Semaoen</a:t>
            </a:r>
          </a:p>
        </p:txBody>
      </p:sp>
    </p:spTree>
    <p:extLst>
      <p:ext uri="{BB962C8B-B14F-4D97-AF65-F5344CB8AC3E}">
        <p14:creationId xmlns:p14="http://schemas.microsoft.com/office/powerpoint/2010/main" val="16664203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1912</a:t>
            </a:r>
          </a:p>
        </p:txBody>
      </p:sp>
      <p:pic>
        <p:nvPicPr>
          <p:cNvPr id="5" name="COLLECTIE_TROPENMUSEUM_Groepsportret_tijdens_een_ledenvergadering_van_de_Sarekat_Islam_(SI)_in_Kaliwoengoe_TMnr_60009089.jpg" descr="/Users/SaptoriniIndah/Downloads/COLLECTIE_TROPENMUSEUM_Groepsportret_tijdens_een_ledenvergadering_van_de_Sarekat_Islam_(SI)_in_Kaliwoengoe_TMnr_60009089.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l="16666" r="16666"/>
          <a:stretch>
            <a:fillRect/>
          </a:stretch>
        </p:blipFill>
        <p:spPr>
          <a:xfrm>
            <a:off x="457200" y="1417638"/>
            <a:ext cx="4038600" cy="4708525"/>
          </a:xfrm>
        </p:spPr>
      </p:pic>
      <p:sp>
        <p:nvSpPr>
          <p:cNvPr id="4" name="Content Placeholder 3"/>
          <p:cNvSpPr>
            <a:spLocks noGrp="1"/>
          </p:cNvSpPr>
          <p:nvPr>
            <p:ph sz="half" idx="2"/>
          </p:nvPr>
        </p:nvSpPr>
        <p:spPr/>
        <p:txBody>
          <a:bodyPr>
            <a:normAutofit fontScale="77500" lnSpcReduction="20000"/>
          </a:bodyPr>
          <a:lstStyle/>
          <a:p>
            <a:r>
              <a:rPr lang="en-US">
                <a:latin typeface="Avenir Book"/>
                <a:cs typeface="Avenir Book"/>
              </a:rPr>
              <a:t>Sarekat Islam dahulu Sarekat Dagang Islam  merupakan kumpulan pedagang batik yang berubah menjadi organisasi pergerakan. H.O,S Cokroaminoto adalah  tokoh utama Sarekat Islam. Beliau mempunyai tiga murid yang pada masanya mempunyai peran penting dalam politik Indonesia : Soekarno (nationalis), Semaoen (komunis), and Kartosuwirjo (islamis) </a:t>
            </a:r>
          </a:p>
        </p:txBody>
      </p:sp>
      <p:sp>
        <p:nvSpPr>
          <p:cNvPr id="7" name="TextBox 6"/>
          <p:cNvSpPr txBox="1"/>
          <p:nvPr/>
        </p:nvSpPr>
        <p:spPr>
          <a:xfrm>
            <a:off x="918308" y="6126163"/>
            <a:ext cx="3729892" cy="369332"/>
          </a:xfrm>
          <a:prstGeom prst="rect">
            <a:avLst/>
          </a:prstGeom>
          <a:noFill/>
        </p:spPr>
        <p:txBody>
          <a:bodyPr wrap="square" rtlCol="0">
            <a:spAutoFit/>
          </a:bodyPr>
          <a:lstStyle/>
          <a:p>
            <a:r>
              <a:rPr lang="en-US"/>
              <a:t>Group Photo of SI Meeting</a:t>
            </a:r>
          </a:p>
        </p:txBody>
      </p:sp>
    </p:spTree>
    <p:extLst>
      <p:ext uri="{BB962C8B-B14F-4D97-AF65-F5344CB8AC3E}">
        <p14:creationId xmlns:p14="http://schemas.microsoft.com/office/powerpoint/2010/main" val="13254270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1919-1921</a:t>
            </a:r>
          </a:p>
        </p:txBody>
      </p:sp>
      <p:pic>
        <p:nvPicPr>
          <p:cNvPr id="5" name="Soerjopranoto_1961_Indonesia_stamp.jpg" descr="/Users/SaptoriniIndah/Downloads/Soerjopranoto_1961_Indonesia_stamp.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t="-40590" b="-40590"/>
          <a:stretch>
            <a:fillRect/>
          </a:stretch>
        </p:blipFill>
        <p:spPr/>
      </p:pic>
      <p:sp>
        <p:nvSpPr>
          <p:cNvPr id="4" name="Content Placeholder 3"/>
          <p:cNvSpPr>
            <a:spLocks noGrp="1"/>
          </p:cNvSpPr>
          <p:nvPr>
            <p:ph sz="half" idx="2"/>
          </p:nvPr>
        </p:nvSpPr>
        <p:spPr/>
        <p:txBody>
          <a:bodyPr>
            <a:normAutofit fontScale="70000" lnSpcReduction="20000"/>
          </a:bodyPr>
          <a:lstStyle/>
          <a:p>
            <a:r>
              <a:rPr lang="en-US">
                <a:latin typeface="Avenir Book"/>
                <a:cs typeface="Avenir Book"/>
              </a:rPr>
              <a:t>Persatuan Pergerakan Kaum Buruh (PPKB) dibentuk pada  1919. PPKB merupakan federasi pertama di Indonesia.</a:t>
            </a:r>
          </a:p>
          <a:p>
            <a:r>
              <a:rPr lang="en-US">
                <a:latin typeface="Avenir Book"/>
                <a:cs typeface="Avenir Book"/>
              </a:rPr>
              <a:t>PPKB juga mempunyai anggaran dasar serikat buruh </a:t>
            </a:r>
          </a:p>
          <a:p>
            <a:r>
              <a:rPr lang="en-US">
                <a:latin typeface="Avenir Book"/>
                <a:cs typeface="Avenir Book"/>
              </a:rPr>
              <a:t>Tuntutan buruh: kenaikan upah, 8 jam kerja per hari, 6 jam bagi kerja malam, 14 hari cuti tahunan,  pengakuan sebagai perwakilan serikat buruh di tempat kerja, jaminan sosial (pensiun, asuransi kesehatan)</a:t>
            </a:r>
          </a:p>
          <a:p>
            <a:r>
              <a:rPr lang="en-US">
                <a:latin typeface="Avenir Book"/>
                <a:cs typeface="Avenir Book"/>
              </a:rPr>
              <a:t>Tahun 1921, Federasi PPKB pecah menjadi dua (kelompok Islam dan Kelompok Komunis)</a:t>
            </a:r>
          </a:p>
          <a:p>
            <a:endParaRPr lang="en-US"/>
          </a:p>
        </p:txBody>
      </p:sp>
    </p:spTree>
    <p:extLst>
      <p:ext uri="{BB962C8B-B14F-4D97-AF65-F5344CB8AC3E}">
        <p14:creationId xmlns:p14="http://schemas.microsoft.com/office/powerpoint/2010/main" val="3758431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1920-1923</a:t>
            </a:r>
          </a:p>
        </p:txBody>
      </p:sp>
      <p:sp>
        <p:nvSpPr>
          <p:cNvPr id="3" name="Content Placeholder 2"/>
          <p:cNvSpPr>
            <a:spLocks noGrp="1"/>
          </p:cNvSpPr>
          <p:nvPr>
            <p:ph idx="1"/>
          </p:nvPr>
        </p:nvSpPr>
        <p:spPr>
          <a:xfrm>
            <a:off x="457200" y="1417638"/>
            <a:ext cx="8229600" cy="4708525"/>
          </a:xfrm>
        </p:spPr>
        <p:txBody>
          <a:bodyPr>
            <a:normAutofit fontScale="92500" lnSpcReduction="20000"/>
          </a:bodyPr>
          <a:lstStyle/>
          <a:p>
            <a:r>
              <a:rPr lang="en-US">
                <a:latin typeface="Avenir Book"/>
                <a:cs typeface="Avenir Book"/>
              </a:rPr>
              <a:t>Setelah Perang Dunia pertama (1914-1918), Gerakan serikat buruh di Indonesia harus pula menghadapi situasi ekonomi dunia yang sulit (pada masa itu harga kebutuhan pokok meroket) </a:t>
            </a:r>
          </a:p>
          <a:p>
            <a:r>
              <a:rPr lang="en-US">
                <a:latin typeface="Avenir Book"/>
                <a:cs typeface="Avenir Book"/>
              </a:rPr>
              <a:t>Para buruh mengadakan pemogokan umum pada tahun sekitar 1920-1923</a:t>
            </a:r>
          </a:p>
          <a:p>
            <a:r>
              <a:rPr lang="en-US">
                <a:latin typeface="Avenir Book"/>
                <a:cs typeface="Avenir Book"/>
              </a:rPr>
              <a:t>Tuntutan Buruh: Kenaikan upah</a:t>
            </a:r>
          </a:p>
          <a:p>
            <a:r>
              <a:rPr lang="en-US">
                <a:latin typeface="Avenir Book"/>
                <a:cs typeface="Avenir Book"/>
              </a:rPr>
              <a:t>Para pemimpin pemogokan ditangkapi, serikat buruh dilarang melakukan pertemuan-pertemuan.</a:t>
            </a:r>
          </a:p>
          <a:p>
            <a:endParaRPr lang="en-US"/>
          </a:p>
        </p:txBody>
      </p:sp>
    </p:spTree>
    <p:extLst>
      <p:ext uri="{BB962C8B-B14F-4D97-AF65-F5344CB8AC3E}">
        <p14:creationId xmlns:p14="http://schemas.microsoft.com/office/powerpoint/2010/main" val="3157716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t>SETELAH KEMERDEKAAN, 1945 </a:t>
            </a:r>
          </a:p>
        </p:txBody>
      </p:sp>
      <p:sp>
        <p:nvSpPr>
          <p:cNvPr id="3" name="Text Placeholder 2"/>
          <p:cNvSpPr>
            <a:spLocks noGrp="1"/>
          </p:cNvSpPr>
          <p:nvPr>
            <p:ph type="body" idx="1"/>
          </p:nvPr>
        </p:nvSpPr>
        <p:spPr/>
        <p:txBody>
          <a:bodyPr/>
          <a:lstStyle/>
          <a:p>
            <a:r>
              <a:rPr lang="en-US"/>
              <a:t>Pergerakan serikat buruh Indonesia</a:t>
            </a:r>
          </a:p>
        </p:txBody>
      </p:sp>
    </p:spTree>
    <p:extLst>
      <p:ext uri="{BB962C8B-B14F-4D97-AF65-F5344CB8AC3E}">
        <p14:creationId xmlns:p14="http://schemas.microsoft.com/office/powerpoint/2010/main" val="2185943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Barisan Buruh Indonesia</a:t>
            </a:r>
            <a:br>
              <a:rPr lang="en-US">
                <a:latin typeface="Avenir Book"/>
                <a:cs typeface="Avenir Book"/>
              </a:rPr>
            </a:br>
            <a:r>
              <a:rPr lang="en-US">
                <a:latin typeface="Avenir Book"/>
                <a:cs typeface="Avenir Book"/>
              </a:rPr>
              <a:t> (19 Sept 1945)</a:t>
            </a:r>
          </a:p>
        </p:txBody>
      </p:sp>
      <p:sp>
        <p:nvSpPr>
          <p:cNvPr id="3" name="Content Placeholder 2"/>
          <p:cNvSpPr>
            <a:spLocks noGrp="1"/>
          </p:cNvSpPr>
          <p:nvPr>
            <p:ph sz="half" idx="1"/>
          </p:nvPr>
        </p:nvSpPr>
        <p:spPr/>
        <p:txBody>
          <a:bodyPr>
            <a:normAutofit fontScale="62500" lnSpcReduction="20000"/>
          </a:bodyPr>
          <a:lstStyle/>
          <a:p>
            <a:r>
              <a:rPr lang="en-US">
                <a:latin typeface="Avenir Book"/>
                <a:cs typeface="Avenir Book"/>
              </a:rPr>
              <a:t>Barisan Buruh Indonesia-BBI (</a:t>
            </a:r>
            <a:r>
              <a:rPr lang="en-US" i="1">
                <a:latin typeface="Avenir Book"/>
                <a:cs typeface="Avenir Book"/>
              </a:rPr>
              <a:t>Front of Indonesian workers</a:t>
            </a:r>
            <a:r>
              <a:rPr lang="en-US">
                <a:latin typeface="Avenir Book"/>
                <a:cs typeface="Avenir Book"/>
              </a:rPr>
              <a:t>) didirikan untuk menyatukan organisasi-organisasi buruh yang mewakili gerakan buruh pada saat itu. </a:t>
            </a:r>
          </a:p>
          <a:p>
            <a:r>
              <a:rPr lang="en-US">
                <a:latin typeface="Avenir Book"/>
                <a:cs typeface="Avenir Book"/>
              </a:rPr>
              <a:t>BBI dibentuk  di  Sumatera, Borneo (Kalimantan), Celebes (Sulawesi)</a:t>
            </a:r>
          </a:p>
          <a:p>
            <a:r>
              <a:rPr lang="en-US">
                <a:latin typeface="Avenir Book"/>
                <a:cs typeface="Avenir Book"/>
              </a:rPr>
              <a:t>Pemerintah mendukung penuh pendirian BBI </a:t>
            </a:r>
          </a:p>
          <a:p>
            <a:r>
              <a:rPr lang="en-US">
                <a:latin typeface="Avenir Book"/>
                <a:cs typeface="Avenir Book"/>
              </a:rPr>
              <a:t>BBI membentuk partai politik bernama  Partai Buruh Indonesia</a:t>
            </a:r>
          </a:p>
          <a:p>
            <a:r>
              <a:rPr lang="en-US">
                <a:latin typeface="Avenir Book"/>
                <a:cs typeface="Avenir Book"/>
              </a:rPr>
              <a:t>BBI  juga membentuk  Barisan Buruh Wanita. SK Trimurti adalah salah satu pemimpin buruh pada saat itu</a:t>
            </a:r>
          </a:p>
        </p:txBody>
      </p:sp>
      <p:pic>
        <p:nvPicPr>
          <p:cNvPr id="5" name="6938_lorong_masa_sk._trimurti_saksi_mata_proklamasi_yang_pernah_menolak_menjadi_menteri_1.jpg" descr="/Users/SaptoriniIndah/Downloads/6938_lorong_masa_sk._trimurti_saksi_mata_proklamasi_yang_pernah_menolak_menjadi_menteri_1.jpg"/>
          <p:cNvPicPr>
            <a:picLocks noGrp="1" noChangeAspect="1"/>
          </p:cNvPicPr>
          <p:nvPr>
            <p:ph sz="half" idx="2"/>
          </p:nvPr>
        </p:nvPicPr>
        <p:blipFill>
          <a:blip r:embed="rId2" r:link="rId3">
            <a:extLst>
              <a:ext uri="{28A0092B-C50C-407E-A947-70E740481C1C}">
                <a14:useLocalDpi xmlns:a14="http://schemas.microsoft.com/office/drawing/2010/main" val="0"/>
              </a:ext>
            </a:extLst>
          </a:blip>
          <a:srcRect l="8241" r="8241"/>
          <a:stretch>
            <a:fillRect/>
          </a:stretch>
        </p:blipFill>
        <p:spPr/>
      </p:pic>
    </p:spTree>
    <p:extLst>
      <p:ext uri="{BB962C8B-B14F-4D97-AF65-F5344CB8AC3E}">
        <p14:creationId xmlns:p14="http://schemas.microsoft.com/office/powerpoint/2010/main" val="1974673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1946</a:t>
            </a:r>
          </a:p>
        </p:txBody>
      </p:sp>
      <p:sp>
        <p:nvSpPr>
          <p:cNvPr id="3" name="Content Placeholder 2"/>
          <p:cNvSpPr>
            <a:spLocks noGrp="1"/>
          </p:cNvSpPr>
          <p:nvPr>
            <p:ph sz="half" idx="1"/>
          </p:nvPr>
        </p:nvSpPr>
        <p:spPr/>
        <p:txBody>
          <a:bodyPr>
            <a:normAutofit fontScale="62500" lnSpcReduction="20000"/>
          </a:bodyPr>
          <a:lstStyle/>
          <a:p>
            <a:r>
              <a:rPr lang="en-US">
                <a:latin typeface="Avenir Book"/>
                <a:cs typeface="Avenir Book"/>
              </a:rPr>
              <a:t>BBI pecah menjadi 2  (Gabungan Serikat Buruh Indonesia dan Gabungan Serikat Buruh Vertikal) akan tetapi pada tahun yang sama, keduanya bersatu kembali dan membentuk organisasi bernama  SOBSI (Sentral Organisasi Buruh Indonesia) </a:t>
            </a:r>
          </a:p>
          <a:p>
            <a:r>
              <a:rPr lang="en-US">
                <a:latin typeface="Avenir Book"/>
                <a:cs typeface="Avenir Book"/>
              </a:rPr>
              <a:t>Pada tahun 1948, SOBSI terlibat dalam sebuah pemberontakan yang digagas oleh kaum komunis, Para pemimpin SOBSI dipenjara, kantor federasi juga banyak yang ditutup</a:t>
            </a:r>
          </a:p>
          <a:p>
            <a:r>
              <a:rPr lang="en-US">
                <a:latin typeface="Avenir Book"/>
                <a:cs typeface="Avenir Book"/>
              </a:rPr>
              <a:t>SOBSI diketahui juga menjadi anggota serikat buruh global bernama  WFTU (World Federation of Trade Unions</a:t>
            </a:r>
            <a:r>
              <a:rPr lang="en-US"/>
              <a:t>)</a:t>
            </a:r>
          </a:p>
        </p:txBody>
      </p:sp>
      <p:pic>
        <p:nvPicPr>
          <p:cNvPr id="5" name="SOBSIburuh3.png" descr="/Users/SaptoriniIndah/Downloads/SOBSIburuh3.png"/>
          <p:cNvPicPr>
            <a:picLocks noGrp="1" noChangeAspect="1"/>
          </p:cNvPicPr>
          <p:nvPr>
            <p:ph sz="half" idx="2"/>
          </p:nvPr>
        </p:nvPicPr>
        <p:blipFill>
          <a:blip r:embed="rId2" r:link="rId3">
            <a:extLst>
              <a:ext uri="{28A0092B-C50C-407E-A947-70E740481C1C}">
                <a14:useLocalDpi xmlns:a14="http://schemas.microsoft.com/office/drawing/2010/main" val="0"/>
              </a:ext>
            </a:extLst>
          </a:blip>
          <a:srcRect t="-24630" b="-24630"/>
          <a:stretch>
            <a:fillRect/>
          </a:stretch>
        </p:blipFill>
        <p:spPr/>
      </p:pic>
    </p:spTree>
    <p:extLst>
      <p:ext uri="{BB962C8B-B14F-4D97-AF65-F5344CB8AC3E}">
        <p14:creationId xmlns:p14="http://schemas.microsoft.com/office/powerpoint/2010/main" val="1200794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Laskar Buruh Indonesia</a:t>
            </a:r>
            <a:br>
              <a:rPr lang="en-US">
                <a:latin typeface="Avenir Book"/>
                <a:cs typeface="Avenir Book"/>
              </a:rPr>
            </a:br>
            <a:r>
              <a:rPr lang="en-US">
                <a:latin typeface="Avenir Book"/>
                <a:cs typeface="Avenir Book"/>
              </a:rPr>
              <a:t> pada Perayaan 1 May 1947</a:t>
            </a:r>
          </a:p>
        </p:txBody>
      </p:sp>
      <p:pic>
        <p:nvPicPr>
          <p:cNvPr id="4" name="Content Placeholder 3" descr="45837_431495908738_28187_n.jpg"/>
          <p:cNvPicPr>
            <a:picLocks noGrp="1" noChangeAspect="1"/>
          </p:cNvPicPr>
          <p:nvPr>
            <p:ph idx="1"/>
          </p:nvPr>
        </p:nvPicPr>
        <p:blipFill>
          <a:blip r:embed="rId2">
            <a:extLst>
              <a:ext uri="{28A0092B-C50C-407E-A947-70E740481C1C}">
                <a14:useLocalDpi xmlns:a14="http://schemas.microsoft.com/office/drawing/2010/main" val="0"/>
              </a:ext>
            </a:extLst>
          </a:blip>
          <a:srcRect t="11255" b="11255"/>
          <a:stretch>
            <a:fillRect/>
          </a:stretch>
        </p:blipFill>
        <p:spPr/>
      </p:pic>
    </p:spTree>
    <p:extLst>
      <p:ext uri="{BB962C8B-B14F-4D97-AF65-F5344CB8AC3E}">
        <p14:creationId xmlns:p14="http://schemas.microsoft.com/office/powerpoint/2010/main" val="4140261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Pemerintah Republik dan Gerakan serikat buruh</a:t>
            </a:r>
          </a:p>
        </p:txBody>
      </p:sp>
      <p:sp>
        <p:nvSpPr>
          <p:cNvPr id="3" name="Content Placeholder 2"/>
          <p:cNvSpPr>
            <a:spLocks noGrp="1"/>
          </p:cNvSpPr>
          <p:nvPr>
            <p:ph idx="1"/>
          </p:nvPr>
        </p:nvSpPr>
        <p:spPr/>
        <p:txBody>
          <a:bodyPr/>
          <a:lstStyle/>
          <a:p>
            <a:r>
              <a:rPr lang="en-US">
                <a:latin typeface="Avenir Book"/>
                <a:cs typeface="Avenir Book"/>
              </a:rPr>
              <a:t>Keputusan Presiden no 1/1947 Pelaksanaan Peraturan Presiden No 6/1946</a:t>
            </a:r>
            <a:r>
              <a:rPr lang="en-US">
                <a:latin typeface="Avenir Book"/>
                <a:cs typeface="Avenir Book"/>
                <a:sym typeface="Wingdings"/>
              </a:rPr>
              <a:t> 40 pemimpin serikat buruh ditunjuk sebagai anggota parlemen tambahan (untuk menentukan upah buruh pada tahun 1948</a:t>
            </a:r>
            <a:endParaRPr lang="en-US">
              <a:latin typeface="Avenir Book"/>
              <a:cs typeface="Avenir Book"/>
            </a:endParaRPr>
          </a:p>
        </p:txBody>
      </p:sp>
    </p:spTree>
    <p:extLst>
      <p:ext uri="{BB962C8B-B14F-4D97-AF65-F5344CB8AC3E}">
        <p14:creationId xmlns:p14="http://schemas.microsoft.com/office/powerpoint/2010/main" val="1674676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atin typeface="Avenir Book"/>
                <a:cs typeface="Avenir Book"/>
              </a:rPr>
              <a:t>Peraturan Perundangan  </a:t>
            </a:r>
            <a:br>
              <a:rPr lang="en-US">
                <a:latin typeface="Avenir Book"/>
                <a:cs typeface="Avenir Book"/>
              </a:rPr>
            </a:br>
            <a:r>
              <a:rPr lang="en-US">
                <a:latin typeface="Avenir Book"/>
                <a:cs typeface="Avenir Book"/>
              </a:rPr>
              <a:t>pro buruh (1947-1960)</a:t>
            </a:r>
          </a:p>
        </p:txBody>
      </p:sp>
      <p:sp>
        <p:nvSpPr>
          <p:cNvPr id="3" name="Content Placeholder 2"/>
          <p:cNvSpPr>
            <a:spLocks noGrp="1"/>
          </p:cNvSpPr>
          <p:nvPr>
            <p:ph idx="1"/>
          </p:nvPr>
        </p:nvSpPr>
        <p:spPr/>
        <p:txBody>
          <a:bodyPr>
            <a:normAutofit fontScale="85000" lnSpcReduction="10000"/>
          </a:bodyPr>
          <a:lstStyle/>
          <a:p>
            <a:r>
              <a:rPr lang="en-US">
                <a:latin typeface="Avenir Book"/>
                <a:cs typeface="Avenir Book"/>
              </a:rPr>
              <a:t>Undang-undang Kecelakaan Kerja 1947 (33/1947)</a:t>
            </a:r>
          </a:p>
          <a:p>
            <a:r>
              <a:rPr lang="en-US">
                <a:latin typeface="Avenir Book"/>
                <a:cs typeface="Avenir Book"/>
              </a:rPr>
              <a:t>Undang-undang perburuhan tahun 1948 (undang-undang yang mengurangi jam kerja, melarang buruh anak, pekerjaan yang berbahaya bagi buruh perempuan, 2 hari cuti menstruasi)</a:t>
            </a:r>
          </a:p>
          <a:p>
            <a:r>
              <a:rPr lang="en-US">
                <a:latin typeface="Avenir Book"/>
                <a:cs typeface="Avenir Book"/>
              </a:rPr>
              <a:t>Undang-undang Pengawasan Perburuhan 1948</a:t>
            </a:r>
          </a:p>
          <a:p>
            <a:r>
              <a:rPr lang="en-US">
                <a:latin typeface="Avenir Book"/>
                <a:cs typeface="Avenir Book"/>
              </a:rPr>
              <a:t>Undang-undang No 21 Tahun 1954, Perjanjian Kerja Bersama</a:t>
            </a:r>
          </a:p>
          <a:p>
            <a:r>
              <a:rPr lang="en-US">
                <a:latin typeface="Avenir Book"/>
                <a:cs typeface="Avenir Book"/>
              </a:rPr>
              <a:t>Undang-undang No  22 tahun  1957 (Penyelesaian Perselisihan Perburuhan)</a:t>
            </a:r>
          </a:p>
        </p:txBody>
      </p:sp>
    </p:spTree>
    <p:extLst>
      <p:ext uri="{BB962C8B-B14F-4D97-AF65-F5344CB8AC3E}">
        <p14:creationId xmlns:p14="http://schemas.microsoft.com/office/powerpoint/2010/main" val="268791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1960</a:t>
            </a:r>
          </a:p>
        </p:txBody>
      </p:sp>
      <p:sp>
        <p:nvSpPr>
          <p:cNvPr id="3" name="Content Placeholder 2"/>
          <p:cNvSpPr>
            <a:spLocks noGrp="1"/>
          </p:cNvSpPr>
          <p:nvPr>
            <p:ph sz="half" idx="1"/>
          </p:nvPr>
        </p:nvSpPr>
        <p:spPr/>
        <p:txBody>
          <a:bodyPr>
            <a:normAutofit fontScale="70000" lnSpcReduction="20000"/>
          </a:bodyPr>
          <a:lstStyle/>
          <a:p>
            <a:r>
              <a:rPr lang="en-US">
                <a:latin typeface="Avenir Book"/>
                <a:cs typeface="Avenir Book"/>
              </a:rPr>
              <a:t>SOKSI (Sentral Organisasi Karyawan Sosialis Indonesia) dibentuk sebagai bentuk langsung keterlibatan militer dalam hubungan perburuhan sehingga mereka mempunyai kontrol yang besar pada gerakan buruh.</a:t>
            </a:r>
          </a:p>
          <a:p>
            <a:r>
              <a:rPr lang="en-US">
                <a:latin typeface="Avenir Book"/>
                <a:cs typeface="Avenir Book"/>
              </a:rPr>
              <a:t>SOKSI mempromosikan sebuah ideologi hubungan yang harmonis antara buruh dan pengusaha</a:t>
            </a:r>
          </a:p>
          <a:p>
            <a:r>
              <a:rPr lang="en-US">
                <a:latin typeface="Avenir Book"/>
                <a:cs typeface="Avenir Book"/>
              </a:rPr>
              <a:t>Istilah “buruh” diubah menjadi istilah  “karyawan”(yang terdengar lebih “halus” dan “netral”)</a:t>
            </a:r>
          </a:p>
        </p:txBody>
      </p:sp>
      <p:sp>
        <p:nvSpPr>
          <p:cNvPr id="4" name="Content Placeholder 3"/>
          <p:cNvSpPr>
            <a:spLocks noGrp="1"/>
          </p:cNvSpPr>
          <p:nvPr>
            <p:ph sz="half" idx="2"/>
          </p:nvPr>
        </p:nvSpPr>
        <p:spPr/>
        <p:txBody>
          <a:bodyPr>
            <a:normAutofit fontScale="70000" lnSpcReduction="20000"/>
          </a:bodyPr>
          <a:lstStyle/>
          <a:p>
            <a:r>
              <a:rPr lang="en-US">
                <a:latin typeface="Avenir Book"/>
                <a:cs typeface="Avenir Book"/>
              </a:rPr>
              <a:t>Pada tahun1962, Soekarno mengembangkan ide Dewan Perusahaan sebagai alat bagi serikat buruh agar mereka dapat berperan dalam menentukan kebijakan perusahaan.</a:t>
            </a:r>
          </a:p>
          <a:p>
            <a:r>
              <a:rPr lang="en-US">
                <a:latin typeface="Avenir Book"/>
                <a:cs typeface="Avenir Book"/>
              </a:rPr>
              <a:t>Pada akhir tahun 1963, dilaporkan sebanyak 656 dewan buruh terbentuk di  21 industri</a:t>
            </a:r>
          </a:p>
          <a:p>
            <a:r>
              <a:rPr lang="en-US">
                <a:latin typeface="Avenir Book"/>
                <a:cs typeface="Avenir Book"/>
              </a:rPr>
              <a:t>Dewan Perusahaan juga berperan sebagai lembaga arbitrase terhadap perselisihan perburuhan di perusahaan BUMN</a:t>
            </a:r>
          </a:p>
        </p:txBody>
      </p:sp>
    </p:spTree>
    <p:extLst>
      <p:ext uri="{BB962C8B-B14F-4D97-AF65-F5344CB8AC3E}">
        <p14:creationId xmlns:p14="http://schemas.microsoft.com/office/powerpoint/2010/main" val="1091264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1973</a:t>
            </a:r>
          </a:p>
        </p:txBody>
      </p:sp>
      <p:sp>
        <p:nvSpPr>
          <p:cNvPr id="3" name="Content Placeholder 2"/>
          <p:cNvSpPr>
            <a:spLocks noGrp="1"/>
          </p:cNvSpPr>
          <p:nvPr>
            <p:ph sz="half" idx="1"/>
          </p:nvPr>
        </p:nvSpPr>
        <p:spPr/>
        <p:txBody>
          <a:bodyPr/>
          <a:lstStyle/>
          <a:p>
            <a:r>
              <a:rPr lang="en-US">
                <a:latin typeface="Avenir Book"/>
                <a:cs typeface="Avenir Book"/>
              </a:rPr>
              <a:t>Federasi Buruh Seluruh Indonesia (FBSI) dibentuk.</a:t>
            </a:r>
          </a:p>
          <a:p>
            <a:r>
              <a:rPr lang="en-US">
                <a:latin typeface="Avenir Book"/>
                <a:cs typeface="Avenir Book"/>
              </a:rPr>
              <a:t>Kepemimpinan nya lebih dekat pada Partai Penguasa saat itu yaitu GOLKAR </a:t>
            </a:r>
          </a:p>
          <a:p>
            <a:endParaRPr lang="en-US">
              <a:latin typeface="Avenir Book"/>
              <a:cs typeface="Avenir Book"/>
            </a:endParaRPr>
          </a:p>
        </p:txBody>
      </p:sp>
      <p:pic>
        <p:nvPicPr>
          <p:cNvPr id="5" name="FREE_P0406201200023.jpg" descr="/Users/SaptoriniIndah/Downloads/FREE_P0406201200023.jpg"/>
          <p:cNvPicPr>
            <a:picLocks noGrp="1" noChangeAspect="1"/>
          </p:cNvPicPr>
          <p:nvPr>
            <p:ph sz="half" idx="2"/>
          </p:nvPr>
        </p:nvPicPr>
        <p:blipFill>
          <a:blip r:embed="rId2" r:link="rId3">
            <a:extLst>
              <a:ext uri="{28A0092B-C50C-407E-A947-70E740481C1C}">
                <a14:useLocalDpi xmlns:a14="http://schemas.microsoft.com/office/drawing/2010/main" val="0"/>
              </a:ext>
            </a:extLst>
          </a:blip>
          <a:srcRect t="-39208" b="-39208"/>
          <a:stretch>
            <a:fillRect/>
          </a:stretch>
        </p:blipFill>
        <p:spPr>
          <a:xfrm>
            <a:off x="4648200" y="1600200"/>
            <a:ext cx="4038600" cy="4108119"/>
          </a:xfrm>
        </p:spPr>
      </p:pic>
      <p:sp>
        <p:nvSpPr>
          <p:cNvPr id="7" name="TextBox 6"/>
          <p:cNvSpPr txBox="1"/>
          <p:nvPr/>
        </p:nvSpPr>
        <p:spPr>
          <a:xfrm>
            <a:off x="3989876" y="5941497"/>
            <a:ext cx="5154123" cy="369332"/>
          </a:xfrm>
          <a:prstGeom prst="rect">
            <a:avLst/>
          </a:prstGeom>
          <a:noFill/>
        </p:spPr>
        <p:txBody>
          <a:bodyPr wrap="square" rtlCol="0">
            <a:spAutoFit/>
          </a:bodyPr>
          <a:lstStyle/>
          <a:p>
            <a:pPr algn="ctr"/>
            <a:r>
              <a:rPr lang="en-US"/>
              <a:t>Agus Sudono (chair of FBSI) and Sudomo</a:t>
            </a:r>
          </a:p>
        </p:txBody>
      </p:sp>
    </p:spTree>
    <p:extLst>
      <p:ext uri="{BB962C8B-B14F-4D97-AF65-F5344CB8AC3E}">
        <p14:creationId xmlns:p14="http://schemas.microsoft.com/office/powerpoint/2010/main" val="2132462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1980</a:t>
            </a:r>
          </a:p>
        </p:txBody>
      </p:sp>
      <p:sp>
        <p:nvSpPr>
          <p:cNvPr id="3" name="Content Placeholder 2"/>
          <p:cNvSpPr>
            <a:spLocks noGrp="1"/>
          </p:cNvSpPr>
          <p:nvPr>
            <p:ph sz="half" idx="1"/>
          </p:nvPr>
        </p:nvSpPr>
        <p:spPr/>
        <p:txBody>
          <a:bodyPr/>
          <a:lstStyle/>
          <a:p>
            <a:r>
              <a:rPr lang="en-US">
                <a:latin typeface="Avenir Book"/>
                <a:cs typeface="Avenir Book"/>
              </a:rPr>
              <a:t>Hubungan Industrial Pancasila (HIP)</a:t>
            </a:r>
            <a:endParaRPr lang="en-US" i="1">
              <a:latin typeface="Avenir Book"/>
              <a:cs typeface="Avenir Book"/>
            </a:endParaRPr>
          </a:p>
          <a:p>
            <a:r>
              <a:rPr lang="en-US">
                <a:latin typeface="Avenir Book"/>
                <a:cs typeface="Avenir Book"/>
              </a:rPr>
              <a:t>FBSI secara resmi menjadi  SPSI (1985)</a:t>
            </a:r>
          </a:p>
          <a:p>
            <a:r>
              <a:rPr lang="en-US">
                <a:latin typeface="Avenir Book"/>
                <a:cs typeface="Avenir Book"/>
              </a:rPr>
              <a:t>Sudomo, Ketua Komando Militer dalam waktu yang sama juga Menteri Ketenagakerjaan</a:t>
            </a:r>
          </a:p>
        </p:txBody>
      </p:sp>
      <p:pic>
        <p:nvPicPr>
          <p:cNvPr id="5" name="2012041845.jpg" descr="/Users/SaptoriniIndah/Downloads/2012041845.jpg"/>
          <p:cNvPicPr>
            <a:picLocks noGrp="1" noChangeAspect="1"/>
          </p:cNvPicPr>
          <p:nvPr>
            <p:ph sz="half" idx="2"/>
          </p:nvPr>
        </p:nvPicPr>
        <p:blipFill>
          <a:blip r:embed="rId2" r:link="rId3">
            <a:extLst>
              <a:ext uri="{28A0092B-C50C-407E-A947-70E740481C1C}">
                <a14:useLocalDpi xmlns:a14="http://schemas.microsoft.com/office/drawing/2010/main" val="0"/>
              </a:ext>
            </a:extLst>
          </a:blip>
          <a:srcRect l="20256" r="20256"/>
          <a:stretch>
            <a:fillRect/>
          </a:stretch>
        </p:blipFill>
        <p:spPr/>
      </p:pic>
      <p:sp>
        <p:nvSpPr>
          <p:cNvPr id="6" name="TextBox 5"/>
          <p:cNvSpPr txBox="1"/>
          <p:nvPr/>
        </p:nvSpPr>
        <p:spPr>
          <a:xfrm>
            <a:off x="5811620" y="6298392"/>
            <a:ext cx="2514520" cy="369332"/>
          </a:xfrm>
          <a:prstGeom prst="rect">
            <a:avLst/>
          </a:prstGeom>
          <a:noFill/>
        </p:spPr>
        <p:txBody>
          <a:bodyPr wrap="square" rtlCol="0">
            <a:spAutoFit/>
          </a:bodyPr>
          <a:lstStyle/>
          <a:p>
            <a:r>
              <a:rPr lang="en-US"/>
              <a:t>Sudomo and Soeharto</a:t>
            </a:r>
          </a:p>
        </p:txBody>
      </p:sp>
    </p:spTree>
    <p:extLst>
      <p:ext uri="{BB962C8B-B14F-4D97-AF65-F5344CB8AC3E}">
        <p14:creationId xmlns:p14="http://schemas.microsoft.com/office/powerpoint/2010/main" val="2506999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1998 (</a:t>
            </a:r>
            <a:r>
              <a:rPr lang="en-US" i="1">
                <a:latin typeface="Avenir Book"/>
                <a:cs typeface="Avenir Book"/>
              </a:rPr>
              <a:t>Reformasi</a:t>
            </a:r>
            <a:r>
              <a:rPr lang="en-US">
                <a:latin typeface="Avenir Book"/>
                <a:cs typeface="Avenir Book"/>
              </a:rPr>
              <a:t>)</a:t>
            </a:r>
          </a:p>
        </p:txBody>
      </p:sp>
      <p:sp>
        <p:nvSpPr>
          <p:cNvPr id="3" name="Content Placeholder 2"/>
          <p:cNvSpPr>
            <a:spLocks noGrp="1"/>
          </p:cNvSpPr>
          <p:nvPr>
            <p:ph sz="half" idx="1"/>
          </p:nvPr>
        </p:nvSpPr>
        <p:spPr/>
        <p:txBody>
          <a:bodyPr>
            <a:normAutofit fontScale="70000" lnSpcReduction="20000"/>
          </a:bodyPr>
          <a:lstStyle/>
          <a:p>
            <a:r>
              <a:rPr lang="en-US">
                <a:latin typeface="Avenir Book"/>
                <a:cs typeface="Avenir Book"/>
              </a:rPr>
              <a:t>Soeharto lengser</a:t>
            </a:r>
          </a:p>
          <a:p>
            <a:r>
              <a:rPr lang="en-US">
                <a:latin typeface="Avenir Book"/>
                <a:cs typeface="Avenir Book"/>
              </a:rPr>
              <a:t>Pemerintah Indonesia meratifikasi Konvensi  ILO Convention No 182, No 87.</a:t>
            </a:r>
          </a:p>
          <a:p>
            <a:r>
              <a:rPr lang="en-US">
                <a:latin typeface="Avenir Book"/>
                <a:cs typeface="Avenir Book"/>
              </a:rPr>
              <a:t>Reformasi Hukum Perburuhan oleh ILO/USA Project (Pasar Kerja yang fleksibel)</a:t>
            </a:r>
          </a:p>
          <a:p>
            <a:pPr>
              <a:buFontTx/>
              <a:buChar char="-"/>
            </a:pPr>
            <a:r>
              <a:rPr lang="en-US">
                <a:latin typeface="Avenir Book"/>
                <a:cs typeface="Avenir Book"/>
              </a:rPr>
              <a:t>Undang-undang No 21/2000 (serikat pekerja/serikat buruh)</a:t>
            </a:r>
          </a:p>
          <a:p>
            <a:pPr>
              <a:buFontTx/>
              <a:buChar char="-"/>
            </a:pPr>
            <a:r>
              <a:rPr lang="en-US">
                <a:latin typeface="Avenir Book"/>
                <a:cs typeface="Avenir Book"/>
              </a:rPr>
              <a:t>Undang-undang 13/2003 (Ketenagakerjaan)</a:t>
            </a:r>
          </a:p>
          <a:p>
            <a:pPr>
              <a:buFontTx/>
              <a:buChar char="-"/>
            </a:pPr>
            <a:r>
              <a:rPr lang="en-US">
                <a:latin typeface="Avenir Book"/>
                <a:cs typeface="Avenir Book"/>
              </a:rPr>
              <a:t>Undang-undang No  2/2004 (Penyelesaian Perselisihan Hubungan Industrial)</a:t>
            </a:r>
          </a:p>
          <a:p>
            <a:endParaRPr lang="en-US"/>
          </a:p>
        </p:txBody>
      </p:sp>
      <p:pic>
        <p:nvPicPr>
          <p:cNvPr id="5" name="images.jpeg" descr="/Users/SaptoriniIndah/Downloads/images.jpeg"/>
          <p:cNvPicPr>
            <a:picLocks noGrp="1" noChangeAspect="1"/>
          </p:cNvPicPr>
          <p:nvPr>
            <p:ph sz="half" idx="2"/>
          </p:nvPr>
        </p:nvPicPr>
        <p:blipFill>
          <a:blip r:embed="rId2" r:link="rId3">
            <a:extLst>
              <a:ext uri="{28A0092B-C50C-407E-A947-70E740481C1C}">
                <a14:useLocalDpi xmlns:a14="http://schemas.microsoft.com/office/drawing/2010/main" val="0"/>
              </a:ext>
            </a:extLst>
          </a:blip>
          <a:srcRect t="-62068" b="-62068"/>
          <a:stretch>
            <a:fillRect/>
          </a:stretch>
        </p:blipFill>
        <p:spPr/>
      </p:pic>
    </p:spTree>
    <p:extLst>
      <p:ext uri="{BB962C8B-B14F-4D97-AF65-F5344CB8AC3E}">
        <p14:creationId xmlns:p14="http://schemas.microsoft.com/office/powerpoint/2010/main" val="34793870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13073</TotalTime>
  <Words>839</Words>
  <Application>Microsoft Macintosh PowerPoint</Application>
  <PresentationFormat>On-screen Show (4:3)</PresentationFormat>
  <Paragraphs>80</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Avenir Book</vt:lpstr>
      <vt:lpstr>Avenir Medium</vt:lpstr>
      <vt:lpstr>Calibri</vt:lpstr>
      <vt:lpstr>Wingdings</vt:lpstr>
      <vt:lpstr>Arial</vt:lpstr>
      <vt:lpstr>Office Theme</vt:lpstr>
      <vt:lpstr>Sejarah Pergerakan Serikat Buruh di Indonesia</vt:lpstr>
      <vt:lpstr>MASA PENJAJAHAN</vt:lpstr>
      <vt:lpstr>1603 – 1799</vt:lpstr>
      <vt:lpstr>1879-1942</vt:lpstr>
      <vt:lpstr>1908 </vt:lpstr>
      <vt:lpstr>1912</vt:lpstr>
      <vt:lpstr>1919-1921</vt:lpstr>
      <vt:lpstr>1920-1923</vt:lpstr>
      <vt:lpstr>SETELAH KEMERDEKAAN, 1945 </vt:lpstr>
      <vt:lpstr>Barisan Buruh Indonesia  (19 Sept 1945)</vt:lpstr>
      <vt:lpstr>1946</vt:lpstr>
      <vt:lpstr>Laskar Buruh Indonesia  pada Perayaan 1 May 1947</vt:lpstr>
      <vt:lpstr>Pemerintah Republik dan Gerakan serikat buruh</vt:lpstr>
      <vt:lpstr>Peraturan Perundangan   pro buruh (1947-1960)</vt:lpstr>
      <vt:lpstr>1960</vt:lpstr>
      <vt:lpstr>1973</vt:lpstr>
      <vt:lpstr>1980</vt:lpstr>
      <vt:lpstr>1998 (Reformasi)</vt:lpstr>
    </vt:vector>
  </TitlesOfParts>
  <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Sejarah Hukum Perburuhan Indonesia</dc:title>
  <dc:creator>Indah Saptorini</dc:creator>
  <cp:lastModifiedBy>Indah Saptorini</cp:lastModifiedBy>
  <cp:revision>56</cp:revision>
  <cp:lastPrinted>2017-04-14T07:11:25Z</cp:lastPrinted>
  <dcterms:created xsi:type="dcterms:W3CDTF">2014-05-14T23:08:24Z</dcterms:created>
  <dcterms:modified xsi:type="dcterms:W3CDTF">2017-04-18T02:26:22Z</dcterms:modified>
</cp:coreProperties>
</file>