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413" r:id="rId3"/>
    <p:sldId id="385" r:id="rId4"/>
    <p:sldId id="384" r:id="rId5"/>
    <p:sldId id="414" r:id="rId6"/>
    <p:sldId id="264" r:id="rId7"/>
    <p:sldId id="261" r:id="rId8"/>
    <p:sldId id="265" r:id="rId9"/>
    <p:sldId id="268" r:id="rId10"/>
    <p:sldId id="263" r:id="rId11"/>
    <p:sldId id="266" r:id="rId12"/>
    <p:sldId id="290" r:id="rId13"/>
    <p:sldId id="259" r:id="rId14"/>
    <p:sldId id="269" r:id="rId15"/>
    <p:sldId id="270" r:id="rId16"/>
    <p:sldId id="271" r:id="rId17"/>
    <p:sldId id="260" r:id="rId18"/>
    <p:sldId id="281" r:id="rId19"/>
    <p:sldId id="273" r:id="rId20"/>
    <p:sldId id="272" r:id="rId21"/>
    <p:sldId id="274" r:id="rId22"/>
    <p:sldId id="275" r:id="rId23"/>
    <p:sldId id="448" r:id="rId24"/>
    <p:sldId id="276" r:id="rId25"/>
    <p:sldId id="278" r:id="rId26"/>
    <p:sldId id="279" r:id="rId27"/>
    <p:sldId id="346" r:id="rId28"/>
    <p:sldId id="447" r:id="rId29"/>
    <p:sldId id="344" r:id="rId30"/>
  </p:sldIdLst>
  <p:sldSz cx="12192000" cy="6858000"/>
  <p:notesSz cx="6858000" cy="9144000"/>
  <p:defaultTex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p:restoredTop sz="94646"/>
  </p:normalViewPr>
  <p:slideViewPr>
    <p:cSldViewPr snapToGrid="0" snapToObjects="1">
      <p:cViewPr varScale="1">
        <p:scale>
          <a:sx n="129" d="100"/>
          <a:sy n="129" d="100"/>
        </p:scale>
        <p:origin x="4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C60E38-5825-A143-9660-B3E4FA7A62F1}" type="datetimeFigureOut">
              <a:rPr lang="en-GB" smtClean="0"/>
              <a:t>12/10/2020</a:t>
            </a:fld>
            <a:endParaRPr lang="en-GB"/>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5CF451-BF1A-D54F-9CE5-3B72577C9551}" type="slidenum">
              <a:rPr lang="en-GB" smtClean="0"/>
              <a:t>‹#›</a:t>
            </a:fld>
            <a:endParaRPr lang="en-GB"/>
          </a:p>
        </p:txBody>
      </p:sp>
    </p:spTree>
    <p:extLst>
      <p:ext uri="{BB962C8B-B14F-4D97-AF65-F5344CB8AC3E}">
        <p14:creationId xmlns:p14="http://schemas.microsoft.com/office/powerpoint/2010/main" val="1787085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5396D5D-B7A8-DD4D-B2D5-6B2C7EBB3AA8}"/>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endParaRPr lang="en-GB"/>
          </a:p>
        </p:txBody>
      </p:sp>
      <p:sp>
        <p:nvSpPr>
          <p:cNvPr id="3" name="부제목 2">
            <a:extLst>
              <a:ext uri="{FF2B5EF4-FFF2-40B4-BE49-F238E27FC236}">
                <a16:creationId xmlns:a16="http://schemas.microsoft.com/office/drawing/2014/main" id="{8701D505-0838-AC4C-B316-D1C7377B16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GB"/>
          </a:p>
        </p:txBody>
      </p:sp>
      <p:sp>
        <p:nvSpPr>
          <p:cNvPr id="4" name="날짜 개체 틀 3">
            <a:extLst>
              <a:ext uri="{FF2B5EF4-FFF2-40B4-BE49-F238E27FC236}">
                <a16:creationId xmlns:a16="http://schemas.microsoft.com/office/drawing/2014/main" id="{F400E491-D70A-2043-A4A6-A8B644955D41}"/>
              </a:ext>
            </a:extLst>
          </p:cNvPr>
          <p:cNvSpPr>
            <a:spLocks noGrp="1"/>
          </p:cNvSpPr>
          <p:nvPr>
            <p:ph type="dt" sz="half" idx="10"/>
          </p:nvPr>
        </p:nvSpPr>
        <p:spPr/>
        <p:txBody>
          <a:bodyPr/>
          <a:lstStyle/>
          <a:p>
            <a:fld id="{07131E12-BF13-D341-8782-D8AA27252B1A}" type="datetime1">
              <a:rPr lang="ko-KR" altLang="en-US" smtClean="0"/>
              <a:t>2020. 10. 12.</a:t>
            </a:fld>
            <a:endParaRPr lang="en-GB"/>
          </a:p>
        </p:txBody>
      </p:sp>
      <p:sp>
        <p:nvSpPr>
          <p:cNvPr id="5" name="바닥글 개체 틀 4">
            <a:extLst>
              <a:ext uri="{FF2B5EF4-FFF2-40B4-BE49-F238E27FC236}">
                <a16:creationId xmlns:a16="http://schemas.microsoft.com/office/drawing/2014/main" id="{DA141A9C-CAC6-774E-B816-CA2CD7620BA6}"/>
              </a:ext>
            </a:extLst>
          </p:cNvPr>
          <p:cNvSpPr>
            <a:spLocks noGrp="1"/>
          </p:cNvSpPr>
          <p:nvPr>
            <p:ph type="ftr" sz="quarter" idx="11"/>
          </p:nvPr>
        </p:nvSpPr>
        <p:spPr/>
        <p:txBody>
          <a:bodyPr/>
          <a:lstStyle/>
          <a:p>
            <a:r>
              <a:rPr lang="en-GB"/>
              <a:t>Yoon Hyowon 2020 0926</a:t>
            </a:r>
          </a:p>
        </p:txBody>
      </p:sp>
      <p:sp>
        <p:nvSpPr>
          <p:cNvPr id="6" name="슬라이드 번호 개체 틀 5">
            <a:extLst>
              <a:ext uri="{FF2B5EF4-FFF2-40B4-BE49-F238E27FC236}">
                <a16:creationId xmlns:a16="http://schemas.microsoft.com/office/drawing/2014/main" id="{62192B9D-D9F1-F845-9EFF-5E31660EBA13}"/>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2732725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4D7D86C-9F3D-5941-96DA-5A3F2DC394A8}"/>
              </a:ext>
            </a:extLst>
          </p:cNvPr>
          <p:cNvSpPr>
            <a:spLocks noGrp="1"/>
          </p:cNvSpPr>
          <p:nvPr>
            <p:ph type="title"/>
          </p:nvPr>
        </p:nvSpPr>
        <p:spPr/>
        <p:txBody>
          <a:bodyPr/>
          <a:lstStyle/>
          <a:p>
            <a:r>
              <a:rPr lang="ko-KR" altLang="en-US"/>
              <a:t>마스터 제목 스타일 편집</a:t>
            </a:r>
            <a:endParaRPr lang="en-GB"/>
          </a:p>
        </p:txBody>
      </p:sp>
      <p:sp>
        <p:nvSpPr>
          <p:cNvPr id="3" name="내용 개체 틀 2">
            <a:extLst>
              <a:ext uri="{FF2B5EF4-FFF2-40B4-BE49-F238E27FC236}">
                <a16:creationId xmlns:a16="http://schemas.microsoft.com/office/drawing/2014/main" id="{CEDFF46F-1AB3-2F44-B4EB-9173E8FFDACA}"/>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4" name="날짜 개체 틀 3">
            <a:extLst>
              <a:ext uri="{FF2B5EF4-FFF2-40B4-BE49-F238E27FC236}">
                <a16:creationId xmlns:a16="http://schemas.microsoft.com/office/drawing/2014/main" id="{85175258-1F92-E74D-93BA-C775E34AA03B}"/>
              </a:ext>
            </a:extLst>
          </p:cNvPr>
          <p:cNvSpPr>
            <a:spLocks noGrp="1"/>
          </p:cNvSpPr>
          <p:nvPr>
            <p:ph type="dt" sz="half" idx="10"/>
          </p:nvPr>
        </p:nvSpPr>
        <p:spPr/>
        <p:txBody>
          <a:bodyPr/>
          <a:lstStyle/>
          <a:p>
            <a:fld id="{5D23920D-38DC-5849-839D-C8A241D57DA0}" type="datetime1">
              <a:rPr lang="ko-KR" altLang="en-US" smtClean="0"/>
              <a:t>2020. 10. 12.</a:t>
            </a:fld>
            <a:endParaRPr lang="en-GB"/>
          </a:p>
        </p:txBody>
      </p:sp>
      <p:sp>
        <p:nvSpPr>
          <p:cNvPr id="5" name="바닥글 개체 틀 4">
            <a:extLst>
              <a:ext uri="{FF2B5EF4-FFF2-40B4-BE49-F238E27FC236}">
                <a16:creationId xmlns:a16="http://schemas.microsoft.com/office/drawing/2014/main" id="{E694207F-3EB7-1B4C-9413-16CF76220669}"/>
              </a:ext>
            </a:extLst>
          </p:cNvPr>
          <p:cNvSpPr>
            <a:spLocks noGrp="1"/>
          </p:cNvSpPr>
          <p:nvPr>
            <p:ph type="ftr" sz="quarter" idx="11"/>
          </p:nvPr>
        </p:nvSpPr>
        <p:spPr/>
        <p:txBody>
          <a:bodyPr/>
          <a:lstStyle/>
          <a:p>
            <a:r>
              <a:rPr lang="en-GB"/>
              <a:t>Yoon Hyowon 2020 0926</a:t>
            </a:r>
          </a:p>
        </p:txBody>
      </p:sp>
      <p:sp>
        <p:nvSpPr>
          <p:cNvPr id="6" name="슬라이드 번호 개체 틀 5">
            <a:extLst>
              <a:ext uri="{FF2B5EF4-FFF2-40B4-BE49-F238E27FC236}">
                <a16:creationId xmlns:a16="http://schemas.microsoft.com/office/drawing/2014/main" id="{09C68EDF-08AE-9F49-8386-45A8BDF55F59}"/>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4063416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F2E3E0F-4385-5D42-A28F-1C9F74135DB1}"/>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endParaRPr lang="en-GB"/>
          </a:p>
        </p:txBody>
      </p:sp>
      <p:sp>
        <p:nvSpPr>
          <p:cNvPr id="3" name="텍스트 개체 틀 2">
            <a:extLst>
              <a:ext uri="{FF2B5EF4-FFF2-40B4-BE49-F238E27FC236}">
                <a16:creationId xmlns:a16="http://schemas.microsoft.com/office/drawing/2014/main" id="{173BE4A1-2BB6-F84B-B654-53A2AF5C1D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D44E7283-C892-364A-8AFC-B1CC897B608B}"/>
              </a:ext>
            </a:extLst>
          </p:cNvPr>
          <p:cNvSpPr>
            <a:spLocks noGrp="1"/>
          </p:cNvSpPr>
          <p:nvPr>
            <p:ph type="dt" sz="half" idx="10"/>
          </p:nvPr>
        </p:nvSpPr>
        <p:spPr/>
        <p:txBody>
          <a:bodyPr/>
          <a:lstStyle/>
          <a:p>
            <a:fld id="{A52E2553-ACC5-0D4F-AD6B-7522CF759788}" type="datetime1">
              <a:rPr lang="ko-KR" altLang="en-US" smtClean="0"/>
              <a:t>2020. 10. 12.</a:t>
            </a:fld>
            <a:endParaRPr lang="en-GB"/>
          </a:p>
        </p:txBody>
      </p:sp>
      <p:sp>
        <p:nvSpPr>
          <p:cNvPr id="5" name="바닥글 개체 틀 4">
            <a:extLst>
              <a:ext uri="{FF2B5EF4-FFF2-40B4-BE49-F238E27FC236}">
                <a16:creationId xmlns:a16="http://schemas.microsoft.com/office/drawing/2014/main" id="{DA269BAF-0443-8844-A0E1-11A1E8A9F10C}"/>
              </a:ext>
            </a:extLst>
          </p:cNvPr>
          <p:cNvSpPr>
            <a:spLocks noGrp="1"/>
          </p:cNvSpPr>
          <p:nvPr>
            <p:ph type="ftr" sz="quarter" idx="11"/>
          </p:nvPr>
        </p:nvSpPr>
        <p:spPr/>
        <p:txBody>
          <a:bodyPr/>
          <a:lstStyle/>
          <a:p>
            <a:r>
              <a:rPr lang="en-GB"/>
              <a:t>Yoon Hyowon 2020 0926</a:t>
            </a:r>
          </a:p>
        </p:txBody>
      </p:sp>
      <p:sp>
        <p:nvSpPr>
          <p:cNvPr id="6" name="슬라이드 번호 개체 틀 5">
            <a:extLst>
              <a:ext uri="{FF2B5EF4-FFF2-40B4-BE49-F238E27FC236}">
                <a16:creationId xmlns:a16="http://schemas.microsoft.com/office/drawing/2014/main" id="{615918F0-E28C-8046-B44D-B8798158C656}"/>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1587546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89B9F46-AFF5-E04C-ACBE-7C0F992C3748}"/>
              </a:ext>
            </a:extLst>
          </p:cNvPr>
          <p:cNvSpPr>
            <a:spLocks noGrp="1"/>
          </p:cNvSpPr>
          <p:nvPr>
            <p:ph type="title"/>
          </p:nvPr>
        </p:nvSpPr>
        <p:spPr/>
        <p:txBody>
          <a:bodyPr/>
          <a:lstStyle/>
          <a:p>
            <a:r>
              <a:rPr lang="ko-KR" altLang="en-US"/>
              <a:t>마스터 제목 스타일 편집</a:t>
            </a:r>
            <a:endParaRPr lang="en-GB"/>
          </a:p>
        </p:txBody>
      </p:sp>
      <p:sp>
        <p:nvSpPr>
          <p:cNvPr id="3" name="내용 개체 틀 2">
            <a:extLst>
              <a:ext uri="{FF2B5EF4-FFF2-40B4-BE49-F238E27FC236}">
                <a16:creationId xmlns:a16="http://schemas.microsoft.com/office/drawing/2014/main" id="{CF0C0701-F645-1A45-BE27-0B4915439EC3}"/>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4" name="내용 개체 틀 3">
            <a:extLst>
              <a:ext uri="{FF2B5EF4-FFF2-40B4-BE49-F238E27FC236}">
                <a16:creationId xmlns:a16="http://schemas.microsoft.com/office/drawing/2014/main" id="{F33CD2D2-92C7-8A4B-A99E-AB76489C6D8F}"/>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5" name="날짜 개체 틀 4">
            <a:extLst>
              <a:ext uri="{FF2B5EF4-FFF2-40B4-BE49-F238E27FC236}">
                <a16:creationId xmlns:a16="http://schemas.microsoft.com/office/drawing/2014/main" id="{24B62596-C788-1947-A4B3-6293920185E4}"/>
              </a:ext>
            </a:extLst>
          </p:cNvPr>
          <p:cNvSpPr>
            <a:spLocks noGrp="1"/>
          </p:cNvSpPr>
          <p:nvPr>
            <p:ph type="dt" sz="half" idx="10"/>
          </p:nvPr>
        </p:nvSpPr>
        <p:spPr/>
        <p:txBody>
          <a:bodyPr/>
          <a:lstStyle/>
          <a:p>
            <a:fld id="{C8D22443-8E57-5049-B8F5-B77C0CBF653D}" type="datetime1">
              <a:rPr lang="ko-KR" altLang="en-US" smtClean="0"/>
              <a:t>2020. 10. 12.</a:t>
            </a:fld>
            <a:endParaRPr lang="en-GB"/>
          </a:p>
        </p:txBody>
      </p:sp>
      <p:sp>
        <p:nvSpPr>
          <p:cNvPr id="6" name="바닥글 개체 틀 5">
            <a:extLst>
              <a:ext uri="{FF2B5EF4-FFF2-40B4-BE49-F238E27FC236}">
                <a16:creationId xmlns:a16="http://schemas.microsoft.com/office/drawing/2014/main" id="{DEFED241-CE92-BF4E-87CB-A11867477BD2}"/>
              </a:ext>
            </a:extLst>
          </p:cNvPr>
          <p:cNvSpPr>
            <a:spLocks noGrp="1"/>
          </p:cNvSpPr>
          <p:nvPr>
            <p:ph type="ftr" sz="quarter" idx="11"/>
          </p:nvPr>
        </p:nvSpPr>
        <p:spPr/>
        <p:txBody>
          <a:bodyPr/>
          <a:lstStyle/>
          <a:p>
            <a:r>
              <a:rPr lang="en-GB"/>
              <a:t>Yoon Hyowon 2020 0926</a:t>
            </a:r>
          </a:p>
        </p:txBody>
      </p:sp>
      <p:sp>
        <p:nvSpPr>
          <p:cNvPr id="7" name="슬라이드 번호 개체 틀 6">
            <a:extLst>
              <a:ext uri="{FF2B5EF4-FFF2-40B4-BE49-F238E27FC236}">
                <a16:creationId xmlns:a16="http://schemas.microsoft.com/office/drawing/2014/main" id="{8A95A228-ADAB-7F40-8354-1CB7865DD2D8}"/>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3029970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D3D64B4-A782-AD4E-9C94-77F8F6996F57}"/>
              </a:ext>
            </a:extLst>
          </p:cNvPr>
          <p:cNvSpPr>
            <a:spLocks noGrp="1"/>
          </p:cNvSpPr>
          <p:nvPr>
            <p:ph type="title"/>
          </p:nvPr>
        </p:nvSpPr>
        <p:spPr>
          <a:xfrm>
            <a:off x="839788" y="365125"/>
            <a:ext cx="10515600" cy="1325563"/>
          </a:xfrm>
        </p:spPr>
        <p:txBody>
          <a:bodyPr/>
          <a:lstStyle/>
          <a:p>
            <a:r>
              <a:rPr lang="ko-KR" altLang="en-US"/>
              <a:t>마스터 제목 스타일 편집</a:t>
            </a:r>
            <a:endParaRPr lang="en-GB"/>
          </a:p>
        </p:txBody>
      </p:sp>
      <p:sp>
        <p:nvSpPr>
          <p:cNvPr id="3" name="텍스트 개체 틀 2">
            <a:extLst>
              <a:ext uri="{FF2B5EF4-FFF2-40B4-BE49-F238E27FC236}">
                <a16:creationId xmlns:a16="http://schemas.microsoft.com/office/drawing/2014/main" id="{5B49D923-46DA-3541-9121-225ABFB0C8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4BC55995-F0CF-A44D-BA01-0E188FD888BE}"/>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5" name="텍스트 개체 틀 4">
            <a:extLst>
              <a:ext uri="{FF2B5EF4-FFF2-40B4-BE49-F238E27FC236}">
                <a16:creationId xmlns:a16="http://schemas.microsoft.com/office/drawing/2014/main" id="{D4C72757-4A14-E04D-A9D1-6C7B6377E2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45876C15-5592-0943-89E4-804A9AA1BD71}"/>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7" name="날짜 개체 틀 6">
            <a:extLst>
              <a:ext uri="{FF2B5EF4-FFF2-40B4-BE49-F238E27FC236}">
                <a16:creationId xmlns:a16="http://schemas.microsoft.com/office/drawing/2014/main" id="{7FF67DD2-F807-E54D-BA3F-26CC8E3744AC}"/>
              </a:ext>
            </a:extLst>
          </p:cNvPr>
          <p:cNvSpPr>
            <a:spLocks noGrp="1"/>
          </p:cNvSpPr>
          <p:nvPr>
            <p:ph type="dt" sz="half" idx="10"/>
          </p:nvPr>
        </p:nvSpPr>
        <p:spPr/>
        <p:txBody>
          <a:bodyPr/>
          <a:lstStyle/>
          <a:p>
            <a:fld id="{7AC00AD6-EA23-234E-A3E4-0B5D0F193711}" type="datetime1">
              <a:rPr lang="ko-KR" altLang="en-US" smtClean="0"/>
              <a:t>2020. 10. 12.</a:t>
            </a:fld>
            <a:endParaRPr lang="en-GB"/>
          </a:p>
        </p:txBody>
      </p:sp>
      <p:sp>
        <p:nvSpPr>
          <p:cNvPr id="8" name="바닥글 개체 틀 7">
            <a:extLst>
              <a:ext uri="{FF2B5EF4-FFF2-40B4-BE49-F238E27FC236}">
                <a16:creationId xmlns:a16="http://schemas.microsoft.com/office/drawing/2014/main" id="{1B44AC94-E496-CC45-BB03-2BDF13855B93}"/>
              </a:ext>
            </a:extLst>
          </p:cNvPr>
          <p:cNvSpPr>
            <a:spLocks noGrp="1"/>
          </p:cNvSpPr>
          <p:nvPr>
            <p:ph type="ftr" sz="quarter" idx="11"/>
          </p:nvPr>
        </p:nvSpPr>
        <p:spPr/>
        <p:txBody>
          <a:bodyPr/>
          <a:lstStyle/>
          <a:p>
            <a:r>
              <a:rPr lang="en-GB"/>
              <a:t>Yoon Hyowon 2020 0926</a:t>
            </a:r>
          </a:p>
        </p:txBody>
      </p:sp>
      <p:sp>
        <p:nvSpPr>
          <p:cNvPr id="9" name="슬라이드 번호 개체 틀 8">
            <a:extLst>
              <a:ext uri="{FF2B5EF4-FFF2-40B4-BE49-F238E27FC236}">
                <a16:creationId xmlns:a16="http://schemas.microsoft.com/office/drawing/2014/main" id="{FBA5ED1E-2E99-3348-BFDD-62C5EB21D553}"/>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268542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666F1E5-8AF9-AA40-9580-46E5B107EB07}"/>
              </a:ext>
            </a:extLst>
          </p:cNvPr>
          <p:cNvSpPr>
            <a:spLocks noGrp="1"/>
          </p:cNvSpPr>
          <p:nvPr>
            <p:ph type="title"/>
          </p:nvPr>
        </p:nvSpPr>
        <p:spPr/>
        <p:txBody>
          <a:bodyPr/>
          <a:lstStyle/>
          <a:p>
            <a:r>
              <a:rPr lang="ko-KR" altLang="en-US"/>
              <a:t>마스터 제목 스타일 편집</a:t>
            </a:r>
            <a:endParaRPr lang="en-GB"/>
          </a:p>
        </p:txBody>
      </p:sp>
      <p:sp>
        <p:nvSpPr>
          <p:cNvPr id="3" name="날짜 개체 틀 2">
            <a:extLst>
              <a:ext uri="{FF2B5EF4-FFF2-40B4-BE49-F238E27FC236}">
                <a16:creationId xmlns:a16="http://schemas.microsoft.com/office/drawing/2014/main" id="{C0A2CD16-D60D-2044-9C84-A4F930FA7E07}"/>
              </a:ext>
            </a:extLst>
          </p:cNvPr>
          <p:cNvSpPr>
            <a:spLocks noGrp="1"/>
          </p:cNvSpPr>
          <p:nvPr>
            <p:ph type="dt" sz="half" idx="10"/>
          </p:nvPr>
        </p:nvSpPr>
        <p:spPr/>
        <p:txBody>
          <a:bodyPr/>
          <a:lstStyle/>
          <a:p>
            <a:fld id="{45C99916-0BE8-3D4C-8D16-D6621FFFC47B}" type="datetime1">
              <a:rPr lang="ko-KR" altLang="en-US" smtClean="0"/>
              <a:t>2020. 10. 12.</a:t>
            </a:fld>
            <a:endParaRPr lang="en-GB"/>
          </a:p>
        </p:txBody>
      </p:sp>
      <p:sp>
        <p:nvSpPr>
          <p:cNvPr id="4" name="바닥글 개체 틀 3">
            <a:extLst>
              <a:ext uri="{FF2B5EF4-FFF2-40B4-BE49-F238E27FC236}">
                <a16:creationId xmlns:a16="http://schemas.microsoft.com/office/drawing/2014/main" id="{80933C7B-996B-744C-96BB-0598FB9196E0}"/>
              </a:ext>
            </a:extLst>
          </p:cNvPr>
          <p:cNvSpPr>
            <a:spLocks noGrp="1"/>
          </p:cNvSpPr>
          <p:nvPr>
            <p:ph type="ftr" sz="quarter" idx="11"/>
          </p:nvPr>
        </p:nvSpPr>
        <p:spPr/>
        <p:txBody>
          <a:bodyPr/>
          <a:lstStyle/>
          <a:p>
            <a:r>
              <a:rPr lang="en-GB"/>
              <a:t>Yoon Hyowon 2020 0926</a:t>
            </a:r>
          </a:p>
        </p:txBody>
      </p:sp>
      <p:sp>
        <p:nvSpPr>
          <p:cNvPr id="5" name="슬라이드 번호 개체 틀 4">
            <a:extLst>
              <a:ext uri="{FF2B5EF4-FFF2-40B4-BE49-F238E27FC236}">
                <a16:creationId xmlns:a16="http://schemas.microsoft.com/office/drawing/2014/main" id="{06883CD2-E438-3940-9C59-96E42F677BC8}"/>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335526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2EED48A3-B7FB-2B43-8266-59C483466211}"/>
              </a:ext>
            </a:extLst>
          </p:cNvPr>
          <p:cNvSpPr>
            <a:spLocks noGrp="1"/>
          </p:cNvSpPr>
          <p:nvPr>
            <p:ph type="dt" sz="half" idx="10"/>
          </p:nvPr>
        </p:nvSpPr>
        <p:spPr/>
        <p:txBody>
          <a:bodyPr/>
          <a:lstStyle/>
          <a:p>
            <a:fld id="{094A4AD7-48E0-F74C-8DDC-265DC1A3C99E}" type="datetime1">
              <a:rPr lang="ko-KR" altLang="en-US" smtClean="0"/>
              <a:t>2020. 10. 12.</a:t>
            </a:fld>
            <a:endParaRPr lang="en-GB"/>
          </a:p>
        </p:txBody>
      </p:sp>
      <p:sp>
        <p:nvSpPr>
          <p:cNvPr id="3" name="바닥글 개체 틀 2">
            <a:extLst>
              <a:ext uri="{FF2B5EF4-FFF2-40B4-BE49-F238E27FC236}">
                <a16:creationId xmlns:a16="http://schemas.microsoft.com/office/drawing/2014/main" id="{D2B8A7A5-2410-FF46-B34B-CB537C1EAA77}"/>
              </a:ext>
            </a:extLst>
          </p:cNvPr>
          <p:cNvSpPr>
            <a:spLocks noGrp="1"/>
          </p:cNvSpPr>
          <p:nvPr>
            <p:ph type="ftr" sz="quarter" idx="11"/>
          </p:nvPr>
        </p:nvSpPr>
        <p:spPr/>
        <p:txBody>
          <a:bodyPr/>
          <a:lstStyle/>
          <a:p>
            <a:r>
              <a:rPr lang="en-GB"/>
              <a:t>Yoon Hyowon 2020 0926</a:t>
            </a:r>
          </a:p>
        </p:txBody>
      </p:sp>
      <p:sp>
        <p:nvSpPr>
          <p:cNvPr id="4" name="슬라이드 번호 개체 틀 3">
            <a:extLst>
              <a:ext uri="{FF2B5EF4-FFF2-40B4-BE49-F238E27FC236}">
                <a16:creationId xmlns:a16="http://schemas.microsoft.com/office/drawing/2014/main" id="{0D168692-A576-8B4D-BCA8-0351F2D3396E}"/>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3048276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5DC8C21-F5A0-4A41-97A8-D9EDF06966C2}"/>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GB"/>
          </a:p>
        </p:txBody>
      </p:sp>
      <p:sp>
        <p:nvSpPr>
          <p:cNvPr id="3" name="내용 개체 틀 2">
            <a:extLst>
              <a:ext uri="{FF2B5EF4-FFF2-40B4-BE49-F238E27FC236}">
                <a16:creationId xmlns:a16="http://schemas.microsoft.com/office/drawing/2014/main" id="{4E9F9D8E-6D36-D241-863A-EEDEBB7A7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4" name="텍스트 개체 틀 3">
            <a:extLst>
              <a:ext uri="{FF2B5EF4-FFF2-40B4-BE49-F238E27FC236}">
                <a16:creationId xmlns:a16="http://schemas.microsoft.com/office/drawing/2014/main" id="{6280F403-0FB3-EC45-B35D-FDAE0E48ED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579969C2-4F89-C940-87D6-C1F303FE6D83}"/>
              </a:ext>
            </a:extLst>
          </p:cNvPr>
          <p:cNvSpPr>
            <a:spLocks noGrp="1"/>
          </p:cNvSpPr>
          <p:nvPr>
            <p:ph type="dt" sz="half" idx="10"/>
          </p:nvPr>
        </p:nvSpPr>
        <p:spPr/>
        <p:txBody>
          <a:bodyPr/>
          <a:lstStyle/>
          <a:p>
            <a:fld id="{6B63D2FD-32CA-1543-B701-489FAE2D1E9A}" type="datetime1">
              <a:rPr lang="ko-KR" altLang="en-US" smtClean="0"/>
              <a:t>2020. 10. 12.</a:t>
            </a:fld>
            <a:endParaRPr lang="en-GB"/>
          </a:p>
        </p:txBody>
      </p:sp>
      <p:sp>
        <p:nvSpPr>
          <p:cNvPr id="6" name="바닥글 개체 틀 5">
            <a:extLst>
              <a:ext uri="{FF2B5EF4-FFF2-40B4-BE49-F238E27FC236}">
                <a16:creationId xmlns:a16="http://schemas.microsoft.com/office/drawing/2014/main" id="{22EAC6AA-9CD4-A44B-8711-4052D8A00387}"/>
              </a:ext>
            </a:extLst>
          </p:cNvPr>
          <p:cNvSpPr>
            <a:spLocks noGrp="1"/>
          </p:cNvSpPr>
          <p:nvPr>
            <p:ph type="ftr" sz="quarter" idx="11"/>
          </p:nvPr>
        </p:nvSpPr>
        <p:spPr/>
        <p:txBody>
          <a:bodyPr/>
          <a:lstStyle/>
          <a:p>
            <a:r>
              <a:rPr lang="en-GB"/>
              <a:t>Yoon Hyowon 2020 0926</a:t>
            </a:r>
          </a:p>
        </p:txBody>
      </p:sp>
      <p:sp>
        <p:nvSpPr>
          <p:cNvPr id="7" name="슬라이드 번호 개체 틀 6">
            <a:extLst>
              <a:ext uri="{FF2B5EF4-FFF2-40B4-BE49-F238E27FC236}">
                <a16:creationId xmlns:a16="http://schemas.microsoft.com/office/drawing/2014/main" id="{37A26ABC-B103-7C4C-B115-489D3BADEB93}"/>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2998101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EC2DE26-6ECC-754E-B73B-17E9011B8015}"/>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GB"/>
          </a:p>
        </p:txBody>
      </p:sp>
      <p:sp>
        <p:nvSpPr>
          <p:cNvPr id="3" name="그림 개체 틀 2">
            <a:extLst>
              <a:ext uri="{FF2B5EF4-FFF2-40B4-BE49-F238E27FC236}">
                <a16:creationId xmlns:a16="http://schemas.microsoft.com/office/drawing/2014/main" id="{7F62D4B6-9B0D-4C41-8655-BE182255BD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텍스트 개체 틀 3">
            <a:extLst>
              <a:ext uri="{FF2B5EF4-FFF2-40B4-BE49-F238E27FC236}">
                <a16:creationId xmlns:a16="http://schemas.microsoft.com/office/drawing/2014/main" id="{B49197B9-1FF3-914C-AD8C-3B1C49EB45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E727B243-EB77-9246-B475-7E1223F1C7CE}"/>
              </a:ext>
            </a:extLst>
          </p:cNvPr>
          <p:cNvSpPr>
            <a:spLocks noGrp="1"/>
          </p:cNvSpPr>
          <p:nvPr>
            <p:ph type="dt" sz="half" idx="10"/>
          </p:nvPr>
        </p:nvSpPr>
        <p:spPr/>
        <p:txBody>
          <a:bodyPr/>
          <a:lstStyle/>
          <a:p>
            <a:fld id="{EFD5E9E2-3609-9944-8A92-B6328905681F}" type="datetime1">
              <a:rPr lang="ko-KR" altLang="en-US" smtClean="0"/>
              <a:t>2020. 10. 12.</a:t>
            </a:fld>
            <a:endParaRPr lang="en-GB"/>
          </a:p>
        </p:txBody>
      </p:sp>
      <p:sp>
        <p:nvSpPr>
          <p:cNvPr id="6" name="바닥글 개체 틀 5">
            <a:extLst>
              <a:ext uri="{FF2B5EF4-FFF2-40B4-BE49-F238E27FC236}">
                <a16:creationId xmlns:a16="http://schemas.microsoft.com/office/drawing/2014/main" id="{3FE5854E-3FD9-FA49-82A1-038EF20B0478}"/>
              </a:ext>
            </a:extLst>
          </p:cNvPr>
          <p:cNvSpPr>
            <a:spLocks noGrp="1"/>
          </p:cNvSpPr>
          <p:nvPr>
            <p:ph type="ftr" sz="quarter" idx="11"/>
          </p:nvPr>
        </p:nvSpPr>
        <p:spPr/>
        <p:txBody>
          <a:bodyPr/>
          <a:lstStyle/>
          <a:p>
            <a:r>
              <a:rPr lang="en-GB"/>
              <a:t>Yoon Hyowon 2020 0926</a:t>
            </a:r>
          </a:p>
        </p:txBody>
      </p:sp>
      <p:sp>
        <p:nvSpPr>
          <p:cNvPr id="7" name="슬라이드 번호 개체 틀 6">
            <a:extLst>
              <a:ext uri="{FF2B5EF4-FFF2-40B4-BE49-F238E27FC236}">
                <a16:creationId xmlns:a16="http://schemas.microsoft.com/office/drawing/2014/main" id="{AAA4B019-A268-8F44-94A4-9FB7AD8A2552}"/>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2069966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6E59FDD-E885-8849-A0F7-AC3C1BF64D7E}"/>
              </a:ext>
            </a:extLst>
          </p:cNvPr>
          <p:cNvSpPr>
            <a:spLocks noGrp="1"/>
          </p:cNvSpPr>
          <p:nvPr>
            <p:ph type="title"/>
          </p:nvPr>
        </p:nvSpPr>
        <p:spPr/>
        <p:txBody>
          <a:bodyPr/>
          <a:lstStyle/>
          <a:p>
            <a:r>
              <a:rPr lang="ko-KR" altLang="en-US"/>
              <a:t>마스터 제목 스타일 편집</a:t>
            </a:r>
            <a:endParaRPr lang="en-GB"/>
          </a:p>
        </p:txBody>
      </p:sp>
      <p:sp>
        <p:nvSpPr>
          <p:cNvPr id="3" name="세로 텍스트 개체 틀 2">
            <a:extLst>
              <a:ext uri="{FF2B5EF4-FFF2-40B4-BE49-F238E27FC236}">
                <a16:creationId xmlns:a16="http://schemas.microsoft.com/office/drawing/2014/main" id="{07103A63-EEA9-1B4F-B7B5-BFB3A6D996DD}"/>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4" name="날짜 개체 틀 3">
            <a:extLst>
              <a:ext uri="{FF2B5EF4-FFF2-40B4-BE49-F238E27FC236}">
                <a16:creationId xmlns:a16="http://schemas.microsoft.com/office/drawing/2014/main" id="{985E47CD-3E6D-9A49-9881-B0F909829B44}"/>
              </a:ext>
            </a:extLst>
          </p:cNvPr>
          <p:cNvSpPr>
            <a:spLocks noGrp="1"/>
          </p:cNvSpPr>
          <p:nvPr>
            <p:ph type="dt" sz="half" idx="10"/>
          </p:nvPr>
        </p:nvSpPr>
        <p:spPr/>
        <p:txBody>
          <a:bodyPr/>
          <a:lstStyle/>
          <a:p>
            <a:fld id="{4B814671-B535-A14A-B579-44BDFB5A139B}" type="datetime1">
              <a:rPr lang="ko-KR" altLang="en-US" smtClean="0"/>
              <a:t>2020. 10. 12.</a:t>
            </a:fld>
            <a:endParaRPr lang="en-GB"/>
          </a:p>
        </p:txBody>
      </p:sp>
      <p:sp>
        <p:nvSpPr>
          <p:cNvPr id="5" name="바닥글 개체 틀 4">
            <a:extLst>
              <a:ext uri="{FF2B5EF4-FFF2-40B4-BE49-F238E27FC236}">
                <a16:creationId xmlns:a16="http://schemas.microsoft.com/office/drawing/2014/main" id="{D34711B4-B3FB-3E44-B9F8-3D1767317AFB}"/>
              </a:ext>
            </a:extLst>
          </p:cNvPr>
          <p:cNvSpPr>
            <a:spLocks noGrp="1"/>
          </p:cNvSpPr>
          <p:nvPr>
            <p:ph type="ftr" sz="quarter" idx="11"/>
          </p:nvPr>
        </p:nvSpPr>
        <p:spPr/>
        <p:txBody>
          <a:bodyPr/>
          <a:lstStyle/>
          <a:p>
            <a:r>
              <a:rPr lang="en-GB"/>
              <a:t>Yoon Hyowon 2020 0926</a:t>
            </a:r>
          </a:p>
        </p:txBody>
      </p:sp>
      <p:sp>
        <p:nvSpPr>
          <p:cNvPr id="6" name="슬라이드 번호 개체 틀 5">
            <a:extLst>
              <a:ext uri="{FF2B5EF4-FFF2-40B4-BE49-F238E27FC236}">
                <a16:creationId xmlns:a16="http://schemas.microsoft.com/office/drawing/2014/main" id="{C98A4163-5FB5-924D-AF2C-4A04D2DF1EC1}"/>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57288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2F1BD066-03D7-EE49-B007-6D1E89B0AAFB}"/>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endParaRPr lang="en-GB"/>
          </a:p>
        </p:txBody>
      </p:sp>
      <p:sp>
        <p:nvSpPr>
          <p:cNvPr id="3" name="세로 텍스트 개체 틀 2">
            <a:extLst>
              <a:ext uri="{FF2B5EF4-FFF2-40B4-BE49-F238E27FC236}">
                <a16:creationId xmlns:a16="http://schemas.microsoft.com/office/drawing/2014/main" id="{CB9060D4-E7CA-B14E-9F44-4D76C9FA5A4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4" name="날짜 개체 틀 3">
            <a:extLst>
              <a:ext uri="{FF2B5EF4-FFF2-40B4-BE49-F238E27FC236}">
                <a16:creationId xmlns:a16="http://schemas.microsoft.com/office/drawing/2014/main" id="{4718452C-CE37-164E-9203-533F8DA30FC3}"/>
              </a:ext>
            </a:extLst>
          </p:cNvPr>
          <p:cNvSpPr>
            <a:spLocks noGrp="1"/>
          </p:cNvSpPr>
          <p:nvPr>
            <p:ph type="dt" sz="half" idx="10"/>
          </p:nvPr>
        </p:nvSpPr>
        <p:spPr/>
        <p:txBody>
          <a:bodyPr/>
          <a:lstStyle/>
          <a:p>
            <a:fld id="{CE8EE52A-00E9-DB4A-B0ED-BCAA388A7D6B}" type="datetime1">
              <a:rPr lang="ko-KR" altLang="en-US" smtClean="0"/>
              <a:t>2020. 10. 12.</a:t>
            </a:fld>
            <a:endParaRPr lang="en-GB"/>
          </a:p>
        </p:txBody>
      </p:sp>
      <p:sp>
        <p:nvSpPr>
          <p:cNvPr id="5" name="바닥글 개체 틀 4">
            <a:extLst>
              <a:ext uri="{FF2B5EF4-FFF2-40B4-BE49-F238E27FC236}">
                <a16:creationId xmlns:a16="http://schemas.microsoft.com/office/drawing/2014/main" id="{7BF5DF70-C62E-8440-95D3-11779CF1DF6F}"/>
              </a:ext>
            </a:extLst>
          </p:cNvPr>
          <p:cNvSpPr>
            <a:spLocks noGrp="1"/>
          </p:cNvSpPr>
          <p:nvPr>
            <p:ph type="ftr" sz="quarter" idx="11"/>
          </p:nvPr>
        </p:nvSpPr>
        <p:spPr/>
        <p:txBody>
          <a:bodyPr/>
          <a:lstStyle/>
          <a:p>
            <a:r>
              <a:rPr lang="en-GB"/>
              <a:t>Yoon Hyowon 2020 0926</a:t>
            </a:r>
          </a:p>
        </p:txBody>
      </p:sp>
      <p:sp>
        <p:nvSpPr>
          <p:cNvPr id="6" name="슬라이드 번호 개체 틀 5">
            <a:extLst>
              <a:ext uri="{FF2B5EF4-FFF2-40B4-BE49-F238E27FC236}">
                <a16:creationId xmlns:a16="http://schemas.microsoft.com/office/drawing/2014/main" id="{FD7C27D6-6771-D444-B2CA-9B55F2F82A17}"/>
              </a:ext>
            </a:extLst>
          </p:cNvPr>
          <p:cNvSpPr>
            <a:spLocks noGrp="1"/>
          </p:cNvSpPr>
          <p:nvPr>
            <p:ph type="sldNum" sz="quarter" idx="12"/>
          </p:nvPr>
        </p:nvSpPr>
        <p:spPr/>
        <p:txBody>
          <a:bodyPr/>
          <a:lstStyle/>
          <a:p>
            <a:fld id="{E0AF24B1-60AC-F04A-9811-209EC46C49B7}" type="slidenum">
              <a:rPr lang="en-GB" smtClean="0"/>
              <a:t>‹#›</a:t>
            </a:fld>
            <a:endParaRPr lang="en-GB"/>
          </a:p>
        </p:txBody>
      </p:sp>
    </p:spTree>
    <p:extLst>
      <p:ext uri="{BB962C8B-B14F-4D97-AF65-F5344CB8AC3E}">
        <p14:creationId xmlns:p14="http://schemas.microsoft.com/office/powerpoint/2010/main" val="3915330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B393F22E-BA5F-9E4F-84D1-9A30E8C44A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endParaRPr lang="en-GB"/>
          </a:p>
        </p:txBody>
      </p:sp>
      <p:sp>
        <p:nvSpPr>
          <p:cNvPr id="3" name="텍스트 개체 틀 2">
            <a:extLst>
              <a:ext uri="{FF2B5EF4-FFF2-40B4-BE49-F238E27FC236}">
                <a16:creationId xmlns:a16="http://schemas.microsoft.com/office/drawing/2014/main" id="{876E2AD6-10BC-F14A-B82F-7400DC6BBE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GB"/>
          </a:p>
        </p:txBody>
      </p:sp>
      <p:sp>
        <p:nvSpPr>
          <p:cNvPr id="4" name="날짜 개체 틀 3">
            <a:extLst>
              <a:ext uri="{FF2B5EF4-FFF2-40B4-BE49-F238E27FC236}">
                <a16:creationId xmlns:a16="http://schemas.microsoft.com/office/drawing/2014/main" id="{5C981973-3276-F14C-B570-51AC0D2728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122C3-8F83-3B41-8B37-363725C4DD2B}" type="datetime1">
              <a:rPr lang="ko-KR" altLang="en-US" smtClean="0"/>
              <a:t>2020. 10. 12.</a:t>
            </a:fld>
            <a:endParaRPr lang="en-GB"/>
          </a:p>
        </p:txBody>
      </p:sp>
      <p:sp>
        <p:nvSpPr>
          <p:cNvPr id="5" name="바닥글 개체 틀 4">
            <a:extLst>
              <a:ext uri="{FF2B5EF4-FFF2-40B4-BE49-F238E27FC236}">
                <a16:creationId xmlns:a16="http://schemas.microsoft.com/office/drawing/2014/main" id="{D2CABCF9-94C5-5A46-A110-F95D2D2F3E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Yoon Hyowon 2020 0926</a:t>
            </a:r>
          </a:p>
        </p:txBody>
      </p:sp>
      <p:sp>
        <p:nvSpPr>
          <p:cNvPr id="6" name="슬라이드 번호 개체 틀 5">
            <a:extLst>
              <a:ext uri="{FF2B5EF4-FFF2-40B4-BE49-F238E27FC236}">
                <a16:creationId xmlns:a16="http://schemas.microsoft.com/office/drawing/2014/main" id="{2DDFA2C4-6BD8-7248-A252-EADA2E840D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AF24B1-60AC-F04A-9811-209EC46C49B7}" type="slidenum">
              <a:rPr lang="en-GB" smtClean="0"/>
              <a:t>‹#›</a:t>
            </a:fld>
            <a:endParaRPr lang="en-GB"/>
          </a:p>
        </p:txBody>
      </p:sp>
    </p:spTree>
    <p:extLst>
      <p:ext uri="{BB962C8B-B14F-4D97-AF65-F5344CB8AC3E}">
        <p14:creationId xmlns:p14="http://schemas.microsoft.com/office/powerpoint/2010/main" val="957051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gif"/><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gif"/><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89EEB5A-8BDD-7041-A4FB-CEDAB25D3E9C}"/>
              </a:ext>
            </a:extLst>
          </p:cNvPr>
          <p:cNvSpPr>
            <a:spLocks noGrp="1"/>
          </p:cNvSpPr>
          <p:nvPr>
            <p:ph type="ctrTitle"/>
          </p:nvPr>
        </p:nvSpPr>
        <p:spPr/>
        <p:txBody>
          <a:bodyPr>
            <a:normAutofit/>
          </a:bodyPr>
          <a:lstStyle/>
          <a:p>
            <a:r>
              <a:rPr lang="en-GB" dirty="0"/>
              <a:t>Shop-steward Manual</a:t>
            </a:r>
          </a:p>
        </p:txBody>
      </p:sp>
      <p:sp>
        <p:nvSpPr>
          <p:cNvPr id="3" name="부제목 2">
            <a:extLst>
              <a:ext uri="{FF2B5EF4-FFF2-40B4-BE49-F238E27FC236}">
                <a16:creationId xmlns:a16="http://schemas.microsoft.com/office/drawing/2014/main" id="{58A48AA0-30A1-A047-9093-DA1B8390BC18}"/>
              </a:ext>
            </a:extLst>
          </p:cNvPr>
          <p:cNvSpPr>
            <a:spLocks noGrp="1"/>
          </p:cNvSpPr>
          <p:nvPr>
            <p:ph type="subTitle" idx="1"/>
          </p:nvPr>
        </p:nvSpPr>
        <p:spPr/>
        <p:txBody>
          <a:bodyPr/>
          <a:lstStyle/>
          <a:p>
            <a:endParaRPr lang="en-GB" dirty="0"/>
          </a:p>
        </p:txBody>
      </p:sp>
      <p:sp>
        <p:nvSpPr>
          <p:cNvPr id="4" name="슬라이드 번호 개체 틀 3">
            <a:extLst>
              <a:ext uri="{FF2B5EF4-FFF2-40B4-BE49-F238E27FC236}">
                <a16:creationId xmlns:a16="http://schemas.microsoft.com/office/drawing/2014/main" id="{274FEBC0-98A6-A546-99AE-84E6FA6F5AA8}"/>
              </a:ext>
            </a:extLst>
          </p:cNvPr>
          <p:cNvSpPr>
            <a:spLocks noGrp="1"/>
          </p:cNvSpPr>
          <p:nvPr>
            <p:ph type="sldNum" sz="quarter" idx="12"/>
          </p:nvPr>
        </p:nvSpPr>
        <p:spPr/>
        <p:txBody>
          <a:bodyPr/>
          <a:lstStyle/>
          <a:p>
            <a:fld id="{E0AF24B1-60AC-F04A-9811-209EC46C49B7}" type="slidenum">
              <a:rPr lang="en-GB" smtClean="0"/>
              <a:t>1</a:t>
            </a:fld>
            <a:endParaRPr lang="en-GB"/>
          </a:p>
        </p:txBody>
      </p:sp>
      <p:sp>
        <p:nvSpPr>
          <p:cNvPr id="5" name="바닥글 개체 틀 4">
            <a:extLst>
              <a:ext uri="{FF2B5EF4-FFF2-40B4-BE49-F238E27FC236}">
                <a16:creationId xmlns:a16="http://schemas.microsoft.com/office/drawing/2014/main" id="{471498E8-5E1F-B144-BFC0-C066A544A25B}"/>
              </a:ext>
            </a:extLst>
          </p:cNvPr>
          <p:cNvSpPr>
            <a:spLocks noGrp="1"/>
          </p:cNvSpPr>
          <p:nvPr>
            <p:ph type="ftr" sz="quarter" idx="11"/>
          </p:nvPr>
        </p:nvSpPr>
        <p:spPr/>
        <p:txBody>
          <a:bodyPr/>
          <a:lstStyle/>
          <a:p>
            <a:r>
              <a:rPr lang="en-GB" altLang="ko-KR"/>
              <a:t>Yoon Hyowon 2020 0926</a:t>
            </a:r>
            <a:endParaRPr lang="en-GB" dirty="0"/>
          </a:p>
        </p:txBody>
      </p:sp>
    </p:spTree>
    <p:extLst>
      <p:ext uri="{BB962C8B-B14F-4D97-AF65-F5344CB8AC3E}">
        <p14:creationId xmlns:p14="http://schemas.microsoft.com/office/powerpoint/2010/main" val="3920166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70842" y="2603909"/>
            <a:ext cx="2871788" cy="646331"/>
          </a:xfrm>
          <a:prstGeom prst="rect">
            <a:avLst/>
          </a:prstGeom>
          <a:noFill/>
        </p:spPr>
        <p:txBody>
          <a:bodyPr wrap="square" rtlCol="0">
            <a:spAutoFit/>
          </a:bodyPr>
          <a:lstStyle/>
          <a:p>
            <a:r>
              <a:rPr lang="en-US" altLang="ko-KR" dirty="0"/>
              <a:t>International Trade Secretariats (ITSs)</a:t>
            </a:r>
            <a:endParaRPr lang="ko-KR" altLang="en-US" dirty="0"/>
          </a:p>
        </p:txBody>
      </p:sp>
      <p:sp>
        <p:nvSpPr>
          <p:cNvPr id="3" name="TextBox 2"/>
          <p:cNvSpPr txBox="1"/>
          <p:nvPr/>
        </p:nvSpPr>
        <p:spPr>
          <a:xfrm>
            <a:off x="4763340" y="3540465"/>
            <a:ext cx="2871788" cy="646331"/>
          </a:xfrm>
          <a:prstGeom prst="rect">
            <a:avLst/>
          </a:prstGeom>
          <a:noFill/>
        </p:spPr>
        <p:txBody>
          <a:bodyPr wrap="square" rtlCol="0">
            <a:spAutoFit/>
          </a:bodyPr>
          <a:lstStyle/>
          <a:p>
            <a:r>
              <a:rPr lang="en-US" altLang="ko-KR" b="1" dirty="0"/>
              <a:t>Global Union Federations</a:t>
            </a:r>
          </a:p>
          <a:p>
            <a:r>
              <a:rPr lang="en-US" altLang="ko-KR" b="1" dirty="0"/>
              <a:t>(GUFs)</a:t>
            </a:r>
            <a:endParaRPr lang="ko-KR" altLang="en-US" b="1" dirty="0"/>
          </a:p>
        </p:txBody>
      </p:sp>
      <p:pic>
        <p:nvPicPr>
          <p:cNvPr id="4098" name="Picture 2" descr="http://www.bwint.org/images/logo_bwi_maou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700" y="2732485"/>
            <a:ext cx="1062038" cy="106203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Education Internatio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418" y="3854053"/>
            <a:ext cx="1335882" cy="133588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encrypted-tbn1.gstatic.com/images?q=tbn:ANd9GcTDWlgnF2hoaxhZS1D0mh05F8kxIeJbH2H-RClrDSGqyuufr32r"/>
          <p:cNvPicPr>
            <a:picLocks noChangeAspect="1" noChangeArrowheads="1"/>
          </p:cNvPicPr>
          <p:nvPr/>
        </p:nvPicPr>
        <p:blipFill rotWithShape="1">
          <a:blip r:embed="rId4">
            <a:extLst>
              <a:ext uri="{28A0092B-C50C-407E-A947-70E740481C1C}">
                <a14:useLocalDpi xmlns:a14="http://schemas.microsoft.com/office/drawing/2010/main" val="0"/>
              </a:ext>
            </a:extLst>
          </a:blip>
          <a:srcRect b="36441"/>
          <a:stretch/>
        </p:blipFill>
        <p:spPr bwMode="auto">
          <a:xfrm>
            <a:off x="4212933" y="4929188"/>
            <a:ext cx="1018921" cy="403622"/>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www.ifj.org/uploads/media/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2974" y="4682196"/>
            <a:ext cx="691646" cy="755985"/>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o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2525" y="1091804"/>
            <a:ext cx="1171569" cy="110056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14" descr="data:image/jpeg;base64,/9j/4AAQSkZJRgABAQAAAQABAAD/2wCEAAkGBxQQEhUSEhQWFRUXGBgYFxYYFhQVFxUaFRgaGhgZGBgYHSggGholHBYXIjEtJSkrLi8uGB8zODMsNygtLisBCgoKDg0OGxAQGywkICQ0LDQuLyw0LCw0NzAsLywsLzQ0LC8sLCwsNDcsLCwsNDQsLCwsLiwsLCwsLCw0LCwsLP/AABEIAOEA4QMBEQACEQEDEQH/xAAbAAEAAgMBAQAAAAAAAAAAAAAABQYDBAcCAf/EAEYQAAECAwQFCAUICgIDAAAAAAEAAgMEEQUGITESQVFhcRMiUoGRobHBBzJCYtEUI3KCkqLC8BUzQ1NUk7LS4eIWoyRE8f/EABsBAQADAQEBAQAAAAAAAAAAAAAEBQYDAgEH/8QAOxEAAgECAgUMAQMDAwUBAAAAAAECAwQFERIhMUFREzJhcYGRobHB0eHwIhRS8RUjQjNi4jRDU4KiJP/aAAwDAQACEQMRAD8A7igCAIAgCAIAgCA+EoCCtK98rAqDE03D2YfP7/VHap9HDbir/jkunV8kCtiVvS2yzfRr+Csz3pGecIMFrRteS49jaU7SrOlgkf8AuS7isq45L/tx7yDmr4TkT9rojYxrW99K96nQwy2h/jn1kGeKXM/8suojYtqR3+tGiu4xHnzUmNvSjsiu5EWVzWltm+9mrEeXYkk8TVdkkthycm3mzskpYcAsYdDEtGIc4ZjivzSthdq6kno73vfua2OGWzino+L9zIbDZ7L4rPoxHedVyeG0/wDGUl1SZ9/ptNc2Ul1SZ5NnRm/q5hx3Pa11evNfHaXMP9Os/wD2SfifP0lzD/TrP/2SfieTMzUP14TYg2scQewrw699S59NTX+15eDPLrXtLnwUl/tfoz3L2/CcdF1Ybtjxo9+S908Vt5PRnnF8Jaj3TxShJ6Ms4vhLUSjXAioNRtCsU01miwTTWaPq+n0IAgCAIAgCAIAgCAIAgCAIAgPjnACpNAMydSJZ6kG8io25fuFCq2AOWf0q0hjr9rqw3q3tsIqVNdT8V4/H3UVF1i9Knqp/k/D5KJa1vzE0fnYh0egOawfVGfXUq+oWdGhzI6+O8oLi9rV+fLVw3EYpRECA+IDbg2bGf6kKI7gxx8AuUq9KPOkl2o7Rt6stkW+xmyLuTR/9eL9kjxXL9dbr/Nd52Vhcv/BnZJNpENgOBDWg9gWNqPOba4mzgsoozLweggCAwzMoyKKPaHcRlwOpcqtCnVWVSKZyq0KdVZTimQ8SxHwjpS0Qt9xxq0/neOtVMsMq0XpWk2v9r2fevvKueHVKL0rWbXQ9n3r7xLW+WO0Jlhhu20w402cKhfaWKuEuTuo6L47vvVmj7SxRwlydzHRfHd96s0TkOIHAFpBByINQVcRnGS0ovNFtGUZLOLzR6Xo9BAEAQBAEAQBAEAQBAEBGW5bkKTZpRXYn1WDFzuA2bzgpNtaVLiWUF1vcRrm7p28c5vqRzC8F5404SHHQh6obTh9Y+0e7ctRaWFK3Wa1y4/dhlrvEKtw8nqjw+7SEU4gH1jC4gAEk5ACpPAL42ks2fVFt5Is1lXHmY1C8CC33/W+wPOirK+LUKeqP5Po2d/tmWlDCK9TXL8V07e73LXZ9wpaH+s0op3ktb1BtD2kqpq4xXnzco+PmW9LB7eHOzl96CwSlmQYP6uExnBrQe3NV9SvVqc+TfaWFOhTp8yKXYba5HUiLyW8ySh6TsXmoYzW4+TRrKl2dnO5nkti2siXl5C2hpPbuRqXRvM2cZovo2M0c5upw6Td23Yu1/YO2lnHXF/cmcbC/jcxyeqS2+5YlXFiEAQBAEBgnJNkVui9oI7xvB1LjXt6deOjUWaONahTrR0ZrMrkeTjSRL4RLoesHGn0h5hUFS3uMPfKUXnDevdeq7SjqW9xYPTovOG9e69UTNlWuyYFBzX62nPiNoVtZ4hTuVktUuHtxLS0v6dyslqlw+7SRU8nBAEAQBAEAQBAEAQFdvXehkm3RbR8YjBupvvP3btferGxw+Vw9J6o8fYrr/EI2yyWuXD3OVz04+O8xIri5xzJ8BsC1VKlClFRgskZOrVnVlpTebMC6HMs93rlxZmj4lYUM6yOe4e605Dee9Vd3ilOj+MPyl4d5a2mFVK35T/GPidEsew4EqKQmAHW84vPF3wwWduLurXf5vs3Gjt7SlQWUF27ySUYkhAEBHW7bEOThGJEzya3W87B5nUpFrbTuJ6Ee18CPc3MLeGnLsOPWraUSZiGLFNXHVqaNTQNQC2NChChBQhsMbcV515uc9phlJl0J7YkMlrmmoI1L3UpxqRcZLNM506kqclOLyaOuXVvC2dh6hFaOez8TfdPdlxyN9ZStp/7XsZsLG9jcwz/yW1E4oJOCAIAgCAICtW1YZaeWgVBGJaMxvZ8Fnr/DHB8tb6mteS817FBfYa4PlqGrLcvNe3cbFhW6ItIcSgfqOQf8CpGHYmq2VOpzt3T8/Ud8PxNVsqdTnbnx+fqJ1XJcBAEAQBAEAQBAV2995RJs0W0MZw5o6I6bt2zb2qxw+xdxLOXNW32K7EL9W0clzns9zk8eM6I4veS5zjUk4kkrWRiopRiskjIznKcnKTzbPsvAdEcGMaXOcaADElJzjCLlJ5JH2EJTkoxWbZ0u61zGS9Isej4uYbmyH/c7f2bVmb7FJVc4UtUfF+xp7HC40fzqa5eCLcqgtwgCAIDSte04crCdFiGgGQ1uOpoG0rtb0J15qEDjcV4UIOczj9uWvEm4piRODWjJg2DzOtbG1toW8NCPa+Jjbq6ncT0pdi4EepBGCA2LOnny8RsWGaOb2HaCNYK51qMKsHCa1M60a06M1OD1o6/dy3WTsLTbg4YPZXFp8wdRWPvLSdtPRezczY2d3C5hpR270SyiEsIAgCAIAgKxeOxqVjQxve0f1Dz7VncVw7LOvSXWvVeveZ/FMPyzrU+1evv3mzd62eUpDiHnjI9MD8SkYZiPLLkqj/Lc+PySMNxDlf7VTnbnx+SeV0XAQBAEAQBARl4LYbJwTFdicmN6TjkOGs7gpNpbSuKigu19BGu7mNvTc32LpOOT04+PEdFiGrnGpPkNgGS2VKlGlBQitSMXVqyqzc5bWeZSVfFe2HDaXOcaAD85L7UqRpxcpPJI+U6cqklCKzbOtXWu0ySbXB0Vw5z9nut2N8e4ZK+vp3MstkVsXua+xsYW0c9sntfsTygE8IAgCA1rQnmQIbosQ6LWjHyA2krpSpSqzUILWznVqxpQc5vJI5DeS3XzsTSdgwYMZqaPNx1rYWdpC2horbvZjr28lczzexbERKlkMIAgCA3LItOJKxRFhnEZjU4a2ncuFxbwrwcJne2uJ0JqcDsNh2vDm4QiQzuc3Ww6wfzisfc207eehLs6TZW1zC4hpxJBRyQEAQBAEAKApdv2aZeIHswYTVtPYdnTzH+FkcSs3bVVOnqi9nQ/uwymI2jtqmnDVF7Oh/dnwWGwrT5dmPrtwcNuxw3FX2HXquaevnLb7l5h94rinr5y2+5JqwJ4QBAEB8c4AVOAGZ2IlnqQbyOPXttwzkcuB+bZzYY3a3cSceFFsbC0VvSyfOe370GNxC7dxVzXNWwhWtJIAFScABiSTsU5vLWyCk28kdYubdsSkPTeKxnjnHoDoDz38FksRvncT0Y81ePSa7DrFW8NKXOe3o6CyKtLIIAgCAxTUy2Ex0R7g1rRUk6gvUISnJRis2zzOcYRcpPJI5Feq8Tp2JrbCaeYz8TvePdltJ19jZRtocZPa/Qx9/fSuZ8IrYvUhFOIAQBAEAQBASNg2zEk4oiMxGTmanjYd+w6lGurWFxDQl2PgSrW6nbz0o9q4nYLKtJkzDbFhmrTq1tOtpGohY+vQnRm4T2mxoV4VoKcNhuLidggCAIAgME9KtjMcx2R7jqI4FcbihGvTdOW843FCNam6ct5R5eK+Vjb2mjh0hrHWMR1LHUqlSzuM961PpX3YZGnUqWlfpW3pX3YXuBGD2hzTUEVHWtpTqRqRU47GbGnUjUipx2MyL2ewgCAqHpFtjkoIgNPPi+tuYM+3LhVW+EW3KVOUlsj5/HsVGL3XJ0uTW2XkcxWoMqXr0c2DpH5VEGAJEIHWRgX9WQ312Kixe8yXIR7fYv8Hs8/78uz3OhrOmiCAIAgPEaKGNLnEBoBJJwAAzJX2MXJpLaz5KSis3sOUXvvMZx+gyogtPNGReek7yC1mH2Ct46Uuc/DoMliGIO4lox5q8SuKyKwIAgCAIAgCAICXu1bz5KJpDFjqB7OkNo2OGpQ7yzjcwye1bGTbK9lbTz3Pajr0hOMjw2xIbtJrhUHyOwhZCrSlSm4TWTRsKVWNWKnB5pmwuZ0CAIAgCArN7pH1YwHuu/CfLsWexu22Vo9T9PbuKDGbbZWXU/T27j5dGezgk+8z8Q8+1fMEuttCXWvVevefMGudtGXWvVeveWdaI0AQHwlAcWvJafyqYiRfZrRm5jcG9ufElbWzochRjDfv6zE3txy9aU927qMNi2c6ajMgt9o4notGLj2eS93NdUKTqPd5ni1oOvVUFv8jtctAbDY1jBRrQABsAWJnNzk5S2s28IKEVGOxGVeT0EAQHxzgASTQDEk5BEs9SDeWtnLr63o+UuMGEfmWnE/vCNf0Rq7dlNThuH8iuUnzn4fJlcTxDlnycOavEqjRU0GJOQ2q2eoqUm3kgRRA1kEPgQBAEAQBAEAQE7dO8bpKJjV0Jx57dnvN3+I6qQL+xjcw1apLY/QsLC+lbTyfNe33Oty0dsRoewhzXCoIyIWRnCUJOMlk0a+E4zipReaZlXk9BAEAQGCdlxFhuYfaBHDYeorjXpKtTlTe9HKvSVWnKD3lAhRHQnhwwcx2W8HEeIWHhOdCopLbF+RioSnRqKS2xfl9yOhQIoe1rm5OAI61u6dRVIKcdjNvTqKpBTjsZkXs9kDfe0OQlIhBo5/zbfrZ/dDlPw2jytxHPYtfd8kDEq3JW8nverv+DkC2BjTo3ozsvRhumXDF/NZ9Fpx7XD7qzeNXGlNUlu1vr/jzNNgtvowdV7XqXV/PkXdUhdhAEAQHNb8Xq5YmXgH5sYPeP2h2D3R38M9LhmHcmlVqLXuXD58vLNYniOm3SpvVvfH48ymAVwGJV0UiWepHTLl3S5CkeOKxc2tP7Peff8ABZnEcR5X+3T5u98fjzNRhuG8l/cqc7y+TUv7deulNQRjnFYNfvgbdvbtr1wvEMsqNR9T9PbuOOKYfnnWprXvXr7nPloTOBAEAQBAEAQFku/c6NNARCRChnJzhUuG1rdm8kdarbvE6VB6K/KX3eWlphdWutJ/ivu4tcD0eywHOdFcfpNA7AFUyxqu3qSX3rLaOC0FtbZOWLYzJRpZCc/RJroucHAHWRhhVQbm6ncPSmln0E+3toUFowby6SSUYkBAEAQBAUi80voR3HU4B3bge8d6x+LUuTuW/wB2v0fkZLFaXJ3LfHWTV0pnShFhzYe52I76q3wStpUXTf8Ai/B/WWuDVtKi4P8Ax8n9ZOq5Lg536UZyr4MEHANLyN7jQdmi7tWiwSl+MqnYZ3HKv5Rp9pSYEIvc1jc3ENHEmgV3KSjFyexFFCLnJRW87lZ8oIMJkJuTGhvGgz681hqtR1Jub3m7pU1TgoLcbC5nQIAgOf36vVXSloDsMojxr2safHs2rQYZh2WVaqupevt3mfxTEdtGk+t+nuUJX5nifuROQYMyDHbngx5yhuORI7q6u8V+J0qtSi1TfWuK+95ZYZVpU62dRdT4P73HXlkDXnxzgAScAMycgESb1I+N5bTit4nwHTDzLAiGThsrrLRqbXJbazVVUUqu37t6TE3rpOs3R2fdnQRikkUvVnejwva18SNo6TQS0MxFRWlSdXBUVbGlGTjCGeW/P4L+jgmlFOcuzIloHo+lm+s6K/i5oHcPNRJ41XexJEuGC262tsoV5IMOHMxIcEUYw6IFScWijqknpVV/ZynOhGVR63r9vAz97GnCvKNNalq9/EjVJIpYbkWKJqY54rDhjScNTj7LTuJqeAKrsTunQpfjznqXqyywy1VernLYtvodbAWRNefIkQNBLiABmSaALzKcYLSk8keZSUVnJ5I04lrQgxzw9rtEVoCCdwpvUWd/bqEpqSeXBkaV9QUHNSTy4MgbJvA4RCIp5rzWvQJ/D/8AdqpLLFpKq1Wf4yfd8fyU1nislUarPU33fH8lrBWnNIfUAQBAVu+UHmw37CW9oqP6T2qgx2n+MJ9LXfr9Cixun+MJ9a79foR91Y+jH0dT2kdYxHge1QcGq6Fzo/uTXr7kLCKmhcaPFNepdFrTVHIL8zPKTsXY2jB9Vor31WwwyGhbR6dZj8Unp3MujUe7hSfKzjK5MBiH6uA+85q84pV0LZ9Or72H3CqWncro1/e064sia8IAgKRfm9XJ1loDuecIjx7A6IPS2nVxyu8Mw/Tyq1Fq3Lj09Xn50eKYjof2qb173w+fI5ytIZoIAgOg3FvVUCWjuoQPm3k5gew4nWBl2bK57FMPyfLUl1r1NHheI5rkaj6n6EbfO9hmCYEA0hD1nfvP9PFScOw7kv7lTnblw+SNiWJcr/bp83e+PwU9XBSm9Ykpy0xCh5hz2g8K1d3Arhc1OToynwTJFrT5StGHFncFhzcmOYihjXPOTQSeAFV6jFykoreeZS0U29xwmNFL3Oec3EuPEmpW8jFRiorcYKcnKTk95jX08nT/AEZy2jLOfrfEOO5oAHfpdqy+NVNKuo8F5/UarBaejQcuL8vrLeqgtytXyj4Q2bauPVgPErP47V1Qp9b9ihxupqhT637epWFnDPhfQWC7ts6FIUQ832XH2dx3eHhd4XiPJtUar/Hc+HR1eXldYZiHJ5Uqj1bnw6Ory8rYtOaQIAgIi9MOsu47C099PNVeMR0rVvg15lZi0c7Zvg155epUpCLoRWO2Ob2Vx7qrL21Tk60JcGjNW89CrGXBo6It4bg4bbETTmIztsR57XFbm3jo0oLoXkYW5elWm+l+ZcfRZL4x4m5jQeNSfBqpscnqhDrZc4HDnz6kdBWfNCEBUb63q+TgwIJ+eI5x/dg/iOrZnsVvhuH8s+Uqc3z+CoxLEVRXJ0+d5fJzAmuJWo2GWbz1sIfAgLv6NrLZF5Z8VjXgaLW6TQ6hxLs/qqjxm4nDQjBtbXq+9ZfYNbxmpymk9i1l3/Qkt/Dwf5bPgqT9XX/fLvZd/paH7F3IfoSW/h4P8tnwT9XX/fLvZ9/S0P2LuQ/Qkt/Dwf5bPgn6uv8Avl3sfpaH7F3I9wLKgQ3BzIMNrhk5rGgiopgQNhXmVxVktGUm11s+xt6UXnGKT6kbi4nY8xIYcC1wBBFCCKgg5gjYvqbi80fGlJZM0v0JLfw8H+Wz4Lv+rr/vl3s4/paH7F3IfoSW/h4P8tnwT9XX/fLvY/S0P2LuRtS8u2G3RY1rGjINAaMcTgFxnOU3nJ5vpOsIRgsorJdBlXk9GGNKseauY1x2loPiuU6FOo85xT60cp0ac3nOKfWiuXq5OGGw2MYHHnEhoBAGWW0+CoMZ5Kmo04RSb1vJLZ98iixfkqajThFJvW8ktn3yK4qEowgLNdy2soMU7mOP9J8uxaHC8S2Uar6n6e3cX+GYjso1X1P09u4sy0JfhAaFvCsvE+j4KFiSztanUQ8QWdtPqKEViXsMYy6fpXetf+uNX+uONxH6RJOsk9q/UkslkZOT0m2zpvoyhUlXu6UU9zWj4rMY1LOulwXqzUYLHKg3xfsW9VBcFZvjecSjeThkGM4YawwH2jv2BWeH2DuJaUuavHoKzEb9W8dGPOfh0nKYjy4lziSSSSTiSTmStWkkskZJtyebPi+nwIAgOsej2V5OTadb3Oee3RHc0LJYtU07lrhkvX1NfhNPQtk+Ob+9xZVWlkQ1r278neGBmlzQa6WjSpOGR2KpvsU/TVOTUc9We3L0ZVXuJ/pqmgo56s9uXozR/wCWH9z/ANn+ih/15/8Aj/8Ar/iRP64//H4/8SXsa0jMNLtDRo7R9bSrgDsG1WlheO6g56OWTy25+iLOxu3cwctHLJ5bc/REgpxNIy2rX+TaPN0i6vtaNKU3Haq6/wAQVro/jnnnvy2djK++v/0uj+Oeee/LZ2Mi/wDlh/c/9n+irv68/wDx/wD1/wASv/rj/wDH4/8AE+tvWSQBBxJoPnNv1F9WOttJU/H/AIn1Y228lT8f+JZloS/CArca9Wi5wEKoBIB06VoaVpoqgqY5ozcVDPJvf8FDPG9GTShsb3/BAWjOGNEMQilaUFa0A1V/Oao7q4lcVXUerPcU1zXdeq6j3msuBwCAL4C2XdtrTpCiHney4+1uPveK0+F4jymVGq/y3Pj8+ZpMMxDTypVHr3Pj8+ZYFeF0aNtn/wAeL9AqHiH/AEtTqZEv/wDpp9TKCsSYw2PlJXfl2deVZR3NoaHUv3pPPWcGsnkzqvo6H/hN+m/xWUxf/qX1I1uEf9MutlnVWWZTL8XW5YGYgj5wDntH7QDWPeA7Vc4ZiHJ/2qnN3Ph8eRTYnh/KrlafO3rj8nNVpjLhAEAQHcrKleRgw4fQY1vWAK96wtepylWU+LZvKFPk6cYcEjbXI6lBtyNpx4h2O0fs4eIKxOIVOUuZvpy7tRjL+pylzN9OXdqNFQyIXm7kHQl2bwXfaNR3UWywunoWsOnX3mvwynoW0enX3kmrAnlNvZG0owb0WjtOJ7qLJ41U0rhR4Lz1+xlsYqaVfR4Lz1+xCqpKo3bFg6ceGPer9nneSl2FPTuYLpz7tfoS7Gnp3EF0592v0L+tubMwzkbQhvf0Wk9gXKvU5OlKfBNnKvPk6cp8EznIWBMMF9AQBAEBYruWNpUjRBhmxu3Y47tivcKw7SyrVFq3L19u8vMMw/SyrVFq3L19i1LSmiI28T6S8TeAO0gKvxSWVpP7tZBxKWVrP7vKKsaY8y8iV05Jnvk2VO1YejHit2RHjscQv3ihLSpRfFLyFwsqsl0vzOl+jl1ZMbnvHeD5rM4wv/09iNPhD/8AzLrZaFVloEBQr83UrpTMBuOcRg17XtG3b27a3+GYjllRqvqfp7FBieHZ51qS616nP1oDOhASF3pXlpmCzUXtrwaau7gVHu6nJ0Jy6GSbOnyleEek7asQbg8RYga0uOQBPYvM5KMXJ7jzOSjFye45u5xJJOZxPEr8/cnJ5veYNtt5sNaSQBmcB1ok5PJbwk28kdIgw9FoaMgAOwL9AhBQiorcbyEVCKitx7Xo9HPbUjacaI7a404DAdwCwt5U5SvOXS/DUYm7qcpXnLpfsaqjkcnboQqxXO6Le9x/wVc4JTzruXBef8FvgsM6zlwXmW9ak05E3njaMu4dIhvaanuBVZi9TQtZLjkvvYVuK1NG2a45L72FJWQMmEAQBATt3rG5UiJEHMGQ6Z/t8Vc4Zh3LPlai/HcuPx5lvhuH8q+UqL8d3T8eZbwtSacICDvdFpBDek8DsqfIKnxueVuo8WvDWVGMzyoKPFr3KeVlHsMuy2/orctT+h6DS/oeg53fSX5OdjDUXBw+uAT3kr9Lw2enbQfZ3FPicNC5l06+8uHovjVgRWdGJXqc0f2lVGNxyqxlxXqXGCSzoyXB+hc1Sl0EAQHOL83V5OszAbzDjEYPYPSA6O3Zwy0eGYhp5Uaj17nx6Ovz883imHaOdamtW9ev3YUiqvCiLX6NpXTmy/VDY49buaO4uVTjNTRt9Hi/kt8Gp6VfS4L4OprLGqI28UbQl37wG/aND3VVfilTQtZ9Orv1EDE6mhbS6dXeUVY0yBvWJB048Me9X7OPkpmH0+UuYLpz7tZLsKencwXTn3ay/LbGzPEV1GkjOhXmbai2jzNtRbRzUFfny2GCPq+n0tlzoVIb3dJ1Opo+JK02BU8qUp8X5fyaTBKeVKU+L8v5LArwuitXyi4Q2b3OPVQDxKz2O1NUIdb9PVlBjk9UIdb9PVlYWeKAIAgJewbI5c6b8IY++dg3bfzS0w3D3cS058xePR79xZ4dYOvLTnzV4/d/d1XRrQBQYAZBa1JJZI1SSSyR9X0+hAVO+Eer2M6IJP1jQf096zOOVc6kafBZ9/8ABm8bqZ1Iw4LPv/ghZOFpxGN2uaO049yqKENOrGHFrzKmhDTqRjxaOjLem6Ob+lCU0Y0KL02Fp4sNfB3ctJglTOnKHB+f8GaxynlUjPisu7+T76LpmkWLD6TA4fUNPx9yY3TzpxnweXf/AAfcDqZTlDis+7+To6zZpAgCA+EVQGH5HD6DPst+C98rPizxycOCPcOC1vqtA4ADwXxylLaz6opbEZF5PRXb5RubDZtcXfZFPxKhx2plCEOLz7v5KPG6mUIQ4vPu/kqqzZnSYuoR8ox6DqccPKqtcGa/U6+D9C0wdr9Tr4P0LotaaoIDXEjCrpcmyu3RbVcP0tHS0tBZ9SOH6ajpaWgs+pHPX5niVhZbWYl7S83fg6EvDG0aX2jXzWywynoWsFxWffrNfhtPQtoLjr79ZIqeTilXpjaUcjotA8/NZHGKmlctcEl6+plMXqaVy1wSXr6kQqsrAgJOxLJMw6pwhj1jt90fnBWGH2DuZZvmrb7L7qJ9hYu5lm+atvsXeFDDQGtFAMABqWwhCMIqMVkka2EVCKjFZJHpej0EAQHPrUmeVivfqJw4DAdwWGvK3LV5T3Z6upajE3dblq0p93UtRt3YgaUw09EF3kPFScIp6d0nwzfp6knCqencp8M36epdlsDWlbv9IctKOIzhkRBwGDvuknqVlhVbk7hLdLV7eJW4rR5S3b3rX7+Bz26U7yM3Beci7RPB/Nx4Eg9S0N/S5S3lHt7tZncPq8ncRfZ3nZljDaBAEAQBAQ9tWjFlyHBjXMOvGoOwqrxC8r235RinHjr1dZWX13XtnpKKceOvxIv/AJVE/ds7Sqz+u1f2LxK7+t1f2rxIy1LRdMODnACgoAK7a/ngq+8vJ3U1KSyy4Ffd3crmSlJZZGkohFPcKKWODmmhBqDsXqE5QkpReTR6hOUJKUXk0WGWvUQKRIdd7TTuPxV7Sx1pZVIdq9n7l3SxtpZVId3t8mwb1w/3b/u/Fd3jtLdB+Hudv63S/Y/D3NGavREdgxrWbzzj5BQ62N1ZaqcVHx9iLVxqrLVCKXiQkKGXuDRm4gdpVPCDqSUVtby7yohB1JKK2v1Ojw2BoAGQAA6lvoxUYqK3G6jFRiorcfSaL03kes8jnU7H5SI9/ScSOGruosFcVeVqyqcW/jwMNXq8rUlPi/4MK5HI37Isx0w+mTR6ztm4b1NsbKV1PLZFbX93kyys5XM8lqS2v7vLzLwGw2hrRQDILZU6cacVCCySNfTpxpxUIrJIyL2ewgCAjLwznJQXU9Z3Nb15nqFVXYnccjbvLa9S7fggYlccjQeW16l2/BRljTIFsuhLUY6IfaNBwb/knsWnwOjo05VHvfgvnM0mC0dGnKo9/kvksCvC6PMRgcC0ioIII2g5r6m080fGk1kziNsyBlo8SEa812B2tOLT2UW3tqyrUozW/wCsw9zRdCs4cNnodeu5aPymWhxdZbR30m4O7xXrCyF5Q5GtKHd1bjYWlblqMZ9/WSSjEkIAgCA8RoQe0tcKg4EHWvM4RnFxks0zzOEZxcZLNMpFtWUZd2GLD6p2e6d/isdf2MraerXF7H6P7rMlf2UraWrmvY/QjVAIAQBAEAQBAWC6ln6TuWcMG1Dd51nqHjuV5gtppT5aWxbOv791F1g9rpT5aWxbOv791FsWmNIQ95p7k4RaDzn4Dh7R7MOtVWL3PJUNBbZauzf7FZitzyVHQW2Wrs3+3aUtZIyhuWZZ7o79FuA9p2po+KlWlpO5qaEdm98Pu4k2lrO4nox2b3wL1JyrYTAxgoB37zvWzoUYUYKEFqRsKNGFGChBakZl1OoQBAEBSLxT/LRSB6rOaN59o+XUsfil1y9bJc2Oper+8DJYnc8tWyWyOper+8CMhwy4hrcSSAOJyVdCDnJRjtZXxi5NRjtZ0STlxCY1gyaAOO0reUKSpU401uNxRpKlTUFuMy6nUICkekqyNNjZloxZzX/RJwPUT97crzBrnRk6Mt+tdZR4zbaUFVjtW3qI/wBGlq6ER0s44P5zPpAc4dbRX6q74zb6UVWW7U+r+fMj4Lc5SdF79a6zo6zhpAgCAIAgMUzAbEaWOFQcwudWlGrBwms0znVpRqwcJrNMo1rWa6XfQ4tPqu27jvWNvbKVtPJ609j+7zIXlnK2nk9aex/d5oqGRAgCAIAvgLnd+1GRGCHQMc0U0dRA1t/NVrcMvadWCpJaMlu9vuZqsNvadWCppZNbvb7mSkzMNhtL3GgGf52qyq1YUoOc3kkWFWrGlBzm9SKFaU6Y8QvPADYBkFibu5lcVXUl2dCMbdXMrio5vs6j5ISTozwxnWdTRtK+W1tO4qaEP4R8t7edeehD+C9WfJNgMDG9Z1uO0rZ21tC3p6EP5NhbW8KEFCH8mypB3CAIAgIe8lpckzQaee/L3RrPkP8ACqsVveQp6EX+UvBb37fBV4pecjT0I86XguJS1kTKlgunI6TzFIwbg36RzPUPFXmC2ulN1nsWpdfwvMusHttKbqvYtnX/AB5lsWnNIEAQHiPCD2ljhVrgQQdYOBC9Rk4tSW1HmUVJOL2M45bVnvkJmgJGiQ+G/aK1aeIyPArY21aF3Qze/U0Y25oztK+rdrTOrWFajZqC2K3WKOHRcPWH51ELKXVvKhVcH9RrLa4jXpqa+skFHJAQBAEAQGCclWxWFjxUHtB2jeuNehCvBwmtTOVehCtBwnsKLaUg6A/Qd9V2pw+Kxl1aztqmhLsfEx11azt56Eux8TUUYjhAEAQHpriCCDQjEEZhfU2nmtp9Taea2m3P2nEjhoecG6hhU7TvUm5va1wkqj2fc30km4vKtdJTez7mYJSWdFcGMFSewbzsC5UaM601CC1s40aM601CC1svVl2e2AzRbifadrcfgtlZ2kLanox273xNhaWsLeGjHbvfE3FLJQQBAEBrWhOtgML3dQ1uOoBR7m5hb03Of8sj3NxC3pucv5ZQpuZdFeXuzPdsA3BYqtWnWm5z2sxtatKtNzltZ8lZd0V7WNzJpw2k7gvlGjKtNU47WKNKVWahHazoElLCExrG5Adu09ZW4oUY0aapx2I2tCjGjTUI7EZ12OoQBAEBCXssETkHRFBEbjDcdutp3H4HUpthdu2qZ/4vaQb+zVzTy/yWwoN0badIxzDi1axx0YgPsOGGlTdr3cAr+/tVdUlOG1a10rgUGH3UrWq4VNj29D4nWGmuIyWTNafUAQBAEAQGraMi2Owsd1HW07Qo91bQuKehPs6CPc20LiGhLs6Ciz0m6C8seMdR1OG0LF3FvOhUcJ/yY+4t50JuEzXXE4hAEAQGSBBdEcGNFXHIfnUvdOnKpJQgs2z3TpyqSUIrNsvFj2Y2XbTNx9Z23cNy2VjZRtoZbW9r+7jXWVnG2hltb2v7uJBTSaEAQBAYJybbCaXvNAO0nYNpXGvXhQg5zeo5V68KMHOb1FGtS0HTD9J2AHqt6I+Kxt5dzuamlLZuXAyF3dzuZ6Utm5cDTUUilzu5ZXIt03jnuH2Rs47f8LWYXY8hDTnzn4Lh7/BqcMsuRhpz5z8F92kyrYtQgCAIAgCAqN97rfKAY8EfOgc5v7wD8Q78tit8NxDkXydTm+XwVGJYfyy5SnzvP5Iy4l59GkrHNNUNx1e47y7NilYpYaWdan2r19+8jYXf5f2KvZ7e3cdBWeNAEAQBAEAQGlatnNmGaJwI9V3RPwUS8s4XNPRlt3PgRLu0hcw0Xt3Mos1LuhOLHihH5qNoWMrUZ0ZuE1k0ZCrSnSm4TWtGJczmEB6hsLiGtFSTQAa19jGU5KMVm2fYxcmoxWbZdrDskQG1OMQ5nZ7o3eK2GH2Cto5vXJ7X6L7rNbYWKt45vnPb7L7rJRWJYBAEAQGladpsgCrjUnJozPwG9Q7u9p20c5bdy3kS6vKdvHOW3cilWjPvju0nng0ZNG5ZG6uqlxPSn2LcjKXN1UuJ6U+xcDVUcjlmu5Y2UaIN7Gn+o+XatDhWHbK1VdS9fbvL7DMP2Vqi6l6+3eWZaE0AQBAEAQBAEAQFPvjdATFY0AARfabgBE+DvHvVxh+JOl/bq83jw+CnxHDVW/uU+d5/Jp3RvaWkS02S1wOi17sDhhoxK5Heevau1/hqa5ahrW9LzX3qONhiLT5Gvqa2N+TL4qEvggCAIAgCAjrZstsw3Y8eq7yO5Qb6xjcw4SWx/dxCvbKNzDhJbH93FIjQXMcWuFHDMLG1KcqcnCayaMhUpypycZLJo8NaSaDEnIDMryk28keUm3ki52BY4gjTePnCPsjYN+1a3DcPVvHTnz34dHuarDrBUI6c+c/DoJhWpaBAEB4ixA0EuIAGZJoAvM5xgtKTyR5nOMFpSeSK9ad5gKtg4npkYDgDn196obvGkvxod79F97Sju8YS/Gh3v0Xv4laixC4lziSTmTiVn5zlOWlJ5soZzlN6UnmzwvJ5LNYNg5RIw3tYfF3wWhw7CtlWsupe/t3l9h+GbKlZdS9/bvLMtCaAIAgCAIAgCAIAgCAgby3XhTg0vUijJ4Ge5w1jvCn2eIVLZ5bY8PYgXmH07lZ7JcfcrVnW1MWY4QJthdCya8Y0HuO9objiO5WVa1oXseUoPKW9e63dewraN1XsmqddZx3P7t6i9yM9DjsD4Tw9p1jwI1HcVRVaU6UtGayZe0qsKsdKDzRsLmdAgCAIAgIq3LIEdtW4RBkdvun84KtxCwVzHSjqktns/uorsQsFcR0o85bPZ/dRr3fsXkvnIg5+odD/AGXDDMN5H+5UX5buj5OGG4dyX92ovy3Lh8k6rkuAgNKZtaDD9aI2uwHSPYFDrX9vS5011LW+5ESrfW9LnTXZr8iGnL06oTPrO/tHxVTXxzdRj2v2+Srr41upR7X7fJATc4+KaxHF3gOAGAVLWuKtZ51JZ/eGwpq1xUrPOpLP7wMC4nEyy0s6K7RY0uO7VvJ1BdKNGpWlo01mzpSozqy0YLNlusewWwaPfRz/ALreG/etRY4XCh+c9cvBdXv5GlssMhQ/OeuXgur3JlWxahAEAQBAEAQBAEAQBAEBhm5VkVpZEaHtOYIqF7p1JU5aUHkzxOnGcdGSzRUJm6UWWeYtnxS064bjgd1TgR9LtVvDEqdaOhdRz6V98u4qJ4bUoy07WWXQ/vn3mxI3y0HCFOwnQInSoSw79oHCo3rnUwvSWnby0l4/e7qOlPE9F6FxHRfh97+stEvMNiNDmOa5pyLSCD1hVc4Sg9GSyZaQnGazi80ZV5PQQBAEBS414Y4cQHDAkeqNRWSni90pNJra9xlZ4rcqTSa7jBEtyOf2hHANHkuEsTupf59yXscZYldS/wA/L2NONMvf673O4uJHYotStUqc+TfWyLUrVKnPk31sxLkcgvp9PUNhcdFoJJ1AVPYF9hGU3oxWb6D7GLk9GKzZPWfdlzqGKdEdEYu6zkO9XVrgs5a6zyXBbfZeJc22DzlrqvJcFt9l4lllJRkJuixoaPHida0NGhTox0aayRf0aFOjHRgskZ12OoQBAEAQBAEAQBAEAQBAEAQBAYZqVZFboxGNe3Y4AjvXuFSUHpQeT6DxOnGayks10lei3NYxxfKxYku/3SXNPFpNSOtWEcUnJaNaKmunb97CvlhkIvSoycH0bO4+tiWlA9ZkKZaNbTybzxrh2Ao42NXY3B969z6pX1LalNdz9jIL1hn6+XmIO0mGXs+03PsXn+nOX+nOMu3J9zPSv1H/AFISj2ZrvRngXsk35R2j6Wkz+oBc5YddR2wfZr8j3HELaWya7dXmbbLbljlHhfzGfFcnaV1thLuZ2V1Qeya70UaMaucd58V+b1NU5db8zFVOc+tniq8Zo8ZmaDKvf6rHO4NJHausKFWfMi32M6wo1J82LfYSEvd6O7Nob9I+Qqp1PCLqe1Jdb9sybTwq5ntWXW/bMlpS6zBjEcXbhzR8e9WlHA6a11JN9Wpe/iWdHBacddSTfVq+SalpVkIUY0NG4Z8TrVvSoU6SypxSLWlRp0llBJGZdTqEAQBAEAQBAEAQBAEAQBAEAQBAEAQBAEAQFXvRr6laWJXXm85ramf52LS0dhmLjnFplNXAL8On/rz635nintLTY2pX1juNDY7UT6ui6PqAIAgCAIAgCAIAgCAIAgP/2Q=="/>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ko-KR" altLang="en-US"/>
          </a:p>
        </p:txBody>
      </p:sp>
      <p:sp>
        <p:nvSpPr>
          <p:cNvPr id="5" name="AutoShape 16" descr="data:image/jpeg;base64,/9j/4AAQSkZJRgABAQAAAQABAAD/2wCEAAkGBxQQEhUSEhQWFRUXGBgYFxYYFhQVFxUaFRgaGhgZGBgYHSggGholHBYXIjEtJSkrLi8uGB8zODMsNygtLisBCgoKDg0OGxAQGywkICQ0LDQuLyw0LCw0NzAsLywsLzQ0LC8sLCwsNDcsLCwsNDQsLCwsLiwsLCwsLCw0LCwsLP/AABEIAOEA4QMBEQACEQEDEQH/xAAbAAEAAgMBAQAAAAAAAAAAAAAABQYDBAcCAf/EAEYQAAECAwQFCAUICgIDAAAAAAEAAgMEEQUGITESQVFhcRMiUoGRobHBBzJCYtEUI3KCkqLC8BUzQ1NUk7LS4eIWoyRE8f/EABsBAQADAQEBAQAAAAAAAAAAAAAEBQYDAgEH/8QAOxEAAgECAgUMAQMDAwUBAAAAAAECAwQFERIhMUFREzJhcYGRobHB0eHwIhRS8RUjQjNi4jRDU4KiJP/aAAwDAQACEQMRAD8A7igCAIAgCAIAgCA+EoCCtK98rAqDE03D2YfP7/VHap9HDbir/jkunV8kCtiVvS2yzfRr+Csz3pGecIMFrRteS49jaU7SrOlgkf8AuS7isq45L/tx7yDmr4TkT9rojYxrW99K96nQwy2h/jn1kGeKXM/8suojYtqR3+tGiu4xHnzUmNvSjsiu5EWVzWltm+9mrEeXYkk8TVdkkthycm3mzskpYcAsYdDEtGIc4ZjivzSthdq6kno73vfua2OGWzino+L9zIbDZ7L4rPoxHedVyeG0/wDGUl1SZ9/ptNc2Ul1SZ5NnRm/q5hx3Pa11evNfHaXMP9Os/wD2SfifP0lzD/TrP/2SfieTMzUP14TYg2scQewrw699S59NTX+15eDPLrXtLnwUl/tfoz3L2/CcdF1Ybtjxo9+S908Vt5PRnnF8Jaj3TxShJ6Ms4vhLUSjXAioNRtCsU01miwTTWaPq+n0IAgCAIAgCAIAgCAIAgCAIAgPjnACpNAMydSJZ6kG8io25fuFCq2AOWf0q0hjr9rqw3q3tsIqVNdT8V4/H3UVF1i9Knqp/k/D5KJa1vzE0fnYh0egOawfVGfXUq+oWdGhzI6+O8oLi9rV+fLVw3EYpRECA+IDbg2bGf6kKI7gxx8AuUq9KPOkl2o7Rt6stkW+xmyLuTR/9eL9kjxXL9dbr/Nd52Vhcv/BnZJNpENgOBDWg9gWNqPOba4mzgsoozLweggCAwzMoyKKPaHcRlwOpcqtCnVWVSKZyq0KdVZTimQ8SxHwjpS0Qt9xxq0/neOtVMsMq0XpWk2v9r2fevvKueHVKL0rWbXQ9n3r7xLW+WO0Jlhhu20w402cKhfaWKuEuTuo6L47vvVmj7SxRwlydzHRfHd96s0TkOIHAFpBByINQVcRnGS0ovNFtGUZLOLzR6Xo9BAEAQBAEAQBAEAQBAEBGW5bkKTZpRXYn1WDFzuA2bzgpNtaVLiWUF1vcRrm7p28c5vqRzC8F5404SHHQh6obTh9Y+0e7ctRaWFK3Wa1y4/dhlrvEKtw8nqjw+7SEU4gH1jC4gAEk5ACpPAL42ks2fVFt5Is1lXHmY1C8CC33/W+wPOirK+LUKeqP5Po2d/tmWlDCK9TXL8V07e73LXZ9wpaH+s0op3ktb1BtD2kqpq4xXnzco+PmW9LB7eHOzl96CwSlmQYP6uExnBrQe3NV9SvVqc+TfaWFOhTp8yKXYba5HUiLyW8ySh6TsXmoYzW4+TRrKl2dnO5nkti2siXl5C2hpPbuRqXRvM2cZovo2M0c5upw6Td23Yu1/YO2lnHXF/cmcbC/jcxyeqS2+5YlXFiEAQBAEBgnJNkVui9oI7xvB1LjXt6deOjUWaONahTrR0ZrMrkeTjSRL4RLoesHGn0h5hUFS3uMPfKUXnDevdeq7SjqW9xYPTovOG9e69UTNlWuyYFBzX62nPiNoVtZ4hTuVktUuHtxLS0v6dyslqlw+7SRU8nBAEAQBAEAQBAEAQFdvXehkm3RbR8YjBupvvP3btferGxw+Vw9J6o8fYrr/EI2yyWuXD3OVz04+O8xIri5xzJ8BsC1VKlClFRgskZOrVnVlpTebMC6HMs93rlxZmj4lYUM6yOe4e605Dee9Vd3ilOj+MPyl4d5a2mFVK35T/GPidEsew4EqKQmAHW84vPF3wwWduLurXf5vs3Gjt7SlQWUF27ySUYkhAEBHW7bEOThGJEzya3W87B5nUpFrbTuJ6Ee18CPc3MLeGnLsOPWraUSZiGLFNXHVqaNTQNQC2NChChBQhsMbcV515uc9phlJl0J7YkMlrmmoI1L3UpxqRcZLNM506kqclOLyaOuXVvC2dh6hFaOez8TfdPdlxyN9ZStp/7XsZsLG9jcwz/yW1E4oJOCAIAgCAICtW1YZaeWgVBGJaMxvZ8Fnr/DHB8tb6mteS817FBfYa4PlqGrLcvNe3cbFhW6ItIcSgfqOQf8CpGHYmq2VOpzt3T8/Ud8PxNVsqdTnbnx+fqJ1XJcBAEAQBAEAQBAV2995RJs0W0MZw5o6I6bt2zb2qxw+xdxLOXNW32K7EL9W0clzns9zk8eM6I4veS5zjUk4kkrWRiopRiskjIznKcnKTzbPsvAdEcGMaXOcaADElJzjCLlJ5JH2EJTkoxWbZ0u61zGS9Isej4uYbmyH/c7f2bVmb7FJVc4UtUfF+xp7HC40fzqa5eCLcqgtwgCAIDSte04crCdFiGgGQ1uOpoG0rtb0J15qEDjcV4UIOczj9uWvEm4piRODWjJg2DzOtbG1toW8NCPa+Jjbq6ncT0pdi4EepBGCA2LOnny8RsWGaOb2HaCNYK51qMKsHCa1M60a06M1OD1o6/dy3WTsLTbg4YPZXFp8wdRWPvLSdtPRezczY2d3C5hpR270SyiEsIAgCAIAgKxeOxqVjQxve0f1Dz7VncVw7LOvSXWvVeveZ/FMPyzrU+1evv3mzd62eUpDiHnjI9MD8SkYZiPLLkqj/Lc+PySMNxDlf7VTnbnx+SeV0XAQBAEAQBARl4LYbJwTFdicmN6TjkOGs7gpNpbSuKigu19BGu7mNvTc32LpOOT04+PEdFiGrnGpPkNgGS2VKlGlBQitSMXVqyqzc5bWeZSVfFe2HDaXOcaAD85L7UqRpxcpPJI+U6cqklCKzbOtXWu0ySbXB0Vw5z9nut2N8e4ZK+vp3MstkVsXua+xsYW0c9sntfsTygE8IAgCA1rQnmQIbosQ6LWjHyA2krpSpSqzUILWznVqxpQc5vJI5DeS3XzsTSdgwYMZqaPNx1rYWdpC2horbvZjr28lczzexbERKlkMIAgCA3LItOJKxRFhnEZjU4a2ncuFxbwrwcJne2uJ0JqcDsNh2vDm4QiQzuc3Ww6wfzisfc207eehLs6TZW1zC4hpxJBRyQEAQBAEAKApdv2aZeIHswYTVtPYdnTzH+FkcSs3bVVOnqi9nQ/uwymI2jtqmnDVF7Oh/dnwWGwrT5dmPrtwcNuxw3FX2HXquaevnLb7l5h94rinr5y2+5JqwJ4QBAEB8c4AVOAGZ2IlnqQbyOPXttwzkcuB+bZzYY3a3cSceFFsbC0VvSyfOe370GNxC7dxVzXNWwhWtJIAFScABiSTsU5vLWyCk28kdYubdsSkPTeKxnjnHoDoDz38FksRvncT0Y81ePSa7DrFW8NKXOe3o6CyKtLIIAgCAxTUy2Ex0R7g1rRUk6gvUISnJRis2zzOcYRcpPJI5Feq8Tp2JrbCaeYz8TvePdltJ19jZRtocZPa/Qx9/fSuZ8IrYvUhFOIAQBAEAQBASNg2zEk4oiMxGTmanjYd+w6lGurWFxDQl2PgSrW6nbz0o9q4nYLKtJkzDbFhmrTq1tOtpGohY+vQnRm4T2mxoV4VoKcNhuLidggCAIAgME9KtjMcx2R7jqI4FcbihGvTdOW843FCNam6ct5R5eK+Vjb2mjh0hrHWMR1LHUqlSzuM961PpX3YZGnUqWlfpW3pX3YXuBGD2hzTUEVHWtpTqRqRU47GbGnUjUipx2MyL2ewgCAqHpFtjkoIgNPPi+tuYM+3LhVW+EW3KVOUlsj5/HsVGL3XJ0uTW2XkcxWoMqXr0c2DpH5VEGAJEIHWRgX9WQ312Kixe8yXIR7fYv8Hs8/78uz3OhrOmiCAIAgPEaKGNLnEBoBJJwAAzJX2MXJpLaz5KSis3sOUXvvMZx+gyogtPNGReek7yC1mH2Ct46Uuc/DoMliGIO4lox5q8SuKyKwIAgCAIAgCAICXu1bz5KJpDFjqB7OkNo2OGpQ7yzjcwye1bGTbK9lbTz3Pajr0hOMjw2xIbtJrhUHyOwhZCrSlSm4TWTRsKVWNWKnB5pmwuZ0CAIAgCArN7pH1YwHuu/CfLsWexu22Vo9T9PbuKDGbbZWXU/T27j5dGezgk+8z8Q8+1fMEuttCXWvVevefMGudtGXWvVeveWdaI0AQHwlAcWvJafyqYiRfZrRm5jcG9ufElbWzochRjDfv6zE3txy9aU927qMNi2c6ajMgt9o4notGLj2eS93NdUKTqPd5ni1oOvVUFv8jtctAbDY1jBRrQABsAWJnNzk5S2s28IKEVGOxGVeT0EAQHxzgASTQDEk5BEs9SDeWtnLr63o+UuMGEfmWnE/vCNf0Rq7dlNThuH8iuUnzn4fJlcTxDlnycOavEqjRU0GJOQ2q2eoqUm3kgRRA1kEPgQBAEAQBAEAQE7dO8bpKJjV0Jx57dnvN3+I6qQL+xjcw1apLY/QsLC+lbTyfNe33Oty0dsRoewhzXCoIyIWRnCUJOMlk0a+E4zipReaZlXk9BAEAQGCdlxFhuYfaBHDYeorjXpKtTlTe9HKvSVWnKD3lAhRHQnhwwcx2W8HEeIWHhOdCopLbF+RioSnRqKS2xfl9yOhQIoe1rm5OAI61u6dRVIKcdjNvTqKpBTjsZkXs9kDfe0OQlIhBo5/zbfrZ/dDlPw2jytxHPYtfd8kDEq3JW8nverv+DkC2BjTo3ozsvRhumXDF/NZ9Fpx7XD7qzeNXGlNUlu1vr/jzNNgtvowdV7XqXV/PkXdUhdhAEAQHNb8Xq5YmXgH5sYPeP2h2D3R38M9LhmHcmlVqLXuXD58vLNYniOm3SpvVvfH48ymAVwGJV0UiWepHTLl3S5CkeOKxc2tP7Peff8ABZnEcR5X+3T5u98fjzNRhuG8l/cqc7y+TUv7deulNQRjnFYNfvgbdvbtr1wvEMsqNR9T9PbuOOKYfnnWprXvXr7nPloTOBAEAQBAEAQFku/c6NNARCRChnJzhUuG1rdm8kdarbvE6VB6K/KX3eWlphdWutJ/ivu4tcD0eywHOdFcfpNA7AFUyxqu3qSX3rLaOC0FtbZOWLYzJRpZCc/RJroucHAHWRhhVQbm6ncPSmln0E+3toUFowby6SSUYkBAEAQBAUi80voR3HU4B3bge8d6x+LUuTuW/wB2v0fkZLFaXJ3LfHWTV0pnShFhzYe52I76q3wStpUXTf8Ai/B/WWuDVtKi4P8Ax8n9ZOq5Lg536UZyr4MEHANLyN7jQdmi7tWiwSl+MqnYZ3HKv5Rp9pSYEIvc1jc3ENHEmgV3KSjFyexFFCLnJRW87lZ8oIMJkJuTGhvGgz681hqtR1Jub3m7pU1TgoLcbC5nQIAgOf36vVXSloDsMojxr2safHs2rQYZh2WVaqupevt3mfxTEdtGk+t+nuUJX5nifuROQYMyDHbngx5yhuORI7q6u8V+J0qtSi1TfWuK+95ZYZVpU62dRdT4P73HXlkDXnxzgAScAMycgESb1I+N5bTit4nwHTDzLAiGThsrrLRqbXJbazVVUUqu37t6TE3rpOs3R2fdnQRikkUvVnejwva18SNo6TQS0MxFRWlSdXBUVbGlGTjCGeW/P4L+jgmlFOcuzIloHo+lm+s6K/i5oHcPNRJ41XexJEuGC262tsoV5IMOHMxIcEUYw6IFScWijqknpVV/ZynOhGVR63r9vAz97GnCvKNNalq9/EjVJIpYbkWKJqY54rDhjScNTj7LTuJqeAKrsTunQpfjznqXqyywy1VernLYtvodbAWRNefIkQNBLiABmSaALzKcYLSk8keZSUVnJ5I04lrQgxzw9rtEVoCCdwpvUWd/bqEpqSeXBkaV9QUHNSTy4MgbJvA4RCIp5rzWvQJ/D/8AdqpLLFpKq1Wf4yfd8fyU1nislUarPU33fH8lrBWnNIfUAQBAVu+UHmw37CW9oqP6T2qgx2n+MJ9LXfr9Cixun+MJ9a79foR91Y+jH0dT2kdYxHge1QcGq6Fzo/uTXr7kLCKmhcaPFNepdFrTVHIL8zPKTsXY2jB9Vor31WwwyGhbR6dZj8Unp3MujUe7hSfKzjK5MBiH6uA+85q84pV0LZ9Or72H3CqWncro1/e064sia8IAgKRfm9XJ1loDuecIjx7A6IPS2nVxyu8Mw/Tyq1Fq3Lj09Xn50eKYjof2qb173w+fI5ytIZoIAgOg3FvVUCWjuoQPm3k5gew4nWBl2bK57FMPyfLUl1r1NHheI5rkaj6n6EbfO9hmCYEA0hD1nfvP9PFScOw7kv7lTnblw+SNiWJcr/bp83e+PwU9XBSm9Ykpy0xCh5hz2g8K1d3Arhc1OToynwTJFrT5StGHFncFhzcmOYihjXPOTQSeAFV6jFykoreeZS0U29xwmNFL3Oec3EuPEmpW8jFRiorcYKcnKTk95jX08nT/AEZy2jLOfrfEOO5oAHfpdqy+NVNKuo8F5/UarBaejQcuL8vrLeqgtytXyj4Q2bauPVgPErP47V1Qp9b9ihxupqhT637epWFnDPhfQWC7ts6FIUQ832XH2dx3eHhd4XiPJtUar/Hc+HR1eXldYZiHJ5Uqj1bnw6Ory8rYtOaQIAgIi9MOsu47C099PNVeMR0rVvg15lZi0c7Zvg155epUpCLoRWO2Ob2Vx7qrL21Tk60JcGjNW89CrGXBo6It4bg4bbETTmIztsR57XFbm3jo0oLoXkYW5elWm+l+ZcfRZL4x4m5jQeNSfBqpscnqhDrZc4HDnz6kdBWfNCEBUb63q+TgwIJ+eI5x/dg/iOrZnsVvhuH8s+Uqc3z+CoxLEVRXJ0+d5fJzAmuJWo2GWbz1sIfAgLv6NrLZF5Z8VjXgaLW6TQ6hxLs/qqjxm4nDQjBtbXq+9ZfYNbxmpymk9i1l3/Qkt/Dwf5bPgqT9XX/fLvZd/paH7F3IfoSW/h4P8tnwT9XX/fLvZ9/S0P2LuQ/Qkt/Dwf5bPgn6uv8Avl3sfpaH7F3I9wLKgQ3BzIMNrhk5rGgiopgQNhXmVxVktGUm11s+xt6UXnGKT6kbi4nY8xIYcC1wBBFCCKgg5gjYvqbi80fGlJZM0v0JLfw8H+Wz4Lv+rr/vl3s4/paH7F3IfoSW/h4P8tnwT9XX/fLvY/S0P2LuRtS8u2G3RY1rGjINAaMcTgFxnOU3nJ5vpOsIRgsorJdBlXk9GGNKseauY1x2loPiuU6FOo85xT60cp0ac3nOKfWiuXq5OGGw2MYHHnEhoBAGWW0+CoMZ5Kmo04RSb1vJLZ98iixfkqajThFJvW8ktn3yK4qEowgLNdy2soMU7mOP9J8uxaHC8S2Uar6n6e3cX+GYjso1X1P09u4sy0JfhAaFvCsvE+j4KFiSztanUQ8QWdtPqKEViXsMYy6fpXetf+uNX+uONxH6RJOsk9q/UkslkZOT0m2zpvoyhUlXu6UU9zWj4rMY1LOulwXqzUYLHKg3xfsW9VBcFZvjecSjeThkGM4YawwH2jv2BWeH2DuJaUuavHoKzEb9W8dGPOfh0nKYjy4lziSSSSTiSTmStWkkskZJtyebPi+nwIAgOsej2V5OTadb3Oee3RHc0LJYtU07lrhkvX1NfhNPQtk+Ob+9xZVWlkQ1r278neGBmlzQa6WjSpOGR2KpvsU/TVOTUc9We3L0ZVXuJ/pqmgo56s9uXozR/wCWH9z/ANn+ih/15/8Aj/8Ar/iRP64//H4/8SXsa0jMNLtDRo7R9bSrgDsG1WlheO6g56OWTy25+iLOxu3cwctHLJ5bc/REgpxNIy2rX+TaPN0i6vtaNKU3Haq6/wAQVro/jnnnvy2djK++v/0uj+Oeee/LZ2Mi/wDlh/c/9n+irv68/wDx/wD1/wASv/rj/wDH4/8AE+tvWSQBBxJoPnNv1F9WOttJU/H/AIn1Y228lT8f+JZloS/CArca9Wi5wEKoBIB06VoaVpoqgqY5ozcVDPJvf8FDPG9GTShsb3/BAWjOGNEMQilaUFa0A1V/Oao7q4lcVXUerPcU1zXdeq6j3msuBwCAL4C2XdtrTpCiHney4+1uPveK0+F4jymVGq/y3Pj8+ZpMMxDTypVHr3Pj8+ZYFeF0aNtn/wAeL9AqHiH/AEtTqZEv/wDpp9TKCsSYw2PlJXfl2deVZR3NoaHUv3pPPWcGsnkzqvo6H/hN+m/xWUxf/qX1I1uEf9MutlnVWWZTL8XW5YGYgj5wDntH7QDWPeA7Vc4ZiHJ/2qnN3Ph8eRTYnh/KrlafO3rj8nNVpjLhAEAQHcrKleRgw4fQY1vWAK96wtepylWU+LZvKFPk6cYcEjbXI6lBtyNpx4h2O0fs4eIKxOIVOUuZvpy7tRjL+pylzN9OXdqNFQyIXm7kHQl2bwXfaNR3UWywunoWsOnX3mvwynoW0enX3kmrAnlNvZG0owb0WjtOJ7qLJ41U0rhR4Lz1+xlsYqaVfR4Lz1+xCqpKo3bFg6ceGPer9nneSl2FPTuYLpz7tfoS7Gnp3EF0592v0L+tubMwzkbQhvf0Wk9gXKvU5OlKfBNnKvPk6cp8EznIWBMMF9AQBAEBYruWNpUjRBhmxu3Y47tivcKw7SyrVFq3L19u8vMMw/SyrVFq3L19i1LSmiI28T6S8TeAO0gKvxSWVpP7tZBxKWVrP7vKKsaY8y8iV05Jnvk2VO1YejHit2RHjscQv3ihLSpRfFLyFwsqsl0vzOl+jl1ZMbnvHeD5rM4wv/09iNPhD/8AzLrZaFVloEBQr83UrpTMBuOcRg17XtG3b27a3+GYjllRqvqfp7FBieHZ51qS616nP1oDOhASF3pXlpmCzUXtrwaau7gVHu6nJ0Jy6GSbOnyleEek7asQbg8RYga0uOQBPYvM5KMXJ7jzOSjFye45u5xJJOZxPEr8/cnJ5veYNtt5sNaSQBmcB1ok5PJbwk28kdIgw9FoaMgAOwL9AhBQiorcbyEVCKitx7Xo9HPbUjacaI7a404DAdwCwt5U5SvOXS/DUYm7qcpXnLpfsaqjkcnboQqxXO6Le9x/wVc4JTzruXBef8FvgsM6zlwXmW9ak05E3njaMu4dIhvaanuBVZi9TQtZLjkvvYVuK1NG2a45L72FJWQMmEAQBATt3rG5UiJEHMGQ6Z/t8Vc4Zh3LPlai/HcuPx5lvhuH8q+UqL8d3T8eZbwtSacICDvdFpBDek8DsqfIKnxueVuo8WvDWVGMzyoKPFr3KeVlHsMuy2/orctT+h6DS/oeg53fSX5OdjDUXBw+uAT3kr9Lw2enbQfZ3FPicNC5l06+8uHovjVgRWdGJXqc0f2lVGNxyqxlxXqXGCSzoyXB+hc1Sl0EAQHOL83V5OszAbzDjEYPYPSA6O3Zwy0eGYhp5Uaj17nx6Ovz883imHaOdamtW9ev3YUiqvCiLX6NpXTmy/VDY49buaO4uVTjNTRt9Hi/kt8Gp6VfS4L4OprLGqI28UbQl37wG/aND3VVfilTQtZ9Orv1EDE6mhbS6dXeUVY0yBvWJB048Me9X7OPkpmH0+UuYLpz7tZLsKencwXTn3ay/LbGzPEV1GkjOhXmbai2jzNtRbRzUFfny2GCPq+n0tlzoVIb3dJ1Opo+JK02BU8qUp8X5fyaTBKeVKU+L8v5LArwuitXyi4Q2b3OPVQDxKz2O1NUIdb9PVlBjk9UIdb9PVlYWeKAIAgJewbI5c6b8IY++dg3bfzS0w3D3cS058xePR79xZ4dYOvLTnzV4/d/d1XRrQBQYAZBa1JJZI1SSSyR9X0+hAVO+Eer2M6IJP1jQf096zOOVc6kafBZ9/8ABm8bqZ1Iw4LPv/ghZOFpxGN2uaO049yqKENOrGHFrzKmhDTqRjxaOjLem6Ob+lCU0Y0KL02Fp4sNfB3ctJglTOnKHB+f8GaxynlUjPisu7+T76LpmkWLD6TA4fUNPx9yY3TzpxnweXf/AAfcDqZTlDis+7+To6zZpAgCA+EVQGH5HD6DPst+C98rPizxycOCPcOC1vqtA4ADwXxylLaz6opbEZF5PRXb5RubDZtcXfZFPxKhx2plCEOLz7v5KPG6mUIQ4vPu/kqqzZnSYuoR8ox6DqccPKqtcGa/U6+D9C0wdr9Tr4P0LotaaoIDXEjCrpcmyu3RbVcP0tHS0tBZ9SOH6ajpaWgs+pHPX5niVhZbWYl7S83fg6EvDG0aX2jXzWywynoWsFxWffrNfhtPQtoLjr79ZIqeTilXpjaUcjotA8/NZHGKmlctcEl6+plMXqaVy1wSXr6kQqsrAgJOxLJMw6pwhj1jt90fnBWGH2DuZZvmrb7L7qJ9hYu5lm+atvsXeFDDQGtFAMABqWwhCMIqMVkka2EVCKjFZJHpej0EAQHPrUmeVivfqJw4DAdwWGvK3LV5T3Z6upajE3dblq0p93UtRt3YgaUw09EF3kPFScIp6d0nwzfp6knCqencp8M36epdlsDWlbv9IctKOIzhkRBwGDvuknqVlhVbk7hLdLV7eJW4rR5S3b3rX7+Bz26U7yM3Beci7RPB/Nx4Eg9S0N/S5S3lHt7tZncPq8ncRfZ3nZljDaBAEAQBAQ9tWjFlyHBjXMOvGoOwqrxC8r235RinHjr1dZWX13XtnpKKceOvxIv/AJVE/ds7Sqz+u1f2LxK7+t1f2rxIy1LRdMODnACgoAK7a/ngq+8vJ3U1KSyy4Ffd3crmSlJZZGkohFPcKKWODmmhBqDsXqE5QkpReTR6hOUJKUXk0WGWvUQKRIdd7TTuPxV7Sx1pZVIdq9n7l3SxtpZVId3t8mwb1w/3b/u/Fd3jtLdB+Hudv63S/Y/D3NGavREdgxrWbzzj5BQ62N1ZaqcVHx9iLVxqrLVCKXiQkKGXuDRm4gdpVPCDqSUVtby7yohB1JKK2v1Ojw2BoAGQAA6lvoxUYqK3G6jFRiorcfSaL03kes8jnU7H5SI9/ScSOGruosFcVeVqyqcW/jwMNXq8rUlPi/4MK5HI37Isx0w+mTR6ztm4b1NsbKV1PLZFbX93kyys5XM8lqS2v7vLzLwGw2hrRQDILZU6cacVCCySNfTpxpxUIrJIyL2ewgCAjLwznJQXU9Z3Nb15nqFVXYnccjbvLa9S7fggYlccjQeW16l2/BRljTIFsuhLUY6IfaNBwb/knsWnwOjo05VHvfgvnM0mC0dGnKo9/kvksCvC6PMRgcC0ioIII2g5r6m080fGk1kziNsyBlo8SEa812B2tOLT2UW3tqyrUozW/wCsw9zRdCs4cNnodeu5aPymWhxdZbR30m4O7xXrCyF5Q5GtKHd1bjYWlblqMZ9/WSSjEkIAgCA8RoQe0tcKg4EHWvM4RnFxks0zzOEZxcZLNMpFtWUZd2GLD6p2e6d/isdf2MraerXF7H6P7rMlf2UraWrmvY/QjVAIAQBAEAQBAWC6ln6TuWcMG1Dd51nqHjuV5gtppT5aWxbOv791F1g9rpT5aWxbOv791FsWmNIQ95p7k4RaDzn4Dh7R7MOtVWL3PJUNBbZauzf7FZitzyVHQW2Wrs3+3aUtZIyhuWZZ7o79FuA9p2po+KlWlpO5qaEdm98Pu4k2lrO4nox2b3wL1JyrYTAxgoB37zvWzoUYUYKEFqRsKNGFGChBakZl1OoQBAEBSLxT/LRSB6rOaN59o+XUsfil1y9bJc2Oper+8DJYnc8tWyWyOper+8CMhwy4hrcSSAOJyVdCDnJRjtZXxi5NRjtZ0STlxCY1gyaAOO0reUKSpU401uNxRpKlTUFuMy6nUICkekqyNNjZloxZzX/RJwPUT97crzBrnRk6Mt+tdZR4zbaUFVjtW3qI/wBGlq6ER0s44P5zPpAc4dbRX6q74zb6UVWW7U+r+fMj4Lc5SdF79a6zo6zhpAgCAIAgMUzAbEaWOFQcwudWlGrBwms0znVpRqwcJrNMo1rWa6XfQ4tPqu27jvWNvbKVtPJ609j+7zIXlnK2nk9aex/d5oqGRAgCAIAvgLnd+1GRGCHQMc0U0dRA1t/NVrcMvadWCpJaMlu9vuZqsNvadWCppZNbvb7mSkzMNhtL3GgGf52qyq1YUoOc3kkWFWrGlBzm9SKFaU6Y8QvPADYBkFibu5lcVXUl2dCMbdXMrio5vs6j5ISTozwxnWdTRtK+W1tO4qaEP4R8t7edeehD+C9WfJNgMDG9Z1uO0rZ21tC3p6EP5NhbW8KEFCH8mypB3CAIAgIe8lpckzQaee/L3RrPkP8ACqsVveQp6EX+UvBb37fBV4pecjT0I86XguJS1kTKlgunI6TzFIwbg36RzPUPFXmC2ulN1nsWpdfwvMusHttKbqvYtnX/AB5lsWnNIEAQHiPCD2ljhVrgQQdYOBC9Rk4tSW1HmUVJOL2M45bVnvkJmgJGiQ+G/aK1aeIyPArY21aF3Qze/U0Y25oztK+rdrTOrWFajZqC2K3WKOHRcPWH51ELKXVvKhVcH9RrLa4jXpqa+skFHJAQBAEAQGCclWxWFjxUHtB2jeuNehCvBwmtTOVehCtBwnsKLaUg6A/Qd9V2pw+Kxl1aztqmhLsfEx11azt56Eux8TUUYjhAEAQHpriCCDQjEEZhfU2nmtp9Taea2m3P2nEjhoecG6hhU7TvUm5va1wkqj2fc30km4vKtdJTez7mYJSWdFcGMFSewbzsC5UaM601CC1s40aM601CC1svVl2e2AzRbifadrcfgtlZ2kLanox273xNhaWsLeGjHbvfE3FLJQQBAEBrWhOtgML3dQ1uOoBR7m5hb03Of8sj3NxC3pucv5ZQpuZdFeXuzPdsA3BYqtWnWm5z2sxtatKtNzltZ8lZd0V7WNzJpw2k7gvlGjKtNU47WKNKVWahHazoElLCExrG5Adu09ZW4oUY0aapx2I2tCjGjTUI7EZ12OoQBAEBCXssETkHRFBEbjDcdutp3H4HUpthdu2qZ/4vaQb+zVzTy/yWwoN0badIxzDi1axx0YgPsOGGlTdr3cAr+/tVdUlOG1a10rgUGH3UrWq4VNj29D4nWGmuIyWTNafUAQBAEAQGraMi2Owsd1HW07Qo91bQuKehPs6CPc20LiGhLs6Ciz0m6C8seMdR1OG0LF3FvOhUcJ/yY+4t50JuEzXXE4hAEAQGSBBdEcGNFXHIfnUvdOnKpJQgs2z3TpyqSUIrNsvFj2Y2XbTNx9Z23cNy2VjZRtoZbW9r+7jXWVnG2hltb2v7uJBTSaEAQBAYJybbCaXvNAO0nYNpXGvXhQg5zeo5V68KMHOb1FGtS0HTD9J2AHqt6I+Kxt5dzuamlLZuXAyF3dzuZ6Utm5cDTUUilzu5ZXIt03jnuH2Rs47f8LWYXY8hDTnzn4Lh7/BqcMsuRhpz5z8F92kyrYtQgCAIAgCAqN97rfKAY8EfOgc5v7wD8Q78tit8NxDkXydTm+XwVGJYfyy5SnzvP5Iy4l59GkrHNNUNx1e47y7NilYpYaWdan2r19+8jYXf5f2KvZ7e3cdBWeNAEAQBAEAQGlatnNmGaJwI9V3RPwUS8s4XNPRlt3PgRLu0hcw0Xt3Mos1LuhOLHihH5qNoWMrUZ0ZuE1k0ZCrSnSm4TWtGJczmEB6hsLiGtFSTQAa19jGU5KMVm2fYxcmoxWbZdrDskQG1OMQ5nZ7o3eK2GH2Cto5vXJ7X6L7rNbYWKt45vnPb7L7rJRWJYBAEAQGladpsgCrjUnJozPwG9Q7u9p20c5bdy3kS6vKdvHOW3cilWjPvju0nng0ZNG5ZG6uqlxPSn2LcjKXN1UuJ6U+xcDVUcjlmu5Y2UaIN7Gn+o+XatDhWHbK1VdS9fbvL7DMP2Vqi6l6+3eWZaE0AQBAEAQBAEAQFPvjdATFY0AARfabgBE+DvHvVxh+JOl/bq83jw+CnxHDVW/uU+d5/Jp3RvaWkS02S1wOi17sDhhoxK5Heevau1/hqa5ahrW9LzX3qONhiLT5Gvqa2N+TL4qEvggCAIAgCAjrZstsw3Y8eq7yO5Qb6xjcw4SWx/dxCvbKNzDhJbH93FIjQXMcWuFHDMLG1KcqcnCayaMhUpypycZLJo8NaSaDEnIDMryk28keUm3ki52BY4gjTePnCPsjYN+1a3DcPVvHTnz34dHuarDrBUI6c+c/DoJhWpaBAEB4ixA0EuIAGZJoAvM5xgtKTyR5nOMFpSeSK9ad5gKtg4npkYDgDn196obvGkvxod79F97Sju8YS/Gh3v0Xv4laixC4lziSTmTiVn5zlOWlJ5soZzlN6UnmzwvJ5LNYNg5RIw3tYfF3wWhw7CtlWsupe/t3l9h+GbKlZdS9/bvLMtCaAIAgCAIAgCAIAgCAgby3XhTg0vUijJ4Ge5w1jvCn2eIVLZ5bY8PYgXmH07lZ7JcfcrVnW1MWY4QJthdCya8Y0HuO9objiO5WVa1oXseUoPKW9e63dewraN1XsmqddZx3P7t6i9yM9DjsD4Tw9p1jwI1HcVRVaU6UtGayZe0qsKsdKDzRsLmdAgCAIAgIq3LIEdtW4RBkdvun84KtxCwVzHSjqktns/uorsQsFcR0o85bPZ/dRr3fsXkvnIg5+odD/AGXDDMN5H+5UX5buj5OGG4dyX92ovy3Lh8k6rkuAgNKZtaDD9aI2uwHSPYFDrX9vS5011LW+5ESrfW9LnTXZr8iGnL06oTPrO/tHxVTXxzdRj2v2+Srr41upR7X7fJATc4+KaxHF3gOAGAVLWuKtZ51JZ/eGwpq1xUrPOpLP7wMC4nEyy0s6K7RY0uO7VvJ1BdKNGpWlo01mzpSozqy0YLNlusewWwaPfRz/ALreG/etRY4XCh+c9cvBdXv5GlssMhQ/OeuXgur3JlWxahAEAQBAEAQBAEAQBAEBhm5VkVpZEaHtOYIqF7p1JU5aUHkzxOnGcdGSzRUJm6UWWeYtnxS064bjgd1TgR9LtVvDEqdaOhdRz6V98u4qJ4bUoy07WWXQ/vn3mxI3y0HCFOwnQInSoSw79oHCo3rnUwvSWnby0l4/e7qOlPE9F6FxHRfh97+stEvMNiNDmOa5pyLSCD1hVc4Sg9GSyZaQnGazi80ZV5PQQBAEBS414Y4cQHDAkeqNRWSni90pNJra9xlZ4rcqTSa7jBEtyOf2hHANHkuEsTupf59yXscZYldS/wA/L2NONMvf673O4uJHYotStUqc+TfWyLUrVKnPk31sxLkcgvp9PUNhcdFoJJ1AVPYF9hGU3oxWb6D7GLk9GKzZPWfdlzqGKdEdEYu6zkO9XVrgs5a6zyXBbfZeJc22DzlrqvJcFt9l4lllJRkJuixoaPHida0NGhTox0aayRf0aFOjHRgskZ12OoQBAEAQBAEAQBAEAQBAEAQBAYZqVZFboxGNe3Y4AjvXuFSUHpQeT6DxOnGayks10lei3NYxxfKxYku/3SXNPFpNSOtWEcUnJaNaKmunb97CvlhkIvSoycH0bO4+tiWlA9ZkKZaNbTybzxrh2Ao42NXY3B969z6pX1LalNdz9jIL1hn6+XmIO0mGXs+03PsXn+nOX+nOMu3J9zPSv1H/AFISj2ZrvRngXsk35R2j6Wkz+oBc5YddR2wfZr8j3HELaWya7dXmbbLbljlHhfzGfFcnaV1thLuZ2V1Qeya70UaMaucd58V+b1NU5db8zFVOc+tniq8Zo8ZmaDKvf6rHO4NJHausKFWfMi32M6wo1J82LfYSEvd6O7Nob9I+Qqp1PCLqe1Jdb9sybTwq5ntWXW/bMlpS6zBjEcXbhzR8e9WlHA6a11JN9Wpe/iWdHBacddSTfVq+SalpVkIUY0NG4Z8TrVvSoU6SypxSLWlRp0llBJGZdTqEAQBAEAQBAEAQBAEAQBAEAQBAEAQBAEAQFXvRr6laWJXXm85ramf52LS0dhmLjnFplNXAL8On/rz635nintLTY2pX1juNDY7UT6ui6PqAIAgCAIAgCAIAgCAIAgP/2Q=="/>
          <p:cNvSpPr>
            <a:spLocks noChangeAspect="1" noChangeArrowheads="1"/>
          </p:cNvSpPr>
          <p:nvPr/>
        </p:nvSpPr>
        <p:spPr bwMode="auto">
          <a:xfrm>
            <a:off x="1754981" y="8632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ko-KR" altLang="en-US"/>
          </a:p>
        </p:txBody>
      </p:sp>
      <p:pic>
        <p:nvPicPr>
          <p:cNvPr id="4114" name="Picture 18" descr="Union federation blasts countries that turn ships away on Ebola fear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34449" y="4635107"/>
            <a:ext cx="828077" cy="828077"/>
          </a:xfrm>
          <a:prstGeom prst="rect">
            <a:avLst/>
          </a:prstGeom>
          <a:noFill/>
          <a:extLst>
            <a:ext uri="{909E8E84-426E-40DD-AFC4-6F175D3DCCD1}">
              <a14:hiddenFill xmlns:a14="http://schemas.microsoft.com/office/drawing/2010/main">
                <a:solidFill>
                  <a:srgbClr val="FFFFFF"/>
                </a:solidFill>
              </a14:hiddenFill>
            </a:ext>
          </a:extLst>
        </p:spPr>
      </p:pic>
      <p:pic>
        <p:nvPicPr>
          <p:cNvPr id="4116" name="Picture 20" descr="d48b40476ccb6d4e620d7de1d800d51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90717" y="4392471"/>
            <a:ext cx="829611" cy="829611"/>
          </a:xfrm>
          <a:prstGeom prst="rect">
            <a:avLst/>
          </a:prstGeom>
          <a:noFill/>
          <a:extLst>
            <a:ext uri="{909E8E84-426E-40DD-AFC4-6F175D3DCCD1}">
              <a14:hiddenFill xmlns:a14="http://schemas.microsoft.com/office/drawing/2010/main">
                <a:solidFill>
                  <a:srgbClr val="FFFFFF"/>
                </a:solidFill>
              </a14:hiddenFill>
            </a:ext>
          </a:extLst>
        </p:spPr>
      </p:pic>
      <p:pic>
        <p:nvPicPr>
          <p:cNvPr id="4118" name="Picture 22" descr="Home"/>
          <p:cNvPicPr>
            <a:picLocks noChangeAspect="1" noChangeArrowheads="1"/>
          </p:cNvPicPr>
          <p:nvPr/>
        </p:nvPicPr>
        <p:blipFill rotWithShape="1">
          <a:blip r:embed="rId9">
            <a:extLst>
              <a:ext uri="{28A0092B-C50C-407E-A947-70E740481C1C}">
                <a14:useLocalDpi xmlns:a14="http://schemas.microsoft.com/office/drawing/2010/main" val="0"/>
              </a:ext>
            </a:extLst>
          </a:blip>
          <a:srcRect r="69970"/>
          <a:stretch/>
        </p:blipFill>
        <p:spPr bwMode="auto">
          <a:xfrm>
            <a:off x="8737005" y="3291147"/>
            <a:ext cx="1103380" cy="963470"/>
          </a:xfrm>
          <a:prstGeom prst="rect">
            <a:avLst/>
          </a:prstGeom>
          <a:noFill/>
          <a:extLst>
            <a:ext uri="{909E8E84-426E-40DD-AFC4-6F175D3DCCD1}">
              <a14:hiddenFill xmlns:a14="http://schemas.microsoft.com/office/drawing/2010/main">
                <a:solidFill>
                  <a:srgbClr val="FFFFFF"/>
                </a:solidFill>
              </a14:hiddenFill>
            </a:ext>
          </a:extLst>
        </p:spPr>
      </p:pic>
      <p:pic>
        <p:nvPicPr>
          <p:cNvPr id="4120" name="Picture 24" descr="UNI Global Unio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23645" y="1770624"/>
            <a:ext cx="764375" cy="14051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524001" y="857251"/>
            <a:ext cx="3139679" cy="1559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1" name="Picture 2" descr="https://radio.adelaide.edu.au/wp-content/uploads/2014/09/ituc.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89895" y="1004622"/>
            <a:ext cx="1263649" cy="12749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https://pbs.twimg.com/profile_images/499136202683846656/HTJjr1v-.jpe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176991" y="1004620"/>
            <a:ext cx="1267778" cy="1267778"/>
          </a:xfrm>
          <a:prstGeom prst="rect">
            <a:avLst/>
          </a:prstGeom>
          <a:noFill/>
          <a:extLst>
            <a:ext uri="{909E8E84-426E-40DD-AFC4-6F175D3DCCD1}">
              <a14:hiddenFill xmlns:a14="http://schemas.microsoft.com/office/drawing/2010/main">
                <a:solidFill>
                  <a:srgbClr val="FFFFFF"/>
                </a:solidFill>
              </a14:hiddenFill>
            </a:ext>
          </a:extLst>
        </p:spPr>
      </p:pic>
      <p:sp>
        <p:nvSpPr>
          <p:cNvPr id="6" name="바닥글 개체 틀 5">
            <a:extLst>
              <a:ext uri="{FF2B5EF4-FFF2-40B4-BE49-F238E27FC236}">
                <a16:creationId xmlns:a16="http://schemas.microsoft.com/office/drawing/2014/main" id="{18127782-DF53-E54C-AB82-148CAED27D34}"/>
              </a:ext>
            </a:extLst>
          </p:cNvPr>
          <p:cNvSpPr>
            <a:spLocks noGrp="1"/>
          </p:cNvSpPr>
          <p:nvPr>
            <p:ph type="ftr" sz="quarter" idx="11"/>
          </p:nvPr>
        </p:nvSpPr>
        <p:spPr/>
        <p:txBody>
          <a:bodyPr/>
          <a:lstStyle/>
          <a:p>
            <a:r>
              <a:rPr lang="en-GB"/>
              <a:t>Yoon Hyowon 2020 0926</a:t>
            </a:r>
          </a:p>
        </p:txBody>
      </p:sp>
      <p:sp>
        <p:nvSpPr>
          <p:cNvPr id="7" name="슬라이드 번호 개체 틀 6">
            <a:extLst>
              <a:ext uri="{FF2B5EF4-FFF2-40B4-BE49-F238E27FC236}">
                <a16:creationId xmlns:a16="http://schemas.microsoft.com/office/drawing/2014/main" id="{49BAA102-FB1C-3B44-B0B3-F59DD46F65F4}"/>
              </a:ext>
            </a:extLst>
          </p:cNvPr>
          <p:cNvSpPr>
            <a:spLocks noGrp="1"/>
          </p:cNvSpPr>
          <p:nvPr>
            <p:ph type="sldNum" sz="quarter" idx="12"/>
          </p:nvPr>
        </p:nvSpPr>
        <p:spPr/>
        <p:txBody>
          <a:bodyPr/>
          <a:lstStyle/>
          <a:p>
            <a:fld id="{E0AF24B1-60AC-F04A-9811-209EC46C49B7}" type="slidenum">
              <a:rPr lang="en-GB" smtClean="0"/>
              <a:t>2</a:t>
            </a:fld>
            <a:endParaRPr lang="en-GB"/>
          </a:p>
        </p:txBody>
      </p:sp>
    </p:spTree>
    <p:extLst>
      <p:ext uri="{BB962C8B-B14F-4D97-AF65-F5344CB8AC3E}">
        <p14:creationId xmlns:p14="http://schemas.microsoft.com/office/powerpoint/2010/main" val="2957740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287688" y="341784"/>
            <a:ext cx="7393564" cy="1143000"/>
          </a:xfrm>
        </p:spPr>
        <p:txBody>
          <a:bodyPr>
            <a:normAutofit/>
          </a:bodyPr>
          <a:lstStyle/>
          <a:p>
            <a:r>
              <a:rPr lang="en-US" altLang="ko-KR" dirty="0" err="1"/>
              <a:t>IndustriALL</a:t>
            </a:r>
            <a:r>
              <a:rPr lang="en-US" altLang="ko-KR" dirty="0"/>
              <a:t> 5 Strategic Goals</a:t>
            </a:r>
            <a:endParaRPr lang="ko-KR" altLang="en-US" dirty="0"/>
          </a:p>
        </p:txBody>
      </p:sp>
      <p:sp>
        <p:nvSpPr>
          <p:cNvPr id="3" name="내용 개체 틀 2"/>
          <p:cNvSpPr>
            <a:spLocks noGrp="1"/>
          </p:cNvSpPr>
          <p:nvPr>
            <p:ph idx="1"/>
          </p:nvPr>
        </p:nvSpPr>
        <p:spPr>
          <a:xfrm>
            <a:off x="1981200" y="2276873"/>
            <a:ext cx="8229600" cy="3600400"/>
          </a:xfrm>
        </p:spPr>
        <p:txBody>
          <a:bodyPr>
            <a:normAutofit/>
          </a:bodyPr>
          <a:lstStyle/>
          <a:p>
            <a:r>
              <a:rPr lang="en-US" altLang="ko-KR" sz="3200" dirty="0"/>
              <a:t>Defend workers’ rights</a:t>
            </a:r>
          </a:p>
          <a:p>
            <a:r>
              <a:rPr lang="en-US" altLang="ko-KR" sz="3200" dirty="0"/>
              <a:t>Build union power</a:t>
            </a:r>
          </a:p>
          <a:p>
            <a:r>
              <a:rPr lang="en-US" altLang="ko-KR" sz="3200" dirty="0"/>
              <a:t>Confront global capital</a:t>
            </a:r>
          </a:p>
          <a:p>
            <a:r>
              <a:rPr lang="en-US" altLang="ko-KR" sz="3200" dirty="0"/>
              <a:t>Fight precarious work</a:t>
            </a:r>
          </a:p>
          <a:p>
            <a:r>
              <a:rPr lang="en-US" altLang="ko-KR" sz="3200" dirty="0"/>
              <a:t>Promote sustainable industrial policy</a:t>
            </a:r>
            <a:endParaRPr lang="ko-KR" altLang="en-US" sz="3200" dirty="0"/>
          </a:p>
        </p:txBody>
      </p:sp>
      <p:sp>
        <p:nvSpPr>
          <p:cNvPr id="4" name="AutoShape 2" descr="http://www.industriall-union.org/assets/images/logo.svg"/>
          <p:cNvSpPr>
            <a:spLocks noChangeAspect="1" noChangeArrowheads="1"/>
          </p:cNvSpPr>
          <p:nvPr/>
        </p:nvSpPr>
        <p:spPr bwMode="auto">
          <a:xfrm>
            <a:off x="16922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 name="AutoShape 4" descr="http://www.industriall-union.org/assets/images/logo.svg"/>
          <p:cNvSpPr>
            <a:spLocks noChangeAspect="1" noChangeArrowheads="1"/>
          </p:cNvSpPr>
          <p:nvPr/>
        </p:nvSpPr>
        <p:spPr bwMode="auto">
          <a:xfrm>
            <a:off x="18446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6" name="Picture 12" descr="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647" y="371117"/>
            <a:ext cx="1601828" cy="1467421"/>
          </a:xfrm>
          <a:prstGeom prst="rect">
            <a:avLst/>
          </a:prstGeom>
          <a:noFill/>
          <a:extLst>
            <a:ext uri="{909E8E84-426E-40DD-AFC4-6F175D3DCCD1}">
              <a14:hiddenFill xmlns:a14="http://schemas.microsoft.com/office/drawing/2010/main">
                <a:solidFill>
                  <a:srgbClr val="FFFFFF"/>
                </a:solidFill>
              </a14:hiddenFill>
            </a:ext>
          </a:extLst>
        </p:spPr>
      </p:pic>
      <p:sp>
        <p:nvSpPr>
          <p:cNvPr id="7" name="바닥글 개체 틀 6">
            <a:extLst>
              <a:ext uri="{FF2B5EF4-FFF2-40B4-BE49-F238E27FC236}">
                <a16:creationId xmlns:a16="http://schemas.microsoft.com/office/drawing/2014/main" id="{C4015C53-21DF-FF43-BC8B-34386B910224}"/>
              </a:ext>
            </a:extLst>
          </p:cNvPr>
          <p:cNvSpPr>
            <a:spLocks noGrp="1"/>
          </p:cNvSpPr>
          <p:nvPr>
            <p:ph type="ftr" sz="quarter" idx="11"/>
          </p:nvPr>
        </p:nvSpPr>
        <p:spPr/>
        <p:txBody>
          <a:bodyPr/>
          <a:lstStyle/>
          <a:p>
            <a:r>
              <a:rPr lang="en-GB"/>
              <a:t>Yoon Hyowon 2020 0926</a:t>
            </a:r>
          </a:p>
        </p:txBody>
      </p:sp>
      <p:sp>
        <p:nvSpPr>
          <p:cNvPr id="8" name="슬라이드 번호 개체 틀 7">
            <a:extLst>
              <a:ext uri="{FF2B5EF4-FFF2-40B4-BE49-F238E27FC236}">
                <a16:creationId xmlns:a16="http://schemas.microsoft.com/office/drawing/2014/main" id="{50EC1DF7-ED9F-0F46-A026-405FEB53227D}"/>
              </a:ext>
            </a:extLst>
          </p:cNvPr>
          <p:cNvSpPr>
            <a:spLocks noGrp="1"/>
          </p:cNvSpPr>
          <p:nvPr>
            <p:ph type="sldNum" sz="quarter" idx="12"/>
          </p:nvPr>
        </p:nvSpPr>
        <p:spPr/>
        <p:txBody>
          <a:bodyPr/>
          <a:lstStyle/>
          <a:p>
            <a:fld id="{E0AF24B1-60AC-F04A-9811-209EC46C49B7}" type="slidenum">
              <a:rPr lang="en-GB" smtClean="0"/>
              <a:t>3</a:t>
            </a:fld>
            <a:endParaRPr lang="en-GB"/>
          </a:p>
        </p:txBody>
      </p:sp>
    </p:spTree>
    <p:extLst>
      <p:ext uri="{BB962C8B-B14F-4D97-AF65-F5344CB8AC3E}">
        <p14:creationId xmlns:p14="http://schemas.microsoft.com/office/powerpoint/2010/main" val="3013555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04800" y="152401"/>
            <a:ext cx="3247292" cy="3276600"/>
          </a:xfrm>
        </p:spPr>
        <p:txBody>
          <a:bodyPr>
            <a:normAutofit/>
          </a:bodyPr>
          <a:lstStyle/>
          <a:p>
            <a:r>
              <a:rPr lang="en-US" altLang="ko-KR" b="1" dirty="0">
                <a:solidFill>
                  <a:srgbClr val="FF0000"/>
                </a:solidFill>
              </a:rPr>
              <a:t>Who are you?</a:t>
            </a:r>
            <a:br>
              <a:rPr lang="en-US" altLang="ko-KR" dirty="0"/>
            </a:br>
            <a:endParaRPr lang="ko-KR" altLang="en-US" dirty="0"/>
          </a:p>
        </p:txBody>
      </p:sp>
      <p:pic>
        <p:nvPicPr>
          <p:cNvPr id="1026" name="Picture 2" descr="http://customerrespect.com/blog/wp-content/uploads/2011/05/dialogue.jpg"/>
          <p:cNvPicPr>
            <a:picLocks noChangeAspect="1" noChangeArrowheads="1"/>
          </p:cNvPicPr>
          <p:nvPr/>
        </p:nvPicPr>
        <p:blipFill>
          <a:blip r:embed="rId2" cstate="screen"/>
          <a:srcRect/>
          <a:stretch>
            <a:fillRect/>
          </a:stretch>
        </p:blipFill>
        <p:spPr bwMode="auto">
          <a:xfrm>
            <a:off x="3940996" y="62793"/>
            <a:ext cx="8064896" cy="6523605"/>
          </a:xfrm>
          <a:prstGeom prst="rect">
            <a:avLst/>
          </a:prstGeom>
          <a:noFill/>
        </p:spPr>
      </p:pic>
      <p:sp>
        <p:nvSpPr>
          <p:cNvPr id="4" name="슬라이드 번호 개체 틀 3">
            <a:extLst>
              <a:ext uri="{FF2B5EF4-FFF2-40B4-BE49-F238E27FC236}">
                <a16:creationId xmlns:a16="http://schemas.microsoft.com/office/drawing/2014/main" id="{91C2C168-5F8F-E04E-A400-0D319687C5DE}"/>
              </a:ext>
            </a:extLst>
          </p:cNvPr>
          <p:cNvSpPr>
            <a:spLocks noGrp="1"/>
          </p:cNvSpPr>
          <p:nvPr>
            <p:ph type="sldNum" sz="quarter" idx="12"/>
          </p:nvPr>
        </p:nvSpPr>
        <p:spPr/>
        <p:txBody>
          <a:bodyPr/>
          <a:lstStyle/>
          <a:p>
            <a:fld id="{DE8B6C5A-9C7E-4642-94CC-C833C3321E80}" type="slidenum">
              <a:rPr lang="ko-KR" altLang="en-US" smtClean="0"/>
              <a:t>4</a:t>
            </a:fld>
            <a:endParaRPr lang="ko-KR" altLang="en-US"/>
          </a:p>
        </p:txBody>
      </p:sp>
      <p:sp>
        <p:nvSpPr>
          <p:cNvPr id="3" name="바닥글 개체 틀 2">
            <a:extLst>
              <a:ext uri="{FF2B5EF4-FFF2-40B4-BE49-F238E27FC236}">
                <a16:creationId xmlns:a16="http://schemas.microsoft.com/office/drawing/2014/main" id="{08096269-158F-784F-8E4E-239999A23C23}"/>
              </a:ext>
            </a:extLst>
          </p:cNvPr>
          <p:cNvSpPr>
            <a:spLocks noGrp="1"/>
          </p:cNvSpPr>
          <p:nvPr>
            <p:ph type="ftr" sz="quarter" idx="11"/>
          </p:nvPr>
        </p:nvSpPr>
        <p:spPr/>
        <p:txBody>
          <a:bodyPr/>
          <a:lstStyle/>
          <a:p>
            <a:r>
              <a:rPr lang="en-US" altLang="ko-KR"/>
              <a:t>Yoon Hyowon 2020 0926</a:t>
            </a:r>
            <a:endParaRPr lang="ko-KR" altLang="en-US"/>
          </a:p>
        </p:txBody>
      </p:sp>
    </p:spTree>
    <p:extLst>
      <p:ext uri="{BB962C8B-B14F-4D97-AF65-F5344CB8AC3E}">
        <p14:creationId xmlns:p14="http://schemas.microsoft.com/office/powerpoint/2010/main" val="84656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fbcdn-sphotos-a.akamaihd.net/hphotos-ak-ash3/550622_271983982909065_1031679317_n.jpg"/>
          <p:cNvPicPr>
            <a:picLocks noChangeAspect="1" noChangeArrowheads="1"/>
          </p:cNvPicPr>
          <p:nvPr/>
        </p:nvPicPr>
        <p:blipFill>
          <a:blip r:embed="rId2" cstate="screen"/>
          <a:srcRect/>
          <a:stretch>
            <a:fillRect/>
          </a:stretch>
        </p:blipFill>
        <p:spPr bwMode="auto">
          <a:xfrm>
            <a:off x="2430379" y="187730"/>
            <a:ext cx="7483642" cy="6340309"/>
          </a:xfrm>
          <a:prstGeom prst="rect">
            <a:avLst/>
          </a:prstGeom>
          <a:noFill/>
        </p:spPr>
      </p:pic>
      <p:sp>
        <p:nvSpPr>
          <p:cNvPr id="4" name="슬라이드 번호 개체 틀 3">
            <a:extLst>
              <a:ext uri="{FF2B5EF4-FFF2-40B4-BE49-F238E27FC236}">
                <a16:creationId xmlns:a16="http://schemas.microsoft.com/office/drawing/2014/main" id="{1BB552C1-1A3F-AF47-8CB0-0A4EB5C1D059}"/>
              </a:ext>
            </a:extLst>
          </p:cNvPr>
          <p:cNvSpPr>
            <a:spLocks noGrp="1"/>
          </p:cNvSpPr>
          <p:nvPr>
            <p:ph type="sldNum" sz="quarter" idx="12"/>
          </p:nvPr>
        </p:nvSpPr>
        <p:spPr/>
        <p:txBody>
          <a:bodyPr/>
          <a:lstStyle/>
          <a:p>
            <a:fld id="{DE8B6C5A-9C7E-4642-94CC-C833C3321E80}" type="slidenum">
              <a:rPr lang="ko-KR" altLang="en-US" smtClean="0"/>
              <a:t>5</a:t>
            </a:fld>
            <a:endParaRPr lang="ko-KR" altLang="en-US"/>
          </a:p>
        </p:txBody>
      </p:sp>
      <p:sp>
        <p:nvSpPr>
          <p:cNvPr id="2" name="바닥글 개체 틀 1">
            <a:extLst>
              <a:ext uri="{FF2B5EF4-FFF2-40B4-BE49-F238E27FC236}">
                <a16:creationId xmlns:a16="http://schemas.microsoft.com/office/drawing/2014/main" id="{E38D1599-5206-5F4A-9542-C2F1D8D2ECB2}"/>
              </a:ext>
            </a:extLst>
          </p:cNvPr>
          <p:cNvSpPr>
            <a:spLocks noGrp="1"/>
          </p:cNvSpPr>
          <p:nvPr>
            <p:ph type="ftr" sz="quarter" idx="11"/>
          </p:nvPr>
        </p:nvSpPr>
        <p:spPr/>
        <p:txBody>
          <a:bodyPr/>
          <a:lstStyle/>
          <a:p>
            <a:r>
              <a:rPr lang="en-GB" altLang="ko-KR"/>
              <a:t>Yoon Hyowon 2020 0926</a:t>
            </a:r>
            <a:endParaRPr lang="ko-KR" altLang="en-US"/>
          </a:p>
        </p:txBody>
      </p:sp>
    </p:spTree>
    <p:extLst>
      <p:ext uri="{BB962C8B-B14F-4D97-AF65-F5344CB8AC3E}">
        <p14:creationId xmlns:p14="http://schemas.microsoft.com/office/powerpoint/2010/main" val="3090789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4929EB3-0BAC-AE4A-988D-EE8639BDC7BD}"/>
              </a:ext>
            </a:extLst>
          </p:cNvPr>
          <p:cNvSpPr>
            <a:spLocks noGrp="1"/>
          </p:cNvSpPr>
          <p:nvPr>
            <p:ph type="title"/>
          </p:nvPr>
        </p:nvSpPr>
        <p:spPr/>
        <p:txBody>
          <a:bodyPr/>
          <a:lstStyle/>
          <a:p>
            <a:r>
              <a:rPr lang="en-GB" b="1" dirty="0"/>
              <a:t>What is union</a:t>
            </a:r>
            <a:r>
              <a:rPr lang="en-US" altLang="ko-KR" b="1" dirty="0"/>
              <a:t>?</a:t>
            </a:r>
            <a:endParaRPr lang="en-GB" b="1" dirty="0"/>
          </a:p>
        </p:txBody>
      </p:sp>
      <p:sp>
        <p:nvSpPr>
          <p:cNvPr id="3" name="내용 개체 틀 2">
            <a:extLst>
              <a:ext uri="{FF2B5EF4-FFF2-40B4-BE49-F238E27FC236}">
                <a16:creationId xmlns:a16="http://schemas.microsoft.com/office/drawing/2014/main" id="{5F5675C6-C61E-9D46-A9DE-61D855554207}"/>
              </a:ext>
            </a:extLst>
          </p:cNvPr>
          <p:cNvSpPr>
            <a:spLocks noGrp="1"/>
          </p:cNvSpPr>
          <p:nvPr>
            <p:ph idx="1"/>
          </p:nvPr>
        </p:nvSpPr>
        <p:spPr/>
        <p:txBody>
          <a:bodyPr>
            <a:normAutofit lnSpcReduction="10000"/>
          </a:bodyPr>
          <a:lstStyle/>
          <a:p>
            <a:r>
              <a:rPr lang="en-GB" dirty="0"/>
              <a:t>Union is a workers’ organisation. </a:t>
            </a:r>
          </a:p>
          <a:p>
            <a:r>
              <a:rPr lang="en-GB" dirty="0"/>
              <a:t>Union fights for workers’ rights and worker’s interests. </a:t>
            </a:r>
          </a:p>
          <a:p>
            <a:r>
              <a:rPr lang="en-GB" dirty="0"/>
              <a:t>Union has nothing to do with employers’ right and employers’ interests. </a:t>
            </a:r>
          </a:p>
          <a:p>
            <a:r>
              <a:rPr lang="en-GB" dirty="0"/>
              <a:t>Union is a collectively united organisation by workers and among workers to fight for their rights and interests. </a:t>
            </a:r>
          </a:p>
          <a:p>
            <a:r>
              <a:rPr lang="en-GB" dirty="0"/>
              <a:t>Workers must have the freedom to join the existing unions, or to form their own union, if there is no good union for them. </a:t>
            </a:r>
          </a:p>
          <a:p>
            <a:r>
              <a:rPr lang="en-GB" dirty="0"/>
              <a:t>We call this right the Freedom of Association (ILO C87), or the right to collectively organise, or the right to collectively unite. </a:t>
            </a:r>
          </a:p>
          <a:p>
            <a:pPr marL="0" indent="0">
              <a:buNone/>
            </a:pPr>
            <a:endParaRPr lang="en-GB" dirty="0"/>
          </a:p>
          <a:p>
            <a:endParaRPr lang="en-GB" dirty="0"/>
          </a:p>
        </p:txBody>
      </p:sp>
      <p:sp>
        <p:nvSpPr>
          <p:cNvPr id="4" name="슬라이드 번호 개체 틀 3">
            <a:extLst>
              <a:ext uri="{FF2B5EF4-FFF2-40B4-BE49-F238E27FC236}">
                <a16:creationId xmlns:a16="http://schemas.microsoft.com/office/drawing/2014/main" id="{924BC774-A7F0-154E-86DC-31E4A99A0FD1}"/>
              </a:ext>
            </a:extLst>
          </p:cNvPr>
          <p:cNvSpPr>
            <a:spLocks noGrp="1"/>
          </p:cNvSpPr>
          <p:nvPr>
            <p:ph type="sldNum" sz="quarter" idx="12"/>
          </p:nvPr>
        </p:nvSpPr>
        <p:spPr/>
        <p:txBody>
          <a:bodyPr/>
          <a:lstStyle/>
          <a:p>
            <a:fld id="{E0AF24B1-60AC-F04A-9811-209EC46C49B7}" type="slidenum">
              <a:rPr lang="en-GB" smtClean="0"/>
              <a:t>6</a:t>
            </a:fld>
            <a:endParaRPr lang="en-GB"/>
          </a:p>
        </p:txBody>
      </p:sp>
      <p:sp>
        <p:nvSpPr>
          <p:cNvPr id="5" name="바닥글 개체 틀 4">
            <a:extLst>
              <a:ext uri="{FF2B5EF4-FFF2-40B4-BE49-F238E27FC236}">
                <a16:creationId xmlns:a16="http://schemas.microsoft.com/office/drawing/2014/main" id="{97D6E5CF-E6C2-0141-9D7A-17D8CA56F855}"/>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364008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2058FE7-5488-544E-8866-0CC3BF00BC9B}"/>
              </a:ext>
            </a:extLst>
          </p:cNvPr>
          <p:cNvSpPr>
            <a:spLocks noGrp="1"/>
          </p:cNvSpPr>
          <p:nvPr>
            <p:ph type="title"/>
          </p:nvPr>
        </p:nvSpPr>
        <p:spPr/>
        <p:txBody>
          <a:bodyPr/>
          <a:lstStyle/>
          <a:p>
            <a:r>
              <a:rPr lang="en-GB" b="1" dirty="0"/>
              <a:t>Who represent employers’ interests and rights?</a:t>
            </a:r>
          </a:p>
        </p:txBody>
      </p:sp>
      <p:sp>
        <p:nvSpPr>
          <p:cNvPr id="3" name="내용 개체 틀 2">
            <a:extLst>
              <a:ext uri="{FF2B5EF4-FFF2-40B4-BE49-F238E27FC236}">
                <a16:creationId xmlns:a16="http://schemas.microsoft.com/office/drawing/2014/main" id="{E156A234-2CB3-9C4E-B5E8-422798A60CEA}"/>
              </a:ext>
            </a:extLst>
          </p:cNvPr>
          <p:cNvSpPr>
            <a:spLocks noGrp="1"/>
          </p:cNvSpPr>
          <p:nvPr>
            <p:ph idx="1"/>
          </p:nvPr>
        </p:nvSpPr>
        <p:spPr/>
        <p:txBody>
          <a:bodyPr/>
          <a:lstStyle/>
          <a:p>
            <a:r>
              <a:rPr lang="en-GB" dirty="0"/>
              <a:t>Employers’ organisations fight for employers’ rights and interests. </a:t>
            </a:r>
          </a:p>
          <a:p>
            <a:r>
              <a:rPr lang="en-GB" dirty="0"/>
              <a:t>There are employers’ organisations. For example, </a:t>
            </a:r>
          </a:p>
          <a:p>
            <a:pPr lvl="1">
              <a:buFont typeface="Courier New" panose="02070309020205020404" pitchFamily="49" charset="0"/>
              <a:buChar char="o"/>
            </a:pPr>
            <a:r>
              <a:rPr lang="en-GB" dirty="0"/>
              <a:t>APINDO in Indonesia</a:t>
            </a:r>
          </a:p>
          <a:p>
            <a:pPr lvl="1">
              <a:buFont typeface="Courier New" panose="02070309020205020404" pitchFamily="49" charset="0"/>
              <a:buChar char="o"/>
            </a:pPr>
            <a:r>
              <a:rPr lang="en-GB" dirty="0"/>
              <a:t>MEF in Malaysia</a:t>
            </a:r>
          </a:p>
          <a:p>
            <a:pPr lvl="1">
              <a:buFont typeface="Courier New" panose="02070309020205020404" pitchFamily="49" charset="0"/>
              <a:buChar char="o"/>
            </a:pPr>
            <a:r>
              <a:rPr lang="en-GB" dirty="0"/>
              <a:t>MONEF in Mongolia </a:t>
            </a:r>
          </a:p>
          <a:p>
            <a:pPr lvl="1">
              <a:buFont typeface="Courier New" panose="02070309020205020404" pitchFamily="49" charset="0"/>
              <a:buChar char="o"/>
            </a:pPr>
            <a:r>
              <a:rPr lang="en-GB" dirty="0"/>
              <a:t>VCCI in Vietnam</a:t>
            </a:r>
          </a:p>
          <a:p>
            <a:pPr lvl="1">
              <a:buFont typeface="Courier New" panose="02070309020205020404" pitchFamily="49" charset="0"/>
              <a:buChar char="o"/>
            </a:pPr>
            <a:r>
              <a:rPr lang="en-GB" dirty="0"/>
              <a:t>KEF in South Korea</a:t>
            </a:r>
          </a:p>
          <a:p>
            <a:r>
              <a:rPr lang="en-GB" dirty="0"/>
              <a:t>Have you ever seen any employer’s organisation to fight for workers’ rights and workers’ interests?</a:t>
            </a:r>
            <a:r>
              <a:rPr lang="ko-KR" altLang="en-US" dirty="0"/>
              <a:t> </a:t>
            </a:r>
            <a:endParaRPr lang="en-GB" dirty="0"/>
          </a:p>
        </p:txBody>
      </p:sp>
      <p:sp>
        <p:nvSpPr>
          <p:cNvPr id="4" name="슬라이드 번호 개체 틀 3">
            <a:extLst>
              <a:ext uri="{FF2B5EF4-FFF2-40B4-BE49-F238E27FC236}">
                <a16:creationId xmlns:a16="http://schemas.microsoft.com/office/drawing/2014/main" id="{D36EB614-C88F-F84A-8F3E-DBF4B7E27345}"/>
              </a:ext>
            </a:extLst>
          </p:cNvPr>
          <p:cNvSpPr>
            <a:spLocks noGrp="1"/>
          </p:cNvSpPr>
          <p:nvPr>
            <p:ph type="sldNum" sz="quarter" idx="12"/>
          </p:nvPr>
        </p:nvSpPr>
        <p:spPr/>
        <p:txBody>
          <a:bodyPr/>
          <a:lstStyle/>
          <a:p>
            <a:fld id="{E0AF24B1-60AC-F04A-9811-209EC46C49B7}" type="slidenum">
              <a:rPr lang="en-GB" smtClean="0"/>
              <a:t>7</a:t>
            </a:fld>
            <a:endParaRPr lang="en-GB"/>
          </a:p>
        </p:txBody>
      </p:sp>
      <p:sp>
        <p:nvSpPr>
          <p:cNvPr id="5" name="바닥글 개체 틀 4">
            <a:extLst>
              <a:ext uri="{FF2B5EF4-FFF2-40B4-BE49-F238E27FC236}">
                <a16:creationId xmlns:a16="http://schemas.microsoft.com/office/drawing/2014/main" id="{D2207673-2BE1-F746-B8E6-9751D775DB06}"/>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1384843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BFAAC16-ACAB-FB40-A6F7-9F0D49C1A86A}"/>
              </a:ext>
            </a:extLst>
          </p:cNvPr>
          <p:cNvSpPr>
            <a:spLocks noGrp="1"/>
          </p:cNvSpPr>
          <p:nvPr>
            <p:ph type="title"/>
          </p:nvPr>
        </p:nvSpPr>
        <p:spPr/>
        <p:txBody>
          <a:bodyPr/>
          <a:lstStyle/>
          <a:p>
            <a:r>
              <a:rPr lang="en-GB" b="1" dirty="0"/>
              <a:t>Who is a bridge between workers and employers, especially in dispute?</a:t>
            </a:r>
          </a:p>
        </p:txBody>
      </p:sp>
      <p:sp>
        <p:nvSpPr>
          <p:cNvPr id="3" name="내용 개체 틀 2">
            <a:extLst>
              <a:ext uri="{FF2B5EF4-FFF2-40B4-BE49-F238E27FC236}">
                <a16:creationId xmlns:a16="http://schemas.microsoft.com/office/drawing/2014/main" id="{A1F89641-8C51-DC43-B82A-A7820DD0738F}"/>
              </a:ext>
            </a:extLst>
          </p:cNvPr>
          <p:cNvSpPr>
            <a:spLocks noGrp="1"/>
          </p:cNvSpPr>
          <p:nvPr>
            <p:ph idx="1"/>
          </p:nvPr>
        </p:nvSpPr>
        <p:spPr/>
        <p:txBody>
          <a:bodyPr>
            <a:normAutofit lnSpcReduction="10000"/>
          </a:bodyPr>
          <a:lstStyle/>
          <a:p>
            <a:r>
              <a:rPr lang="en-GB" dirty="0"/>
              <a:t>Union fights for workers’ rights and interests</a:t>
            </a:r>
          </a:p>
          <a:p>
            <a:r>
              <a:rPr lang="en-GB" dirty="0"/>
              <a:t>Employers’ organisation fights for employers’ rights and interests. </a:t>
            </a:r>
          </a:p>
          <a:p>
            <a:r>
              <a:rPr lang="en-GB" dirty="0"/>
              <a:t>When tensions and disputes between workers and employers grow up to a destructive level, a bridge is needed for conciliation, mediation, and arbitration. </a:t>
            </a:r>
          </a:p>
          <a:p>
            <a:r>
              <a:rPr lang="en-US" dirty="0"/>
              <a:t>Who can play the role of bridge between workers and employers?</a:t>
            </a:r>
            <a:endParaRPr lang="en-GB" dirty="0"/>
          </a:p>
          <a:p>
            <a:r>
              <a:rPr lang="en-GB" dirty="0"/>
              <a:t>This role of bridge (conciliation, mediation, and arbitration) is taken by the government. </a:t>
            </a:r>
          </a:p>
          <a:p>
            <a:r>
              <a:rPr lang="en-GB" dirty="0"/>
              <a:t>This is the reason why democratic, responsible, and transparent</a:t>
            </a:r>
            <a:r>
              <a:rPr lang="ko-KR" altLang="en-US" dirty="0"/>
              <a:t> </a:t>
            </a:r>
            <a:r>
              <a:rPr lang="en-US" altLang="ko-KR" dirty="0"/>
              <a:t>government is important to build up ‘industrial peace’. </a:t>
            </a:r>
            <a:endParaRPr lang="en-GB" dirty="0"/>
          </a:p>
        </p:txBody>
      </p:sp>
      <p:sp>
        <p:nvSpPr>
          <p:cNvPr id="4" name="슬라이드 번호 개체 틀 3">
            <a:extLst>
              <a:ext uri="{FF2B5EF4-FFF2-40B4-BE49-F238E27FC236}">
                <a16:creationId xmlns:a16="http://schemas.microsoft.com/office/drawing/2014/main" id="{100C91B7-4560-C74B-BB44-60AF3E19D7D4}"/>
              </a:ext>
            </a:extLst>
          </p:cNvPr>
          <p:cNvSpPr>
            <a:spLocks noGrp="1"/>
          </p:cNvSpPr>
          <p:nvPr>
            <p:ph type="sldNum" sz="quarter" idx="12"/>
          </p:nvPr>
        </p:nvSpPr>
        <p:spPr/>
        <p:txBody>
          <a:bodyPr/>
          <a:lstStyle/>
          <a:p>
            <a:fld id="{E0AF24B1-60AC-F04A-9811-209EC46C49B7}" type="slidenum">
              <a:rPr lang="en-GB" smtClean="0"/>
              <a:t>8</a:t>
            </a:fld>
            <a:endParaRPr lang="en-GB"/>
          </a:p>
        </p:txBody>
      </p:sp>
      <p:sp>
        <p:nvSpPr>
          <p:cNvPr id="5" name="바닥글 개체 틀 4">
            <a:extLst>
              <a:ext uri="{FF2B5EF4-FFF2-40B4-BE49-F238E27FC236}">
                <a16:creationId xmlns:a16="http://schemas.microsoft.com/office/drawing/2014/main" id="{36D4FDBB-8648-5B48-A0D9-5E04243280C0}"/>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3790388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BAF5E58-19BC-2341-BACB-C0226C463E7D}"/>
              </a:ext>
            </a:extLst>
          </p:cNvPr>
          <p:cNvSpPr>
            <a:spLocks noGrp="1"/>
          </p:cNvSpPr>
          <p:nvPr>
            <p:ph type="title"/>
          </p:nvPr>
        </p:nvSpPr>
        <p:spPr/>
        <p:txBody>
          <a:bodyPr/>
          <a:lstStyle/>
          <a:p>
            <a:r>
              <a:rPr lang="en-GB" sz="5400" dirty="0"/>
              <a:t>Part 2. What are industrial relations?</a:t>
            </a:r>
            <a:br>
              <a:rPr lang="en-GB" dirty="0"/>
            </a:br>
            <a:endParaRPr lang="en-GB" dirty="0"/>
          </a:p>
        </p:txBody>
      </p:sp>
      <p:sp>
        <p:nvSpPr>
          <p:cNvPr id="3" name="텍스트 개체 틀 2">
            <a:extLst>
              <a:ext uri="{FF2B5EF4-FFF2-40B4-BE49-F238E27FC236}">
                <a16:creationId xmlns:a16="http://schemas.microsoft.com/office/drawing/2014/main" id="{8D79B7B6-6DD5-9742-BF89-4074145A22C7}"/>
              </a:ext>
            </a:extLst>
          </p:cNvPr>
          <p:cNvSpPr>
            <a:spLocks noGrp="1"/>
          </p:cNvSpPr>
          <p:nvPr>
            <p:ph type="body" idx="1"/>
          </p:nvPr>
        </p:nvSpPr>
        <p:spPr/>
        <p:txBody>
          <a:bodyPr/>
          <a:lstStyle/>
          <a:p>
            <a:endParaRPr lang="en-GB"/>
          </a:p>
        </p:txBody>
      </p:sp>
      <p:sp>
        <p:nvSpPr>
          <p:cNvPr id="4" name="슬라이드 번호 개체 틀 3">
            <a:extLst>
              <a:ext uri="{FF2B5EF4-FFF2-40B4-BE49-F238E27FC236}">
                <a16:creationId xmlns:a16="http://schemas.microsoft.com/office/drawing/2014/main" id="{2416DA08-DF3E-6C45-983C-4BAF6C80065C}"/>
              </a:ext>
            </a:extLst>
          </p:cNvPr>
          <p:cNvSpPr>
            <a:spLocks noGrp="1"/>
          </p:cNvSpPr>
          <p:nvPr>
            <p:ph type="sldNum" sz="quarter" idx="12"/>
          </p:nvPr>
        </p:nvSpPr>
        <p:spPr/>
        <p:txBody>
          <a:bodyPr/>
          <a:lstStyle/>
          <a:p>
            <a:fld id="{E0AF24B1-60AC-F04A-9811-209EC46C49B7}" type="slidenum">
              <a:rPr lang="en-GB" smtClean="0"/>
              <a:t>9</a:t>
            </a:fld>
            <a:endParaRPr lang="en-GB"/>
          </a:p>
        </p:txBody>
      </p:sp>
      <p:sp>
        <p:nvSpPr>
          <p:cNvPr id="5" name="바닥글 개체 틀 4">
            <a:extLst>
              <a:ext uri="{FF2B5EF4-FFF2-40B4-BE49-F238E27FC236}">
                <a16:creationId xmlns:a16="http://schemas.microsoft.com/office/drawing/2014/main" id="{ECAFB3D6-CE16-BD43-B5B6-331C23A3D7BD}"/>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528739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F8BA0FA-C09A-7148-AFE2-D3A45F3A5CD2}"/>
              </a:ext>
            </a:extLst>
          </p:cNvPr>
          <p:cNvSpPr>
            <a:spLocks noGrp="1"/>
          </p:cNvSpPr>
          <p:nvPr>
            <p:ph type="title"/>
          </p:nvPr>
        </p:nvSpPr>
        <p:spPr/>
        <p:txBody>
          <a:bodyPr/>
          <a:lstStyle/>
          <a:p>
            <a:r>
              <a:rPr lang="en-GB" b="1" dirty="0"/>
              <a:t>What is industrial relations (labour relations)?</a:t>
            </a:r>
          </a:p>
        </p:txBody>
      </p:sp>
      <p:sp>
        <p:nvSpPr>
          <p:cNvPr id="3" name="내용 개체 틀 2">
            <a:extLst>
              <a:ext uri="{FF2B5EF4-FFF2-40B4-BE49-F238E27FC236}">
                <a16:creationId xmlns:a16="http://schemas.microsoft.com/office/drawing/2014/main" id="{C339CDF7-27D2-FC46-BEA0-6F4611D3D47C}"/>
              </a:ext>
            </a:extLst>
          </p:cNvPr>
          <p:cNvSpPr>
            <a:spLocks noGrp="1"/>
          </p:cNvSpPr>
          <p:nvPr>
            <p:ph idx="1"/>
          </p:nvPr>
        </p:nvSpPr>
        <p:spPr/>
        <p:txBody>
          <a:bodyPr/>
          <a:lstStyle/>
          <a:p>
            <a:r>
              <a:rPr lang="en-GB" dirty="0"/>
              <a:t>Industrial relations are social relationship of production (work) between workers and employers at company, industry, national and global economies. </a:t>
            </a:r>
          </a:p>
          <a:p>
            <a:r>
              <a:rPr lang="en-GB" dirty="0"/>
              <a:t>Company is a playing ground for the game of industrial relations between workers and employers. </a:t>
            </a:r>
          </a:p>
          <a:p>
            <a:r>
              <a:rPr lang="en-GB" dirty="0"/>
              <a:t>Also, company is a battlefield of social relationship of production (work) between workers and capitalists. </a:t>
            </a:r>
          </a:p>
          <a:p>
            <a:r>
              <a:rPr lang="en-GB" dirty="0"/>
              <a:t>Industrial relations are human-to-human relationship between workers and employers, not human-to-organisation relationship between workers and company (enterprise, corporate) </a:t>
            </a:r>
          </a:p>
        </p:txBody>
      </p:sp>
      <p:sp>
        <p:nvSpPr>
          <p:cNvPr id="4" name="슬라이드 번호 개체 틀 3">
            <a:extLst>
              <a:ext uri="{FF2B5EF4-FFF2-40B4-BE49-F238E27FC236}">
                <a16:creationId xmlns:a16="http://schemas.microsoft.com/office/drawing/2014/main" id="{47C943AF-646F-804D-9467-A1B6687E9DD7}"/>
              </a:ext>
            </a:extLst>
          </p:cNvPr>
          <p:cNvSpPr>
            <a:spLocks noGrp="1"/>
          </p:cNvSpPr>
          <p:nvPr>
            <p:ph type="sldNum" sz="quarter" idx="12"/>
          </p:nvPr>
        </p:nvSpPr>
        <p:spPr/>
        <p:txBody>
          <a:bodyPr/>
          <a:lstStyle/>
          <a:p>
            <a:fld id="{E0AF24B1-60AC-F04A-9811-209EC46C49B7}" type="slidenum">
              <a:rPr lang="en-GB" smtClean="0"/>
              <a:t>10</a:t>
            </a:fld>
            <a:endParaRPr lang="en-GB"/>
          </a:p>
        </p:txBody>
      </p:sp>
      <p:sp>
        <p:nvSpPr>
          <p:cNvPr id="5" name="바닥글 개체 틀 4">
            <a:extLst>
              <a:ext uri="{FF2B5EF4-FFF2-40B4-BE49-F238E27FC236}">
                <a16:creationId xmlns:a16="http://schemas.microsoft.com/office/drawing/2014/main" id="{C8BAC449-064F-E74E-8E1D-BDA1B74955D0}"/>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2521530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D1799B4-3A78-F44B-B1B7-5284F6D9C2BD}"/>
              </a:ext>
            </a:extLst>
          </p:cNvPr>
          <p:cNvSpPr>
            <a:spLocks noGrp="1"/>
          </p:cNvSpPr>
          <p:nvPr>
            <p:ph type="title"/>
          </p:nvPr>
        </p:nvSpPr>
        <p:spPr/>
        <p:txBody>
          <a:bodyPr/>
          <a:lstStyle/>
          <a:p>
            <a:r>
              <a:rPr lang="en-GB" b="1" dirty="0"/>
              <a:t>Employers are same with company, or different from company?</a:t>
            </a:r>
          </a:p>
        </p:txBody>
      </p:sp>
      <p:sp>
        <p:nvSpPr>
          <p:cNvPr id="3" name="내용 개체 틀 2">
            <a:extLst>
              <a:ext uri="{FF2B5EF4-FFF2-40B4-BE49-F238E27FC236}">
                <a16:creationId xmlns:a16="http://schemas.microsoft.com/office/drawing/2014/main" id="{FDC4BA56-E080-1243-8432-57CB5D295DA2}"/>
              </a:ext>
            </a:extLst>
          </p:cNvPr>
          <p:cNvSpPr>
            <a:spLocks noGrp="1"/>
          </p:cNvSpPr>
          <p:nvPr>
            <p:ph idx="1"/>
          </p:nvPr>
        </p:nvSpPr>
        <p:spPr/>
        <p:txBody>
          <a:bodyPr>
            <a:normAutofit fontScale="85000" lnSpcReduction="20000"/>
          </a:bodyPr>
          <a:lstStyle/>
          <a:p>
            <a:r>
              <a:rPr lang="en-GB" dirty="0"/>
              <a:t>Employers are different from company. </a:t>
            </a:r>
          </a:p>
          <a:p>
            <a:r>
              <a:rPr lang="en-GB" dirty="0"/>
              <a:t>Company has its own legal </a:t>
            </a:r>
            <a:r>
              <a:rPr lang="en-US" dirty="0"/>
              <a:t>person (entity)</a:t>
            </a:r>
            <a:r>
              <a:rPr lang="en-GB" dirty="0"/>
              <a:t>. Employers have their own legal entity. </a:t>
            </a:r>
          </a:p>
          <a:p>
            <a:r>
              <a:rPr lang="en-GB" altLang="ko-KR" dirty="0"/>
              <a:t>As workers’ wage comes from company money, employers’ remuneration comes from company money. </a:t>
            </a:r>
          </a:p>
          <a:p>
            <a:r>
              <a:rPr lang="en-GB" altLang="ko-KR" dirty="0"/>
              <a:t>If employers use company many for their own personal purpose, they go to jail on charges of corruption, bribery, and embezzlement. </a:t>
            </a:r>
          </a:p>
          <a:p>
            <a:r>
              <a:rPr lang="en-GB" altLang="ko-KR" dirty="0"/>
              <a:t>So, company money is different from employers’ money. </a:t>
            </a:r>
          </a:p>
          <a:p>
            <a:r>
              <a:rPr lang="en-GB" altLang="ko-KR" dirty="0"/>
              <a:t>In industrial relations, workers’ counterpart is not company which is not alive, but employers who are alive and control company.  </a:t>
            </a:r>
          </a:p>
          <a:p>
            <a:r>
              <a:rPr lang="en-US" altLang="ko-KR" dirty="0"/>
              <a:t>Unionists</a:t>
            </a:r>
            <a:r>
              <a:rPr lang="en-GB" altLang="ko-KR" dirty="0"/>
              <a:t> have to pay our attention to social relationship of production (work) between workers and employers (capitalists). </a:t>
            </a:r>
          </a:p>
          <a:p>
            <a:r>
              <a:rPr lang="en-US" altLang="ko-KR" dirty="0"/>
              <a:t>Unionists must be careful about the myths of commodity fetishism, money fetishism, machine fetishism, technology fetishism, as well corporate fetishism. </a:t>
            </a:r>
          </a:p>
        </p:txBody>
      </p:sp>
      <p:sp>
        <p:nvSpPr>
          <p:cNvPr id="4" name="슬라이드 번호 개체 틀 3">
            <a:extLst>
              <a:ext uri="{FF2B5EF4-FFF2-40B4-BE49-F238E27FC236}">
                <a16:creationId xmlns:a16="http://schemas.microsoft.com/office/drawing/2014/main" id="{7D65029B-5180-614E-A7B5-D0DEF671D362}"/>
              </a:ext>
            </a:extLst>
          </p:cNvPr>
          <p:cNvSpPr>
            <a:spLocks noGrp="1"/>
          </p:cNvSpPr>
          <p:nvPr>
            <p:ph type="sldNum" sz="quarter" idx="12"/>
          </p:nvPr>
        </p:nvSpPr>
        <p:spPr/>
        <p:txBody>
          <a:bodyPr/>
          <a:lstStyle/>
          <a:p>
            <a:fld id="{E0AF24B1-60AC-F04A-9811-209EC46C49B7}" type="slidenum">
              <a:rPr lang="en-GB" smtClean="0"/>
              <a:t>11</a:t>
            </a:fld>
            <a:endParaRPr lang="en-GB"/>
          </a:p>
        </p:txBody>
      </p:sp>
      <p:sp>
        <p:nvSpPr>
          <p:cNvPr id="5" name="바닥글 개체 틀 4">
            <a:extLst>
              <a:ext uri="{FF2B5EF4-FFF2-40B4-BE49-F238E27FC236}">
                <a16:creationId xmlns:a16="http://schemas.microsoft.com/office/drawing/2014/main" id="{6438A145-A690-2649-9DC5-CA3AF3993301}"/>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1885309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89BDD14-4399-164E-8224-FDE0C6D72E7B}"/>
              </a:ext>
            </a:extLst>
          </p:cNvPr>
          <p:cNvSpPr>
            <a:spLocks noGrp="1"/>
          </p:cNvSpPr>
          <p:nvPr>
            <p:ph type="title"/>
          </p:nvPr>
        </p:nvSpPr>
        <p:spPr>
          <a:xfrm>
            <a:off x="838201" y="365125"/>
            <a:ext cx="5942428" cy="1138025"/>
          </a:xfrm>
        </p:spPr>
        <p:txBody>
          <a:bodyPr/>
          <a:lstStyle/>
          <a:p>
            <a:r>
              <a:rPr lang="en-GB"/>
              <a:t>Industrial Relations</a:t>
            </a:r>
          </a:p>
        </p:txBody>
      </p:sp>
      <p:sp>
        <p:nvSpPr>
          <p:cNvPr id="3" name="TextBox 2">
            <a:extLst>
              <a:ext uri="{FF2B5EF4-FFF2-40B4-BE49-F238E27FC236}">
                <a16:creationId xmlns:a16="http://schemas.microsoft.com/office/drawing/2014/main" id="{A47C8DE2-ED95-F24C-B4FE-69924931E959}"/>
              </a:ext>
            </a:extLst>
          </p:cNvPr>
          <p:cNvSpPr txBox="1"/>
          <p:nvPr/>
        </p:nvSpPr>
        <p:spPr>
          <a:xfrm>
            <a:off x="7719520" y="1871001"/>
            <a:ext cx="861774" cy="4332849"/>
          </a:xfrm>
          <a:prstGeom prst="rect">
            <a:avLst/>
          </a:prstGeom>
          <a:noFill/>
          <a:ln>
            <a:solidFill>
              <a:schemeClr val="tx1"/>
            </a:solidFill>
          </a:ln>
        </p:spPr>
        <p:txBody>
          <a:bodyPr vert="eaVert" wrap="square" rtlCol="0">
            <a:spAutoFit/>
          </a:bodyPr>
          <a:lstStyle/>
          <a:p>
            <a:pPr algn="ctr"/>
            <a:r>
              <a:rPr lang="en-GB" sz="4400"/>
              <a:t>Workers</a:t>
            </a:r>
          </a:p>
        </p:txBody>
      </p:sp>
      <p:sp>
        <p:nvSpPr>
          <p:cNvPr id="4" name="TextBox 3">
            <a:extLst>
              <a:ext uri="{FF2B5EF4-FFF2-40B4-BE49-F238E27FC236}">
                <a16:creationId xmlns:a16="http://schemas.microsoft.com/office/drawing/2014/main" id="{5BA2DCA8-4B0E-4249-A706-97A2A5BCC0CC}"/>
              </a:ext>
            </a:extLst>
          </p:cNvPr>
          <p:cNvSpPr txBox="1"/>
          <p:nvPr/>
        </p:nvSpPr>
        <p:spPr>
          <a:xfrm>
            <a:off x="10052413" y="1882721"/>
            <a:ext cx="861774" cy="4332849"/>
          </a:xfrm>
          <a:prstGeom prst="rect">
            <a:avLst/>
          </a:prstGeom>
          <a:noFill/>
          <a:ln>
            <a:solidFill>
              <a:schemeClr val="tx1"/>
            </a:solidFill>
          </a:ln>
        </p:spPr>
        <p:txBody>
          <a:bodyPr vert="eaVert" wrap="square" rtlCol="0">
            <a:spAutoFit/>
          </a:bodyPr>
          <a:lstStyle/>
          <a:p>
            <a:pPr algn="ctr"/>
            <a:r>
              <a:rPr lang="en-GB" sz="4400"/>
              <a:t>Employers</a:t>
            </a:r>
          </a:p>
        </p:txBody>
      </p:sp>
      <p:cxnSp>
        <p:nvCxnSpPr>
          <p:cNvPr id="6" name="직선 연결선[R] 5">
            <a:extLst>
              <a:ext uri="{FF2B5EF4-FFF2-40B4-BE49-F238E27FC236}">
                <a16:creationId xmlns:a16="http://schemas.microsoft.com/office/drawing/2014/main" id="{41C97026-1B3D-794D-A7EE-C51F567D07D1}"/>
              </a:ext>
            </a:extLst>
          </p:cNvPr>
          <p:cNvCxnSpPr>
            <a:cxnSpLocks/>
          </p:cNvCxnSpPr>
          <p:nvPr/>
        </p:nvCxnSpPr>
        <p:spPr>
          <a:xfrm>
            <a:off x="3460652" y="5387926"/>
            <a:ext cx="8046720" cy="98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직선 연결선[R] 7">
            <a:extLst>
              <a:ext uri="{FF2B5EF4-FFF2-40B4-BE49-F238E27FC236}">
                <a16:creationId xmlns:a16="http://schemas.microsoft.com/office/drawing/2014/main" id="{6605F6DC-6038-344A-BFDD-D53F36E6A2E4}"/>
              </a:ext>
            </a:extLst>
          </p:cNvPr>
          <p:cNvCxnSpPr>
            <a:cxnSpLocks/>
          </p:cNvCxnSpPr>
          <p:nvPr/>
        </p:nvCxnSpPr>
        <p:spPr>
          <a:xfrm>
            <a:off x="3458304" y="4302373"/>
            <a:ext cx="8046720" cy="98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직선 연결선[R] 8">
            <a:extLst>
              <a:ext uri="{FF2B5EF4-FFF2-40B4-BE49-F238E27FC236}">
                <a16:creationId xmlns:a16="http://schemas.microsoft.com/office/drawing/2014/main" id="{B50DF387-06B6-1148-8FF3-4A107902E7F9}"/>
              </a:ext>
            </a:extLst>
          </p:cNvPr>
          <p:cNvCxnSpPr>
            <a:cxnSpLocks/>
          </p:cNvCxnSpPr>
          <p:nvPr/>
        </p:nvCxnSpPr>
        <p:spPr>
          <a:xfrm>
            <a:off x="3486440" y="3205089"/>
            <a:ext cx="8046720" cy="98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직선 연결선[R] 9">
            <a:extLst>
              <a:ext uri="{FF2B5EF4-FFF2-40B4-BE49-F238E27FC236}">
                <a16:creationId xmlns:a16="http://schemas.microsoft.com/office/drawing/2014/main" id="{CFA8168D-97FF-6E41-93C1-6B725470D835}"/>
              </a:ext>
            </a:extLst>
          </p:cNvPr>
          <p:cNvCxnSpPr>
            <a:cxnSpLocks/>
          </p:cNvCxnSpPr>
          <p:nvPr/>
        </p:nvCxnSpPr>
        <p:spPr>
          <a:xfrm>
            <a:off x="3472372" y="2192214"/>
            <a:ext cx="8046720" cy="98474"/>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BEA7DF0-E2D5-0D40-B655-A29B30917647}"/>
              </a:ext>
            </a:extLst>
          </p:cNvPr>
          <p:cNvSpPr txBox="1"/>
          <p:nvPr/>
        </p:nvSpPr>
        <p:spPr>
          <a:xfrm>
            <a:off x="2700996" y="5846238"/>
            <a:ext cx="2785403" cy="523220"/>
          </a:xfrm>
          <a:prstGeom prst="rect">
            <a:avLst/>
          </a:prstGeom>
          <a:noFill/>
        </p:spPr>
        <p:txBody>
          <a:bodyPr wrap="square" rtlCol="0">
            <a:spAutoFit/>
          </a:bodyPr>
          <a:lstStyle/>
          <a:p>
            <a:r>
              <a:rPr lang="en-GB" sz="2800"/>
              <a:t>Workplace level</a:t>
            </a:r>
          </a:p>
        </p:txBody>
      </p:sp>
      <p:sp>
        <p:nvSpPr>
          <p:cNvPr id="12" name="TextBox 11">
            <a:extLst>
              <a:ext uri="{FF2B5EF4-FFF2-40B4-BE49-F238E27FC236}">
                <a16:creationId xmlns:a16="http://schemas.microsoft.com/office/drawing/2014/main" id="{2F65D5B2-2A7C-B24C-B563-DD37FBA69AAE}"/>
              </a:ext>
            </a:extLst>
          </p:cNvPr>
          <p:cNvSpPr txBox="1"/>
          <p:nvPr/>
        </p:nvSpPr>
        <p:spPr>
          <a:xfrm>
            <a:off x="2726784" y="4648141"/>
            <a:ext cx="2785403" cy="523220"/>
          </a:xfrm>
          <a:prstGeom prst="rect">
            <a:avLst/>
          </a:prstGeom>
          <a:noFill/>
        </p:spPr>
        <p:txBody>
          <a:bodyPr wrap="square" rtlCol="0">
            <a:spAutoFit/>
          </a:bodyPr>
          <a:lstStyle/>
          <a:p>
            <a:r>
              <a:rPr lang="en-GB" sz="2800"/>
              <a:t>Company level</a:t>
            </a:r>
          </a:p>
        </p:txBody>
      </p:sp>
      <p:sp>
        <p:nvSpPr>
          <p:cNvPr id="13" name="TextBox 12">
            <a:extLst>
              <a:ext uri="{FF2B5EF4-FFF2-40B4-BE49-F238E27FC236}">
                <a16:creationId xmlns:a16="http://schemas.microsoft.com/office/drawing/2014/main" id="{78D3C12B-5C46-6B4E-B175-BFAE3B34CB43}"/>
              </a:ext>
            </a:extLst>
          </p:cNvPr>
          <p:cNvSpPr txBox="1"/>
          <p:nvPr/>
        </p:nvSpPr>
        <p:spPr>
          <a:xfrm>
            <a:off x="2710368" y="3675126"/>
            <a:ext cx="2785403" cy="523220"/>
          </a:xfrm>
          <a:prstGeom prst="rect">
            <a:avLst/>
          </a:prstGeom>
          <a:noFill/>
        </p:spPr>
        <p:txBody>
          <a:bodyPr wrap="square" rtlCol="0">
            <a:spAutoFit/>
          </a:bodyPr>
          <a:lstStyle/>
          <a:p>
            <a:r>
              <a:rPr lang="en-GB" sz="2800"/>
              <a:t>Industrial level</a:t>
            </a:r>
          </a:p>
        </p:txBody>
      </p:sp>
      <p:sp>
        <p:nvSpPr>
          <p:cNvPr id="14" name="TextBox 13">
            <a:extLst>
              <a:ext uri="{FF2B5EF4-FFF2-40B4-BE49-F238E27FC236}">
                <a16:creationId xmlns:a16="http://schemas.microsoft.com/office/drawing/2014/main" id="{519BBFE7-EE42-6A42-96D6-6B6940DFB14A}"/>
              </a:ext>
            </a:extLst>
          </p:cNvPr>
          <p:cNvSpPr txBox="1"/>
          <p:nvPr/>
        </p:nvSpPr>
        <p:spPr>
          <a:xfrm>
            <a:off x="2696301" y="2662250"/>
            <a:ext cx="2785403" cy="523220"/>
          </a:xfrm>
          <a:prstGeom prst="rect">
            <a:avLst/>
          </a:prstGeom>
          <a:noFill/>
        </p:spPr>
        <p:txBody>
          <a:bodyPr wrap="square" rtlCol="0">
            <a:spAutoFit/>
          </a:bodyPr>
          <a:lstStyle/>
          <a:p>
            <a:r>
              <a:rPr lang="en-GB" sz="2800"/>
              <a:t>National level</a:t>
            </a:r>
          </a:p>
        </p:txBody>
      </p:sp>
      <p:sp>
        <p:nvSpPr>
          <p:cNvPr id="15" name="TextBox 14">
            <a:extLst>
              <a:ext uri="{FF2B5EF4-FFF2-40B4-BE49-F238E27FC236}">
                <a16:creationId xmlns:a16="http://schemas.microsoft.com/office/drawing/2014/main" id="{6D1E7EFD-017D-934F-934E-9C74B436FC14}"/>
              </a:ext>
            </a:extLst>
          </p:cNvPr>
          <p:cNvSpPr txBox="1"/>
          <p:nvPr/>
        </p:nvSpPr>
        <p:spPr>
          <a:xfrm>
            <a:off x="2668164" y="1522769"/>
            <a:ext cx="2785403" cy="523220"/>
          </a:xfrm>
          <a:prstGeom prst="rect">
            <a:avLst/>
          </a:prstGeom>
          <a:noFill/>
        </p:spPr>
        <p:txBody>
          <a:bodyPr wrap="square" rtlCol="0">
            <a:spAutoFit/>
          </a:bodyPr>
          <a:lstStyle/>
          <a:p>
            <a:r>
              <a:rPr lang="en-GB" sz="2800"/>
              <a:t>Global level</a:t>
            </a:r>
          </a:p>
        </p:txBody>
      </p:sp>
      <p:sp>
        <p:nvSpPr>
          <p:cNvPr id="16" name="슬라이드 번호 개체 틀 15">
            <a:extLst>
              <a:ext uri="{FF2B5EF4-FFF2-40B4-BE49-F238E27FC236}">
                <a16:creationId xmlns:a16="http://schemas.microsoft.com/office/drawing/2014/main" id="{4FF3255D-E589-8843-A271-0CE173762996}"/>
              </a:ext>
            </a:extLst>
          </p:cNvPr>
          <p:cNvSpPr>
            <a:spLocks noGrp="1"/>
          </p:cNvSpPr>
          <p:nvPr>
            <p:ph type="sldNum" sz="quarter" idx="12"/>
          </p:nvPr>
        </p:nvSpPr>
        <p:spPr/>
        <p:txBody>
          <a:bodyPr/>
          <a:lstStyle/>
          <a:p>
            <a:fld id="{FC88222E-0BB6-934E-A679-925F160FA7CF}" type="slidenum">
              <a:rPr lang="en-GB" smtClean="0"/>
              <a:t>12</a:t>
            </a:fld>
            <a:endParaRPr lang="en-GB" dirty="0"/>
          </a:p>
        </p:txBody>
      </p:sp>
      <p:sp>
        <p:nvSpPr>
          <p:cNvPr id="5" name="바닥글 개체 틀 4">
            <a:extLst>
              <a:ext uri="{FF2B5EF4-FFF2-40B4-BE49-F238E27FC236}">
                <a16:creationId xmlns:a16="http://schemas.microsoft.com/office/drawing/2014/main" id="{BC2ECAEF-EDE4-9640-A0C9-C332693CFC64}"/>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498188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lstStyle/>
          <a:p>
            <a:endParaRPr lang="ko-KR" altLang="en-US"/>
          </a:p>
        </p:txBody>
      </p:sp>
      <p:pic>
        <p:nvPicPr>
          <p:cNvPr id="91138" name="Picture 2" descr="https://fbcdn-sphotos-a.akamaihd.net/hphotos-ak-ash4/p480x480/398830_371732822864050_100000820072323_925978_1887212051_n.jpg"/>
          <p:cNvPicPr>
            <a:picLocks noChangeAspect="1" noChangeArrowheads="1"/>
          </p:cNvPicPr>
          <p:nvPr/>
        </p:nvPicPr>
        <p:blipFill>
          <a:blip r:embed="rId2" cstate="screen"/>
          <a:srcRect/>
          <a:stretch>
            <a:fillRect/>
          </a:stretch>
        </p:blipFill>
        <p:spPr bwMode="auto">
          <a:xfrm>
            <a:off x="649357" y="391099"/>
            <a:ext cx="10999304" cy="6147810"/>
          </a:xfrm>
          <a:prstGeom prst="rect">
            <a:avLst/>
          </a:prstGeom>
          <a:noFill/>
        </p:spPr>
      </p:pic>
      <p:cxnSp>
        <p:nvCxnSpPr>
          <p:cNvPr id="6" name="직선 연결선 5"/>
          <p:cNvCxnSpPr/>
          <p:nvPr/>
        </p:nvCxnSpPr>
        <p:spPr>
          <a:xfrm flipV="1">
            <a:off x="3287688" y="1124744"/>
            <a:ext cx="6120680" cy="468052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바닥글 개체 틀 3">
            <a:extLst>
              <a:ext uri="{FF2B5EF4-FFF2-40B4-BE49-F238E27FC236}">
                <a16:creationId xmlns:a16="http://schemas.microsoft.com/office/drawing/2014/main" id="{8A30856D-0CAE-7346-844C-A3C6D574FA8E}"/>
              </a:ext>
            </a:extLst>
          </p:cNvPr>
          <p:cNvSpPr>
            <a:spLocks noGrp="1"/>
          </p:cNvSpPr>
          <p:nvPr>
            <p:ph type="ftr" sz="quarter" idx="11"/>
          </p:nvPr>
        </p:nvSpPr>
        <p:spPr/>
        <p:txBody>
          <a:bodyPr/>
          <a:lstStyle/>
          <a:p>
            <a:r>
              <a:rPr lang="en-GB"/>
              <a:t>Yoon Hyowon 2020 0926</a:t>
            </a:r>
          </a:p>
        </p:txBody>
      </p:sp>
      <p:sp>
        <p:nvSpPr>
          <p:cNvPr id="5" name="슬라이드 번호 개체 틀 4">
            <a:extLst>
              <a:ext uri="{FF2B5EF4-FFF2-40B4-BE49-F238E27FC236}">
                <a16:creationId xmlns:a16="http://schemas.microsoft.com/office/drawing/2014/main" id="{682742D4-9039-6E49-B19B-43370585B1EA}"/>
              </a:ext>
            </a:extLst>
          </p:cNvPr>
          <p:cNvSpPr>
            <a:spLocks noGrp="1"/>
          </p:cNvSpPr>
          <p:nvPr>
            <p:ph type="sldNum" sz="quarter" idx="12"/>
          </p:nvPr>
        </p:nvSpPr>
        <p:spPr/>
        <p:txBody>
          <a:bodyPr/>
          <a:lstStyle/>
          <a:p>
            <a:fld id="{E0AF24B1-60AC-F04A-9811-209EC46C49B7}" type="slidenum">
              <a:rPr lang="en-GB" smtClean="0"/>
              <a:t>13</a:t>
            </a:fld>
            <a:endParaRPr lang="en-GB"/>
          </a:p>
        </p:txBody>
      </p:sp>
    </p:spTree>
    <p:extLst>
      <p:ext uri="{BB962C8B-B14F-4D97-AF65-F5344CB8AC3E}">
        <p14:creationId xmlns:p14="http://schemas.microsoft.com/office/powerpoint/2010/main" val="2281071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BAF5E58-19BC-2341-BACB-C0226C463E7D}"/>
              </a:ext>
            </a:extLst>
          </p:cNvPr>
          <p:cNvSpPr>
            <a:spLocks noGrp="1"/>
          </p:cNvSpPr>
          <p:nvPr>
            <p:ph type="title"/>
          </p:nvPr>
        </p:nvSpPr>
        <p:spPr/>
        <p:txBody>
          <a:bodyPr>
            <a:normAutofit/>
          </a:bodyPr>
          <a:lstStyle/>
          <a:p>
            <a:r>
              <a:rPr lang="en-GB" sz="4800" dirty="0"/>
              <a:t>Part 3. What are workers’ rights and workers’ interests?</a:t>
            </a:r>
            <a:br>
              <a:rPr lang="en-GB" dirty="0"/>
            </a:br>
            <a:endParaRPr lang="en-GB" dirty="0"/>
          </a:p>
        </p:txBody>
      </p:sp>
      <p:sp>
        <p:nvSpPr>
          <p:cNvPr id="3" name="텍스트 개체 틀 2">
            <a:extLst>
              <a:ext uri="{FF2B5EF4-FFF2-40B4-BE49-F238E27FC236}">
                <a16:creationId xmlns:a16="http://schemas.microsoft.com/office/drawing/2014/main" id="{8D79B7B6-6DD5-9742-BF89-4074145A22C7}"/>
              </a:ext>
            </a:extLst>
          </p:cNvPr>
          <p:cNvSpPr>
            <a:spLocks noGrp="1"/>
          </p:cNvSpPr>
          <p:nvPr>
            <p:ph type="body" idx="1"/>
          </p:nvPr>
        </p:nvSpPr>
        <p:spPr/>
        <p:txBody>
          <a:bodyPr/>
          <a:lstStyle/>
          <a:p>
            <a:endParaRPr lang="en-GB"/>
          </a:p>
        </p:txBody>
      </p:sp>
      <p:sp>
        <p:nvSpPr>
          <p:cNvPr id="4" name="슬라이드 번호 개체 틀 3">
            <a:extLst>
              <a:ext uri="{FF2B5EF4-FFF2-40B4-BE49-F238E27FC236}">
                <a16:creationId xmlns:a16="http://schemas.microsoft.com/office/drawing/2014/main" id="{2416DA08-DF3E-6C45-983C-4BAF6C80065C}"/>
              </a:ext>
            </a:extLst>
          </p:cNvPr>
          <p:cNvSpPr>
            <a:spLocks noGrp="1"/>
          </p:cNvSpPr>
          <p:nvPr>
            <p:ph type="sldNum" sz="quarter" idx="12"/>
          </p:nvPr>
        </p:nvSpPr>
        <p:spPr/>
        <p:txBody>
          <a:bodyPr/>
          <a:lstStyle/>
          <a:p>
            <a:fld id="{E0AF24B1-60AC-F04A-9811-209EC46C49B7}" type="slidenum">
              <a:rPr lang="en-GB" smtClean="0"/>
              <a:t>14</a:t>
            </a:fld>
            <a:endParaRPr lang="en-GB"/>
          </a:p>
        </p:txBody>
      </p:sp>
      <p:sp>
        <p:nvSpPr>
          <p:cNvPr id="5" name="바닥글 개체 틀 4">
            <a:extLst>
              <a:ext uri="{FF2B5EF4-FFF2-40B4-BE49-F238E27FC236}">
                <a16:creationId xmlns:a16="http://schemas.microsoft.com/office/drawing/2014/main" id="{ECAFB3D6-CE16-BD43-B5B6-331C23A3D7BD}"/>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1961239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51822EF-03B6-6B44-B9D7-6BD02CC2EC65}"/>
              </a:ext>
            </a:extLst>
          </p:cNvPr>
          <p:cNvSpPr>
            <a:spLocks noGrp="1"/>
          </p:cNvSpPr>
          <p:nvPr>
            <p:ph type="title"/>
          </p:nvPr>
        </p:nvSpPr>
        <p:spPr/>
        <p:txBody>
          <a:bodyPr/>
          <a:lstStyle/>
          <a:p>
            <a:r>
              <a:rPr lang="en-GB" b="1" dirty="0"/>
              <a:t>Relationship between rights and interests</a:t>
            </a:r>
          </a:p>
        </p:txBody>
      </p:sp>
      <p:sp>
        <p:nvSpPr>
          <p:cNvPr id="3" name="내용 개체 틀 2">
            <a:extLst>
              <a:ext uri="{FF2B5EF4-FFF2-40B4-BE49-F238E27FC236}">
                <a16:creationId xmlns:a16="http://schemas.microsoft.com/office/drawing/2014/main" id="{60953E4B-92BB-B34E-AD26-A409F7818D95}"/>
              </a:ext>
            </a:extLst>
          </p:cNvPr>
          <p:cNvSpPr>
            <a:spLocks noGrp="1"/>
          </p:cNvSpPr>
          <p:nvPr>
            <p:ph idx="1"/>
          </p:nvPr>
        </p:nvSpPr>
        <p:spPr>
          <a:xfrm>
            <a:off x="838200" y="1690688"/>
            <a:ext cx="10515600" cy="4486275"/>
          </a:xfrm>
        </p:spPr>
        <p:txBody>
          <a:bodyPr>
            <a:normAutofit fontScale="70000" lnSpcReduction="20000"/>
          </a:bodyPr>
          <a:lstStyle/>
          <a:p>
            <a:r>
              <a:rPr lang="en-GB" dirty="0"/>
              <a:t>Union is a workers’ organisation fight for workers’ rights and workers’ interests. </a:t>
            </a:r>
          </a:p>
          <a:p>
            <a:r>
              <a:rPr lang="en-GB" dirty="0"/>
              <a:t>What are workers’ rights? And what are workers’ interests?</a:t>
            </a:r>
          </a:p>
          <a:p>
            <a:r>
              <a:rPr lang="en-GB" dirty="0"/>
              <a:t>Interests are something that we can enjoy, and that make us happy and comfortable.</a:t>
            </a:r>
          </a:p>
          <a:p>
            <a:r>
              <a:rPr lang="en-GB" dirty="0"/>
              <a:t>Think about “what make workers happy and comfortable inside and outside factory?”.  </a:t>
            </a:r>
          </a:p>
          <a:p>
            <a:r>
              <a:rPr lang="en-GB" dirty="0"/>
              <a:t>Rights are something that we must have for the purpose of protecting us from others such as employers.  </a:t>
            </a:r>
          </a:p>
          <a:p>
            <a:r>
              <a:rPr lang="en-GB" dirty="0"/>
              <a:t>Think about, “what protect workers inside and outside factory, especially from employers?”.  </a:t>
            </a:r>
          </a:p>
          <a:p>
            <a:r>
              <a:rPr lang="en-GB" altLang="ko-Kore-KR" dirty="0"/>
              <a:t>Between rights and interests, what are more important and prior to another?</a:t>
            </a:r>
          </a:p>
          <a:p>
            <a:r>
              <a:rPr lang="en-GB" altLang="ko-Kore-KR" dirty="0"/>
              <a:t>In that sense, rights are weapon for hunting and interests are animal to be hunted. </a:t>
            </a:r>
          </a:p>
          <a:p>
            <a:r>
              <a:rPr lang="en-GB" altLang="ko-Kore-KR" dirty="0"/>
              <a:t>If we have good weapons, our hunting results will be good. </a:t>
            </a:r>
          </a:p>
          <a:p>
            <a:r>
              <a:rPr lang="en-GB" dirty="0"/>
              <a:t>So, if we have good rights, we will have good interests. If we have poor rights, we will have poor interests.  </a:t>
            </a:r>
          </a:p>
          <a:p>
            <a:r>
              <a:rPr lang="en-GB" dirty="0"/>
              <a:t>This is the reason, in general, why employers are very reluctant to recognise workers’ rights inside and outside factory. </a:t>
            </a:r>
          </a:p>
        </p:txBody>
      </p:sp>
      <p:sp>
        <p:nvSpPr>
          <p:cNvPr id="4" name="바닥글 개체 틀 3">
            <a:extLst>
              <a:ext uri="{FF2B5EF4-FFF2-40B4-BE49-F238E27FC236}">
                <a16:creationId xmlns:a16="http://schemas.microsoft.com/office/drawing/2014/main" id="{5395A5F1-44BC-574C-BE45-67C29864444A}"/>
              </a:ext>
            </a:extLst>
          </p:cNvPr>
          <p:cNvSpPr>
            <a:spLocks noGrp="1"/>
          </p:cNvSpPr>
          <p:nvPr>
            <p:ph type="ftr" sz="quarter" idx="11"/>
          </p:nvPr>
        </p:nvSpPr>
        <p:spPr/>
        <p:txBody>
          <a:bodyPr/>
          <a:lstStyle/>
          <a:p>
            <a:r>
              <a:rPr lang="en-GB"/>
              <a:t>Yoon Hyowon 2020 0926</a:t>
            </a:r>
          </a:p>
        </p:txBody>
      </p:sp>
      <p:sp>
        <p:nvSpPr>
          <p:cNvPr id="5" name="슬라이드 번호 개체 틀 4">
            <a:extLst>
              <a:ext uri="{FF2B5EF4-FFF2-40B4-BE49-F238E27FC236}">
                <a16:creationId xmlns:a16="http://schemas.microsoft.com/office/drawing/2014/main" id="{C6929984-169A-CB49-A0B7-D70BCBECA218}"/>
              </a:ext>
            </a:extLst>
          </p:cNvPr>
          <p:cNvSpPr>
            <a:spLocks noGrp="1"/>
          </p:cNvSpPr>
          <p:nvPr>
            <p:ph type="sldNum" sz="quarter" idx="12"/>
          </p:nvPr>
        </p:nvSpPr>
        <p:spPr/>
        <p:txBody>
          <a:bodyPr/>
          <a:lstStyle/>
          <a:p>
            <a:fld id="{E0AF24B1-60AC-F04A-9811-209EC46C49B7}" type="slidenum">
              <a:rPr lang="en-GB" smtClean="0"/>
              <a:t>15</a:t>
            </a:fld>
            <a:endParaRPr lang="en-GB"/>
          </a:p>
        </p:txBody>
      </p:sp>
    </p:spTree>
    <p:extLst>
      <p:ext uri="{BB962C8B-B14F-4D97-AF65-F5344CB8AC3E}">
        <p14:creationId xmlns:p14="http://schemas.microsoft.com/office/powerpoint/2010/main" val="2429162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FA67C87-09D0-7A47-AB3F-F0D5850EC6C1}"/>
              </a:ext>
            </a:extLst>
          </p:cNvPr>
          <p:cNvSpPr>
            <a:spLocks noGrp="1"/>
          </p:cNvSpPr>
          <p:nvPr>
            <p:ph type="title"/>
          </p:nvPr>
        </p:nvSpPr>
        <p:spPr/>
        <p:txBody>
          <a:bodyPr/>
          <a:lstStyle/>
          <a:p>
            <a:r>
              <a:rPr lang="en-GB" b="1" dirty="0"/>
              <a:t>Rights and interests for workers</a:t>
            </a:r>
          </a:p>
        </p:txBody>
      </p:sp>
      <p:sp>
        <p:nvSpPr>
          <p:cNvPr id="4" name="내용 개체 틀 3">
            <a:extLst>
              <a:ext uri="{FF2B5EF4-FFF2-40B4-BE49-F238E27FC236}">
                <a16:creationId xmlns:a16="http://schemas.microsoft.com/office/drawing/2014/main" id="{0A347ADE-4A69-7043-BADF-C836B9509360}"/>
              </a:ext>
            </a:extLst>
          </p:cNvPr>
          <p:cNvSpPr>
            <a:spLocks noGrp="1"/>
          </p:cNvSpPr>
          <p:nvPr>
            <p:ph sz="half" idx="2"/>
          </p:nvPr>
        </p:nvSpPr>
        <p:spPr>
          <a:xfrm>
            <a:off x="839788" y="1899450"/>
            <a:ext cx="5157787" cy="4290213"/>
          </a:xfrm>
        </p:spPr>
        <p:txBody>
          <a:bodyPr>
            <a:normAutofit fontScale="70000" lnSpcReduction="20000"/>
          </a:bodyPr>
          <a:lstStyle/>
          <a:p>
            <a:pPr marL="514350" indent="-514350">
              <a:buFont typeface="+mj-lt"/>
              <a:buAutoNum type="arabicPeriod"/>
            </a:pPr>
            <a:r>
              <a:rPr lang="en-GB" dirty="0"/>
              <a:t>Right to collectively unite</a:t>
            </a:r>
          </a:p>
          <a:p>
            <a:pPr marL="514350" indent="-514350">
              <a:buFont typeface="+mj-lt"/>
              <a:buAutoNum type="arabicPeriod"/>
            </a:pPr>
            <a:r>
              <a:rPr lang="en-GB" dirty="0"/>
              <a:t>Right to collectively bargaining</a:t>
            </a:r>
          </a:p>
          <a:p>
            <a:pPr marL="514350" indent="-514350">
              <a:buFont typeface="+mj-lt"/>
              <a:buAutoNum type="arabicPeriod"/>
            </a:pPr>
            <a:r>
              <a:rPr lang="en-GB" dirty="0"/>
              <a:t>Right to collectively act</a:t>
            </a:r>
          </a:p>
          <a:p>
            <a:pPr marL="514350" indent="-514350">
              <a:buFont typeface="+mj-lt"/>
              <a:buAutoNum type="arabicPeriod"/>
            </a:pPr>
            <a:r>
              <a:rPr lang="en-GB" dirty="0"/>
              <a:t>Right to information</a:t>
            </a:r>
          </a:p>
          <a:p>
            <a:pPr marL="514350" indent="-514350">
              <a:buFont typeface="+mj-lt"/>
              <a:buAutoNum type="arabicPeriod"/>
            </a:pPr>
            <a:r>
              <a:rPr lang="en-GB" dirty="0"/>
              <a:t>Right to consultation</a:t>
            </a:r>
          </a:p>
          <a:p>
            <a:pPr marL="514350" indent="-514350">
              <a:buFont typeface="+mj-lt"/>
              <a:buAutoNum type="arabicPeriod"/>
            </a:pPr>
            <a:r>
              <a:rPr lang="en-GB" dirty="0"/>
              <a:t>Right to participation</a:t>
            </a:r>
          </a:p>
          <a:p>
            <a:pPr marL="514350" indent="-514350">
              <a:buFont typeface="+mj-lt"/>
              <a:buAutoNum type="arabicPeriod"/>
            </a:pPr>
            <a:r>
              <a:rPr lang="en-GB" dirty="0"/>
              <a:t>Right to time for union activity (full-time unionist paid by company)</a:t>
            </a:r>
          </a:p>
          <a:p>
            <a:pPr marL="514350" indent="-514350">
              <a:buFont typeface="+mj-lt"/>
              <a:buAutoNum type="arabicPeriod"/>
            </a:pPr>
            <a:r>
              <a:rPr lang="en-GB" dirty="0"/>
              <a:t>Right to space and resources for union activity (provided by company)</a:t>
            </a:r>
          </a:p>
          <a:p>
            <a:pPr marL="0" indent="0">
              <a:buNone/>
            </a:pPr>
            <a:endParaRPr lang="en-GB" b="1" i="1" dirty="0"/>
          </a:p>
          <a:p>
            <a:pPr marL="0" indent="0">
              <a:buNone/>
            </a:pPr>
            <a:r>
              <a:rPr lang="en-GB" b="1" i="1" dirty="0"/>
              <a:t>These 8 rights are least or minimum to be achieved by workers and for workers to make industrial relations sound and democratic. </a:t>
            </a:r>
          </a:p>
        </p:txBody>
      </p:sp>
      <p:sp>
        <p:nvSpPr>
          <p:cNvPr id="5" name="텍스트 개체 틀 4">
            <a:extLst>
              <a:ext uri="{FF2B5EF4-FFF2-40B4-BE49-F238E27FC236}">
                <a16:creationId xmlns:a16="http://schemas.microsoft.com/office/drawing/2014/main" id="{645847BD-E8AC-FD45-AAD2-5FF02A99281B}"/>
              </a:ext>
            </a:extLst>
          </p:cNvPr>
          <p:cNvSpPr>
            <a:spLocks noGrp="1"/>
          </p:cNvSpPr>
          <p:nvPr>
            <p:ph type="body" sz="quarter" idx="3"/>
          </p:nvPr>
        </p:nvSpPr>
        <p:spPr>
          <a:xfrm>
            <a:off x="6172200" y="1063663"/>
            <a:ext cx="5183188" cy="823912"/>
          </a:xfrm>
        </p:spPr>
        <p:txBody>
          <a:bodyPr/>
          <a:lstStyle/>
          <a:p>
            <a:r>
              <a:rPr lang="en-GB" dirty="0"/>
              <a:t>Interests</a:t>
            </a:r>
          </a:p>
        </p:txBody>
      </p:sp>
      <p:sp>
        <p:nvSpPr>
          <p:cNvPr id="6" name="내용 개체 틀 5">
            <a:extLst>
              <a:ext uri="{FF2B5EF4-FFF2-40B4-BE49-F238E27FC236}">
                <a16:creationId xmlns:a16="http://schemas.microsoft.com/office/drawing/2014/main" id="{C3BD2F38-E854-1B4B-BBB7-F1E7386A234F}"/>
              </a:ext>
            </a:extLst>
          </p:cNvPr>
          <p:cNvSpPr>
            <a:spLocks noGrp="1"/>
          </p:cNvSpPr>
          <p:nvPr>
            <p:ph sz="quarter" idx="4"/>
          </p:nvPr>
        </p:nvSpPr>
        <p:spPr>
          <a:xfrm>
            <a:off x="6172200" y="1899450"/>
            <a:ext cx="5183188" cy="4290213"/>
          </a:xfrm>
        </p:spPr>
        <p:txBody>
          <a:bodyPr>
            <a:normAutofit fontScale="70000" lnSpcReduction="20000"/>
          </a:bodyPr>
          <a:lstStyle/>
          <a:p>
            <a:r>
              <a:rPr lang="en-GB" dirty="0"/>
              <a:t>Good wage, good allowances and good bonus</a:t>
            </a:r>
          </a:p>
          <a:p>
            <a:r>
              <a:rPr lang="en-GB" dirty="0"/>
              <a:t>8-hour work a day 48-hour work a week with good income</a:t>
            </a:r>
          </a:p>
          <a:p>
            <a:r>
              <a:rPr lang="en-GB" dirty="0"/>
              <a:t>Paid leaves, holidays, vacations,</a:t>
            </a:r>
          </a:p>
          <a:p>
            <a:r>
              <a:rPr lang="en-GB" dirty="0"/>
              <a:t>Safe workplace</a:t>
            </a:r>
          </a:p>
          <a:p>
            <a:r>
              <a:rPr lang="en-GB" dirty="0"/>
              <a:t>healthful meal and good canteen</a:t>
            </a:r>
          </a:p>
          <a:p>
            <a:r>
              <a:rPr lang="en-GB" dirty="0"/>
              <a:t>Clean toilet</a:t>
            </a:r>
          </a:p>
          <a:p>
            <a:r>
              <a:rPr lang="en-GB" dirty="0"/>
              <a:t>Good ventilators, air-conditioners</a:t>
            </a:r>
          </a:p>
          <a:p>
            <a:r>
              <a:rPr lang="en-GB" dirty="0"/>
              <a:t>Good and clean uniforms</a:t>
            </a:r>
          </a:p>
          <a:p>
            <a:r>
              <a:rPr lang="en-GB" dirty="0"/>
              <a:t>Job training and skills upgrading</a:t>
            </a:r>
          </a:p>
          <a:p>
            <a:r>
              <a:rPr lang="en-GB" dirty="0"/>
              <a:t>Maternity benefits and facilities </a:t>
            </a:r>
          </a:p>
          <a:p>
            <a:r>
              <a:rPr lang="en-GB" dirty="0"/>
              <a:t>PPE (Personal Protective Equipment)</a:t>
            </a:r>
          </a:p>
          <a:p>
            <a:r>
              <a:rPr lang="en-GB" b="1" dirty="0"/>
              <a:t>Never ending list, ... … … … … </a:t>
            </a:r>
          </a:p>
        </p:txBody>
      </p:sp>
      <p:sp>
        <p:nvSpPr>
          <p:cNvPr id="7" name="바닥글 개체 틀 6">
            <a:extLst>
              <a:ext uri="{FF2B5EF4-FFF2-40B4-BE49-F238E27FC236}">
                <a16:creationId xmlns:a16="http://schemas.microsoft.com/office/drawing/2014/main" id="{2B2D5C2A-A2FB-C245-8401-5FFAFA2B2A6D}"/>
              </a:ext>
            </a:extLst>
          </p:cNvPr>
          <p:cNvSpPr>
            <a:spLocks noGrp="1"/>
          </p:cNvSpPr>
          <p:nvPr>
            <p:ph type="ftr" sz="quarter" idx="11"/>
          </p:nvPr>
        </p:nvSpPr>
        <p:spPr/>
        <p:txBody>
          <a:bodyPr/>
          <a:lstStyle/>
          <a:p>
            <a:r>
              <a:rPr lang="en-GB"/>
              <a:t>Yoon Hyowon 2020 0926</a:t>
            </a:r>
          </a:p>
        </p:txBody>
      </p:sp>
      <p:sp>
        <p:nvSpPr>
          <p:cNvPr id="8" name="슬라이드 번호 개체 틀 7">
            <a:extLst>
              <a:ext uri="{FF2B5EF4-FFF2-40B4-BE49-F238E27FC236}">
                <a16:creationId xmlns:a16="http://schemas.microsoft.com/office/drawing/2014/main" id="{191FB32B-1BA4-384E-AF96-E4B3091B199F}"/>
              </a:ext>
            </a:extLst>
          </p:cNvPr>
          <p:cNvSpPr>
            <a:spLocks noGrp="1"/>
          </p:cNvSpPr>
          <p:nvPr>
            <p:ph type="sldNum" sz="quarter" idx="12"/>
          </p:nvPr>
        </p:nvSpPr>
        <p:spPr/>
        <p:txBody>
          <a:bodyPr/>
          <a:lstStyle/>
          <a:p>
            <a:fld id="{E0AF24B1-60AC-F04A-9811-209EC46C49B7}" type="slidenum">
              <a:rPr lang="en-GB" smtClean="0"/>
              <a:t>16</a:t>
            </a:fld>
            <a:endParaRPr lang="en-GB"/>
          </a:p>
        </p:txBody>
      </p:sp>
      <p:sp>
        <p:nvSpPr>
          <p:cNvPr id="10" name="텍스트 개체 틀 9">
            <a:extLst>
              <a:ext uri="{FF2B5EF4-FFF2-40B4-BE49-F238E27FC236}">
                <a16:creationId xmlns:a16="http://schemas.microsoft.com/office/drawing/2014/main" id="{8C158AB9-8C3A-434F-929D-A74A63F7C8EA}"/>
              </a:ext>
            </a:extLst>
          </p:cNvPr>
          <p:cNvSpPr>
            <a:spLocks noGrp="1"/>
          </p:cNvSpPr>
          <p:nvPr>
            <p:ph type="body" idx="1"/>
          </p:nvPr>
        </p:nvSpPr>
        <p:spPr>
          <a:xfrm>
            <a:off x="839788" y="1075538"/>
            <a:ext cx="5157787" cy="823912"/>
          </a:xfrm>
        </p:spPr>
        <p:txBody>
          <a:bodyPr/>
          <a:lstStyle/>
          <a:p>
            <a:r>
              <a:rPr lang="en-GB" dirty="0"/>
              <a:t>Rights</a:t>
            </a:r>
          </a:p>
        </p:txBody>
      </p:sp>
    </p:spTree>
    <p:extLst>
      <p:ext uri="{BB962C8B-B14F-4D97-AF65-F5344CB8AC3E}">
        <p14:creationId xmlns:p14="http://schemas.microsoft.com/office/powerpoint/2010/main" val="3448984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768D75B-ED56-984E-9C0E-61161F3846D3}"/>
              </a:ext>
            </a:extLst>
          </p:cNvPr>
          <p:cNvSpPr>
            <a:spLocks noGrp="1"/>
          </p:cNvSpPr>
          <p:nvPr>
            <p:ph type="title"/>
          </p:nvPr>
        </p:nvSpPr>
        <p:spPr>
          <a:xfrm>
            <a:off x="838200" y="412625"/>
            <a:ext cx="10515600" cy="656153"/>
          </a:xfrm>
        </p:spPr>
        <p:txBody>
          <a:bodyPr>
            <a:normAutofit fontScale="90000"/>
          </a:bodyPr>
          <a:lstStyle/>
          <a:p>
            <a:r>
              <a:rPr lang="en-GB" altLang="ko-Kore-KR" b="1" dirty="0"/>
              <a:t>How workers achieve workers’ rights and workers’ interests, through what?</a:t>
            </a:r>
            <a:endParaRPr lang="en-GB" b="1" dirty="0"/>
          </a:p>
        </p:txBody>
      </p:sp>
      <p:sp>
        <p:nvSpPr>
          <p:cNvPr id="3" name="내용 개체 틀 2">
            <a:extLst>
              <a:ext uri="{FF2B5EF4-FFF2-40B4-BE49-F238E27FC236}">
                <a16:creationId xmlns:a16="http://schemas.microsoft.com/office/drawing/2014/main" id="{EC329F29-C7E1-1048-9775-28FF17D817DD}"/>
              </a:ext>
            </a:extLst>
          </p:cNvPr>
          <p:cNvSpPr>
            <a:spLocks noGrp="1"/>
          </p:cNvSpPr>
          <p:nvPr>
            <p:ph idx="1"/>
          </p:nvPr>
        </p:nvSpPr>
        <p:spPr>
          <a:xfrm>
            <a:off x="838200" y="1377535"/>
            <a:ext cx="10515600" cy="4882553"/>
          </a:xfrm>
        </p:spPr>
        <p:txBody>
          <a:bodyPr>
            <a:normAutofit fontScale="77500" lnSpcReduction="20000"/>
          </a:bodyPr>
          <a:lstStyle/>
          <a:p>
            <a:r>
              <a:rPr lang="en-GB" dirty="0"/>
              <a:t>We know about the history of workers’ struggles and revolutions against capitalist factory system in 17</a:t>
            </a:r>
            <a:r>
              <a:rPr lang="en-GB" baseline="30000" dirty="0"/>
              <a:t>th</a:t>
            </a:r>
            <a:r>
              <a:rPr lang="en-GB" dirty="0"/>
              <a:t>, 18</a:t>
            </a:r>
            <a:r>
              <a:rPr lang="en-GB" baseline="30000" dirty="0"/>
              <a:t>th</a:t>
            </a:r>
            <a:r>
              <a:rPr lang="en-GB" dirty="0"/>
              <a:t>, 19</a:t>
            </a:r>
            <a:r>
              <a:rPr lang="en-GB" baseline="30000" dirty="0"/>
              <a:t>th</a:t>
            </a:r>
            <a:r>
              <a:rPr lang="en-GB" dirty="0"/>
              <a:t>, and 20</a:t>
            </a:r>
            <a:r>
              <a:rPr lang="en-GB" baseline="30000" dirty="0"/>
              <a:t>th</a:t>
            </a:r>
            <a:r>
              <a:rPr lang="en-GB" dirty="0"/>
              <a:t> centuries. </a:t>
            </a:r>
          </a:p>
          <a:p>
            <a:r>
              <a:rPr lang="en-GB" dirty="0"/>
              <a:t>A lot of revolts, uprisings, and revolutions have been made by workers for the purpose of making their works and lives humane and civilised. </a:t>
            </a:r>
          </a:p>
          <a:p>
            <a:r>
              <a:rPr lang="en-GB" dirty="0"/>
              <a:t>In response, many national governments started to make labour laws in the 19</a:t>
            </a:r>
            <a:r>
              <a:rPr lang="en-GB" baseline="30000" dirty="0"/>
              <a:t>th</a:t>
            </a:r>
            <a:r>
              <a:rPr lang="en-GB" dirty="0"/>
              <a:t> century to appease challengers of the ruling regime. </a:t>
            </a:r>
          </a:p>
          <a:p>
            <a:r>
              <a:rPr lang="en-GB" dirty="0"/>
              <a:t>Also, at global level, the International Labour Organisation (ILO) was set up in October and November 1919 to achieve ‘industrial peace’ by making internationally-applied labour law system. </a:t>
            </a:r>
          </a:p>
          <a:p>
            <a:r>
              <a:rPr lang="en-GB" dirty="0"/>
              <a:t>As a result, workers’ interests and rights have been placed into national laws and international standards in the 20</a:t>
            </a:r>
            <a:r>
              <a:rPr lang="en-GB" baseline="30000" dirty="0"/>
              <a:t>th</a:t>
            </a:r>
            <a:r>
              <a:rPr lang="en-GB" dirty="0"/>
              <a:t> century. </a:t>
            </a:r>
          </a:p>
          <a:p>
            <a:r>
              <a:rPr lang="en-GB" dirty="0"/>
              <a:t>Finally, the right to collective bargaining such as ILO Convention No. 98 (1949) has been placed into national  laws and international standards for the purpose of empowering workers to improve workers’ rights and interests inside and outside factory. </a:t>
            </a:r>
          </a:p>
          <a:p>
            <a:r>
              <a:rPr lang="en-GB" dirty="0"/>
              <a:t>The history shows the fact that the effective recognition and full implementation of workers’ right to collective bargaining are the most peaceful and harmonious way to achieve industrial peace. </a:t>
            </a:r>
          </a:p>
        </p:txBody>
      </p:sp>
      <p:sp>
        <p:nvSpPr>
          <p:cNvPr id="4" name="슬라이드 번호 개체 틀 3">
            <a:extLst>
              <a:ext uri="{FF2B5EF4-FFF2-40B4-BE49-F238E27FC236}">
                <a16:creationId xmlns:a16="http://schemas.microsoft.com/office/drawing/2014/main" id="{5953B4E7-1453-EA48-8B80-798EE9D0A1D4}"/>
              </a:ext>
            </a:extLst>
          </p:cNvPr>
          <p:cNvSpPr>
            <a:spLocks noGrp="1"/>
          </p:cNvSpPr>
          <p:nvPr>
            <p:ph type="sldNum" sz="quarter" idx="12"/>
          </p:nvPr>
        </p:nvSpPr>
        <p:spPr/>
        <p:txBody>
          <a:bodyPr/>
          <a:lstStyle/>
          <a:p>
            <a:fld id="{E0AF24B1-60AC-F04A-9811-209EC46C49B7}" type="slidenum">
              <a:rPr lang="en-GB" smtClean="0"/>
              <a:t>17</a:t>
            </a:fld>
            <a:endParaRPr lang="en-GB"/>
          </a:p>
        </p:txBody>
      </p:sp>
      <p:sp>
        <p:nvSpPr>
          <p:cNvPr id="5" name="바닥글 개체 틀 4">
            <a:extLst>
              <a:ext uri="{FF2B5EF4-FFF2-40B4-BE49-F238E27FC236}">
                <a16:creationId xmlns:a16="http://schemas.microsoft.com/office/drawing/2014/main" id="{B6C0F28E-0D6A-D74B-B852-342F53EA7443}"/>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1950561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E19376DC-9B6E-C141-86CA-4A3AFF7A2D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9390" y="827054"/>
            <a:ext cx="8517549" cy="4941871"/>
          </a:xfrm>
          <a:prstGeom prst="rect">
            <a:avLst/>
          </a:prstGeom>
        </p:spPr>
      </p:pic>
      <p:sp>
        <p:nvSpPr>
          <p:cNvPr id="2" name="슬라이드 번호 개체 틀 1">
            <a:extLst>
              <a:ext uri="{FF2B5EF4-FFF2-40B4-BE49-F238E27FC236}">
                <a16:creationId xmlns:a16="http://schemas.microsoft.com/office/drawing/2014/main" id="{883F619C-3550-BF4E-ABCF-80DCF5D344A8}"/>
              </a:ext>
            </a:extLst>
          </p:cNvPr>
          <p:cNvSpPr>
            <a:spLocks noGrp="1"/>
          </p:cNvSpPr>
          <p:nvPr>
            <p:ph type="sldNum" sz="quarter" idx="12"/>
          </p:nvPr>
        </p:nvSpPr>
        <p:spPr/>
        <p:txBody>
          <a:bodyPr/>
          <a:lstStyle/>
          <a:p>
            <a:fld id="{FC88222E-0BB6-934E-A679-925F160FA7CF}" type="slidenum">
              <a:rPr lang="en-GB" smtClean="0"/>
              <a:t>18</a:t>
            </a:fld>
            <a:endParaRPr lang="en-GB" dirty="0"/>
          </a:p>
        </p:txBody>
      </p:sp>
      <p:sp>
        <p:nvSpPr>
          <p:cNvPr id="4" name="바닥글 개체 틀 3">
            <a:extLst>
              <a:ext uri="{FF2B5EF4-FFF2-40B4-BE49-F238E27FC236}">
                <a16:creationId xmlns:a16="http://schemas.microsoft.com/office/drawing/2014/main" id="{FA1E8438-FE70-DE46-89EA-35BDC191995E}"/>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3309836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BAF5E58-19BC-2341-BACB-C0226C463E7D}"/>
              </a:ext>
            </a:extLst>
          </p:cNvPr>
          <p:cNvSpPr>
            <a:spLocks noGrp="1"/>
          </p:cNvSpPr>
          <p:nvPr>
            <p:ph type="title"/>
          </p:nvPr>
        </p:nvSpPr>
        <p:spPr/>
        <p:txBody>
          <a:bodyPr>
            <a:normAutofit/>
          </a:bodyPr>
          <a:lstStyle/>
          <a:p>
            <a:r>
              <a:rPr lang="en-GB" sz="5400" dirty="0"/>
              <a:t>Part 4. What is collective bargaining?</a:t>
            </a:r>
            <a:br>
              <a:rPr lang="en-GB" dirty="0"/>
            </a:br>
            <a:endParaRPr lang="en-GB" dirty="0"/>
          </a:p>
        </p:txBody>
      </p:sp>
      <p:sp>
        <p:nvSpPr>
          <p:cNvPr id="3" name="텍스트 개체 틀 2">
            <a:extLst>
              <a:ext uri="{FF2B5EF4-FFF2-40B4-BE49-F238E27FC236}">
                <a16:creationId xmlns:a16="http://schemas.microsoft.com/office/drawing/2014/main" id="{8D79B7B6-6DD5-9742-BF89-4074145A22C7}"/>
              </a:ext>
            </a:extLst>
          </p:cNvPr>
          <p:cNvSpPr>
            <a:spLocks noGrp="1"/>
          </p:cNvSpPr>
          <p:nvPr>
            <p:ph type="body" idx="1"/>
          </p:nvPr>
        </p:nvSpPr>
        <p:spPr/>
        <p:txBody>
          <a:bodyPr/>
          <a:lstStyle/>
          <a:p>
            <a:endParaRPr lang="en-GB"/>
          </a:p>
        </p:txBody>
      </p:sp>
      <p:sp>
        <p:nvSpPr>
          <p:cNvPr id="4" name="슬라이드 번호 개체 틀 3">
            <a:extLst>
              <a:ext uri="{FF2B5EF4-FFF2-40B4-BE49-F238E27FC236}">
                <a16:creationId xmlns:a16="http://schemas.microsoft.com/office/drawing/2014/main" id="{2416DA08-DF3E-6C45-983C-4BAF6C80065C}"/>
              </a:ext>
            </a:extLst>
          </p:cNvPr>
          <p:cNvSpPr>
            <a:spLocks noGrp="1"/>
          </p:cNvSpPr>
          <p:nvPr>
            <p:ph type="sldNum" sz="quarter" idx="12"/>
          </p:nvPr>
        </p:nvSpPr>
        <p:spPr/>
        <p:txBody>
          <a:bodyPr/>
          <a:lstStyle/>
          <a:p>
            <a:fld id="{E0AF24B1-60AC-F04A-9811-209EC46C49B7}" type="slidenum">
              <a:rPr lang="en-GB" smtClean="0"/>
              <a:t>19</a:t>
            </a:fld>
            <a:endParaRPr lang="en-GB"/>
          </a:p>
        </p:txBody>
      </p:sp>
      <p:sp>
        <p:nvSpPr>
          <p:cNvPr id="5" name="바닥글 개체 틀 4">
            <a:extLst>
              <a:ext uri="{FF2B5EF4-FFF2-40B4-BE49-F238E27FC236}">
                <a16:creationId xmlns:a16="http://schemas.microsoft.com/office/drawing/2014/main" id="{ECAFB3D6-CE16-BD43-B5B6-331C23A3D7BD}"/>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1037729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4FEF3CE-31D8-664D-BE26-A90CBB4576F4}"/>
              </a:ext>
            </a:extLst>
          </p:cNvPr>
          <p:cNvSpPr>
            <a:spLocks noGrp="1"/>
          </p:cNvSpPr>
          <p:nvPr>
            <p:ph type="title"/>
          </p:nvPr>
        </p:nvSpPr>
        <p:spPr/>
        <p:txBody>
          <a:bodyPr/>
          <a:lstStyle/>
          <a:p>
            <a:r>
              <a:rPr lang="en-GB" b="1" dirty="0"/>
              <a:t>Collective bargaining for whom?</a:t>
            </a:r>
          </a:p>
        </p:txBody>
      </p:sp>
      <p:sp>
        <p:nvSpPr>
          <p:cNvPr id="3" name="내용 개체 틀 2">
            <a:extLst>
              <a:ext uri="{FF2B5EF4-FFF2-40B4-BE49-F238E27FC236}">
                <a16:creationId xmlns:a16="http://schemas.microsoft.com/office/drawing/2014/main" id="{95A57B3C-CA14-A54C-B730-671F3327F730}"/>
              </a:ext>
            </a:extLst>
          </p:cNvPr>
          <p:cNvSpPr>
            <a:spLocks noGrp="1"/>
          </p:cNvSpPr>
          <p:nvPr>
            <p:ph idx="1"/>
          </p:nvPr>
        </p:nvSpPr>
        <p:spPr/>
        <p:txBody>
          <a:bodyPr>
            <a:normAutofit fontScale="77500" lnSpcReduction="20000"/>
          </a:bodyPr>
          <a:lstStyle/>
          <a:p>
            <a:r>
              <a:rPr lang="en-GB" dirty="0"/>
              <a:t>It is important to understand the meaning of ‘collective’, which means that workers are collectively organised through the union. So, ‘collective’ means "by workers, of workers, and for workers”.  </a:t>
            </a:r>
          </a:p>
          <a:p>
            <a:r>
              <a:rPr lang="en-GB" dirty="0"/>
              <a:t>The reality show that an individual worker is easily ignored by employers. He/she cannot negotiate with employers on his/her working conditions and terms of employment such as work hours, rest time, wage, etc. </a:t>
            </a:r>
          </a:p>
          <a:p>
            <a:r>
              <a:rPr lang="en-GB" dirty="0"/>
              <a:t>The history teaches us that when workers are collectively united and organised through the union, they have the power to negotiate with employers. </a:t>
            </a:r>
          </a:p>
          <a:p>
            <a:r>
              <a:rPr lang="en-GB" dirty="0"/>
              <a:t>If the workers’ collectively united power is strong, the workers’ bargaining power can be strong. But, if the workers’ collective power is weak, their bargaining power will be weak. </a:t>
            </a:r>
          </a:p>
          <a:p>
            <a:r>
              <a:rPr lang="en-GB" altLang="ko-Kore-KR" dirty="0"/>
              <a:t>It is important to understand that collective bargaining is the right for workers, but the duty for employers. Because of this reason, if employers do not accept the union’s demand of collective bargaining, it is regarded as unfair labour practices and treated as criminal cases in many countries. </a:t>
            </a:r>
          </a:p>
        </p:txBody>
      </p:sp>
      <p:sp>
        <p:nvSpPr>
          <p:cNvPr id="4" name="바닥글 개체 틀 3">
            <a:extLst>
              <a:ext uri="{FF2B5EF4-FFF2-40B4-BE49-F238E27FC236}">
                <a16:creationId xmlns:a16="http://schemas.microsoft.com/office/drawing/2014/main" id="{C0F2A419-5677-DB40-B913-BA9A95A26E80}"/>
              </a:ext>
            </a:extLst>
          </p:cNvPr>
          <p:cNvSpPr>
            <a:spLocks noGrp="1"/>
          </p:cNvSpPr>
          <p:nvPr>
            <p:ph type="ftr" sz="quarter" idx="11"/>
          </p:nvPr>
        </p:nvSpPr>
        <p:spPr/>
        <p:txBody>
          <a:bodyPr/>
          <a:lstStyle/>
          <a:p>
            <a:r>
              <a:rPr lang="en-GB"/>
              <a:t>Yoon Hyowon 2020 0926</a:t>
            </a:r>
          </a:p>
        </p:txBody>
      </p:sp>
      <p:sp>
        <p:nvSpPr>
          <p:cNvPr id="5" name="슬라이드 번호 개체 틀 4">
            <a:extLst>
              <a:ext uri="{FF2B5EF4-FFF2-40B4-BE49-F238E27FC236}">
                <a16:creationId xmlns:a16="http://schemas.microsoft.com/office/drawing/2014/main" id="{56A6AB4D-BF01-E341-AEAB-B736949BE94D}"/>
              </a:ext>
            </a:extLst>
          </p:cNvPr>
          <p:cNvSpPr>
            <a:spLocks noGrp="1"/>
          </p:cNvSpPr>
          <p:nvPr>
            <p:ph type="sldNum" sz="quarter" idx="12"/>
          </p:nvPr>
        </p:nvSpPr>
        <p:spPr/>
        <p:txBody>
          <a:bodyPr/>
          <a:lstStyle/>
          <a:p>
            <a:fld id="{E0AF24B1-60AC-F04A-9811-209EC46C49B7}" type="slidenum">
              <a:rPr lang="en-GB" smtClean="0"/>
              <a:t>20</a:t>
            </a:fld>
            <a:endParaRPr lang="en-GB"/>
          </a:p>
        </p:txBody>
      </p:sp>
    </p:spTree>
    <p:extLst>
      <p:ext uri="{BB962C8B-B14F-4D97-AF65-F5344CB8AC3E}">
        <p14:creationId xmlns:p14="http://schemas.microsoft.com/office/powerpoint/2010/main" val="1411723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0A1C9EA-4B97-6845-B4EC-630C17A3FF11}"/>
              </a:ext>
            </a:extLst>
          </p:cNvPr>
          <p:cNvSpPr>
            <a:spLocks noGrp="1"/>
          </p:cNvSpPr>
          <p:nvPr>
            <p:ph type="title"/>
          </p:nvPr>
        </p:nvSpPr>
        <p:spPr>
          <a:xfrm>
            <a:off x="739347" y="2576"/>
            <a:ext cx="10515600" cy="1010680"/>
          </a:xfrm>
        </p:spPr>
        <p:txBody>
          <a:bodyPr/>
          <a:lstStyle/>
          <a:p>
            <a:r>
              <a:rPr lang="en-GB" b="1" dirty="0"/>
              <a:t>Collective bargaining for what?</a:t>
            </a:r>
          </a:p>
        </p:txBody>
      </p:sp>
      <p:sp>
        <p:nvSpPr>
          <p:cNvPr id="3" name="내용 개체 틀 2">
            <a:extLst>
              <a:ext uri="{FF2B5EF4-FFF2-40B4-BE49-F238E27FC236}">
                <a16:creationId xmlns:a16="http://schemas.microsoft.com/office/drawing/2014/main" id="{D4EE9BB3-1B25-3B47-BC5D-65189273CBE1}"/>
              </a:ext>
            </a:extLst>
          </p:cNvPr>
          <p:cNvSpPr>
            <a:spLocks noGrp="1"/>
          </p:cNvSpPr>
          <p:nvPr>
            <p:ph idx="1"/>
          </p:nvPr>
        </p:nvSpPr>
        <p:spPr>
          <a:xfrm>
            <a:off x="838200" y="1062681"/>
            <a:ext cx="10515600" cy="5114282"/>
          </a:xfrm>
        </p:spPr>
        <p:txBody>
          <a:bodyPr>
            <a:normAutofit fontScale="85000" lnSpcReduction="20000"/>
          </a:bodyPr>
          <a:lstStyle/>
          <a:p>
            <a:r>
              <a:rPr lang="en-GB" dirty="0"/>
              <a:t>What must be negotiated between workers and employers in collective bargaining? They are workers’ rights to guarantee the freedom of union activities and and workers’ interests to improve workers’ conditions inside factory and livelihoods of their families outside factory. </a:t>
            </a:r>
          </a:p>
          <a:p>
            <a:r>
              <a:rPr lang="en-GB" dirty="0"/>
              <a:t>Workers have made the products and the services, creating wealth and profits for company. Workers have followed the rules of employment or company rules by doing overtime or weekend work, also by meeting the productivity target set by employers.</a:t>
            </a:r>
          </a:p>
          <a:p>
            <a:r>
              <a:rPr lang="en-GB" dirty="0"/>
              <a:t>Furthermore, </a:t>
            </a:r>
            <a:r>
              <a:rPr lang="en-GB" altLang="ko-Kore-KR" dirty="0"/>
              <a:t>Workers have maintained ‘industrial peace’ without collective action such as </a:t>
            </a:r>
            <a:r>
              <a:rPr lang="en-GB" altLang="ko-Kore-KR" b="1" dirty="0">
                <a:solidFill>
                  <a:srgbClr val="FF0000"/>
                </a:solidFill>
              </a:rPr>
              <a:t>work-to-rule, slow-down, picketing, demonstration, rally, occupation of factory, or strikes</a:t>
            </a:r>
            <a:r>
              <a:rPr lang="en-GB" altLang="ko-Kore-KR" dirty="0"/>
              <a:t>. </a:t>
            </a:r>
          </a:p>
          <a:p>
            <a:r>
              <a:rPr lang="en-GB" altLang="ko-Kore-KR" dirty="0"/>
              <a:t>This means that workers have completed their duty.  </a:t>
            </a:r>
          </a:p>
          <a:p>
            <a:r>
              <a:rPr lang="en-GB" altLang="ko-Kore-KR" dirty="0"/>
              <a:t>So, collective bargaining is the time for workers to rightfully demand company’s compensation for workers’ sacrifice (exploitation). Also, collective bargaining is the time for employers to complete their duty to share the company’s wealth and profits (made by workers) fairly and transparently with workers. </a:t>
            </a:r>
          </a:p>
          <a:p>
            <a:endParaRPr lang="en-GB" dirty="0"/>
          </a:p>
        </p:txBody>
      </p:sp>
      <p:sp>
        <p:nvSpPr>
          <p:cNvPr id="4" name="바닥글 개체 틀 3">
            <a:extLst>
              <a:ext uri="{FF2B5EF4-FFF2-40B4-BE49-F238E27FC236}">
                <a16:creationId xmlns:a16="http://schemas.microsoft.com/office/drawing/2014/main" id="{193BD85E-7A55-2D46-B130-20F65F397997}"/>
              </a:ext>
            </a:extLst>
          </p:cNvPr>
          <p:cNvSpPr>
            <a:spLocks noGrp="1"/>
          </p:cNvSpPr>
          <p:nvPr>
            <p:ph type="ftr" sz="quarter" idx="11"/>
          </p:nvPr>
        </p:nvSpPr>
        <p:spPr/>
        <p:txBody>
          <a:bodyPr/>
          <a:lstStyle/>
          <a:p>
            <a:r>
              <a:rPr lang="en-GB"/>
              <a:t>Yoon Hyowon 2020 0926</a:t>
            </a:r>
          </a:p>
        </p:txBody>
      </p:sp>
      <p:sp>
        <p:nvSpPr>
          <p:cNvPr id="5" name="슬라이드 번호 개체 틀 4">
            <a:extLst>
              <a:ext uri="{FF2B5EF4-FFF2-40B4-BE49-F238E27FC236}">
                <a16:creationId xmlns:a16="http://schemas.microsoft.com/office/drawing/2014/main" id="{1B1E2EFF-90C9-9A44-AD7F-89A83868AABC}"/>
              </a:ext>
            </a:extLst>
          </p:cNvPr>
          <p:cNvSpPr>
            <a:spLocks noGrp="1"/>
          </p:cNvSpPr>
          <p:nvPr>
            <p:ph type="sldNum" sz="quarter" idx="12"/>
          </p:nvPr>
        </p:nvSpPr>
        <p:spPr/>
        <p:txBody>
          <a:bodyPr/>
          <a:lstStyle/>
          <a:p>
            <a:fld id="{E0AF24B1-60AC-F04A-9811-209EC46C49B7}" type="slidenum">
              <a:rPr lang="en-GB" smtClean="0"/>
              <a:t>21</a:t>
            </a:fld>
            <a:endParaRPr lang="en-GB"/>
          </a:p>
        </p:txBody>
      </p:sp>
    </p:spTree>
    <p:extLst>
      <p:ext uri="{BB962C8B-B14F-4D97-AF65-F5344CB8AC3E}">
        <p14:creationId xmlns:p14="http://schemas.microsoft.com/office/powerpoint/2010/main" val="1627781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9221A3E-C694-6C40-9BA1-619202B74BF3}"/>
              </a:ext>
            </a:extLst>
          </p:cNvPr>
          <p:cNvSpPr>
            <a:spLocks noGrp="1"/>
          </p:cNvSpPr>
          <p:nvPr>
            <p:ph type="title"/>
          </p:nvPr>
        </p:nvSpPr>
        <p:spPr/>
        <p:txBody>
          <a:bodyPr/>
          <a:lstStyle/>
          <a:p>
            <a:r>
              <a:rPr lang="en-GB" b="1" dirty="0"/>
              <a:t>Collective bargaining is a ‘Give-and-Take’?</a:t>
            </a:r>
          </a:p>
        </p:txBody>
      </p:sp>
      <p:sp>
        <p:nvSpPr>
          <p:cNvPr id="3" name="내용 개체 틀 2">
            <a:extLst>
              <a:ext uri="{FF2B5EF4-FFF2-40B4-BE49-F238E27FC236}">
                <a16:creationId xmlns:a16="http://schemas.microsoft.com/office/drawing/2014/main" id="{DD0CCADC-2A50-F844-907F-7E7775D56C9B}"/>
              </a:ext>
            </a:extLst>
          </p:cNvPr>
          <p:cNvSpPr>
            <a:spLocks noGrp="1"/>
          </p:cNvSpPr>
          <p:nvPr>
            <p:ph idx="1"/>
          </p:nvPr>
        </p:nvSpPr>
        <p:spPr/>
        <p:txBody>
          <a:bodyPr>
            <a:normAutofit fontScale="85000" lnSpcReduction="20000"/>
          </a:bodyPr>
          <a:lstStyle/>
          <a:p>
            <a:r>
              <a:rPr lang="en-GB" dirty="0"/>
              <a:t>Collective bargaining is only ‘TAKE’ for workers, as workers have already completed their duty to produce company’s wealth and profits by </a:t>
            </a:r>
            <a:r>
              <a:rPr lang="en-GB" dirty="0">
                <a:solidFill>
                  <a:srgbClr val="FF0000"/>
                </a:solidFill>
              </a:rPr>
              <a:t>being exploited</a:t>
            </a:r>
            <a:r>
              <a:rPr lang="en-GB" dirty="0"/>
              <a:t>, maintaining industrial peace and harmony inside and outside factory. </a:t>
            </a:r>
          </a:p>
          <a:p>
            <a:r>
              <a:rPr lang="en-GB" dirty="0"/>
              <a:t>In this sense, collective bargaining means a ‘Workers-already-gave, So the-time- for-workers-to-take’. </a:t>
            </a:r>
          </a:p>
          <a:p>
            <a:r>
              <a:rPr lang="en-GB" dirty="0"/>
              <a:t>As workers have already used their physical and mental energy (labour power: sacrificing their freedom of time and space) to produce company’s wealth and profits, unless workers are neither fairly compensated with nor transparently shared with company’s money through collective bargaining, workers always remain as ‘loser’, but employers remain as ‘winner’ forever.</a:t>
            </a:r>
          </a:p>
          <a:p>
            <a:r>
              <a:rPr lang="en-GB" dirty="0"/>
              <a:t>So, without good collective bargaining, the ‘Win-Win’ is impossible in reality.  </a:t>
            </a:r>
          </a:p>
          <a:p>
            <a:r>
              <a:rPr lang="en-GB" b="1" dirty="0"/>
              <a:t>Only when we have good collective bargaining and good CBA, we can change the </a:t>
            </a:r>
            <a:r>
              <a:rPr lang="en-GB" b="1" dirty="0">
                <a:solidFill>
                  <a:srgbClr val="FF0000"/>
                </a:solidFill>
              </a:rPr>
              <a:t>confrontational</a:t>
            </a:r>
            <a:r>
              <a:rPr lang="en-GB" b="1" dirty="0"/>
              <a:t> relationship into </a:t>
            </a:r>
            <a:r>
              <a:rPr lang="en-GB" b="1" dirty="0">
                <a:solidFill>
                  <a:srgbClr val="FF0000"/>
                </a:solidFill>
              </a:rPr>
              <a:t>harmonious</a:t>
            </a:r>
            <a:r>
              <a:rPr lang="en-GB" b="1" dirty="0"/>
              <a:t> one. </a:t>
            </a:r>
          </a:p>
          <a:p>
            <a:endParaRPr lang="en-GB" dirty="0"/>
          </a:p>
          <a:p>
            <a:endParaRPr lang="en-GB" dirty="0"/>
          </a:p>
        </p:txBody>
      </p:sp>
      <p:sp>
        <p:nvSpPr>
          <p:cNvPr id="4" name="바닥글 개체 틀 3">
            <a:extLst>
              <a:ext uri="{FF2B5EF4-FFF2-40B4-BE49-F238E27FC236}">
                <a16:creationId xmlns:a16="http://schemas.microsoft.com/office/drawing/2014/main" id="{F7EF95BD-4983-F345-97F1-8D7EF4B0CE76}"/>
              </a:ext>
            </a:extLst>
          </p:cNvPr>
          <p:cNvSpPr>
            <a:spLocks noGrp="1"/>
          </p:cNvSpPr>
          <p:nvPr>
            <p:ph type="ftr" sz="quarter" idx="11"/>
          </p:nvPr>
        </p:nvSpPr>
        <p:spPr/>
        <p:txBody>
          <a:bodyPr/>
          <a:lstStyle/>
          <a:p>
            <a:r>
              <a:rPr lang="en-GB"/>
              <a:t>Yoon Hyowon 2020 0926</a:t>
            </a:r>
          </a:p>
        </p:txBody>
      </p:sp>
      <p:sp>
        <p:nvSpPr>
          <p:cNvPr id="5" name="슬라이드 번호 개체 틀 4">
            <a:extLst>
              <a:ext uri="{FF2B5EF4-FFF2-40B4-BE49-F238E27FC236}">
                <a16:creationId xmlns:a16="http://schemas.microsoft.com/office/drawing/2014/main" id="{3A1137AF-F096-FF4C-BD4E-669878CDD79F}"/>
              </a:ext>
            </a:extLst>
          </p:cNvPr>
          <p:cNvSpPr>
            <a:spLocks noGrp="1"/>
          </p:cNvSpPr>
          <p:nvPr>
            <p:ph type="sldNum" sz="quarter" idx="12"/>
          </p:nvPr>
        </p:nvSpPr>
        <p:spPr/>
        <p:txBody>
          <a:bodyPr/>
          <a:lstStyle/>
          <a:p>
            <a:fld id="{E0AF24B1-60AC-F04A-9811-209EC46C49B7}" type="slidenum">
              <a:rPr lang="en-GB" smtClean="0"/>
              <a:t>22</a:t>
            </a:fld>
            <a:endParaRPr lang="en-GB"/>
          </a:p>
        </p:txBody>
      </p:sp>
    </p:spTree>
    <p:extLst>
      <p:ext uri="{BB962C8B-B14F-4D97-AF65-F5344CB8AC3E}">
        <p14:creationId xmlns:p14="http://schemas.microsoft.com/office/powerpoint/2010/main" val="4106444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lstStyle/>
          <a:p>
            <a:endParaRPr lang="ko-KR" altLang="en-US"/>
          </a:p>
        </p:txBody>
      </p:sp>
      <p:pic>
        <p:nvPicPr>
          <p:cNvPr id="4" name="Picture 4" descr="http://blogs.ft.com/gapperblog/files/typepadimport/eff96afcfe5ff7a7a9121952d4360620.jpg"/>
          <p:cNvPicPr>
            <a:picLocks noChangeAspect="1" noChangeArrowheads="1"/>
          </p:cNvPicPr>
          <p:nvPr/>
        </p:nvPicPr>
        <p:blipFill>
          <a:blip r:embed="rId2" cstate="print"/>
          <a:srcRect/>
          <a:stretch>
            <a:fillRect/>
          </a:stretch>
        </p:blipFill>
        <p:spPr bwMode="auto">
          <a:xfrm>
            <a:off x="673768" y="319258"/>
            <a:ext cx="10680032" cy="6316738"/>
          </a:xfrm>
          <a:prstGeom prst="rect">
            <a:avLst/>
          </a:prstGeom>
          <a:noFill/>
          <a:ln w="9525">
            <a:noFill/>
            <a:miter lim="800000"/>
            <a:headEnd/>
            <a:tailEnd/>
          </a:ln>
        </p:spPr>
      </p:pic>
      <p:sp>
        <p:nvSpPr>
          <p:cNvPr id="5" name="슬라이드 번호 개체 틀 4">
            <a:extLst>
              <a:ext uri="{FF2B5EF4-FFF2-40B4-BE49-F238E27FC236}">
                <a16:creationId xmlns:a16="http://schemas.microsoft.com/office/drawing/2014/main" id="{356E15C5-B27B-404C-9108-DD89B1BE5BC6}"/>
              </a:ext>
            </a:extLst>
          </p:cNvPr>
          <p:cNvSpPr>
            <a:spLocks noGrp="1"/>
          </p:cNvSpPr>
          <p:nvPr>
            <p:ph type="sldNum" sz="quarter" idx="12"/>
          </p:nvPr>
        </p:nvSpPr>
        <p:spPr/>
        <p:txBody>
          <a:bodyPr/>
          <a:lstStyle/>
          <a:p>
            <a:fld id="{DE8B6C5A-9C7E-4642-94CC-C833C3321E80}" type="slidenum">
              <a:rPr lang="ko-KR" altLang="en-US" smtClean="0"/>
              <a:t>23</a:t>
            </a:fld>
            <a:endParaRPr lang="ko-KR" altLang="en-US"/>
          </a:p>
        </p:txBody>
      </p:sp>
      <p:sp>
        <p:nvSpPr>
          <p:cNvPr id="7" name="제목 1">
            <a:extLst>
              <a:ext uri="{FF2B5EF4-FFF2-40B4-BE49-F238E27FC236}">
                <a16:creationId xmlns:a16="http://schemas.microsoft.com/office/drawing/2014/main" id="{0B61F5F9-4033-5649-B45A-6E25C715A5B9}"/>
              </a:ext>
            </a:extLst>
          </p:cNvPr>
          <p:cNvSpPr txBox="1">
            <a:spLocks/>
          </p:cNvSpPr>
          <p:nvPr/>
        </p:nvSpPr>
        <p:spPr>
          <a:xfrm>
            <a:off x="1415720" y="2217992"/>
            <a:ext cx="3974429" cy="1836654"/>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b="1" dirty="0">
                <a:solidFill>
                  <a:srgbClr val="FF0000"/>
                </a:solidFill>
              </a:rPr>
              <a:t>“Collective”</a:t>
            </a:r>
            <a:endParaRPr lang="en-GB" b="1" dirty="0">
              <a:solidFill>
                <a:srgbClr val="FF0000"/>
              </a:solidFill>
            </a:endParaRPr>
          </a:p>
        </p:txBody>
      </p:sp>
      <p:sp>
        <p:nvSpPr>
          <p:cNvPr id="6" name="바닥글 개체 틀 5">
            <a:extLst>
              <a:ext uri="{FF2B5EF4-FFF2-40B4-BE49-F238E27FC236}">
                <a16:creationId xmlns:a16="http://schemas.microsoft.com/office/drawing/2014/main" id="{2398A28B-F439-324F-925A-70961E9260E3}"/>
              </a:ext>
            </a:extLst>
          </p:cNvPr>
          <p:cNvSpPr>
            <a:spLocks noGrp="1"/>
          </p:cNvSpPr>
          <p:nvPr>
            <p:ph type="ftr" sz="quarter" idx="11"/>
          </p:nvPr>
        </p:nvSpPr>
        <p:spPr/>
        <p:txBody>
          <a:bodyPr/>
          <a:lstStyle/>
          <a:p>
            <a:r>
              <a:rPr lang="en-GB" altLang="ko-KR"/>
              <a:t>Yoon Hyowon, 2020 1006</a:t>
            </a:r>
            <a:endParaRPr lang="ko-KR" altLang="en-US"/>
          </a:p>
        </p:txBody>
      </p:sp>
      <p:sp>
        <p:nvSpPr>
          <p:cNvPr id="8" name="제목 1">
            <a:extLst>
              <a:ext uri="{FF2B5EF4-FFF2-40B4-BE49-F238E27FC236}">
                <a16:creationId xmlns:a16="http://schemas.microsoft.com/office/drawing/2014/main" id="{6ACA29D5-4468-A24F-B50A-378F36482301}"/>
              </a:ext>
            </a:extLst>
          </p:cNvPr>
          <p:cNvSpPr txBox="1">
            <a:spLocks/>
          </p:cNvSpPr>
          <p:nvPr/>
        </p:nvSpPr>
        <p:spPr>
          <a:xfrm>
            <a:off x="7607983" y="4307481"/>
            <a:ext cx="3641543" cy="1836654"/>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b="1" dirty="0">
                <a:solidFill>
                  <a:srgbClr val="FF0000"/>
                </a:solidFill>
              </a:rPr>
              <a:t>“Bargaining”</a:t>
            </a:r>
            <a:endParaRPr lang="en-GB" b="1" dirty="0">
              <a:solidFill>
                <a:srgbClr val="FF0000"/>
              </a:solidFill>
            </a:endParaRPr>
          </a:p>
        </p:txBody>
      </p:sp>
    </p:spTree>
    <p:extLst>
      <p:ext uri="{BB962C8B-B14F-4D97-AF65-F5344CB8AC3E}">
        <p14:creationId xmlns:p14="http://schemas.microsoft.com/office/powerpoint/2010/main" val="3304151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BAF5E58-19BC-2341-BACB-C0226C463E7D}"/>
              </a:ext>
            </a:extLst>
          </p:cNvPr>
          <p:cNvSpPr>
            <a:spLocks noGrp="1"/>
          </p:cNvSpPr>
          <p:nvPr>
            <p:ph type="title"/>
          </p:nvPr>
        </p:nvSpPr>
        <p:spPr/>
        <p:txBody>
          <a:bodyPr>
            <a:normAutofit/>
          </a:bodyPr>
          <a:lstStyle/>
          <a:p>
            <a:r>
              <a:rPr lang="en-GB" sz="5400" dirty="0"/>
              <a:t>Part 4. what is collective agreement?</a:t>
            </a:r>
            <a:br>
              <a:rPr lang="en-GB" dirty="0"/>
            </a:br>
            <a:endParaRPr lang="en-GB" dirty="0"/>
          </a:p>
        </p:txBody>
      </p:sp>
      <p:sp>
        <p:nvSpPr>
          <p:cNvPr id="3" name="텍스트 개체 틀 2">
            <a:extLst>
              <a:ext uri="{FF2B5EF4-FFF2-40B4-BE49-F238E27FC236}">
                <a16:creationId xmlns:a16="http://schemas.microsoft.com/office/drawing/2014/main" id="{8D79B7B6-6DD5-9742-BF89-4074145A22C7}"/>
              </a:ext>
            </a:extLst>
          </p:cNvPr>
          <p:cNvSpPr>
            <a:spLocks noGrp="1"/>
          </p:cNvSpPr>
          <p:nvPr>
            <p:ph type="body" idx="1"/>
          </p:nvPr>
        </p:nvSpPr>
        <p:spPr/>
        <p:txBody>
          <a:bodyPr/>
          <a:lstStyle/>
          <a:p>
            <a:endParaRPr lang="en-GB"/>
          </a:p>
        </p:txBody>
      </p:sp>
      <p:sp>
        <p:nvSpPr>
          <p:cNvPr id="4" name="슬라이드 번호 개체 틀 3">
            <a:extLst>
              <a:ext uri="{FF2B5EF4-FFF2-40B4-BE49-F238E27FC236}">
                <a16:creationId xmlns:a16="http://schemas.microsoft.com/office/drawing/2014/main" id="{2416DA08-DF3E-6C45-983C-4BAF6C80065C}"/>
              </a:ext>
            </a:extLst>
          </p:cNvPr>
          <p:cNvSpPr>
            <a:spLocks noGrp="1"/>
          </p:cNvSpPr>
          <p:nvPr>
            <p:ph type="sldNum" sz="quarter" idx="12"/>
          </p:nvPr>
        </p:nvSpPr>
        <p:spPr/>
        <p:txBody>
          <a:bodyPr/>
          <a:lstStyle/>
          <a:p>
            <a:fld id="{E0AF24B1-60AC-F04A-9811-209EC46C49B7}" type="slidenum">
              <a:rPr lang="en-GB" smtClean="0"/>
              <a:t>24</a:t>
            </a:fld>
            <a:endParaRPr lang="en-GB"/>
          </a:p>
        </p:txBody>
      </p:sp>
      <p:sp>
        <p:nvSpPr>
          <p:cNvPr id="5" name="바닥글 개체 틀 4">
            <a:extLst>
              <a:ext uri="{FF2B5EF4-FFF2-40B4-BE49-F238E27FC236}">
                <a16:creationId xmlns:a16="http://schemas.microsoft.com/office/drawing/2014/main" id="{ECAFB3D6-CE16-BD43-B5B6-331C23A3D7BD}"/>
              </a:ext>
            </a:extLst>
          </p:cNvPr>
          <p:cNvSpPr>
            <a:spLocks noGrp="1"/>
          </p:cNvSpPr>
          <p:nvPr>
            <p:ph type="ftr" sz="quarter" idx="11"/>
          </p:nvPr>
        </p:nvSpPr>
        <p:spPr/>
        <p:txBody>
          <a:bodyPr/>
          <a:lstStyle/>
          <a:p>
            <a:r>
              <a:rPr lang="en-GB"/>
              <a:t>Yoon Hyowon 2020 0926</a:t>
            </a:r>
          </a:p>
        </p:txBody>
      </p:sp>
    </p:spTree>
    <p:extLst>
      <p:ext uri="{BB962C8B-B14F-4D97-AF65-F5344CB8AC3E}">
        <p14:creationId xmlns:p14="http://schemas.microsoft.com/office/powerpoint/2010/main" val="121879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1BBB2FA-11DC-8D4F-836A-71DA9C8029FF}"/>
              </a:ext>
            </a:extLst>
          </p:cNvPr>
          <p:cNvSpPr>
            <a:spLocks noGrp="1"/>
          </p:cNvSpPr>
          <p:nvPr>
            <p:ph type="title"/>
          </p:nvPr>
        </p:nvSpPr>
        <p:spPr/>
        <p:txBody>
          <a:bodyPr/>
          <a:lstStyle/>
          <a:p>
            <a:r>
              <a:rPr lang="en-GB" b="1" dirty="0"/>
              <a:t>Collective agreement for whom, for what?</a:t>
            </a:r>
          </a:p>
        </p:txBody>
      </p:sp>
      <p:sp>
        <p:nvSpPr>
          <p:cNvPr id="3" name="내용 개체 틀 2">
            <a:extLst>
              <a:ext uri="{FF2B5EF4-FFF2-40B4-BE49-F238E27FC236}">
                <a16:creationId xmlns:a16="http://schemas.microsoft.com/office/drawing/2014/main" id="{FF69748F-E9EA-894D-B18C-FE7872F8D51E}"/>
              </a:ext>
            </a:extLst>
          </p:cNvPr>
          <p:cNvSpPr>
            <a:spLocks noGrp="1"/>
          </p:cNvSpPr>
          <p:nvPr>
            <p:ph idx="1"/>
          </p:nvPr>
        </p:nvSpPr>
        <p:spPr/>
        <p:txBody>
          <a:bodyPr>
            <a:normAutofit fontScale="92500" lnSpcReduction="20000"/>
          </a:bodyPr>
          <a:lstStyle/>
          <a:p>
            <a:r>
              <a:rPr lang="en-GB" altLang="ko-Kore-KR" dirty="0"/>
              <a:t>CA is not the rules of employment or company rules. CA is not a booklet related to company policy. </a:t>
            </a:r>
            <a:endParaRPr lang="en-GB" dirty="0"/>
          </a:p>
          <a:p>
            <a:r>
              <a:rPr lang="en-GB" dirty="0"/>
              <a:t>Collective agreement (CA) is the results of collective bargaining. </a:t>
            </a:r>
          </a:p>
          <a:p>
            <a:r>
              <a:rPr lang="en-GB" dirty="0"/>
              <a:t>If workers’ collective power is strong, workers’ negotiation power will be strong, naturally resulting in a good quality of collective agreement. So, the level of workers’ collectively united power determines the quality of collective agreement. </a:t>
            </a:r>
          </a:p>
          <a:p>
            <a:r>
              <a:rPr lang="en-GB" dirty="0"/>
              <a:t>Collective bargaining is the right for workers to be compensated for their sacrifice of labour power which was already ‘exploited’ by employers for producing company’ wealth and profits.  </a:t>
            </a:r>
          </a:p>
          <a:p>
            <a:r>
              <a:rPr lang="en-GB" dirty="0"/>
              <a:t>So, collective agreement is only for workers, nothing for employers. This means that all the CA articles must be good for workers. </a:t>
            </a:r>
          </a:p>
        </p:txBody>
      </p:sp>
      <p:sp>
        <p:nvSpPr>
          <p:cNvPr id="4" name="바닥글 개체 틀 3">
            <a:extLst>
              <a:ext uri="{FF2B5EF4-FFF2-40B4-BE49-F238E27FC236}">
                <a16:creationId xmlns:a16="http://schemas.microsoft.com/office/drawing/2014/main" id="{2ABD72F4-3CFA-BA45-8387-F0848D905F74}"/>
              </a:ext>
            </a:extLst>
          </p:cNvPr>
          <p:cNvSpPr>
            <a:spLocks noGrp="1"/>
          </p:cNvSpPr>
          <p:nvPr>
            <p:ph type="ftr" sz="quarter" idx="11"/>
          </p:nvPr>
        </p:nvSpPr>
        <p:spPr/>
        <p:txBody>
          <a:bodyPr/>
          <a:lstStyle/>
          <a:p>
            <a:r>
              <a:rPr lang="en-GB"/>
              <a:t>Yoon Hyowon 2020 0926</a:t>
            </a:r>
          </a:p>
        </p:txBody>
      </p:sp>
      <p:sp>
        <p:nvSpPr>
          <p:cNvPr id="5" name="슬라이드 번호 개체 틀 4">
            <a:extLst>
              <a:ext uri="{FF2B5EF4-FFF2-40B4-BE49-F238E27FC236}">
                <a16:creationId xmlns:a16="http://schemas.microsoft.com/office/drawing/2014/main" id="{46AB5B33-DCA0-2D48-8756-5706AEB26338}"/>
              </a:ext>
            </a:extLst>
          </p:cNvPr>
          <p:cNvSpPr>
            <a:spLocks noGrp="1"/>
          </p:cNvSpPr>
          <p:nvPr>
            <p:ph type="sldNum" sz="quarter" idx="12"/>
          </p:nvPr>
        </p:nvSpPr>
        <p:spPr/>
        <p:txBody>
          <a:bodyPr/>
          <a:lstStyle/>
          <a:p>
            <a:fld id="{E0AF24B1-60AC-F04A-9811-209EC46C49B7}" type="slidenum">
              <a:rPr lang="en-GB" smtClean="0"/>
              <a:t>25</a:t>
            </a:fld>
            <a:endParaRPr lang="en-GB"/>
          </a:p>
        </p:txBody>
      </p:sp>
    </p:spTree>
    <p:extLst>
      <p:ext uri="{BB962C8B-B14F-4D97-AF65-F5344CB8AC3E}">
        <p14:creationId xmlns:p14="http://schemas.microsoft.com/office/powerpoint/2010/main" val="1281699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41BD76A-E996-3A4F-917D-DCF7CA331ADD}"/>
              </a:ext>
            </a:extLst>
          </p:cNvPr>
          <p:cNvSpPr>
            <a:spLocks noGrp="1"/>
          </p:cNvSpPr>
          <p:nvPr>
            <p:ph type="title"/>
          </p:nvPr>
        </p:nvSpPr>
        <p:spPr>
          <a:xfrm>
            <a:off x="839788" y="365126"/>
            <a:ext cx="9640643" cy="809384"/>
          </a:xfrm>
        </p:spPr>
        <p:txBody>
          <a:bodyPr/>
          <a:lstStyle/>
          <a:p>
            <a:r>
              <a:rPr lang="en-GB" b="1" dirty="0"/>
              <a:t>Main chapters of collective agreement</a:t>
            </a:r>
          </a:p>
        </p:txBody>
      </p:sp>
      <p:sp>
        <p:nvSpPr>
          <p:cNvPr id="3" name="텍스트 개체 틀 2">
            <a:extLst>
              <a:ext uri="{FF2B5EF4-FFF2-40B4-BE49-F238E27FC236}">
                <a16:creationId xmlns:a16="http://schemas.microsoft.com/office/drawing/2014/main" id="{6DF2D2CD-6468-AF49-98FA-B07573EFD4EF}"/>
              </a:ext>
            </a:extLst>
          </p:cNvPr>
          <p:cNvSpPr>
            <a:spLocks noGrp="1"/>
          </p:cNvSpPr>
          <p:nvPr>
            <p:ph type="body" idx="1"/>
          </p:nvPr>
        </p:nvSpPr>
        <p:spPr>
          <a:xfrm>
            <a:off x="839788" y="1141905"/>
            <a:ext cx="5157787" cy="487606"/>
          </a:xfrm>
        </p:spPr>
        <p:txBody>
          <a:bodyPr>
            <a:normAutofit fontScale="92500" lnSpcReduction="10000"/>
          </a:bodyPr>
          <a:lstStyle/>
          <a:p>
            <a:r>
              <a:rPr lang="en-GB" dirty="0"/>
              <a:t>Rights for workers</a:t>
            </a:r>
          </a:p>
        </p:txBody>
      </p:sp>
      <p:sp>
        <p:nvSpPr>
          <p:cNvPr id="4" name="내용 개체 틀 3">
            <a:extLst>
              <a:ext uri="{FF2B5EF4-FFF2-40B4-BE49-F238E27FC236}">
                <a16:creationId xmlns:a16="http://schemas.microsoft.com/office/drawing/2014/main" id="{9AD7BD5B-4B7F-0546-B240-979EA7C3B431}"/>
              </a:ext>
            </a:extLst>
          </p:cNvPr>
          <p:cNvSpPr>
            <a:spLocks noGrp="1"/>
          </p:cNvSpPr>
          <p:nvPr>
            <p:ph sz="half" idx="2"/>
          </p:nvPr>
        </p:nvSpPr>
        <p:spPr>
          <a:xfrm>
            <a:off x="839788" y="1796198"/>
            <a:ext cx="5157787" cy="4393465"/>
          </a:xfrm>
        </p:spPr>
        <p:txBody>
          <a:bodyPr>
            <a:normAutofit fontScale="62500" lnSpcReduction="20000"/>
          </a:bodyPr>
          <a:lstStyle/>
          <a:p>
            <a:r>
              <a:rPr lang="en-GB" dirty="0"/>
              <a:t>Guarantee of the freedom of union activities (non-interference and no previous authorisation)</a:t>
            </a:r>
          </a:p>
          <a:p>
            <a:r>
              <a:rPr lang="en-GB" dirty="0"/>
              <a:t>No anti-union discrimination (unfair labour practices) to dominate and control the union</a:t>
            </a:r>
          </a:p>
          <a:p>
            <a:r>
              <a:rPr lang="en-GB" dirty="0"/>
              <a:t>Union freedom to express workers’ opinions and disseminate union documents inside factory</a:t>
            </a:r>
          </a:p>
          <a:p>
            <a:r>
              <a:rPr lang="en-GB" dirty="0"/>
              <a:t>Information (</a:t>
            </a:r>
            <a:r>
              <a:rPr lang="en-GB" altLang="ko-Kore-KR" dirty="0"/>
              <a:t>company finance, new technology</a:t>
            </a:r>
            <a:r>
              <a:rPr lang="en-GB" dirty="0"/>
              <a:t>), consultation, and participation in decision-making of company policy (personnel, disciplinary </a:t>
            </a:r>
            <a:r>
              <a:rPr lang="en-GB" altLang="ko-Kore-KR" dirty="0"/>
              <a:t>procedures</a:t>
            </a:r>
            <a:r>
              <a:rPr lang="en-GB" dirty="0"/>
              <a:t> and grievances system, job transfer, recruitment and dismissal, new machine, </a:t>
            </a:r>
            <a:r>
              <a:rPr lang="en-GB" altLang="ko-Kore-KR" dirty="0"/>
              <a:t>restructuring, relocation</a:t>
            </a:r>
            <a:r>
              <a:rPr lang="en-GB" dirty="0"/>
              <a:t>)</a:t>
            </a:r>
          </a:p>
          <a:p>
            <a:r>
              <a:rPr lang="en-GB" dirty="0"/>
              <a:t>Time for union activities (full-time unionist, part-time unionist paid by company)</a:t>
            </a:r>
          </a:p>
          <a:p>
            <a:r>
              <a:rPr lang="en-GB" dirty="0"/>
              <a:t>Space and resources for union activities (provided by company)</a:t>
            </a:r>
          </a:p>
        </p:txBody>
      </p:sp>
      <p:sp>
        <p:nvSpPr>
          <p:cNvPr id="5" name="텍스트 개체 틀 4">
            <a:extLst>
              <a:ext uri="{FF2B5EF4-FFF2-40B4-BE49-F238E27FC236}">
                <a16:creationId xmlns:a16="http://schemas.microsoft.com/office/drawing/2014/main" id="{A4E08C34-912C-DA4D-B3BB-FED03C71F6ED}"/>
              </a:ext>
            </a:extLst>
          </p:cNvPr>
          <p:cNvSpPr>
            <a:spLocks noGrp="1"/>
          </p:cNvSpPr>
          <p:nvPr>
            <p:ph type="body" sz="quarter" idx="3"/>
          </p:nvPr>
        </p:nvSpPr>
        <p:spPr>
          <a:xfrm>
            <a:off x="6172200" y="1294304"/>
            <a:ext cx="5183188" cy="370376"/>
          </a:xfrm>
        </p:spPr>
        <p:txBody>
          <a:bodyPr>
            <a:normAutofit fontScale="92500" lnSpcReduction="10000"/>
          </a:bodyPr>
          <a:lstStyle/>
          <a:p>
            <a:r>
              <a:rPr lang="en-GB" dirty="0"/>
              <a:t>Interests for workers</a:t>
            </a:r>
          </a:p>
        </p:txBody>
      </p:sp>
      <p:sp>
        <p:nvSpPr>
          <p:cNvPr id="6" name="내용 개체 틀 5">
            <a:extLst>
              <a:ext uri="{FF2B5EF4-FFF2-40B4-BE49-F238E27FC236}">
                <a16:creationId xmlns:a16="http://schemas.microsoft.com/office/drawing/2014/main" id="{56AAA47D-08AB-0847-9A17-0442EA3C95DB}"/>
              </a:ext>
            </a:extLst>
          </p:cNvPr>
          <p:cNvSpPr>
            <a:spLocks noGrp="1"/>
          </p:cNvSpPr>
          <p:nvPr>
            <p:ph sz="quarter" idx="4"/>
          </p:nvPr>
        </p:nvSpPr>
        <p:spPr>
          <a:xfrm>
            <a:off x="6172200" y="1796198"/>
            <a:ext cx="5183188" cy="4393465"/>
          </a:xfrm>
        </p:spPr>
        <p:txBody>
          <a:bodyPr>
            <a:normAutofit fontScale="62500" lnSpcReduction="20000"/>
          </a:bodyPr>
          <a:lstStyle/>
          <a:p>
            <a:r>
              <a:rPr lang="en-GB" dirty="0"/>
              <a:t>Work hours, rest time, leaves, holidays, overtime regulations</a:t>
            </a:r>
          </a:p>
          <a:p>
            <a:r>
              <a:rPr lang="en-GB" dirty="0"/>
              <a:t>Wage, bonus, allowances</a:t>
            </a:r>
          </a:p>
          <a:p>
            <a:r>
              <a:rPr lang="en-GB" dirty="0"/>
              <a:t>Maternity protection, childcare facilities maternity leaves, menstruation leave or care, anti-sexual violence policy</a:t>
            </a:r>
          </a:p>
          <a:p>
            <a:r>
              <a:rPr lang="en-GB" dirty="0"/>
              <a:t>Occupational safety and health, paid sick leave, OSH Committee, medical check-up, personal protective equipment (PPE), good uniform and shoes</a:t>
            </a:r>
          </a:p>
          <a:p>
            <a:r>
              <a:rPr lang="en-GB" altLang="ko-Kore-KR" dirty="0"/>
              <a:t>Healthful meal, decent canteen, clean toilet</a:t>
            </a:r>
          </a:p>
          <a:p>
            <a:r>
              <a:rPr lang="en-GB" altLang="ko-Kore-KR" dirty="0"/>
              <a:t>Company welfare, dormitory, housing support, commuting support, children support</a:t>
            </a:r>
          </a:p>
          <a:p>
            <a:r>
              <a:rPr lang="en-GB" altLang="ko-Kore-KR" dirty="0"/>
              <a:t>Job security, job training</a:t>
            </a:r>
          </a:p>
          <a:p>
            <a:r>
              <a:rPr lang="en-GB" altLang="ko-Kore-KR" dirty="0"/>
              <a:t>Protection for workers’ confidential information (marriage, sexual orientation, family, disease, religion, political ideology).. …. …. ….. (never end)</a:t>
            </a:r>
          </a:p>
          <a:p>
            <a:endParaRPr lang="en-GB" dirty="0"/>
          </a:p>
        </p:txBody>
      </p:sp>
      <p:sp>
        <p:nvSpPr>
          <p:cNvPr id="7" name="바닥글 개체 틀 6">
            <a:extLst>
              <a:ext uri="{FF2B5EF4-FFF2-40B4-BE49-F238E27FC236}">
                <a16:creationId xmlns:a16="http://schemas.microsoft.com/office/drawing/2014/main" id="{576DEB50-29B8-DB4C-BB75-32653D9191D6}"/>
              </a:ext>
            </a:extLst>
          </p:cNvPr>
          <p:cNvSpPr>
            <a:spLocks noGrp="1"/>
          </p:cNvSpPr>
          <p:nvPr>
            <p:ph type="ftr" sz="quarter" idx="11"/>
          </p:nvPr>
        </p:nvSpPr>
        <p:spPr/>
        <p:txBody>
          <a:bodyPr/>
          <a:lstStyle/>
          <a:p>
            <a:r>
              <a:rPr lang="en-GB"/>
              <a:t>Yoon Hyowon 2020 0926</a:t>
            </a:r>
          </a:p>
        </p:txBody>
      </p:sp>
      <p:sp>
        <p:nvSpPr>
          <p:cNvPr id="8" name="슬라이드 번호 개체 틀 7">
            <a:extLst>
              <a:ext uri="{FF2B5EF4-FFF2-40B4-BE49-F238E27FC236}">
                <a16:creationId xmlns:a16="http://schemas.microsoft.com/office/drawing/2014/main" id="{ECC7799C-6875-304D-BD22-6040667E68F0}"/>
              </a:ext>
            </a:extLst>
          </p:cNvPr>
          <p:cNvSpPr>
            <a:spLocks noGrp="1"/>
          </p:cNvSpPr>
          <p:nvPr>
            <p:ph type="sldNum" sz="quarter" idx="12"/>
          </p:nvPr>
        </p:nvSpPr>
        <p:spPr/>
        <p:txBody>
          <a:bodyPr/>
          <a:lstStyle/>
          <a:p>
            <a:fld id="{E0AF24B1-60AC-F04A-9811-209EC46C49B7}" type="slidenum">
              <a:rPr lang="en-GB" smtClean="0"/>
              <a:t>26</a:t>
            </a:fld>
            <a:endParaRPr lang="en-GB"/>
          </a:p>
        </p:txBody>
      </p:sp>
    </p:spTree>
    <p:extLst>
      <p:ext uri="{BB962C8B-B14F-4D97-AF65-F5344CB8AC3E}">
        <p14:creationId xmlns:p14="http://schemas.microsoft.com/office/powerpoint/2010/main" val="3500285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b="1" dirty="0"/>
              <a:t>Well-functioning industrial relations</a:t>
            </a:r>
            <a:br>
              <a:rPr lang="en-US" altLang="ko-KR" b="1" dirty="0"/>
            </a:br>
            <a:r>
              <a:rPr lang="en-US" altLang="ko-KR" b="1" dirty="0"/>
              <a:t>“Exploitation” vs “Sustainability”</a:t>
            </a:r>
            <a:br>
              <a:rPr lang="en-US" altLang="ko-KR" b="1" dirty="0"/>
            </a:br>
            <a:endParaRPr lang="ko-KR" altLang="en-US" b="1" dirty="0"/>
          </a:p>
        </p:txBody>
      </p:sp>
      <p:sp>
        <p:nvSpPr>
          <p:cNvPr id="3" name="내용 개체 틀 2"/>
          <p:cNvSpPr>
            <a:spLocks noGrp="1"/>
          </p:cNvSpPr>
          <p:nvPr>
            <p:ph idx="1"/>
          </p:nvPr>
        </p:nvSpPr>
        <p:spPr/>
        <p:txBody>
          <a:bodyPr/>
          <a:lstStyle/>
          <a:p>
            <a:endParaRPr lang="ko-KR" altLang="en-US"/>
          </a:p>
        </p:txBody>
      </p:sp>
      <p:pic>
        <p:nvPicPr>
          <p:cNvPr id="1026" name="Picture 2" descr="https://www.kamloopsthisweek.com/app/uploads/2016/02/Highland-Valley-Copp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428" y="1621082"/>
            <a:ext cx="10961147" cy="4792762"/>
          </a:xfrm>
          <a:prstGeom prst="rect">
            <a:avLst/>
          </a:prstGeom>
          <a:noFill/>
          <a:extLst>
            <a:ext uri="{909E8E84-426E-40DD-AFC4-6F175D3DCCD1}">
              <a14:hiddenFill xmlns:a14="http://schemas.microsoft.com/office/drawing/2010/main">
                <a:solidFill>
                  <a:srgbClr val="FFFFFF"/>
                </a:solidFill>
              </a14:hiddenFill>
            </a:ext>
          </a:extLst>
        </p:spPr>
      </p:pic>
      <p:sp>
        <p:nvSpPr>
          <p:cNvPr id="4" name="슬라이드 번호 개체 틀 3">
            <a:extLst>
              <a:ext uri="{FF2B5EF4-FFF2-40B4-BE49-F238E27FC236}">
                <a16:creationId xmlns:a16="http://schemas.microsoft.com/office/drawing/2014/main" id="{BB599C47-1990-6540-97C7-AD6963B12C22}"/>
              </a:ext>
            </a:extLst>
          </p:cNvPr>
          <p:cNvSpPr>
            <a:spLocks noGrp="1"/>
          </p:cNvSpPr>
          <p:nvPr>
            <p:ph type="sldNum" sz="quarter" idx="12"/>
          </p:nvPr>
        </p:nvSpPr>
        <p:spPr/>
        <p:txBody>
          <a:bodyPr/>
          <a:lstStyle/>
          <a:p>
            <a:fld id="{DE8B6C5A-9C7E-4642-94CC-C833C3321E80}" type="slidenum">
              <a:rPr lang="ko-KR" altLang="en-US" smtClean="0"/>
              <a:t>27</a:t>
            </a:fld>
            <a:endParaRPr lang="ko-KR" altLang="en-US"/>
          </a:p>
        </p:txBody>
      </p:sp>
      <p:sp>
        <p:nvSpPr>
          <p:cNvPr id="5" name="바닥글 개체 틀 4">
            <a:extLst>
              <a:ext uri="{FF2B5EF4-FFF2-40B4-BE49-F238E27FC236}">
                <a16:creationId xmlns:a16="http://schemas.microsoft.com/office/drawing/2014/main" id="{8C57503A-432F-8348-B38C-1FBD3C6DC5D4}"/>
              </a:ext>
            </a:extLst>
          </p:cNvPr>
          <p:cNvSpPr>
            <a:spLocks noGrp="1"/>
          </p:cNvSpPr>
          <p:nvPr>
            <p:ph type="ftr" sz="quarter" idx="11"/>
          </p:nvPr>
        </p:nvSpPr>
        <p:spPr/>
        <p:txBody>
          <a:bodyPr/>
          <a:lstStyle/>
          <a:p>
            <a:r>
              <a:rPr lang="en-GB" altLang="ko-KR"/>
              <a:t>Yoon Hyowon 2020 0926</a:t>
            </a:r>
            <a:endParaRPr lang="ko-KR" altLang="en-US"/>
          </a:p>
        </p:txBody>
      </p:sp>
    </p:spTree>
    <p:extLst>
      <p:ext uri="{BB962C8B-B14F-4D97-AF65-F5344CB8AC3E}">
        <p14:creationId xmlns:p14="http://schemas.microsoft.com/office/powerpoint/2010/main" val="2565323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D2B1F74-DFFF-3148-93E9-FFEBF1F3E1F4}"/>
              </a:ext>
            </a:extLst>
          </p:cNvPr>
          <p:cNvSpPr>
            <a:spLocks noGrp="1"/>
          </p:cNvSpPr>
          <p:nvPr>
            <p:ph type="title"/>
          </p:nvPr>
        </p:nvSpPr>
        <p:spPr>
          <a:xfrm>
            <a:off x="8740797" y="1122363"/>
            <a:ext cx="3084758" cy="2902882"/>
          </a:xfrm>
        </p:spPr>
        <p:txBody>
          <a:bodyPr vert="horz" lIns="91440" tIns="45720" rIns="91440" bIns="45720" rtlCol="0" anchor="b">
            <a:normAutofit/>
          </a:bodyPr>
          <a:lstStyle/>
          <a:p>
            <a:pPr latinLnBrk="0"/>
            <a:r>
              <a:rPr lang="ko-KR" altLang="en-US" sz="4000" dirty="0"/>
              <a:t>책 제목을 해석하세요</a:t>
            </a:r>
            <a:r>
              <a:rPr lang="en-US" sz="4000" kern="1200" dirty="0">
                <a:solidFill>
                  <a:schemeClr val="tx1"/>
                </a:solidFill>
                <a:latin typeface="+mj-lt"/>
                <a:ea typeface="+mj-ea"/>
                <a:cs typeface="+mj-cs"/>
              </a:rPr>
              <a:t> </a:t>
            </a:r>
          </a:p>
        </p:txBody>
      </p:sp>
      <p:pic>
        <p:nvPicPr>
          <p:cNvPr id="7" name="내용 개체 틀 5">
            <a:extLst>
              <a:ext uri="{FF2B5EF4-FFF2-40B4-BE49-F238E27FC236}">
                <a16:creationId xmlns:a16="http://schemas.microsoft.com/office/drawing/2014/main" id="{CAFFDE78-49CF-E347-A79C-49621C2CDAD5}"/>
              </a:ext>
            </a:extLst>
          </p:cNvPr>
          <p:cNvPicPr>
            <a:picLocks noChangeAspect="1"/>
          </p:cNvPicPr>
          <p:nvPr/>
        </p:nvPicPr>
        <p:blipFill rotWithShape="1">
          <a:blip r:embed="rId2">
            <a:extLst>
              <a:ext uri="{28A0092B-C50C-407E-A947-70E740481C1C}">
                <a14:useLocalDpi xmlns:a14="http://schemas.microsoft.com/office/drawing/2010/main" val="0"/>
              </a:ext>
            </a:extLst>
          </a:blip>
          <a:srcRect r="3" b="6996"/>
          <a:stretch/>
        </p:blipFill>
        <p:spPr>
          <a:xfrm>
            <a:off x="224949" y="576072"/>
            <a:ext cx="3919228" cy="5522976"/>
          </a:xfrm>
          <a:prstGeom prst="rect">
            <a:avLst/>
          </a:prstGeom>
        </p:spPr>
      </p:pic>
      <p:pic>
        <p:nvPicPr>
          <p:cNvPr id="6" name="내용 개체 틀 5" descr="표지판, 녹색, 음식, 쥐고있는이(가) 표시된 사진&#10;&#10;자동 생성된 설명">
            <a:extLst>
              <a:ext uri="{FF2B5EF4-FFF2-40B4-BE49-F238E27FC236}">
                <a16:creationId xmlns:a16="http://schemas.microsoft.com/office/drawing/2014/main" id="{CEE0F511-C5D3-C746-A1DA-2F4AC43A0A72}"/>
              </a:ext>
            </a:extLst>
          </p:cNvPr>
          <p:cNvPicPr>
            <a:picLocks noGrp="1" noChangeAspect="1"/>
          </p:cNvPicPr>
          <p:nvPr>
            <p:ph idx="1"/>
          </p:nvPr>
        </p:nvPicPr>
        <p:blipFill rotWithShape="1">
          <a:blip r:embed="rId3"/>
          <a:srcRect t="3896" r="-3" b="3882"/>
          <a:stretch/>
        </p:blipFill>
        <p:spPr>
          <a:xfrm>
            <a:off x="4346544" y="576072"/>
            <a:ext cx="3922776" cy="5522976"/>
          </a:xfrm>
          <a:prstGeom prst="rect">
            <a:avLst/>
          </a:prstGeom>
        </p:spPr>
      </p:pic>
      <p:sp>
        <p:nvSpPr>
          <p:cNvPr id="4" name="슬라이드 번호 개체 틀 3">
            <a:extLst>
              <a:ext uri="{FF2B5EF4-FFF2-40B4-BE49-F238E27FC236}">
                <a16:creationId xmlns:a16="http://schemas.microsoft.com/office/drawing/2014/main" id="{E6768AB0-5789-4A4E-85F0-5E43069DB77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latinLnBrk="0">
              <a:spcAft>
                <a:spcPts val="600"/>
              </a:spcAft>
            </a:pPr>
            <a:fld id="{76B1A69B-2327-B744-A6A9-F446F1F83A5C}" type="slidenum">
              <a:rPr kumimoji="1" lang="en-US" altLang="ko-KR">
                <a:solidFill>
                  <a:schemeClr val="bg1"/>
                </a:solidFill>
              </a:rPr>
              <a:pPr latinLnBrk="0">
                <a:spcAft>
                  <a:spcPts val="600"/>
                </a:spcAft>
              </a:pPr>
              <a:t>28</a:t>
            </a:fld>
            <a:endParaRPr kumimoji="1" lang="en-US" altLang="ko-KR">
              <a:solidFill>
                <a:schemeClr val="bg1"/>
              </a:solidFill>
            </a:endParaRPr>
          </a:p>
        </p:txBody>
      </p:sp>
      <p:sp>
        <p:nvSpPr>
          <p:cNvPr id="3" name="바닥글 개체 틀 2">
            <a:extLst>
              <a:ext uri="{FF2B5EF4-FFF2-40B4-BE49-F238E27FC236}">
                <a16:creationId xmlns:a16="http://schemas.microsoft.com/office/drawing/2014/main" id="{199FFC7A-1567-9F47-85D5-FC1836443871}"/>
              </a:ext>
            </a:extLst>
          </p:cNvPr>
          <p:cNvSpPr>
            <a:spLocks noGrp="1"/>
          </p:cNvSpPr>
          <p:nvPr>
            <p:ph type="ftr" sz="quarter" idx="11"/>
          </p:nvPr>
        </p:nvSpPr>
        <p:spPr/>
        <p:txBody>
          <a:bodyPr/>
          <a:lstStyle/>
          <a:p>
            <a:r>
              <a:rPr lang="en-GB" altLang="ko-KR"/>
              <a:t>Yoon Hyowon, 2020 1006</a:t>
            </a:r>
            <a:endParaRPr lang="ko-KR" altLang="en-US"/>
          </a:p>
        </p:txBody>
      </p:sp>
    </p:spTree>
    <p:extLst>
      <p:ext uri="{BB962C8B-B14F-4D97-AF65-F5344CB8AC3E}">
        <p14:creationId xmlns:p14="http://schemas.microsoft.com/office/powerpoint/2010/main" val="2472444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09600" y="125413"/>
            <a:ext cx="10972800" cy="1143000"/>
          </a:xfrm>
        </p:spPr>
        <p:txBody>
          <a:bodyPr/>
          <a:lstStyle/>
          <a:p>
            <a:r>
              <a:rPr lang="en-US" altLang="ko-KR" dirty="0"/>
              <a:t>Old Future ??</a:t>
            </a:r>
            <a:endParaRPr lang="ko-KR" altLang="en-US" dirty="0"/>
          </a:p>
        </p:txBody>
      </p:sp>
      <p:pic>
        <p:nvPicPr>
          <p:cNvPr id="2662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49301" y="987257"/>
            <a:ext cx="10911417" cy="5799138"/>
          </a:xfrm>
        </p:spPr>
      </p:pic>
      <p:sp>
        <p:nvSpPr>
          <p:cNvPr id="2" name="슬라이드 번호 개체 틀 1">
            <a:extLst>
              <a:ext uri="{FF2B5EF4-FFF2-40B4-BE49-F238E27FC236}">
                <a16:creationId xmlns:a16="http://schemas.microsoft.com/office/drawing/2014/main" id="{F62CABED-066D-4D46-A1CE-7760F5EB5CAC}"/>
              </a:ext>
            </a:extLst>
          </p:cNvPr>
          <p:cNvSpPr>
            <a:spLocks noGrp="1"/>
          </p:cNvSpPr>
          <p:nvPr>
            <p:ph type="sldNum" sz="quarter" idx="12"/>
          </p:nvPr>
        </p:nvSpPr>
        <p:spPr/>
        <p:txBody>
          <a:bodyPr/>
          <a:lstStyle/>
          <a:p>
            <a:fld id="{DE8B6C5A-9C7E-4642-94CC-C833C3321E80}" type="slidenum">
              <a:rPr lang="ko-KR" altLang="en-US" smtClean="0"/>
              <a:t>29</a:t>
            </a:fld>
            <a:endParaRPr lang="ko-KR" altLang="en-US"/>
          </a:p>
        </p:txBody>
      </p:sp>
      <p:sp>
        <p:nvSpPr>
          <p:cNvPr id="3" name="바닥글 개체 틀 2">
            <a:extLst>
              <a:ext uri="{FF2B5EF4-FFF2-40B4-BE49-F238E27FC236}">
                <a16:creationId xmlns:a16="http://schemas.microsoft.com/office/drawing/2014/main" id="{C7A1DD67-BBE6-2F4E-B0DF-13CEE53C5577}"/>
              </a:ext>
            </a:extLst>
          </p:cNvPr>
          <p:cNvSpPr>
            <a:spLocks noGrp="1"/>
          </p:cNvSpPr>
          <p:nvPr>
            <p:ph type="ftr" sz="quarter" idx="11"/>
          </p:nvPr>
        </p:nvSpPr>
        <p:spPr/>
        <p:txBody>
          <a:bodyPr/>
          <a:lstStyle/>
          <a:p>
            <a:r>
              <a:rPr lang="en-GB" altLang="ko-KR"/>
              <a:t>Yoon Hyowon 2020 0926</a:t>
            </a:r>
            <a:endParaRPr lang="ko-KR" altLang="en-US"/>
          </a:p>
        </p:txBody>
      </p:sp>
    </p:spTree>
    <p:extLst>
      <p:ext uri="{BB962C8B-B14F-4D97-AF65-F5344CB8AC3E}">
        <p14:creationId xmlns:p14="http://schemas.microsoft.com/office/powerpoint/2010/main" val="3315252313"/>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3045</TotalTime>
  <Words>2263</Words>
  <Application>Microsoft Macintosh PowerPoint</Application>
  <PresentationFormat>Widescreen</PresentationFormat>
  <Paragraphs>209</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맑은 고딕</vt:lpstr>
      <vt:lpstr>Arial</vt:lpstr>
      <vt:lpstr>Calibri</vt:lpstr>
      <vt:lpstr>Calibri Light</vt:lpstr>
      <vt:lpstr>Courier New</vt:lpstr>
      <vt:lpstr>Office 테마</vt:lpstr>
      <vt:lpstr>Shop-steward Manual</vt:lpstr>
      <vt:lpstr>PowerPoint Presentation</vt:lpstr>
      <vt:lpstr>IndustriALL 5 Strategic Goals</vt:lpstr>
      <vt:lpstr>Who are you? </vt:lpstr>
      <vt:lpstr>PowerPoint Presentation</vt:lpstr>
      <vt:lpstr>What is union?</vt:lpstr>
      <vt:lpstr>Who represent employers’ interests and rights?</vt:lpstr>
      <vt:lpstr>Who is a bridge between workers and employers, especially in dispute?</vt:lpstr>
      <vt:lpstr>Part 2. What are industrial relations? </vt:lpstr>
      <vt:lpstr>What is industrial relations (labour relations)?</vt:lpstr>
      <vt:lpstr>Employers are same with company, or different from company?</vt:lpstr>
      <vt:lpstr>Industrial Relations</vt:lpstr>
      <vt:lpstr>PowerPoint Presentation</vt:lpstr>
      <vt:lpstr>Part 3. What are workers’ rights and workers’ interests? </vt:lpstr>
      <vt:lpstr>Relationship between rights and interests</vt:lpstr>
      <vt:lpstr>Rights and interests for workers</vt:lpstr>
      <vt:lpstr>How workers achieve workers’ rights and workers’ interests, through what?</vt:lpstr>
      <vt:lpstr>PowerPoint Presentation</vt:lpstr>
      <vt:lpstr>Part 4. What is collective bargaining? </vt:lpstr>
      <vt:lpstr>Collective bargaining for whom?</vt:lpstr>
      <vt:lpstr>Collective bargaining for what?</vt:lpstr>
      <vt:lpstr>Collective bargaining is a ‘Give-and-Take’?</vt:lpstr>
      <vt:lpstr>PowerPoint Presentation</vt:lpstr>
      <vt:lpstr>Part 4. what is collective agreement? </vt:lpstr>
      <vt:lpstr>Collective agreement for whom, for what?</vt:lpstr>
      <vt:lpstr>Main chapters of collective agreement</vt:lpstr>
      <vt:lpstr>Well-functioning industrial relations “Exploitation” vs “Sustainability” </vt:lpstr>
      <vt:lpstr>책 제목을 해석하세요 </vt:lpstr>
      <vt:lpstr>Old Future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Manual for Union Representatives at Workplace</dc:title>
  <dc:creator>윤 효원</dc:creator>
  <cp:lastModifiedBy>Indah Saptorini</cp:lastModifiedBy>
  <cp:revision>24</cp:revision>
  <dcterms:created xsi:type="dcterms:W3CDTF">2020-07-21T03:18:12Z</dcterms:created>
  <dcterms:modified xsi:type="dcterms:W3CDTF">2020-10-12T13:51:01Z</dcterms:modified>
</cp:coreProperties>
</file>