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6" r:id="rId2"/>
    <p:sldId id="472" r:id="rId3"/>
    <p:sldId id="531" r:id="rId4"/>
    <p:sldId id="302" r:id="rId5"/>
    <p:sldId id="471" r:id="rId6"/>
    <p:sldId id="301" r:id="rId7"/>
    <p:sldId id="304" r:id="rId8"/>
    <p:sldId id="278" r:id="rId9"/>
    <p:sldId id="279" r:id="rId10"/>
    <p:sldId id="270" r:id="rId11"/>
    <p:sldId id="271" r:id="rId12"/>
    <p:sldId id="393" r:id="rId13"/>
    <p:sldId id="456" r:id="rId14"/>
    <p:sldId id="296" r:id="rId15"/>
    <p:sldId id="263" r:id="rId16"/>
    <p:sldId id="424" r:id="rId17"/>
    <p:sldId id="284" r:id="rId18"/>
    <p:sldId id="427" r:id="rId19"/>
    <p:sldId id="406" r:id="rId20"/>
    <p:sldId id="282" r:id="rId21"/>
    <p:sldId id="298" r:id="rId22"/>
    <p:sldId id="428" r:id="rId23"/>
    <p:sldId id="300" r:id="rId24"/>
    <p:sldId id="299" r:id="rId25"/>
    <p:sldId id="358" r:id="rId26"/>
    <p:sldId id="445" r:id="rId27"/>
    <p:sldId id="357" r:id="rId28"/>
    <p:sldId id="426" r:id="rId29"/>
    <p:sldId id="359" r:id="rId30"/>
    <p:sldId id="285" r:id="rId31"/>
    <p:sldId id="286" r:id="rId32"/>
    <p:sldId id="287" r:id="rId33"/>
    <p:sldId id="283" r:id="rId34"/>
    <p:sldId id="465" r:id="rId35"/>
    <p:sldId id="435" r:id="rId36"/>
    <p:sldId id="457" r:id="rId37"/>
    <p:sldId id="458" r:id="rId38"/>
    <p:sldId id="437" r:id="rId39"/>
    <p:sldId id="438" r:id="rId40"/>
    <p:sldId id="288" r:id="rId41"/>
    <p:sldId id="532" r:id="rId42"/>
    <p:sldId id="268" r:id="rId43"/>
    <p:sldId id="533" r:id="rId44"/>
    <p:sldId id="290" r:id="rId45"/>
    <p:sldId id="291" r:id="rId46"/>
    <p:sldId id="432" r:id="rId47"/>
    <p:sldId id="431" r:id="rId48"/>
    <p:sldId id="292" r:id="rId49"/>
    <p:sldId id="322" r:id="rId50"/>
    <p:sldId id="327" r:id="rId51"/>
    <p:sldId id="466" r:id="rId52"/>
    <p:sldId id="413" r:id="rId53"/>
    <p:sldId id="535" r:id="rId54"/>
    <p:sldId id="266" r:id="rId55"/>
    <p:sldId id="259" r:id="rId56"/>
    <p:sldId id="260" r:id="rId57"/>
    <p:sldId id="261" r:id="rId58"/>
    <p:sldId id="262" r:id="rId59"/>
    <p:sldId id="536" r:id="rId60"/>
    <p:sldId id="264" r:id="rId61"/>
    <p:sldId id="265" r:id="rId62"/>
    <p:sldId id="267" r:id="rId63"/>
    <p:sldId id="537" r:id="rId64"/>
    <p:sldId id="257" r:id="rId65"/>
    <p:sldId id="269" r:id="rId66"/>
    <p:sldId id="272" r:id="rId67"/>
    <p:sldId id="538" r:id="rId68"/>
    <p:sldId id="273" r:id="rId69"/>
    <p:sldId id="274" r:id="rId70"/>
    <p:sldId id="275" r:id="rId7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22" autoAdjust="0"/>
    <p:restoredTop sz="94660"/>
  </p:normalViewPr>
  <p:slideViewPr>
    <p:cSldViewPr snapToGrid="0">
      <p:cViewPr varScale="1">
        <p:scale>
          <a:sx n="94" d="100"/>
          <a:sy n="94" d="100"/>
        </p:scale>
        <p:origin x="216" y="9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9-24T00:53:06.460"/>
    </inkml:context>
    <inkml:brush xml:id="br0">
      <inkml:brushProperty name="width" value="0.05" units="cm"/>
      <inkml:brushProperty name="height" value="0.05" units="cm"/>
      <inkml:brushProperty name="color" value="#E71224"/>
    </inkml:brush>
  </inkml:definitions>
  <inkml:trace contextRef="#ctx0" brushRef="#br0">0 92 24575,'8'0'0,"4"0"0,3 0 0,6 0 0,8 0 0,-6 0 0,6 0 0,-7 0 0,7 0 0,-5 0 0,5 0 0,-13 0 0,4 0 0,-9 0 0,9 0 0,-10 0 0,10 0 0,-9 0 0,9 0 0,-9 0 0,9 0 0,-4 0 0,6 0 0,-6 0 0,4 0 0,-9 0 0,9 0 0,-10 0 0,10 0 0,-9 0 0,4 0 0,-1 0 0,-3 0 0,9 0 0,-9 0 0,9 0 0,-4 0 0,0 0 0,4 0 0,-3 0 0,-1 0 0,14 0 0,-17 0 0,17 0 0,-20 0 0,11 0 0,-11 0 0,5 0 0,-1 0 0,-3 0 0,4 0 0,-6 0 0,0 0 0,0 0 0,0 0 0,0 0 0,0 0 0,0 0 0,0 0 0,0 0 0,0 0 0,0 0 0,0 0 0,0 0 0,0 0 0,0 0 0,0 0 0,1-9 0,-1 6 0,0-6 0,-1 9 0,1 0 0,-1 0 0,1 0 0,-1 0 0,1 0 0,-1 0 0,-6 0 0,1-5 0,-10 4 0,6-7 0,-3 11 0,1-3 0,-1 4 0,0-4 0,8-1 0,15-3 0,3 4 0,15 0 0,-14 0 0,13 0 0,-12 0 0,5 0 0,-7 0 0,0 0 0,-1 0 0,1 0 0,-6 0 0,-1 0 0,0 0 0,-5-4 0,5-1 0,-6-4 0,0 4 0,-4-3 0,-1 2 0,-4-2 0,0 0 0,0 7 0,0 1 0</inkml:trace>
  <inkml:trace contextRef="#ctx0" brushRef="#br0" timeOffset="2288">1483 13 24575,'18'0'0,"-5"0"0,15 0 0,-10 0 0,11 0 0,0 0 0,-6 0 0,6 0 0,0 0 0,-5 0 0,5 0 0,-8 0 0,-5 0 0,5 0 0,-11 0 0,11 0 0,-11 0 0,11 0 0,-11 0 0,11 0 0,-11 0 0,10 0 0,-4 0 0,0 0 0,5 0 0,-5 0 0,0 0 0,-1 0 0,-1 0 0,-3 0 0,4 0 0,-6 0 0,5 0 0,-3 0 0,9 0 0,-9 0 0,9 0 0,-3 0 0,4 0 0,1 0 0,0 0 0,0 0 0,-1 0 0,1 0 0,0 0 0,7 0 0,-6 0 0,6 0 0,0 0 0,-5 0 0,12 0 0,-5 0 0,0 0 0,14 0 0,-12 0 0,13 0 0,-8 0 0,1 0 0,-1 0 0,9-6 0,-6 5 0,6-5 0,-16 6 0,5 0 0,-12 0 0,12 0 0,-12 0 0,12 0 0,-12 0 0,5 0 0,-1 0 0,-4 0 0,5 0 0,-7 0 0,-1 0 0,1 0 0,7 0 0,5 0 0,-3 0 0,0 0 0,-9 0 0,0 5 0,0-4 0,0 4 0,-1 0 0,1-4 0,7 4 0,-5 0 0,5-4 0,-8 8 0,1-7 0,0 2 0,-1-4 0,1 5 0,-6-4 0,5 4 0,-11-5 0,10 0 0,-4 0 0,1 0 0,3 0 0,-10 0 0,11 0 0,-11 0 0,5 0 0,-6 0 0,0 4 0,0-3 0,0 3 0,0-4 0,0 0 0,1 4 0,-1-3 0,-4 7 0,-5-7 0,0 2 0,-4-3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9-24T00:53:13.114"/>
    </inkml:context>
    <inkml:brush xml:id="br0">
      <inkml:brushProperty name="width" value="0.05" units="cm"/>
      <inkml:brushProperty name="height" value="0.05" units="cm"/>
      <inkml:brushProperty name="color" value="#E71224"/>
    </inkml:brush>
  </inkml:definitions>
  <inkml:trace contextRef="#ctx0" brushRef="#br0">0 97 24575,'14'0'0,"1"0"0,7 0 0,7 0 0,-6 0 0,14 0 0,-6 0 0,7 0 0,0 0 0,0 0 0,8 0 0,-5 0 0,6 0 0,-9-11 0,25 8 0,-9-8 0,11 5 0,-9 5 0,-16-5 0,7 0 0,0 5 0,-7-5 0,7 6 0,-16 0 0,5-6 0,-5 5 0,-1-5 0,-1 6 0,0 0 0,-5 0 0,5 0 0,-7 0 0,0 0 0,-6 0 0,4-5 0,-4 4 0,6-4 0,0 5 0,-6 0 0,4-4 0,-4 2 0,6-2 0,-1-1 0,1 3 0,-6-2 0,4 4 0,4 0 0,-1 0 0,13 0 0,-12 0 0,12 0 0,-5 0 0,7 0 0,9 0 0,-7 0 0,7 0 0,-9 0 0,0 0 0,17 0 0,-13 0 0,13 0 0,-8 0 0,-7 0 0,15 0 0,-14 0 0,14 0 0,-14 0 0,14 0 0,-15 0 0,7 0 0,-9 5 0,0-3 0,0 9 0,0-10 0,0 5 0,-8-6 0,7 6 0,-6-5 0,-1 5 0,-1-6 0,-7 4 0,7-2 0,-5 2 0,5-4 0,-13 0 0,4 0 0,6 5 0,-2-4 0,2 4 0,-6-5 0,-4 0 0,6 0 0,0 0 0,-6 0 0,4 0 0,-9 0 0,9 0 0,-4 0 0,0 0 0,4 0 0,-9 0 0,9 0 0,-9 0 0,3 0 0,1 0 0,-4 0 0,3 4 0,-4-3 0,-1 3 0,5-4 0,-3 0 0,4 4 0,-6-3 0,0 4 0,0-5 0,0 0 0,6 4 0,-5-2 0,5 2 0,-6-4 0,10 0 0,-2 5 0,3-4 0,1 4 0,-11-5 0,10 0 0,-3 0 0,4 0 0,-5 0 0,5 0 0,-11 0 0,10 0 0,-3 0 0,-1 0 0,4 0 0,-10 4 0,5-3 0,-6 3 0,0-4 0,1 0 0,-1 0 0,0 0 0,0 0 0,0 0 0,0 0 0,-4 0 0,-2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9-24T00:53:16.123"/>
    </inkml:context>
    <inkml:brush xml:id="br0">
      <inkml:brushProperty name="width" value="0.05" units="cm"/>
      <inkml:brushProperty name="height" value="0.05" units="cm"/>
      <inkml:brushProperty name="color" value="#E71224"/>
    </inkml:brush>
  </inkml:definitions>
  <inkml:trace contextRef="#ctx0" brushRef="#br0">1 290 24575,'0'14'0,"0"8"0,0-4 0,0 17 0,0-10 0,0 13 0,0 0 0,5 0 0,1-8 0,7 7 0,-2-14 0,1 6 0,-2-7 0,2 7 0,-1-6 0,0 6 0,0-7 0,-1-6 0,-4 4 0,2-9 0,-3 3 0,0 1 0,8 5 0,-6-3 0,7 7 0,-4-7 0,1 4 0,0 1 0,0 0 0,0-1 0,-1-5 0,-5-1 0,3-6 0,-7 0 0,7 0 0,-7 0 0,3 0 0,0-3 0,1-2 0,3-4 0,0 0 0,-4-5 0,-1 0 0,1-4 0,-3-6 0,8-1 0,-8-6 0,9-6 0,-8-3 0,9-7 0,-4 0 0,0-8 0,-2-3 0,1 2 0,-5 0 0,10 9 0,-9 0 0,9 0 0,-10 0 0,11 0 0,-11-1 0,9 8 0,-3-5 0,5 5 0,2-16 0,-1 7 0,0-7 0,0 0 0,0 7 0,6-7 0,-6 16 0,9 7 0,-10 4 0,3 12 0,-5-6 0,-5 17 0,-1 3 0,-4 10 0,0 5 0,0-9 0,0-2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128AE-2FC7-4A9B-872F-0C35F3C7B460}" type="datetimeFigureOut">
              <a:rPr lang="ko-KR" altLang="en-US" smtClean="0"/>
              <a:t>2023. 11. 15.</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BB04F-4D21-4864-A226-413D9D73F8F4}" type="slidenum">
              <a:rPr lang="ko-KR" altLang="en-US" smtClean="0"/>
              <a:t>‹#›</a:t>
            </a:fld>
            <a:endParaRPr lang="ko-KR" altLang="en-US"/>
          </a:p>
        </p:txBody>
      </p:sp>
    </p:spTree>
    <p:extLst>
      <p:ext uri="{BB962C8B-B14F-4D97-AF65-F5344CB8AC3E}">
        <p14:creationId xmlns:p14="http://schemas.microsoft.com/office/powerpoint/2010/main" val="88018907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ko-KR"/>
              <a:t>Click to edit Master title style</a:t>
            </a:r>
            <a:endParaRPr lang="ko-KR"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ko-KR"/>
              <a:t>Click to edit Master subtitle style</a:t>
            </a:r>
            <a:endParaRPr lang="ko-KR" altLang="en-US"/>
          </a:p>
        </p:txBody>
      </p:sp>
      <p:sp>
        <p:nvSpPr>
          <p:cNvPr id="4" name="Date Placeholder 3"/>
          <p:cNvSpPr>
            <a:spLocks noGrp="1"/>
          </p:cNvSpPr>
          <p:nvPr>
            <p:ph type="dt" sz="half" idx="10"/>
          </p:nvPr>
        </p:nvSpPr>
        <p:spPr/>
        <p:txBody>
          <a:bodyPr/>
          <a:lstStyle/>
          <a:p>
            <a:fld id="{C7A4CBA9-C6A6-3444-918E-73CF693D5376}" type="datetime1">
              <a:rPr lang="ko-KR" altLang="en-US" smtClean="0"/>
              <a:t>2023. 11. 15.</a:t>
            </a:fld>
            <a:endParaRPr lang="ko-KR" altLang="en-US"/>
          </a:p>
        </p:txBody>
      </p:sp>
      <p:sp>
        <p:nvSpPr>
          <p:cNvPr id="5" name="Footer Placeholder 4"/>
          <p:cNvSpPr>
            <a:spLocks noGrp="1"/>
          </p:cNvSpPr>
          <p:nvPr>
            <p:ph type="ftr" sz="quarter" idx="11"/>
          </p:nvPr>
        </p:nvSpPr>
        <p:spPr/>
        <p:txBody>
          <a:bodyPr/>
          <a:lstStyle/>
          <a:p>
            <a:r>
              <a:rPr lang="en-GB" altLang="ko-KR"/>
              <a:t>Yoon Hyowon, 2021 0601</a:t>
            </a:r>
            <a:endParaRPr lang="ko-KR" altLang="en-US"/>
          </a:p>
        </p:txBody>
      </p:sp>
      <p:sp>
        <p:nvSpPr>
          <p:cNvPr id="6" name="Slide Number Placeholder 5"/>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395164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idx="1"/>
          </p:nvPr>
        </p:nvSpPr>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770D5338-4D96-CF44-9C1D-D0F2A8C2C0D6}" type="datetime1">
              <a:rPr lang="ko-KR" altLang="en-US" smtClean="0"/>
              <a:t>2023. 11. 15.</a:t>
            </a:fld>
            <a:endParaRPr lang="ko-KR" altLang="en-US"/>
          </a:p>
        </p:txBody>
      </p:sp>
      <p:sp>
        <p:nvSpPr>
          <p:cNvPr id="5" name="Footer Placeholder 4"/>
          <p:cNvSpPr>
            <a:spLocks noGrp="1"/>
          </p:cNvSpPr>
          <p:nvPr>
            <p:ph type="ftr" sz="quarter" idx="11"/>
          </p:nvPr>
        </p:nvSpPr>
        <p:spPr/>
        <p:txBody>
          <a:bodyPr/>
          <a:lstStyle/>
          <a:p>
            <a:r>
              <a:rPr lang="en-GB" altLang="ko-KR"/>
              <a:t>Yoon Hyowon, 2021 0601</a:t>
            </a:r>
            <a:endParaRPr lang="ko-KR" altLang="en-US"/>
          </a:p>
        </p:txBody>
      </p:sp>
      <p:sp>
        <p:nvSpPr>
          <p:cNvPr id="6" name="Slide Number Placeholder 5"/>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3570670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ko-KR"/>
              <a:t>Click to edit Master title style</a:t>
            </a:r>
            <a:endParaRPr lang="ko-KR"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17DC83EF-32F2-284E-BB93-6C74809552D0}" type="datetime1">
              <a:rPr lang="ko-KR" altLang="en-US" smtClean="0"/>
              <a:t>2023. 11. 15.</a:t>
            </a:fld>
            <a:endParaRPr lang="ko-KR" altLang="en-US"/>
          </a:p>
        </p:txBody>
      </p:sp>
      <p:sp>
        <p:nvSpPr>
          <p:cNvPr id="5" name="Footer Placeholder 4"/>
          <p:cNvSpPr>
            <a:spLocks noGrp="1"/>
          </p:cNvSpPr>
          <p:nvPr>
            <p:ph type="ftr" sz="quarter" idx="11"/>
          </p:nvPr>
        </p:nvSpPr>
        <p:spPr/>
        <p:txBody>
          <a:bodyPr/>
          <a:lstStyle/>
          <a:p>
            <a:r>
              <a:rPr lang="en-GB" altLang="ko-KR"/>
              <a:t>Yoon Hyowon, 2021 0601</a:t>
            </a:r>
            <a:endParaRPr lang="ko-KR" altLang="en-US"/>
          </a:p>
        </p:txBody>
      </p:sp>
      <p:sp>
        <p:nvSpPr>
          <p:cNvPr id="6" name="Slide Number Placeholder 5"/>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4272539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Date Placeholder 4"/>
          <p:cNvSpPr>
            <a:spLocks noGrp="1"/>
          </p:cNvSpPr>
          <p:nvPr>
            <p:ph type="dt" sz="half" idx="10"/>
          </p:nvPr>
        </p:nvSpPr>
        <p:spPr/>
        <p:txBody>
          <a:bodyPr/>
          <a:lstStyle/>
          <a:p>
            <a:fld id="{7AB20863-708E-3743-B0DC-CB7F6957CBE7}" type="datetime1">
              <a:rPr lang="ko-KR" altLang="en-US" smtClean="0"/>
              <a:t>2023. 11. 15.</a:t>
            </a:fld>
            <a:endParaRPr lang="ko-KR" altLang="en-US"/>
          </a:p>
        </p:txBody>
      </p:sp>
      <p:sp>
        <p:nvSpPr>
          <p:cNvPr id="6" name="Footer Placeholder 5"/>
          <p:cNvSpPr>
            <a:spLocks noGrp="1"/>
          </p:cNvSpPr>
          <p:nvPr>
            <p:ph type="ftr" sz="quarter" idx="11"/>
          </p:nvPr>
        </p:nvSpPr>
        <p:spPr/>
        <p:txBody>
          <a:bodyPr/>
          <a:lstStyle/>
          <a:p>
            <a:r>
              <a:rPr lang="en-GB" altLang="ko-KR"/>
              <a:t>Yoon Hyowon, 2021 0601</a:t>
            </a:r>
            <a:endParaRPr lang="ko-KR" altLang="en-US"/>
          </a:p>
        </p:txBody>
      </p:sp>
      <p:sp>
        <p:nvSpPr>
          <p:cNvPr id="7" name="Slide Number Placeholder 6"/>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673362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ko-KR"/>
              <a:t>Click to edit Master title style</a:t>
            </a:r>
            <a:endParaRPr lang="ko-KR"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7" name="Date Placeholder 6"/>
          <p:cNvSpPr>
            <a:spLocks noGrp="1"/>
          </p:cNvSpPr>
          <p:nvPr>
            <p:ph type="dt" sz="half" idx="10"/>
          </p:nvPr>
        </p:nvSpPr>
        <p:spPr/>
        <p:txBody>
          <a:bodyPr/>
          <a:lstStyle/>
          <a:p>
            <a:fld id="{6E5D789C-BF1F-6548-9512-29B19E17FD2F}" type="datetime1">
              <a:rPr lang="ko-KR" altLang="en-US" smtClean="0"/>
              <a:t>2023. 11. 15.</a:t>
            </a:fld>
            <a:endParaRPr lang="ko-KR" altLang="en-US"/>
          </a:p>
        </p:txBody>
      </p:sp>
      <p:sp>
        <p:nvSpPr>
          <p:cNvPr id="8" name="Footer Placeholder 7"/>
          <p:cNvSpPr>
            <a:spLocks noGrp="1"/>
          </p:cNvSpPr>
          <p:nvPr>
            <p:ph type="ftr" sz="quarter" idx="11"/>
          </p:nvPr>
        </p:nvSpPr>
        <p:spPr/>
        <p:txBody>
          <a:bodyPr/>
          <a:lstStyle/>
          <a:p>
            <a:r>
              <a:rPr lang="en-GB" altLang="ko-KR"/>
              <a:t>Yoon Hyowon, 2021 0601</a:t>
            </a:r>
            <a:endParaRPr lang="ko-KR" altLang="en-US"/>
          </a:p>
        </p:txBody>
      </p:sp>
      <p:sp>
        <p:nvSpPr>
          <p:cNvPr id="9" name="Slide Number Placeholder 8"/>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1990119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Date Placeholder 2"/>
          <p:cNvSpPr>
            <a:spLocks noGrp="1"/>
          </p:cNvSpPr>
          <p:nvPr>
            <p:ph type="dt" sz="half" idx="10"/>
          </p:nvPr>
        </p:nvSpPr>
        <p:spPr/>
        <p:txBody>
          <a:bodyPr/>
          <a:lstStyle/>
          <a:p>
            <a:fld id="{5A889A16-B6EA-7E4D-A32F-F14C29BB76C4}" type="datetime1">
              <a:rPr lang="ko-KR" altLang="en-US" smtClean="0"/>
              <a:t>2023. 11. 15.</a:t>
            </a:fld>
            <a:endParaRPr lang="ko-KR" altLang="en-US"/>
          </a:p>
        </p:txBody>
      </p:sp>
      <p:sp>
        <p:nvSpPr>
          <p:cNvPr id="4" name="Footer Placeholder 3"/>
          <p:cNvSpPr>
            <a:spLocks noGrp="1"/>
          </p:cNvSpPr>
          <p:nvPr>
            <p:ph type="ftr" sz="quarter" idx="11"/>
          </p:nvPr>
        </p:nvSpPr>
        <p:spPr/>
        <p:txBody>
          <a:bodyPr/>
          <a:lstStyle/>
          <a:p>
            <a:r>
              <a:rPr lang="en-GB" altLang="ko-KR"/>
              <a:t>Yoon Hyowon, 2021 0601</a:t>
            </a:r>
            <a:endParaRPr lang="ko-KR" altLang="en-US"/>
          </a:p>
        </p:txBody>
      </p:sp>
      <p:sp>
        <p:nvSpPr>
          <p:cNvPr id="5" name="Slide Number Placeholder 4"/>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3145334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FBC423-BD4B-F34E-AB49-1C6418228895}" type="datetime1">
              <a:rPr lang="ko-KR" altLang="en-US" smtClean="0"/>
              <a:t>2023. 11. 15.</a:t>
            </a:fld>
            <a:endParaRPr lang="ko-KR" altLang="en-US"/>
          </a:p>
        </p:txBody>
      </p:sp>
      <p:sp>
        <p:nvSpPr>
          <p:cNvPr id="3" name="Footer Placeholder 2"/>
          <p:cNvSpPr>
            <a:spLocks noGrp="1"/>
          </p:cNvSpPr>
          <p:nvPr>
            <p:ph type="ftr" sz="quarter" idx="11"/>
          </p:nvPr>
        </p:nvSpPr>
        <p:spPr/>
        <p:txBody>
          <a:bodyPr/>
          <a:lstStyle/>
          <a:p>
            <a:r>
              <a:rPr lang="en-GB" altLang="ko-KR"/>
              <a:t>Yoon Hyowon, 2021 0601</a:t>
            </a:r>
            <a:endParaRPr lang="ko-KR" altLang="en-US"/>
          </a:p>
        </p:txBody>
      </p:sp>
      <p:sp>
        <p:nvSpPr>
          <p:cNvPr id="4" name="Slide Number Placeholder 3"/>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969642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ko-KR"/>
              <a:t>Click to edit Master title style</a:t>
            </a:r>
            <a:endParaRPr lang="ko-KR"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48CC8E44-072C-584E-A00C-A0E86ED049B5}" type="datetime1">
              <a:rPr lang="ko-KR" altLang="en-US" smtClean="0"/>
              <a:t>2023. 11. 15.</a:t>
            </a:fld>
            <a:endParaRPr lang="ko-KR" altLang="en-US"/>
          </a:p>
        </p:txBody>
      </p:sp>
      <p:sp>
        <p:nvSpPr>
          <p:cNvPr id="6" name="Footer Placeholder 5"/>
          <p:cNvSpPr>
            <a:spLocks noGrp="1"/>
          </p:cNvSpPr>
          <p:nvPr>
            <p:ph type="ftr" sz="quarter" idx="11"/>
          </p:nvPr>
        </p:nvSpPr>
        <p:spPr/>
        <p:txBody>
          <a:bodyPr/>
          <a:lstStyle/>
          <a:p>
            <a:r>
              <a:rPr lang="en-GB" altLang="ko-KR"/>
              <a:t>Yoon Hyowon, 2021 0601</a:t>
            </a:r>
            <a:endParaRPr lang="ko-KR" altLang="en-US"/>
          </a:p>
        </p:txBody>
      </p:sp>
      <p:sp>
        <p:nvSpPr>
          <p:cNvPr id="7" name="Slide Number Placeholder 6"/>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1560373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ko-KR"/>
              <a:t>Click to edit Master title style</a:t>
            </a:r>
            <a:endParaRPr lang="ko-KR"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B3427350-6BD1-8C46-A842-30D6EC332372}" type="datetime1">
              <a:rPr lang="ko-KR" altLang="en-US" smtClean="0"/>
              <a:t>2023. 11. 15.</a:t>
            </a:fld>
            <a:endParaRPr lang="ko-KR" altLang="en-US"/>
          </a:p>
        </p:txBody>
      </p:sp>
      <p:sp>
        <p:nvSpPr>
          <p:cNvPr id="6" name="Footer Placeholder 5"/>
          <p:cNvSpPr>
            <a:spLocks noGrp="1"/>
          </p:cNvSpPr>
          <p:nvPr>
            <p:ph type="ftr" sz="quarter" idx="11"/>
          </p:nvPr>
        </p:nvSpPr>
        <p:spPr/>
        <p:txBody>
          <a:bodyPr/>
          <a:lstStyle/>
          <a:p>
            <a:r>
              <a:rPr lang="en-GB" altLang="ko-KR"/>
              <a:t>Yoon Hyowon, 2021 0601</a:t>
            </a:r>
            <a:endParaRPr lang="ko-KR" altLang="en-US"/>
          </a:p>
        </p:txBody>
      </p:sp>
      <p:sp>
        <p:nvSpPr>
          <p:cNvPr id="7" name="Slide Number Placeholder 6"/>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248972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ko-KR" altLang="en-US"/>
          </a:p>
        </p:txBody>
      </p:sp>
      <p:sp>
        <p:nvSpPr>
          <p:cNvPr id="3" name="Vertical Text Placeholder 2"/>
          <p:cNvSpPr>
            <a:spLocks noGrp="1"/>
          </p:cNvSpPr>
          <p:nvPr>
            <p:ph type="body" orient="vert" idx="1"/>
          </p:nvPr>
        </p:nvSpPr>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65862411-E806-A041-BAB6-BA7E0E8F74F5}" type="datetime1">
              <a:rPr lang="ko-KR" altLang="en-US" smtClean="0"/>
              <a:t>2023. 11. 15.</a:t>
            </a:fld>
            <a:endParaRPr lang="ko-KR" altLang="en-US"/>
          </a:p>
        </p:txBody>
      </p:sp>
      <p:sp>
        <p:nvSpPr>
          <p:cNvPr id="5" name="Footer Placeholder 4"/>
          <p:cNvSpPr>
            <a:spLocks noGrp="1"/>
          </p:cNvSpPr>
          <p:nvPr>
            <p:ph type="ftr" sz="quarter" idx="11"/>
          </p:nvPr>
        </p:nvSpPr>
        <p:spPr/>
        <p:txBody>
          <a:bodyPr/>
          <a:lstStyle/>
          <a:p>
            <a:r>
              <a:rPr lang="en-GB" altLang="ko-KR"/>
              <a:t>Yoon Hyowon, 2021 0601</a:t>
            </a:r>
            <a:endParaRPr lang="ko-KR" altLang="en-US"/>
          </a:p>
        </p:txBody>
      </p:sp>
      <p:sp>
        <p:nvSpPr>
          <p:cNvPr id="6" name="Slide Number Placeholder 5"/>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2956455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ko-KR"/>
              <a:t>Click to edit Master title style</a:t>
            </a:r>
            <a:endParaRPr lang="ko-KR"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10"/>
          </p:nvPr>
        </p:nvSpPr>
        <p:spPr/>
        <p:txBody>
          <a:bodyPr/>
          <a:lstStyle/>
          <a:p>
            <a:fld id="{CE68C1A3-700D-1D4C-9808-57D48AE93C32}" type="datetime1">
              <a:rPr lang="ko-KR" altLang="en-US" smtClean="0"/>
              <a:t>2023. 11. 15.</a:t>
            </a:fld>
            <a:endParaRPr lang="ko-KR" altLang="en-US"/>
          </a:p>
        </p:txBody>
      </p:sp>
      <p:sp>
        <p:nvSpPr>
          <p:cNvPr id="5" name="Footer Placeholder 4"/>
          <p:cNvSpPr>
            <a:spLocks noGrp="1"/>
          </p:cNvSpPr>
          <p:nvPr>
            <p:ph type="ftr" sz="quarter" idx="11"/>
          </p:nvPr>
        </p:nvSpPr>
        <p:spPr/>
        <p:txBody>
          <a:bodyPr/>
          <a:lstStyle/>
          <a:p>
            <a:r>
              <a:rPr lang="en-GB" altLang="ko-KR"/>
              <a:t>Yoon Hyowon, 2021 0601</a:t>
            </a:r>
            <a:endParaRPr lang="ko-KR" altLang="en-US"/>
          </a:p>
        </p:txBody>
      </p:sp>
      <p:sp>
        <p:nvSpPr>
          <p:cNvPr id="6" name="Slide Number Placeholder 5"/>
          <p:cNvSpPr>
            <a:spLocks noGrp="1"/>
          </p:cNvSpPr>
          <p:nvPr>
            <p:ph type="sldNum" sz="quarter" idx="12"/>
          </p:nvPr>
        </p:nvSpPr>
        <p:spPr/>
        <p:txBody>
          <a:body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3212537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ko-KR"/>
              <a:t>Click to edit Master title style</a:t>
            </a:r>
            <a:endParaRPr lang="ko-KR"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59B548-27E0-5840-8BA6-860697F29C2A}" type="datetime1">
              <a:rPr lang="ko-KR" altLang="en-US" smtClean="0"/>
              <a:t>2023. 11. 15.</a:t>
            </a:fld>
            <a:endParaRPr lang="ko-KR"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ltLang="ko-KR"/>
              <a:t>Yoon Hyowon, 2021 0601</a:t>
            </a:r>
            <a:endParaRPr lang="ko-KR"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8B6C5A-9C7E-4642-94CC-C833C3321E80}" type="slidenum">
              <a:rPr lang="ko-KR" altLang="en-US" smtClean="0"/>
              <a:t>‹#›</a:t>
            </a:fld>
            <a:endParaRPr lang="ko-KR" altLang="en-US"/>
          </a:p>
        </p:txBody>
      </p:sp>
    </p:spTree>
    <p:extLst>
      <p:ext uri="{BB962C8B-B14F-4D97-AF65-F5344CB8AC3E}">
        <p14:creationId xmlns:p14="http://schemas.microsoft.com/office/powerpoint/2010/main" val="3859403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59.jpeg"/><Relationship Id="rId7" Type="http://schemas.openxmlformats.org/officeDocument/2006/relationships/image" Target="../media/image490.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480.png"/><Relationship Id="rId4" Type="http://schemas.openxmlformats.org/officeDocument/2006/relationships/customXml" Target="../ink/ink1.xml"/><Relationship Id="rId9" Type="http://schemas.openxmlformats.org/officeDocument/2006/relationships/image" Target="../media/image500.png"/></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file://localhost/Users/SaptoriniIndah/Downloads/606px-Voc.jpg" TargetMode="External"/><Relationship Id="rId2" Type="http://schemas.openxmlformats.org/officeDocument/2006/relationships/image" Target="../media/image63.jp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file://localhost/Users/SaptoriniIndah/Downloads/java-verwerking-van-de-kapokoogst-1900_tmnr_60020393.jpg" TargetMode="External"/><Relationship Id="rId2" Type="http://schemas.openxmlformats.org/officeDocument/2006/relationships/image" Target="../media/image64.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file://localhost/Users/SaptoriniIndah/Downloads/180px-Semaoen.jpg" TargetMode="External"/><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file://localhost/Users/SaptoriniIndah/Downloads/COLLECTIE_TROPENMUSEUM_Groepsportret_tijdens_een_ledenvergadering_van_de_Sarekat_Islam_(SI)_in_Kaliwoengoe_TMnr_60009089.jpg" TargetMode="External"/><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file://localhost/Users/SaptoriniIndah/Downloads/Soerjopranoto_1961_Indonesia_stamp.jpg" TargetMode="External"/><Relationship Id="rId2" Type="http://schemas.openxmlformats.org/officeDocument/2006/relationships/image" Target="../media/image67.jp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file://localhost/Users/SaptoriniIndah/Downloads/6938_lorong_masa_sk._trimurti_saksi_mata_proklamasi_yang_pernah_menolak_menjadi_menteri_1.jpg" TargetMode="External"/><Relationship Id="rId2" Type="http://schemas.openxmlformats.org/officeDocument/2006/relationships/image" Target="../media/image68.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file://localhost/Users/SaptoriniIndah/Downloads/SOBSIburuh3.png" TargetMode="External"/><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file://localhost/Users/SaptoriniIndah/Downloads/FREE_P0406201200023.jpg" TargetMode="External"/><Relationship Id="rId2" Type="http://schemas.openxmlformats.org/officeDocument/2006/relationships/image" Target="../media/image71.jp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file://localhost/Users/SaptoriniIndah/Downloads/2012041845.jpg" TargetMode="External"/><Relationship Id="rId2" Type="http://schemas.openxmlformats.org/officeDocument/2006/relationships/image" Target="../media/image72.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file://localhost/Users/SaptoriniIndah/Downloads/images.jpeg" TargetMode="External"/><Relationship Id="rId2" Type="http://schemas.openxmlformats.org/officeDocument/2006/relationships/image" Target="../media/image7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슬라이드 번호 개체 틀 4">
            <a:extLst>
              <a:ext uri="{FF2B5EF4-FFF2-40B4-BE49-F238E27FC236}">
                <a16:creationId xmlns:a16="http://schemas.microsoft.com/office/drawing/2014/main" id="{41D70FD6-2DED-A44C-BEA5-F788E6C781E5}"/>
              </a:ext>
            </a:extLst>
          </p:cNvPr>
          <p:cNvSpPr>
            <a:spLocks noGrp="1"/>
          </p:cNvSpPr>
          <p:nvPr>
            <p:ph type="sldNum" sz="quarter" idx="12"/>
          </p:nvPr>
        </p:nvSpPr>
        <p:spPr>
          <a:xfrm>
            <a:off x="321732" y="6356350"/>
            <a:ext cx="2568811" cy="365125"/>
          </a:xfrm>
        </p:spPr>
        <p:txBody>
          <a:bodyPr>
            <a:normAutofit/>
          </a:bodyPr>
          <a:lstStyle/>
          <a:p>
            <a:pPr algn="l">
              <a:spcAft>
                <a:spcPts val="600"/>
              </a:spcAft>
            </a:pPr>
            <a:fld id="{DE8B6C5A-9C7E-4642-94CC-C833C3321E80}" type="slidenum">
              <a:rPr lang="ko-KR" altLang="en-US">
                <a:solidFill>
                  <a:srgbClr val="FFFFFF"/>
                </a:solidFill>
              </a:rPr>
              <a:pPr algn="l">
                <a:spcAft>
                  <a:spcPts val="600"/>
                </a:spcAft>
              </a:pPr>
              <a:t>1</a:t>
            </a:fld>
            <a:endParaRPr lang="ko-KR" altLang="en-US">
              <a:solidFill>
                <a:srgbClr val="FFFFFF"/>
              </a:solidFill>
            </a:endParaRPr>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p:cNvSpPr>
            <a:spLocks noGrp="1"/>
          </p:cNvSpPr>
          <p:nvPr>
            <p:ph type="ctrTitle"/>
          </p:nvPr>
        </p:nvSpPr>
        <p:spPr>
          <a:xfrm>
            <a:off x="3204642" y="2353641"/>
            <a:ext cx="5782716" cy="2150719"/>
          </a:xfrm>
          <a:noFill/>
        </p:spPr>
        <p:txBody>
          <a:bodyPr anchor="ctr">
            <a:normAutofit/>
          </a:bodyPr>
          <a:lstStyle/>
          <a:p>
            <a:r>
              <a:rPr lang="en-US" altLang="ko-KR" sz="2800" dirty="0" err="1">
                <a:solidFill>
                  <a:srgbClr val="080808"/>
                </a:solidFill>
              </a:rPr>
              <a:t>Memahami</a:t>
            </a:r>
            <a:br>
              <a:rPr lang="en-US" altLang="ko-KR" sz="2800" dirty="0">
                <a:solidFill>
                  <a:srgbClr val="080808"/>
                </a:solidFill>
              </a:rPr>
            </a:br>
            <a:r>
              <a:rPr lang="en-US" altLang="ko-KR" sz="2800" dirty="0">
                <a:solidFill>
                  <a:srgbClr val="080808"/>
                </a:solidFill>
              </a:rPr>
              <a:t>Sejarah </a:t>
            </a:r>
            <a:r>
              <a:rPr lang="en-US" altLang="ko-KR" sz="2800" dirty="0" err="1">
                <a:solidFill>
                  <a:srgbClr val="080808"/>
                </a:solidFill>
              </a:rPr>
              <a:t>Hubungan</a:t>
            </a:r>
            <a:r>
              <a:rPr lang="en-US" altLang="ko-KR" sz="2800" dirty="0">
                <a:solidFill>
                  <a:srgbClr val="080808"/>
                </a:solidFill>
              </a:rPr>
              <a:t> Industrial dan  </a:t>
            </a:r>
            <a:r>
              <a:rPr lang="en-US" altLang="ko-KR" sz="2800" dirty="0" err="1">
                <a:solidFill>
                  <a:srgbClr val="080808"/>
                </a:solidFill>
              </a:rPr>
              <a:t>Standar-standar</a:t>
            </a:r>
            <a:r>
              <a:rPr lang="en-US" altLang="ko-KR" sz="2800" dirty="0">
                <a:solidFill>
                  <a:srgbClr val="080808"/>
                </a:solidFill>
              </a:rPr>
              <a:t> </a:t>
            </a:r>
            <a:r>
              <a:rPr lang="en-US" altLang="ko-KR" sz="2800" dirty="0" err="1">
                <a:solidFill>
                  <a:srgbClr val="080808"/>
                </a:solidFill>
              </a:rPr>
              <a:t>Perburuhan</a:t>
            </a:r>
            <a:r>
              <a:rPr lang="en-US" altLang="ko-KR" sz="2800" dirty="0">
                <a:solidFill>
                  <a:srgbClr val="080808"/>
                </a:solidFill>
              </a:rPr>
              <a:t> Global </a:t>
            </a:r>
            <a:br>
              <a:rPr lang="en-US" altLang="ko-KR" sz="2800" dirty="0">
                <a:solidFill>
                  <a:srgbClr val="080808"/>
                </a:solidFill>
              </a:rPr>
            </a:br>
            <a:r>
              <a:rPr lang="en-US" altLang="ko-KR" sz="2800" b="1" i="1" dirty="0">
                <a:solidFill>
                  <a:srgbClr val="080808"/>
                </a:solidFill>
              </a:rPr>
              <a:t>focus pada </a:t>
            </a:r>
            <a:r>
              <a:rPr lang="en-US" altLang="ko-KR" sz="2800" b="1" i="1" dirty="0" err="1">
                <a:solidFill>
                  <a:srgbClr val="080808"/>
                </a:solidFill>
              </a:rPr>
              <a:t>persfektif</a:t>
            </a:r>
            <a:r>
              <a:rPr lang="en-US" altLang="ko-KR" sz="2800" b="1" i="1" dirty="0">
                <a:solidFill>
                  <a:srgbClr val="080808"/>
                </a:solidFill>
              </a:rPr>
              <a:t> Sejarah</a:t>
            </a:r>
            <a:endParaRPr lang="ko-KR" altLang="en-US" sz="2800" b="1" i="1" dirty="0">
              <a:solidFill>
                <a:srgbClr val="080808"/>
              </a:solidFill>
            </a:endParaRP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60485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a:extLst>
              <a:ext uri="{FF2B5EF4-FFF2-40B4-BE49-F238E27FC236}">
                <a16:creationId xmlns:a16="http://schemas.microsoft.com/office/drawing/2014/main" id="{09FD40B3-63FF-A253-98D8-3D654E7E082D}"/>
              </a:ext>
            </a:extLst>
          </p:cNvPr>
          <p:cNvSpPr>
            <a:spLocks noGrp="1"/>
          </p:cNvSpPr>
          <p:nvPr>
            <p:ph type="sldNum" sz="quarter" idx="12"/>
          </p:nvPr>
        </p:nvSpPr>
        <p:spPr/>
        <p:txBody>
          <a:bodyPr/>
          <a:lstStyle/>
          <a:p>
            <a:fld id="{D37E3E4E-C390-2E43-924F-C8D405B8689B}" type="slidenum">
              <a:rPr kumimoji="1" lang="ko-Kore-KR" altLang="en-US" smtClean="0"/>
              <a:t>2</a:t>
            </a:fld>
            <a:endParaRPr kumimoji="1" lang="ko-Kore-KR" altLang="en-US"/>
          </a:p>
        </p:txBody>
      </p:sp>
      <p:pic>
        <p:nvPicPr>
          <p:cNvPr id="3" name="그림 2">
            <a:extLst>
              <a:ext uri="{FF2B5EF4-FFF2-40B4-BE49-F238E27FC236}">
                <a16:creationId xmlns:a16="http://schemas.microsoft.com/office/drawing/2014/main" id="{BBE64D61-4DD8-B3AE-28A4-EA93478D01DE}"/>
              </a:ext>
            </a:extLst>
          </p:cNvPr>
          <p:cNvPicPr>
            <a:picLocks noChangeAspect="1"/>
          </p:cNvPicPr>
          <p:nvPr/>
        </p:nvPicPr>
        <p:blipFill>
          <a:blip r:embed="rId2"/>
          <a:stretch>
            <a:fillRect/>
          </a:stretch>
        </p:blipFill>
        <p:spPr>
          <a:xfrm>
            <a:off x="0" y="644407"/>
            <a:ext cx="12192000" cy="5569185"/>
          </a:xfrm>
          <a:prstGeom prst="rect">
            <a:avLst/>
          </a:prstGeom>
        </p:spPr>
      </p:pic>
      <p:sp>
        <p:nvSpPr>
          <p:cNvPr id="4" name="TextBox 3">
            <a:extLst>
              <a:ext uri="{FF2B5EF4-FFF2-40B4-BE49-F238E27FC236}">
                <a16:creationId xmlns:a16="http://schemas.microsoft.com/office/drawing/2014/main" id="{93BDBD12-DB71-B8DD-9E78-941AE58239A6}"/>
              </a:ext>
            </a:extLst>
          </p:cNvPr>
          <p:cNvSpPr txBox="1"/>
          <p:nvPr/>
        </p:nvSpPr>
        <p:spPr>
          <a:xfrm>
            <a:off x="872836" y="180108"/>
            <a:ext cx="11097491" cy="707886"/>
          </a:xfrm>
          <a:prstGeom prst="rect">
            <a:avLst/>
          </a:prstGeom>
          <a:noFill/>
        </p:spPr>
        <p:txBody>
          <a:bodyPr wrap="square" rtlCol="0">
            <a:spAutoFit/>
          </a:bodyPr>
          <a:lstStyle/>
          <a:p>
            <a:r>
              <a:rPr kumimoji="1" lang="en-US" altLang="ko-KR" sz="4000" dirty="0">
                <a:solidFill>
                  <a:srgbClr val="FF0000"/>
                </a:solidFill>
                <a:highlight>
                  <a:srgbClr val="FFFF00"/>
                </a:highlight>
              </a:rPr>
              <a:t>Sejarah </a:t>
            </a:r>
            <a:r>
              <a:rPr kumimoji="1" lang="en-US" altLang="ko-KR" sz="4000" dirty="0" err="1">
                <a:solidFill>
                  <a:srgbClr val="FF0000"/>
                </a:solidFill>
                <a:highlight>
                  <a:srgbClr val="FFFF00"/>
                </a:highlight>
              </a:rPr>
              <a:t>Manusia</a:t>
            </a:r>
            <a:r>
              <a:rPr kumimoji="1" lang="en-US" altLang="ko-KR" sz="4000" dirty="0">
                <a:solidFill>
                  <a:srgbClr val="FF0000"/>
                </a:solidFill>
                <a:highlight>
                  <a:srgbClr val="FFFF00"/>
                </a:highlight>
              </a:rPr>
              <a:t>=</a:t>
            </a:r>
            <a:r>
              <a:rPr kumimoji="1" lang="ko-KR" altLang="en-US" sz="4000" dirty="0">
                <a:solidFill>
                  <a:srgbClr val="FF0000"/>
                </a:solidFill>
                <a:highlight>
                  <a:srgbClr val="FFFF00"/>
                </a:highlight>
              </a:rPr>
              <a:t> </a:t>
            </a:r>
            <a:r>
              <a:rPr kumimoji="1" lang="en-US" altLang="ko-KR" sz="4000" dirty="0">
                <a:solidFill>
                  <a:srgbClr val="FF0000"/>
                </a:solidFill>
                <a:highlight>
                  <a:srgbClr val="FFFF00"/>
                </a:highlight>
              </a:rPr>
              <a:t>Sejarah </a:t>
            </a:r>
            <a:r>
              <a:rPr kumimoji="1" lang="en-US" altLang="ko-KR" sz="4000" dirty="0" err="1">
                <a:solidFill>
                  <a:srgbClr val="FF0000"/>
                </a:solidFill>
                <a:highlight>
                  <a:srgbClr val="FFFF00"/>
                </a:highlight>
              </a:rPr>
              <a:t>Migrasi</a:t>
            </a:r>
            <a:endParaRPr kumimoji="1" lang="ko-Kore-KR" altLang="en-US" sz="4000" dirty="0">
              <a:solidFill>
                <a:srgbClr val="FF0000"/>
              </a:solidFill>
              <a:highlight>
                <a:srgbClr val="FFFF00"/>
              </a:highlight>
            </a:endParaRPr>
          </a:p>
        </p:txBody>
      </p:sp>
    </p:spTree>
    <p:extLst>
      <p:ext uri="{BB962C8B-B14F-4D97-AF65-F5344CB8AC3E}">
        <p14:creationId xmlns:p14="http://schemas.microsoft.com/office/powerpoint/2010/main" val="1860608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descr="지도이(가) 표시된 사진&#10;&#10;자동 생성된 설명">
            <a:extLst>
              <a:ext uri="{FF2B5EF4-FFF2-40B4-BE49-F238E27FC236}">
                <a16:creationId xmlns:a16="http://schemas.microsoft.com/office/drawing/2014/main" id="{F7C342EC-E5C5-F454-AC4E-5F9B0C89E3C9}"/>
              </a:ext>
            </a:extLst>
          </p:cNvPr>
          <p:cNvPicPr>
            <a:picLocks noChangeAspect="1"/>
          </p:cNvPicPr>
          <p:nvPr/>
        </p:nvPicPr>
        <p:blipFill rotWithShape="1">
          <a:blip r:embed="rId2"/>
          <a:srcRect l="871" r="1" b="1"/>
          <a:stretch/>
        </p:blipFill>
        <p:spPr>
          <a:xfrm>
            <a:off x="20" y="1282"/>
            <a:ext cx="12191980" cy="6856718"/>
          </a:xfrm>
          <a:prstGeom prst="rect">
            <a:avLst/>
          </a:prstGeom>
        </p:spPr>
      </p:pic>
      <p:sp>
        <p:nvSpPr>
          <p:cNvPr id="2" name="슬라이드 번호 개체 틀 1">
            <a:extLst>
              <a:ext uri="{FF2B5EF4-FFF2-40B4-BE49-F238E27FC236}">
                <a16:creationId xmlns:a16="http://schemas.microsoft.com/office/drawing/2014/main" id="{9E3002B8-7AA6-FE35-B795-3D5FA6F3EC21}"/>
              </a:ext>
            </a:extLst>
          </p:cNvPr>
          <p:cNvSpPr>
            <a:spLocks noGrp="1"/>
          </p:cNvSpPr>
          <p:nvPr>
            <p:ph type="sldNum" sz="quarter" idx="12"/>
          </p:nvPr>
        </p:nvSpPr>
        <p:spPr>
          <a:xfrm>
            <a:off x="8610600" y="6356350"/>
            <a:ext cx="2743200" cy="365125"/>
          </a:xfrm>
        </p:spPr>
        <p:txBody>
          <a:bodyPr>
            <a:normAutofit/>
          </a:bodyPr>
          <a:lstStyle/>
          <a:p>
            <a:pPr>
              <a:spcAft>
                <a:spcPts val="600"/>
              </a:spcAft>
            </a:pPr>
            <a:fld id="{D37E3E4E-C390-2E43-924F-C8D405B8689B}" type="slidenum">
              <a:rPr kumimoji="1" lang="ko-Kore-KR" altLang="en-US">
                <a:solidFill>
                  <a:srgbClr val="FFFFFF"/>
                </a:solidFill>
              </a:rPr>
              <a:pPr>
                <a:spcAft>
                  <a:spcPts val="600"/>
                </a:spcAft>
              </a:pPr>
              <a:t>3</a:t>
            </a:fld>
            <a:endParaRPr kumimoji="1" lang="ko-Kore-KR" altLang="en-US">
              <a:solidFill>
                <a:srgbClr val="FFFFFF"/>
              </a:solidFill>
            </a:endParaRPr>
          </a:p>
        </p:txBody>
      </p:sp>
      <p:sp>
        <p:nvSpPr>
          <p:cNvPr id="5" name="TextBox 4">
            <a:extLst>
              <a:ext uri="{FF2B5EF4-FFF2-40B4-BE49-F238E27FC236}">
                <a16:creationId xmlns:a16="http://schemas.microsoft.com/office/drawing/2014/main" id="{40B4D592-863C-E75E-E5D6-543861C7F108}"/>
              </a:ext>
            </a:extLst>
          </p:cNvPr>
          <p:cNvSpPr txBox="1"/>
          <p:nvPr/>
        </p:nvSpPr>
        <p:spPr>
          <a:xfrm>
            <a:off x="8257309" y="103905"/>
            <a:ext cx="3807691" cy="1508105"/>
          </a:xfrm>
          <a:prstGeom prst="rect">
            <a:avLst/>
          </a:prstGeom>
          <a:noFill/>
        </p:spPr>
        <p:txBody>
          <a:bodyPr wrap="square" rtlCol="0">
            <a:spAutoFit/>
          </a:bodyPr>
          <a:lstStyle/>
          <a:p>
            <a:pPr algn="r"/>
            <a:r>
              <a:rPr kumimoji="1" lang="en-US" altLang="ko-KR" sz="2000" b="1" dirty="0">
                <a:highlight>
                  <a:srgbClr val="FFFF00"/>
                </a:highlight>
              </a:rPr>
              <a:t>Vasco da Gama</a:t>
            </a:r>
          </a:p>
          <a:p>
            <a:pPr algn="r"/>
            <a:r>
              <a:rPr kumimoji="1" lang="en-US" altLang="ko-KR" dirty="0">
                <a:highlight>
                  <a:srgbClr val="FFFF00"/>
                </a:highlight>
              </a:rPr>
              <a:t>(1460?</a:t>
            </a:r>
            <a:r>
              <a:rPr kumimoji="1" lang="ko-KR" altLang="en-US" dirty="0">
                <a:highlight>
                  <a:srgbClr val="FFFF00"/>
                </a:highlight>
              </a:rPr>
              <a:t> </a:t>
            </a:r>
            <a:r>
              <a:rPr kumimoji="1" lang="en-US" altLang="ko-KR" dirty="0">
                <a:highlight>
                  <a:srgbClr val="FFFF00"/>
                </a:highlight>
              </a:rPr>
              <a:t>1469?</a:t>
            </a:r>
            <a:r>
              <a:rPr kumimoji="1" lang="ko-KR" altLang="en-US" dirty="0">
                <a:highlight>
                  <a:srgbClr val="FFFF00"/>
                </a:highlight>
              </a:rPr>
              <a:t> </a:t>
            </a:r>
            <a:r>
              <a:rPr kumimoji="1" lang="en-US" altLang="ko-KR" dirty="0">
                <a:highlight>
                  <a:srgbClr val="FFFF00"/>
                </a:highlight>
              </a:rPr>
              <a:t>-</a:t>
            </a:r>
            <a:r>
              <a:rPr kumimoji="1" lang="ko-KR" altLang="en-US" dirty="0">
                <a:highlight>
                  <a:srgbClr val="FFFF00"/>
                </a:highlight>
              </a:rPr>
              <a:t> </a:t>
            </a:r>
            <a:r>
              <a:rPr kumimoji="1" lang="en-US" altLang="ko-KR" dirty="0">
                <a:highlight>
                  <a:srgbClr val="FFFF00"/>
                </a:highlight>
              </a:rPr>
              <a:t>1524)</a:t>
            </a:r>
          </a:p>
          <a:p>
            <a:pPr algn="r"/>
            <a:r>
              <a:rPr kumimoji="1" lang="en-US" altLang="ko-Kore-KR" dirty="0">
                <a:highlight>
                  <a:srgbClr val="FFFF00"/>
                </a:highlight>
              </a:rPr>
              <a:t> ‘</a:t>
            </a:r>
            <a:r>
              <a:rPr kumimoji="1" lang="en-US" altLang="ko-Kore-KR" dirty="0" err="1">
                <a:highlight>
                  <a:srgbClr val="FFFF00"/>
                </a:highlight>
              </a:rPr>
              <a:t>Penjelajah</a:t>
            </a:r>
            <a:r>
              <a:rPr kumimoji="1" lang="en-US" altLang="ko-Kore-KR" dirty="0">
                <a:highlight>
                  <a:srgbClr val="FFFF00"/>
                </a:highlight>
              </a:rPr>
              <a:t>’ </a:t>
            </a:r>
            <a:r>
              <a:rPr kumimoji="1" lang="en-US" altLang="ko-Kore-KR" dirty="0" err="1">
                <a:highlight>
                  <a:srgbClr val="FFFF00"/>
                </a:highlight>
              </a:rPr>
              <a:t>Portugis</a:t>
            </a:r>
            <a:r>
              <a:rPr kumimoji="1" lang="en-US" altLang="ko-Kore-KR" dirty="0">
                <a:highlight>
                  <a:srgbClr val="FFFF00"/>
                </a:highlight>
              </a:rPr>
              <a:t> </a:t>
            </a:r>
            <a:r>
              <a:rPr kumimoji="1" lang="en-US" altLang="ko-Kore-KR" dirty="0" err="1">
                <a:highlight>
                  <a:srgbClr val="FFFF00"/>
                </a:highlight>
              </a:rPr>
              <a:t>ke</a:t>
            </a:r>
            <a:r>
              <a:rPr kumimoji="1" lang="en-US" altLang="ko-Kore-KR" dirty="0">
                <a:highlight>
                  <a:srgbClr val="FFFF00"/>
                </a:highlight>
              </a:rPr>
              <a:t> India</a:t>
            </a:r>
          </a:p>
          <a:p>
            <a:pPr algn="r"/>
            <a:r>
              <a:rPr kumimoji="1" lang="en-US" altLang="ko-Kore-KR" dirty="0">
                <a:highlight>
                  <a:srgbClr val="FFFF00"/>
                </a:highlight>
              </a:rPr>
              <a:t>1497-1502</a:t>
            </a:r>
          </a:p>
          <a:p>
            <a:endParaRPr kumimoji="1" lang="ko-Kore-KR" altLang="en-US" dirty="0">
              <a:highlight>
                <a:srgbClr val="FFFF00"/>
              </a:highlight>
            </a:endParaRPr>
          </a:p>
        </p:txBody>
      </p:sp>
    </p:spTree>
    <p:extLst>
      <p:ext uri="{BB962C8B-B14F-4D97-AF65-F5344CB8AC3E}">
        <p14:creationId xmlns:p14="http://schemas.microsoft.com/office/powerpoint/2010/main" val="63711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AAE6CF3-1597-085F-BC80-CFC34DAC914D}"/>
              </a:ext>
            </a:extLst>
          </p:cNvPr>
          <p:cNvSpPr>
            <a:spLocks noGrp="1"/>
          </p:cNvSpPr>
          <p:nvPr>
            <p:ph type="title"/>
          </p:nvPr>
        </p:nvSpPr>
        <p:spPr>
          <a:xfrm>
            <a:off x="262467" y="754591"/>
            <a:ext cx="2717799" cy="4634532"/>
          </a:xfrm>
        </p:spPr>
        <p:txBody>
          <a:bodyPr>
            <a:normAutofit fontScale="90000"/>
          </a:bodyPr>
          <a:lstStyle/>
          <a:p>
            <a:pPr latinLnBrk="0"/>
            <a:br>
              <a:rPr kumimoji="1" lang="en-US" altLang="ko-KR" b="1" dirty="0"/>
            </a:br>
            <a:r>
              <a:rPr kumimoji="1" lang="en-US" altLang="ko-KR" sz="3100" b="1" dirty="0" err="1">
                <a:highlight>
                  <a:srgbClr val="FFFF00"/>
                </a:highlight>
              </a:rPr>
              <a:t>Perdagangan</a:t>
            </a:r>
            <a:r>
              <a:rPr kumimoji="1" lang="en-US" altLang="ko-KR" sz="3100" b="1" dirty="0">
                <a:highlight>
                  <a:srgbClr val="FFFF00"/>
                </a:highlight>
              </a:rPr>
              <a:t> </a:t>
            </a:r>
            <a:r>
              <a:rPr kumimoji="1" lang="en-US" altLang="ko-KR" sz="3100" b="1" dirty="0" err="1">
                <a:highlight>
                  <a:srgbClr val="FFFF00"/>
                </a:highlight>
              </a:rPr>
              <a:t>budak</a:t>
            </a:r>
            <a:r>
              <a:rPr kumimoji="1" lang="en-US" altLang="ko-KR" sz="3100" b="1" dirty="0">
                <a:highlight>
                  <a:srgbClr val="FFFF00"/>
                </a:highlight>
              </a:rPr>
              <a:t> </a:t>
            </a:r>
            <a:r>
              <a:rPr kumimoji="1" lang="en-US" altLang="ko-KR" sz="3100" b="1" dirty="0" err="1">
                <a:highlight>
                  <a:srgbClr val="FFFF00"/>
                </a:highlight>
              </a:rPr>
              <a:t>Atlantik</a:t>
            </a:r>
            <a:br>
              <a:rPr kumimoji="1" lang="en-US" altLang="ko-KR" sz="3100" b="1" dirty="0">
                <a:highlight>
                  <a:srgbClr val="FFFF00"/>
                </a:highlight>
              </a:rPr>
            </a:br>
            <a:br>
              <a:rPr kumimoji="1" lang="en-US" altLang="ko-KR" b="1" dirty="0">
                <a:solidFill>
                  <a:srgbClr val="FF0000"/>
                </a:solidFill>
                <a:highlight>
                  <a:srgbClr val="FFFF00"/>
                </a:highlight>
              </a:rPr>
            </a:br>
            <a:r>
              <a:rPr kumimoji="1" lang="en-US" altLang="ko-KR" sz="4000" b="1" dirty="0" err="1">
                <a:highlight>
                  <a:srgbClr val="FFFF00"/>
                </a:highlight>
              </a:rPr>
              <a:t>Pekerja</a:t>
            </a:r>
            <a:br>
              <a:rPr kumimoji="1" lang="en-US" altLang="ko-KR" sz="4000" b="1" dirty="0">
                <a:highlight>
                  <a:srgbClr val="FFFF00"/>
                </a:highlight>
              </a:rPr>
            </a:br>
            <a:r>
              <a:rPr kumimoji="1" lang="en-US" altLang="ko-KR" sz="4000" b="1" dirty="0" err="1">
                <a:highlight>
                  <a:srgbClr val="FFFF00"/>
                </a:highlight>
              </a:rPr>
              <a:t>Migran</a:t>
            </a:r>
            <a:br>
              <a:rPr kumimoji="1" lang="en-US" altLang="ko-KR" sz="4000" b="1" dirty="0">
                <a:solidFill>
                  <a:srgbClr val="FF0000"/>
                </a:solidFill>
                <a:highlight>
                  <a:srgbClr val="FFFF00"/>
                </a:highlight>
              </a:rPr>
            </a:br>
            <a:br>
              <a:rPr kumimoji="1" lang="en-US" altLang="ko-KR" sz="4000" b="1" dirty="0">
                <a:solidFill>
                  <a:srgbClr val="FF0000"/>
                </a:solidFill>
                <a:highlight>
                  <a:srgbClr val="FFFF00"/>
                </a:highlight>
              </a:rPr>
            </a:br>
            <a:r>
              <a:rPr kumimoji="1" lang="en-US" altLang="ko-KR" sz="4000" b="1" dirty="0" err="1">
                <a:highlight>
                  <a:srgbClr val="FFFF00"/>
                </a:highlight>
              </a:rPr>
              <a:t>Perdagangan</a:t>
            </a:r>
            <a:r>
              <a:rPr kumimoji="1" lang="en-US" altLang="ko-KR" sz="4000" b="1" dirty="0">
                <a:highlight>
                  <a:srgbClr val="FFFF00"/>
                </a:highlight>
              </a:rPr>
              <a:t> </a:t>
            </a:r>
            <a:r>
              <a:rPr kumimoji="1" lang="en-US" altLang="ko-KR" sz="4000" b="1" dirty="0" err="1">
                <a:highlight>
                  <a:srgbClr val="FFFF00"/>
                </a:highlight>
              </a:rPr>
              <a:t>Segitiga</a:t>
            </a:r>
            <a:endParaRPr kumimoji="1" lang="ko-Kore-KR" altLang="en-US" b="1" dirty="0">
              <a:highlight>
                <a:srgbClr val="FFFF00"/>
              </a:highlight>
            </a:endParaRPr>
          </a:p>
        </p:txBody>
      </p:sp>
      <p:sp>
        <p:nvSpPr>
          <p:cNvPr id="3" name="슬라이드 번호 개체 틀 2">
            <a:extLst>
              <a:ext uri="{FF2B5EF4-FFF2-40B4-BE49-F238E27FC236}">
                <a16:creationId xmlns:a16="http://schemas.microsoft.com/office/drawing/2014/main" id="{ACE8EED5-3B1F-ABB0-75B2-2DA9345B83C7}"/>
              </a:ext>
            </a:extLst>
          </p:cNvPr>
          <p:cNvSpPr>
            <a:spLocks noGrp="1"/>
          </p:cNvSpPr>
          <p:nvPr>
            <p:ph type="sldNum" sz="quarter" idx="12"/>
          </p:nvPr>
        </p:nvSpPr>
        <p:spPr/>
        <p:txBody>
          <a:bodyPr/>
          <a:lstStyle/>
          <a:p>
            <a:fld id="{D37E3E4E-C390-2E43-924F-C8D405B8689B}" type="slidenum">
              <a:rPr kumimoji="1" lang="ko-Kore-KR" altLang="en-US" smtClean="0"/>
              <a:t>4</a:t>
            </a:fld>
            <a:endParaRPr kumimoji="1" lang="ko-Kore-KR" altLang="en-US"/>
          </a:p>
        </p:txBody>
      </p:sp>
      <p:pic>
        <p:nvPicPr>
          <p:cNvPr id="4" name="그림 3">
            <a:extLst>
              <a:ext uri="{FF2B5EF4-FFF2-40B4-BE49-F238E27FC236}">
                <a16:creationId xmlns:a16="http://schemas.microsoft.com/office/drawing/2014/main" id="{3EE99554-D646-AE14-DEA6-52E4A8D91797}"/>
              </a:ext>
            </a:extLst>
          </p:cNvPr>
          <p:cNvPicPr>
            <a:picLocks noChangeAspect="1"/>
          </p:cNvPicPr>
          <p:nvPr/>
        </p:nvPicPr>
        <p:blipFill>
          <a:blip r:embed="rId2"/>
          <a:stretch>
            <a:fillRect/>
          </a:stretch>
        </p:blipFill>
        <p:spPr>
          <a:xfrm>
            <a:off x="2980267" y="86214"/>
            <a:ext cx="9067800" cy="6771786"/>
          </a:xfrm>
          <a:prstGeom prst="rect">
            <a:avLst/>
          </a:prstGeom>
        </p:spPr>
      </p:pic>
    </p:spTree>
    <p:extLst>
      <p:ext uri="{BB962C8B-B14F-4D97-AF65-F5344CB8AC3E}">
        <p14:creationId xmlns:p14="http://schemas.microsoft.com/office/powerpoint/2010/main" val="986962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descr="텍스트이(가) 표시된 사진&#10;&#10;자동 생성된 설명">
            <a:extLst>
              <a:ext uri="{FF2B5EF4-FFF2-40B4-BE49-F238E27FC236}">
                <a16:creationId xmlns:a16="http://schemas.microsoft.com/office/drawing/2014/main" id="{B2065FBB-6E86-9640-83A1-CA900167A6B3}"/>
              </a:ext>
            </a:extLst>
          </p:cNvPr>
          <p:cNvPicPr>
            <a:picLocks noChangeAspect="1"/>
          </p:cNvPicPr>
          <p:nvPr/>
        </p:nvPicPr>
        <p:blipFill>
          <a:blip r:embed="rId2"/>
          <a:stretch>
            <a:fillRect/>
          </a:stretch>
        </p:blipFill>
        <p:spPr>
          <a:xfrm>
            <a:off x="3759916" y="1169290"/>
            <a:ext cx="8309428" cy="5482987"/>
          </a:xfrm>
          <a:prstGeom prst="rect">
            <a:avLst/>
          </a:prstGeom>
        </p:spPr>
      </p:pic>
      <p:sp>
        <p:nvSpPr>
          <p:cNvPr id="3" name="내용 개체 틀 2">
            <a:extLst>
              <a:ext uri="{FF2B5EF4-FFF2-40B4-BE49-F238E27FC236}">
                <a16:creationId xmlns:a16="http://schemas.microsoft.com/office/drawing/2014/main" id="{2C89E263-CB58-5547-87FE-AE8A3428B781}"/>
              </a:ext>
            </a:extLst>
          </p:cNvPr>
          <p:cNvSpPr>
            <a:spLocks noGrp="1"/>
          </p:cNvSpPr>
          <p:nvPr>
            <p:ph idx="1"/>
          </p:nvPr>
        </p:nvSpPr>
        <p:spPr>
          <a:xfrm>
            <a:off x="41985" y="104931"/>
            <a:ext cx="3984105" cy="6623415"/>
          </a:xfrm>
        </p:spPr>
        <p:txBody>
          <a:bodyPr>
            <a:normAutofit lnSpcReduction="10000"/>
          </a:bodyPr>
          <a:lstStyle/>
          <a:p>
            <a:pPr marL="0" indent="0">
              <a:buNone/>
            </a:pPr>
            <a:r>
              <a:rPr kumimoji="1" lang="en-US" altLang="ko-KR" sz="3200" b="1" dirty="0" err="1">
                <a:solidFill>
                  <a:srgbClr val="FF0000"/>
                </a:solidFill>
                <a:highlight>
                  <a:srgbClr val="000000"/>
                </a:highlight>
                <a:latin typeface="Nanum Pen Script" panose="03040600000000000000" pitchFamily="66" charset="-127"/>
                <a:ea typeface="Nanum Pen Script" panose="03040600000000000000" pitchFamily="66" charset="-127"/>
              </a:rPr>
              <a:t>Perdagangan</a:t>
            </a:r>
            <a:r>
              <a:rPr kumimoji="1" lang="en-US" altLang="ko-KR" sz="3200" b="1" dirty="0">
                <a:solidFill>
                  <a:srgbClr val="FF0000"/>
                </a:solidFill>
                <a:highlight>
                  <a:srgbClr val="000000"/>
                </a:highlight>
                <a:latin typeface="Nanum Pen Script" panose="03040600000000000000" pitchFamily="66" charset="-127"/>
                <a:ea typeface="Nanum Pen Script" panose="03040600000000000000" pitchFamily="66" charset="-127"/>
              </a:rPr>
              <a:t> </a:t>
            </a:r>
            <a:r>
              <a:rPr kumimoji="1" lang="en-US" altLang="ko-KR" sz="3200" b="1" dirty="0" err="1">
                <a:solidFill>
                  <a:srgbClr val="FF0000"/>
                </a:solidFill>
                <a:highlight>
                  <a:srgbClr val="000000"/>
                </a:highlight>
                <a:latin typeface="Nanum Pen Script" panose="03040600000000000000" pitchFamily="66" charset="-127"/>
                <a:ea typeface="Nanum Pen Script" panose="03040600000000000000" pitchFamily="66" charset="-127"/>
              </a:rPr>
              <a:t>Perbudakan</a:t>
            </a:r>
            <a:r>
              <a:rPr kumimoji="1" lang="en-US" altLang="ko-KR" sz="3200" b="1" dirty="0">
                <a:solidFill>
                  <a:srgbClr val="FF0000"/>
                </a:solidFill>
                <a:highlight>
                  <a:srgbClr val="000000"/>
                </a:highlight>
                <a:latin typeface="Nanum Pen Script" panose="03040600000000000000" pitchFamily="66" charset="-127"/>
                <a:ea typeface="Nanum Pen Script" panose="03040600000000000000" pitchFamily="66" charset="-127"/>
              </a:rPr>
              <a:t> </a:t>
            </a:r>
          </a:p>
          <a:p>
            <a:pPr marL="0" indent="0">
              <a:buNone/>
            </a:pP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Kapal</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budak</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pertamakali</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dari</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Afrika Barat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ke</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Brazil pada 1526 oleh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Portugis</a:t>
            </a:r>
            <a:endPar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endParaRPr>
          </a:p>
          <a:p>
            <a:pPr marL="0" indent="0">
              <a:buNone/>
            </a:pP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Perdagangan</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budak</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di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awali</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oleh Portugal,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Inggris</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Spanyol</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Perancis</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Belanda, Denmark. </a:t>
            </a:r>
          </a:p>
          <a:p>
            <a:pPr marL="0" indent="0">
              <a:buNone/>
            </a:pP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Daratan</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budak</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di Afrika Barat</a:t>
            </a:r>
          </a:p>
          <a:p>
            <a:pPr marL="0" indent="0">
              <a:buNone/>
            </a:pP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12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juta</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dari</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45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etnis</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grup</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diperdagangkan</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selama</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400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tahun</a:t>
            </a:r>
            <a:endPar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endParaRPr>
          </a:p>
          <a:p>
            <a:pPr marL="0" indent="0">
              <a:buNone/>
            </a:pP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5.5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juta</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orang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meninggal</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dalam</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proses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perdagangan</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p>
          <a:p>
            <a:pPr marL="0" indent="0">
              <a:buNone/>
            </a:pP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kopi,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tembakau</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coklat</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gula,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kapas</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emas</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perak</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nasi,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konstruksi</a:t>
            </a:r>
            <a:r>
              <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rPr>
              <a:t>, </a:t>
            </a:r>
            <a:r>
              <a:rPr kumimoji="1" lang="en-US" altLang="ko-KR" sz="2400" dirty="0" err="1">
                <a:solidFill>
                  <a:srgbClr val="FFFF00"/>
                </a:solidFill>
                <a:highlight>
                  <a:srgbClr val="000000"/>
                </a:highlight>
                <a:latin typeface="Nanum Pen Script" panose="03040600000000000000" pitchFamily="66" charset="-127"/>
                <a:ea typeface="Nanum Pen Script" panose="03040600000000000000" pitchFamily="66" charset="-127"/>
              </a:rPr>
              <a:t>kelapa</a:t>
            </a:r>
            <a:endParaRPr kumimoji="1" lang="en-US" altLang="ko-KR" sz="2400" dirty="0">
              <a:solidFill>
                <a:srgbClr val="FFFF00"/>
              </a:solidFill>
              <a:highlight>
                <a:srgbClr val="000000"/>
              </a:highlight>
              <a:latin typeface="Nanum Pen Script" panose="03040600000000000000" pitchFamily="66" charset="-127"/>
              <a:ea typeface="Nanum Pen Script" panose="03040600000000000000" pitchFamily="66" charset="-127"/>
            </a:endParaRPr>
          </a:p>
        </p:txBody>
      </p:sp>
      <p:sp>
        <p:nvSpPr>
          <p:cNvPr id="10" name="슬라이드 번호 개체 틀 9">
            <a:extLst>
              <a:ext uri="{FF2B5EF4-FFF2-40B4-BE49-F238E27FC236}">
                <a16:creationId xmlns:a16="http://schemas.microsoft.com/office/drawing/2014/main" id="{A497DEA0-9E75-2647-B322-84BC3C0049BA}"/>
              </a:ext>
            </a:extLst>
          </p:cNvPr>
          <p:cNvSpPr>
            <a:spLocks noGrp="1"/>
          </p:cNvSpPr>
          <p:nvPr>
            <p:ph type="sldNum" sz="quarter" idx="12"/>
          </p:nvPr>
        </p:nvSpPr>
        <p:spPr/>
        <p:txBody>
          <a:bodyPr/>
          <a:lstStyle/>
          <a:p>
            <a:fld id="{D37E3E4E-C390-2E43-924F-C8D405B8689B}" type="slidenum">
              <a:rPr kumimoji="1" lang="ko-Kore-KR" altLang="en-US" smtClean="0"/>
              <a:t>5</a:t>
            </a:fld>
            <a:endParaRPr kumimoji="1" lang="ko-Kore-KR" altLang="en-US" dirty="0"/>
          </a:p>
        </p:txBody>
      </p:sp>
      <p:sp>
        <p:nvSpPr>
          <p:cNvPr id="4" name="TextBox 3">
            <a:extLst>
              <a:ext uri="{FF2B5EF4-FFF2-40B4-BE49-F238E27FC236}">
                <a16:creationId xmlns:a16="http://schemas.microsoft.com/office/drawing/2014/main" id="{B7C6F85E-A7CC-1045-A00D-CA178D478340}"/>
              </a:ext>
            </a:extLst>
          </p:cNvPr>
          <p:cNvSpPr txBox="1"/>
          <p:nvPr/>
        </p:nvSpPr>
        <p:spPr>
          <a:xfrm>
            <a:off x="4976730" y="55823"/>
            <a:ext cx="6219093" cy="523220"/>
          </a:xfrm>
          <a:prstGeom prst="rect">
            <a:avLst/>
          </a:prstGeom>
          <a:noFill/>
        </p:spPr>
        <p:txBody>
          <a:bodyPr wrap="square" rtlCol="0">
            <a:spAutoFit/>
          </a:bodyPr>
          <a:lstStyle/>
          <a:p>
            <a:r>
              <a:rPr kumimoji="1" lang="en-US" altLang="ko-Kore-KR" sz="2800" b="1" dirty="0">
                <a:solidFill>
                  <a:srgbClr val="FF0000"/>
                </a:solidFill>
                <a:highlight>
                  <a:srgbClr val="000000"/>
                </a:highlight>
                <a:latin typeface="Arial Unicode MS" panose="020B0604020202020204" pitchFamily="34" charset="-128"/>
                <a:ea typeface="Arial Unicode MS" panose="020B0604020202020204" pitchFamily="34" charset="-128"/>
                <a:cs typeface="Arial Unicode MS" panose="020B0604020202020204" pitchFamily="34" charset="-128"/>
              </a:rPr>
              <a:t>Langkah Langkah </a:t>
            </a:r>
            <a:r>
              <a:rPr kumimoji="1" lang="en-US" altLang="ko-Kore-KR" sz="2800" b="1" dirty="0" err="1">
                <a:solidFill>
                  <a:srgbClr val="FF0000"/>
                </a:solidFill>
                <a:highlight>
                  <a:srgbClr val="000000"/>
                </a:highlight>
                <a:latin typeface="Arial Unicode MS" panose="020B0604020202020204" pitchFamily="34" charset="-128"/>
                <a:ea typeface="Arial Unicode MS" panose="020B0604020202020204" pitchFamily="34" charset="-128"/>
                <a:cs typeface="Arial Unicode MS" panose="020B0604020202020204" pitchFamily="34" charset="-128"/>
              </a:rPr>
              <a:t>menuju</a:t>
            </a:r>
            <a:r>
              <a:rPr kumimoji="1" lang="en-US" altLang="ko-Kore-KR" sz="2800" b="1" dirty="0">
                <a:solidFill>
                  <a:srgbClr val="FF0000"/>
                </a:solidFill>
                <a:highlight>
                  <a:srgbClr val="000000"/>
                </a:highlight>
                <a:latin typeface="Arial Unicode MS" panose="020B0604020202020204" pitchFamily="34" charset="-128"/>
                <a:ea typeface="Arial Unicode MS" panose="020B0604020202020204" pitchFamily="34" charset="-128"/>
                <a:cs typeface="Arial Unicode MS" panose="020B0604020202020204" pitchFamily="34" charset="-128"/>
              </a:rPr>
              <a:t> </a:t>
            </a:r>
            <a:r>
              <a:rPr kumimoji="1" lang="en-US" altLang="ko-Kore-KR" sz="2800" b="1" dirty="0" err="1">
                <a:solidFill>
                  <a:srgbClr val="FF0000"/>
                </a:solidFill>
                <a:highlight>
                  <a:srgbClr val="000000"/>
                </a:highlight>
                <a:latin typeface="Arial Unicode MS" panose="020B0604020202020204" pitchFamily="34" charset="-128"/>
                <a:ea typeface="Arial Unicode MS" panose="020B0604020202020204" pitchFamily="34" charset="-128"/>
                <a:cs typeface="Arial Unicode MS" panose="020B0604020202020204" pitchFamily="34" charset="-128"/>
              </a:rPr>
              <a:t>kapitalisme</a:t>
            </a:r>
            <a:endParaRPr kumimoji="1" lang="ko-Kore-KR" altLang="en-US" sz="2800" b="1" dirty="0">
              <a:solidFill>
                <a:srgbClr val="FF0000"/>
              </a:solidFill>
              <a:highlight>
                <a:srgbClr val="000000"/>
              </a:highligh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 name="바닥글 개체 틀 4">
            <a:extLst>
              <a:ext uri="{FF2B5EF4-FFF2-40B4-BE49-F238E27FC236}">
                <a16:creationId xmlns:a16="http://schemas.microsoft.com/office/drawing/2014/main" id="{28CF1894-9AFC-A749-A585-FA2FA4735548}"/>
              </a:ext>
            </a:extLst>
          </p:cNvPr>
          <p:cNvSpPr>
            <a:spLocks noGrp="1"/>
          </p:cNvSpPr>
          <p:nvPr>
            <p:ph type="ftr" sz="quarter" idx="11"/>
          </p:nvPr>
        </p:nvSpPr>
        <p:spPr/>
        <p:txBody>
          <a:bodyPr/>
          <a:lstStyle/>
          <a:p>
            <a:r>
              <a:rPr lang="en-GB" altLang="ko-KR"/>
              <a:t>Yoon Hyowon, 2021 1013</a:t>
            </a:r>
            <a:endParaRPr lang="ko-KR" altLang="en-US"/>
          </a:p>
        </p:txBody>
      </p:sp>
    </p:spTree>
    <p:extLst>
      <p:ext uri="{BB962C8B-B14F-4D97-AF65-F5344CB8AC3E}">
        <p14:creationId xmlns:p14="http://schemas.microsoft.com/office/powerpoint/2010/main" val="166661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D7EA5393-55C3-6244-936C-9BBB960C785F}"/>
              </a:ext>
            </a:extLst>
          </p:cNvPr>
          <p:cNvSpPr>
            <a:spLocks noGrp="1"/>
          </p:cNvSpPr>
          <p:nvPr>
            <p:ph idx="1"/>
          </p:nvPr>
        </p:nvSpPr>
        <p:spPr>
          <a:xfrm>
            <a:off x="348149" y="83918"/>
            <a:ext cx="5618765" cy="3233261"/>
          </a:xfrm>
        </p:spPr>
        <p:txBody>
          <a:bodyPr>
            <a:normAutofit/>
          </a:bodyPr>
          <a:lstStyle/>
          <a:p>
            <a:pPr marL="0" indent="0" algn="r">
              <a:buNone/>
            </a:pPr>
            <a:r>
              <a:rPr kumimoji="1" lang="en-US" altLang="ko-KR" sz="2600" b="1" dirty="0">
                <a:latin typeface="Nanum Pen Script" panose="03040600000000000000" pitchFamily="66" charset="-127"/>
                <a:ea typeface="Nanum Pen Script" panose="03040600000000000000" pitchFamily="66" charset="-127"/>
              </a:rPr>
              <a:t>Perusahaan </a:t>
            </a:r>
            <a:r>
              <a:rPr kumimoji="1" lang="en-US" altLang="ko-KR" sz="2600" b="1" dirty="0" err="1">
                <a:latin typeface="Nanum Pen Script" panose="03040600000000000000" pitchFamily="66" charset="-127"/>
                <a:ea typeface="Nanum Pen Script" panose="03040600000000000000" pitchFamily="66" charset="-127"/>
              </a:rPr>
              <a:t>hindia</a:t>
            </a:r>
            <a:r>
              <a:rPr kumimoji="1" lang="en-US" altLang="ko-KR" sz="2600" b="1" dirty="0">
                <a:latin typeface="Nanum Pen Script" panose="03040600000000000000" pitchFamily="66" charset="-127"/>
                <a:ea typeface="Nanum Pen Script" panose="03040600000000000000" pitchFamily="66" charset="-127"/>
              </a:rPr>
              <a:t> </a:t>
            </a:r>
            <a:r>
              <a:rPr kumimoji="1" lang="en-US" altLang="ko-KR" sz="2600" b="1" dirty="0" err="1">
                <a:latin typeface="Nanum Pen Script" panose="03040600000000000000" pitchFamily="66" charset="-127"/>
                <a:ea typeface="Nanum Pen Script" panose="03040600000000000000" pitchFamily="66" charset="-127"/>
              </a:rPr>
              <a:t>timur</a:t>
            </a:r>
            <a:r>
              <a:rPr kumimoji="1" lang="en-US" altLang="ko-KR" sz="2600" b="1" dirty="0">
                <a:latin typeface="Nanum Pen Script" panose="03040600000000000000" pitchFamily="66" charset="-127"/>
                <a:ea typeface="Nanum Pen Script" panose="03040600000000000000" pitchFamily="66" charset="-127"/>
              </a:rPr>
              <a:t> dan </a:t>
            </a:r>
            <a:r>
              <a:rPr kumimoji="1" lang="en-US" altLang="ko-KR" sz="2600" b="1" dirty="0" err="1">
                <a:latin typeface="Nanum Pen Script" panose="03040600000000000000" pitchFamily="66" charset="-127"/>
                <a:ea typeface="Nanum Pen Script" panose="03040600000000000000" pitchFamily="66" charset="-127"/>
              </a:rPr>
              <a:t>penjajahan</a:t>
            </a:r>
            <a:endParaRPr kumimoji="1" lang="en-US" altLang="ko-KR" sz="2600" b="1" dirty="0">
              <a:latin typeface="Nanum Pen Script" panose="03040600000000000000" pitchFamily="66" charset="-127"/>
              <a:ea typeface="Nanum Pen Script" panose="03040600000000000000" pitchFamily="66" charset="-127"/>
            </a:endParaRPr>
          </a:p>
          <a:p>
            <a:pPr marL="0" indent="0" algn="r">
              <a:buNone/>
            </a:pPr>
            <a:r>
              <a:rPr kumimoji="1" lang="en-US" altLang="ko-KR" sz="2000" dirty="0" err="1">
                <a:latin typeface="Nanum Pen Script" panose="03040600000000000000" pitchFamily="66" charset="-127"/>
                <a:ea typeface="Nanum Pen Script" panose="03040600000000000000" pitchFamily="66" charset="-127"/>
              </a:rPr>
              <a:t>Dibentuk</a:t>
            </a:r>
            <a:r>
              <a:rPr kumimoji="1" lang="en-US" altLang="ko-KR" sz="2000" dirty="0">
                <a:latin typeface="Nanum Pen Script" panose="03040600000000000000" pitchFamily="66" charset="-127"/>
                <a:ea typeface="Nanum Pen Script" panose="03040600000000000000" pitchFamily="66" charset="-127"/>
              </a:rPr>
              <a:t> pada 1600</a:t>
            </a:r>
          </a:p>
          <a:p>
            <a:pPr marL="0" indent="0" algn="r">
              <a:buNone/>
            </a:pPr>
            <a:r>
              <a:rPr kumimoji="1" lang="en-GB" altLang="ko-KR" sz="2000" dirty="0" err="1">
                <a:latin typeface="Nanum Pen Script" panose="03040600000000000000" pitchFamily="66" charset="-127"/>
                <a:ea typeface="Nanum Pen Script" panose="03040600000000000000" pitchFamily="66" charset="-127"/>
              </a:rPr>
              <a:t>Menjajah</a:t>
            </a:r>
            <a:r>
              <a:rPr kumimoji="1" lang="en-US" altLang="ko-KR" sz="2000" dirty="0">
                <a:latin typeface="Nanum Pen Script" panose="03040600000000000000" pitchFamily="66" charset="-127"/>
                <a:ea typeface="Nanum Pen Script" panose="03040600000000000000" pitchFamily="66" charset="-127"/>
              </a:rPr>
              <a:t> sub-</a:t>
            </a:r>
            <a:r>
              <a:rPr kumimoji="1" lang="en-US" altLang="ko-KR" sz="2000" dirty="0" err="1">
                <a:latin typeface="Nanum Pen Script" panose="03040600000000000000" pitchFamily="66" charset="-127"/>
                <a:ea typeface="Nanum Pen Script" panose="03040600000000000000" pitchFamily="66" charset="-127"/>
              </a:rPr>
              <a:t>benua</a:t>
            </a:r>
            <a:r>
              <a:rPr kumimoji="1" lang="en-US" altLang="ko-KR" sz="2000" dirty="0">
                <a:latin typeface="Nanum Pen Script" panose="03040600000000000000" pitchFamily="66" charset="-127"/>
                <a:ea typeface="Nanum Pen Script" panose="03040600000000000000" pitchFamily="66" charset="-127"/>
              </a:rPr>
              <a:t> India,</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err="1">
                <a:latin typeface="Nanum Pen Script" panose="03040600000000000000" pitchFamily="66" charset="-127"/>
                <a:ea typeface="Nanum Pen Script" panose="03040600000000000000" pitchFamily="66" charset="-127"/>
              </a:rPr>
              <a:t>Selat</a:t>
            </a:r>
            <a:r>
              <a:rPr kumimoji="1" lang="en-US" altLang="ko-KR" sz="2000" dirty="0">
                <a:latin typeface="Nanum Pen Script" panose="03040600000000000000" pitchFamily="66" charset="-127"/>
                <a:ea typeface="Nanum Pen Script" panose="03040600000000000000" pitchFamily="66" charset="-127"/>
              </a:rPr>
              <a:t> </a:t>
            </a:r>
            <a:r>
              <a:rPr kumimoji="1" lang="en-US" altLang="ko-KR" sz="2000" dirty="0" err="1">
                <a:latin typeface="Nanum Pen Script" panose="03040600000000000000" pitchFamily="66" charset="-127"/>
                <a:ea typeface="Nanum Pen Script" panose="03040600000000000000" pitchFamily="66" charset="-127"/>
              </a:rPr>
              <a:t>Malaka</a:t>
            </a:r>
            <a:r>
              <a:rPr kumimoji="1" lang="en-US" altLang="ko-KR" sz="2000" dirty="0">
                <a:latin typeface="Nanum Pen Script" panose="03040600000000000000" pitchFamily="66" charset="-127"/>
                <a:ea typeface="Nanum Pen Script" panose="03040600000000000000" pitchFamily="66" charset="-127"/>
              </a:rPr>
              <a:t>,</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Singapura,</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err="1">
                <a:latin typeface="Nanum Pen Script" panose="03040600000000000000" pitchFamily="66" charset="-127"/>
                <a:ea typeface="Nanum Pen Script" panose="03040600000000000000" pitchFamily="66" charset="-127"/>
              </a:rPr>
              <a:t>Pulau</a:t>
            </a:r>
            <a:r>
              <a:rPr kumimoji="1" lang="en-US" altLang="ko-KR" sz="2000" dirty="0">
                <a:latin typeface="Nanum Pen Script" panose="03040600000000000000" pitchFamily="66" charset="-127"/>
                <a:ea typeface="Nanum Pen Script" panose="03040600000000000000" pitchFamily="66" charset="-127"/>
              </a:rPr>
              <a:t> </a:t>
            </a:r>
            <a:r>
              <a:rPr kumimoji="1" lang="en-US" altLang="ko-KR" sz="2000" dirty="0" err="1">
                <a:latin typeface="Nanum Pen Script" panose="03040600000000000000" pitchFamily="66" charset="-127"/>
                <a:ea typeface="Nanum Pen Script" panose="03040600000000000000" pitchFamily="66" charset="-127"/>
              </a:rPr>
              <a:t>Jawa</a:t>
            </a:r>
            <a:r>
              <a:rPr kumimoji="1" lang="en-US" altLang="ko-KR" sz="2000" dirty="0">
                <a:latin typeface="Nanum Pen Script" panose="03040600000000000000" pitchFamily="66" charset="-127"/>
                <a:ea typeface="Nanum Pen Script" panose="03040600000000000000" pitchFamily="66" charset="-127"/>
              </a:rPr>
              <a:t>, Bantam,</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err="1">
                <a:latin typeface="Nanum Pen Script" panose="03040600000000000000" pitchFamily="66" charset="-127"/>
                <a:ea typeface="Nanum Pen Script" panose="03040600000000000000" pitchFamily="66" charset="-127"/>
              </a:rPr>
              <a:t>Pulau</a:t>
            </a:r>
            <a:r>
              <a:rPr kumimoji="1" lang="en-US" altLang="ko-KR" sz="2000" dirty="0">
                <a:latin typeface="Nanum Pen Script" panose="03040600000000000000" pitchFamily="66" charset="-127"/>
                <a:ea typeface="Nanum Pen Script" panose="03040600000000000000" pitchFamily="66" charset="-127"/>
              </a:rPr>
              <a:t> Maluku,</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Hong Kong</a:t>
            </a:r>
          </a:p>
          <a:p>
            <a:pPr marL="0" indent="0" algn="r">
              <a:buNone/>
            </a:pPr>
            <a:r>
              <a:rPr kumimoji="1" lang="en-US" altLang="ko-KR" sz="2000" dirty="0" err="1">
                <a:latin typeface="Nanum Pen Script" panose="03040600000000000000" pitchFamily="66" charset="-127"/>
                <a:ea typeface="Nanum Pen Script" panose="03040600000000000000" pitchFamily="66" charset="-127"/>
              </a:rPr>
              <a:t>Perang</a:t>
            </a:r>
            <a:r>
              <a:rPr kumimoji="1" lang="en-US" altLang="ko-KR" sz="2000" dirty="0">
                <a:latin typeface="Nanum Pen Script" panose="03040600000000000000" pitchFamily="66" charset="-127"/>
                <a:ea typeface="Nanum Pen Script" panose="03040600000000000000" pitchFamily="66" charset="-127"/>
              </a:rPr>
              <a:t> Opium pada 1839-1842</a:t>
            </a:r>
            <a:r>
              <a:rPr kumimoji="1" lang="ko-KR" altLang="en-US" sz="2000" dirty="0">
                <a:latin typeface="Nanum Pen Script" panose="03040600000000000000" pitchFamily="66" charset="-127"/>
                <a:ea typeface="Nanum Pen Script" panose="03040600000000000000" pitchFamily="66" charset="-127"/>
              </a:rPr>
              <a:t> </a:t>
            </a:r>
            <a:endParaRPr kumimoji="1" lang="en-US" altLang="ko-KR" sz="2000" dirty="0">
              <a:latin typeface="Nanum Pen Script" panose="03040600000000000000" pitchFamily="66" charset="-127"/>
              <a:ea typeface="Nanum Pen Script" panose="03040600000000000000" pitchFamily="66" charset="-127"/>
            </a:endParaRPr>
          </a:p>
        </p:txBody>
      </p:sp>
      <p:sp>
        <p:nvSpPr>
          <p:cNvPr id="4" name="슬라이드 번호 개체 틀 3">
            <a:extLst>
              <a:ext uri="{FF2B5EF4-FFF2-40B4-BE49-F238E27FC236}">
                <a16:creationId xmlns:a16="http://schemas.microsoft.com/office/drawing/2014/main" id="{684C6EE0-694D-8B40-8C7B-A564F51EBD99}"/>
              </a:ext>
            </a:extLst>
          </p:cNvPr>
          <p:cNvSpPr>
            <a:spLocks noGrp="1"/>
          </p:cNvSpPr>
          <p:nvPr>
            <p:ph type="sldNum" sz="quarter" idx="12"/>
          </p:nvPr>
        </p:nvSpPr>
        <p:spPr/>
        <p:txBody>
          <a:bodyPr/>
          <a:lstStyle/>
          <a:p>
            <a:fld id="{D37E3E4E-C390-2E43-924F-C8D405B8689B}" type="slidenum">
              <a:rPr kumimoji="1" lang="ko-Kore-KR" altLang="en-US" smtClean="0"/>
              <a:t>6</a:t>
            </a:fld>
            <a:endParaRPr kumimoji="1" lang="ko-Kore-KR" altLang="en-US"/>
          </a:p>
        </p:txBody>
      </p:sp>
      <p:sp>
        <p:nvSpPr>
          <p:cNvPr id="5" name="내용 개체 틀 2">
            <a:extLst>
              <a:ext uri="{FF2B5EF4-FFF2-40B4-BE49-F238E27FC236}">
                <a16:creationId xmlns:a16="http://schemas.microsoft.com/office/drawing/2014/main" id="{849B0CD3-91FD-4840-ADDE-BD2EF5BC8A35}"/>
              </a:ext>
            </a:extLst>
          </p:cNvPr>
          <p:cNvSpPr txBox="1">
            <a:spLocks/>
          </p:cNvSpPr>
          <p:nvPr/>
        </p:nvSpPr>
        <p:spPr>
          <a:xfrm>
            <a:off x="5966914" y="3680815"/>
            <a:ext cx="6072674" cy="32332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kumimoji="1" lang="en-US" altLang="ko-Kore-KR" sz="2600" b="1" dirty="0">
                <a:latin typeface="Nanum Pen Script" panose="03040600000000000000" pitchFamily="66" charset="-127"/>
                <a:ea typeface="Nanum Pen Script" panose="03040600000000000000" pitchFamily="66" charset="-127"/>
              </a:rPr>
              <a:t>Perusahaan </a:t>
            </a:r>
            <a:r>
              <a:rPr kumimoji="1" lang="en-US" altLang="ko-Kore-KR" sz="2600" b="1" dirty="0" err="1">
                <a:latin typeface="Nanum Pen Script" panose="03040600000000000000" pitchFamily="66" charset="-127"/>
                <a:ea typeface="Nanum Pen Script" panose="03040600000000000000" pitchFamily="66" charset="-127"/>
              </a:rPr>
              <a:t>Hindia</a:t>
            </a:r>
            <a:r>
              <a:rPr kumimoji="1" lang="en-US" altLang="ko-Kore-KR" sz="2600" b="1" dirty="0">
                <a:latin typeface="Nanum Pen Script" panose="03040600000000000000" pitchFamily="66" charset="-127"/>
                <a:ea typeface="Nanum Pen Script" panose="03040600000000000000" pitchFamily="66" charset="-127"/>
              </a:rPr>
              <a:t> Timur Belanda</a:t>
            </a:r>
            <a:endParaRPr kumimoji="1" lang="en-US" altLang="ko-KR" sz="2600" b="1" dirty="0">
              <a:latin typeface="Nanum Pen Script" panose="03040600000000000000" pitchFamily="66" charset="-127"/>
              <a:ea typeface="Nanum Pen Script" panose="03040600000000000000" pitchFamily="66" charset="-127"/>
            </a:endParaRPr>
          </a:p>
          <a:p>
            <a:pPr marL="0" indent="0">
              <a:buNone/>
            </a:pPr>
            <a:r>
              <a:rPr kumimoji="1" lang="nl-NL" altLang="ko-KR" sz="2400" b="1" dirty="0" err="1">
                <a:latin typeface="Nanum Pen Script" panose="03040600000000000000" pitchFamily="66" charset="-127"/>
                <a:ea typeface="Nanum Pen Script" panose="03040600000000000000" pitchFamily="66" charset="-127"/>
              </a:rPr>
              <a:t>Vereenigde</a:t>
            </a:r>
            <a:r>
              <a:rPr kumimoji="1" lang="nl-NL" altLang="ko-KR" sz="2400" b="1" dirty="0">
                <a:latin typeface="Nanum Pen Script" panose="03040600000000000000" pitchFamily="66" charset="-127"/>
                <a:ea typeface="Nanum Pen Script" panose="03040600000000000000" pitchFamily="66" charset="-127"/>
              </a:rPr>
              <a:t> </a:t>
            </a:r>
            <a:r>
              <a:rPr kumimoji="1" lang="nl-NL" altLang="ko-KR" sz="2400" b="1" dirty="0" err="1">
                <a:latin typeface="Nanum Pen Script" panose="03040600000000000000" pitchFamily="66" charset="-127"/>
                <a:ea typeface="Nanum Pen Script" panose="03040600000000000000" pitchFamily="66" charset="-127"/>
              </a:rPr>
              <a:t>Oostindische</a:t>
            </a:r>
            <a:r>
              <a:rPr kumimoji="1" lang="nl-NL" altLang="ko-KR" sz="2400" b="1" dirty="0">
                <a:latin typeface="Nanum Pen Script" panose="03040600000000000000" pitchFamily="66" charset="-127"/>
                <a:ea typeface="Nanum Pen Script" panose="03040600000000000000" pitchFamily="66" charset="-127"/>
              </a:rPr>
              <a:t> Compagnie </a:t>
            </a:r>
            <a:r>
              <a:rPr kumimoji="1" lang="en-US" altLang="ko-KR" sz="2400" b="1" dirty="0">
                <a:latin typeface="Nanum Pen Script" panose="03040600000000000000" pitchFamily="66" charset="-127"/>
                <a:ea typeface="Nanum Pen Script" panose="03040600000000000000" pitchFamily="66" charset="-127"/>
              </a:rPr>
              <a:t>(VOC)</a:t>
            </a:r>
          </a:p>
          <a:p>
            <a:pPr marL="0" indent="0">
              <a:buNone/>
            </a:pPr>
            <a:r>
              <a:rPr kumimoji="1" lang="en-US" altLang="ko-KR" sz="2000" dirty="0" err="1">
                <a:latin typeface="Nanum Pen Script" panose="03040600000000000000" pitchFamily="66" charset="-127"/>
                <a:ea typeface="Nanum Pen Script" panose="03040600000000000000" pitchFamily="66" charset="-127"/>
              </a:rPr>
              <a:t>Dibentuk</a:t>
            </a:r>
            <a:r>
              <a:rPr kumimoji="1" lang="en-US" altLang="ko-KR" sz="2000" dirty="0">
                <a:latin typeface="Nanum Pen Script" panose="03040600000000000000" pitchFamily="66" charset="-127"/>
                <a:ea typeface="Nanum Pen Script" panose="03040600000000000000" pitchFamily="66" charset="-127"/>
              </a:rPr>
              <a:t> pada 1602</a:t>
            </a:r>
          </a:p>
          <a:p>
            <a:pPr marL="0" indent="0">
              <a:buNone/>
            </a:pPr>
            <a:r>
              <a:rPr kumimoji="1" lang="en-GB" altLang="ko-KR" sz="2000" dirty="0" err="1">
                <a:latin typeface="Nanum Pen Script" panose="03040600000000000000" pitchFamily="66" charset="-127"/>
                <a:ea typeface="Nanum Pen Script" panose="03040600000000000000" pitchFamily="66" charset="-127"/>
              </a:rPr>
              <a:t>Menjajah</a:t>
            </a:r>
            <a:r>
              <a:rPr kumimoji="1" lang="en-GB" altLang="ko-KR" sz="2000" dirty="0">
                <a:latin typeface="Nanum Pen Script" panose="03040600000000000000" pitchFamily="66" charset="-127"/>
                <a:ea typeface="Nanum Pen Script" panose="03040600000000000000" pitchFamily="66" charset="-127"/>
              </a:rPr>
              <a:t> pada </a:t>
            </a:r>
            <a:r>
              <a:rPr kumimoji="1" lang="en-US" altLang="ko-KR" sz="2000" dirty="0">
                <a:latin typeface="Nanum Pen Script" panose="03040600000000000000" pitchFamily="66" charset="-127"/>
                <a:ea typeface="Nanum Pen Script" panose="03040600000000000000" pitchFamily="66" charset="-127"/>
              </a:rPr>
              <a:t> Java islands 1611, Mauritius</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1638-1710,</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South Africa 1652-1806,</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Bengal 1627-1825, Ceylon</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1640-1796,</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Cochin (India)</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1661-1795,</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Nagasaki</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(Japan)1609-1853,</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Formosa (China)</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1620-1668,</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Malacca</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1641-11825,</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Thang Long (Vietnam)</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1636-1699,</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Hoi An (Vietnam)</a:t>
            </a:r>
            <a:r>
              <a:rPr kumimoji="1" lang="ko-KR" altLang="en-US" sz="2000" dirty="0">
                <a:latin typeface="Nanum Pen Script" panose="03040600000000000000" pitchFamily="66" charset="-127"/>
                <a:ea typeface="Nanum Pen Script" panose="03040600000000000000" pitchFamily="66" charset="-127"/>
              </a:rPr>
              <a:t> </a:t>
            </a:r>
            <a:r>
              <a:rPr kumimoji="1" lang="en-US" altLang="ko-KR" sz="2000" dirty="0">
                <a:latin typeface="Nanum Pen Script" panose="03040600000000000000" pitchFamily="66" charset="-127"/>
                <a:ea typeface="Nanum Pen Script" panose="03040600000000000000" pitchFamily="66" charset="-127"/>
              </a:rPr>
              <a:t>1636-1741</a:t>
            </a:r>
            <a:r>
              <a:rPr kumimoji="1" lang="ko-KR" altLang="en-US" sz="2000" dirty="0">
                <a:latin typeface="Nanum Pen Script" panose="03040600000000000000" pitchFamily="66" charset="-127"/>
                <a:ea typeface="Nanum Pen Script" panose="03040600000000000000" pitchFamily="66" charset="-127"/>
              </a:rPr>
              <a:t>  </a:t>
            </a:r>
            <a:endParaRPr kumimoji="1" lang="en-US" altLang="ko-KR" sz="2000" dirty="0">
              <a:latin typeface="Nanum Pen Script" panose="03040600000000000000" pitchFamily="66" charset="-127"/>
              <a:ea typeface="Nanum Pen Script" panose="03040600000000000000" pitchFamily="66" charset="-127"/>
            </a:endParaRPr>
          </a:p>
        </p:txBody>
      </p:sp>
      <p:pic>
        <p:nvPicPr>
          <p:cNvPr id="7" name="그림 6" descr="잔디, 하늘, 실외, 총이(가) 표시된 사진&#10;&#10;자동 생성된 설명">
            <a:extLst>
              <a:ext uri="{FF2B5EF4-FFF2-40B4-BE49-F238E27FC236}">
                <a16:creationId xmlns:a16="http://schemas.microsoft.com/office/drawing/2014/main" id="{68BAFF74-2599-0D45-98B5-76EDB8D362D0}"/>
              </a:ext>
            </a:extLst>
          </p:cNvPr>
          <p:cNvPicPr>
            <a:picLocks noChangeAspect="1"/>
          </p:cNvPicPr>
          <p:nvPr/>
        </p:nvPicPr>
        <p:blipFill>
          <a:blip r:embed="rId2"/>
          <a:stretch>
            <a:fillRect/>
          </a:stretch>
        </p:blipFill>
        <p:spPr>
          <a:xfrm>
            <a:off x="318169" y="2911117"/>
            <a:ext cx="5618765" cy="3847921"/>
          </a:xfrm>
          <a:prstGeom prst="rect">
            <a:avLst/>
          </a:prstGeom>
        </p:spPr>
      </p:pic>
      <p:pic>
        <p:nvPicPr>
          <p:cNvPr id="11" name="그림 10">
            <a:extLst>
              <a:ext uri="{FF2B5EF4-FFF2-40B4-BE49-F238E27FC236}">
                <a16:creationId xmlns:a16="http://schemas.microsoft.com/office/drawing/2014/main" id="{24C192E5-2A72-EA42-A19C-B99CEC7B6EE3}"/>
              </a:ext>
            </a:extLst>
          </p:cNvPr>
          <p:cNvPicPr>
            <a:picLocks noChangeAspect="1"/>
          </p:cNvPicPr>
          <p:nvPr/>
        </p:nvPicPr>
        <p:blipFill>
          <a:blip r:embed="rId3"/>
          <a:stretch>
            <a:fillRect/>
          </a:stretch>
        </p:blipFill>
        <p:spPr>
          <a:xfrm>
            <a:off x="5990664" y="60168"/>
            <a:ext cx="6208017" cy="3501815"/>
          </a:xfrm>
          <a:prstGeom prst="rect">
            <a:avLst/>
          </a:prstGeom>
        </p:spPr>
      </p:pic>
      <p:sp>
        <p:nvSpPr>
          <p:cNvPr id="12" name="TextBox 11">
            <a:extLst>
              <a:ext uri="{FF2B5EF4-FFF2-40B4-BE49-F238E27FC236}">
                <a16:creationId xmlns:a16="http://schemas.microsoft.com/office/drawing/2014/main" id="{A9D27E50-6FD6-A549-8AC9-C52BE18A08F7}"/>
              </a:ext>
            </a:extLst>
          </p:cNvPr>
          <p:cNvSpPr txBox="1"/>
          <p:nvPr/>
        </p:nvSpPr>
        <p:spPr>
          <a:xfrm>
            <a:off x="6103920" y="178133"/>
            <a:ext cx="2695305" cy="307777"/>
          </a:xfrm>
          <a:prstGeom prst="rect">
            <a:avLst/>
          </a:prstGeom>
          <a:noFill/>
        </p:spPr>
        <p:txBody>
          <a:bodyPr wrap="square" rtlCol="0">
            <a:spAutoFit/>
          </a:bodyPr>
          <a:lstStyle/>
          <a:p>
            <a:r>
              <a:rPr lang="en-US" altLang="ko-KR" sz="1400" dirty="0">
                <a:solidFill>
                  <a:srgbClr val="FFFF00"/>
                </a:solidFill>
                <a:highlight>
                  <a:srgbClr val="000000"/>
                </a:highlight>
                <a:latin typeface="+mn-ea"/>
              </a:rPr>
              <a:t>1</a:t>
            </a:r>
            <a:r>
              <a:rPr lang="en-US" altLang="ko-KR" sz="1400" baseline="30000" dirty="0">
                <a:solidFill>
                  <a:srgbClr val="FFFF00"/>
                </a:solidFill>
                <a:highlight>
                  <a:srgbClr val="000000"/>
                </a:highlight>
                <a:latin typeface="+mn-ea"/>
              </a:rPr>
              <a:t>st</a:t>
            </a:r>
            <a:r>
              <a:rPr lang="en-US" altLang="ko-KR" sz="1400" dirty="0">
                <a:solidFill>
                  <a:srgbClr val="FFFF00"/>
                </a:solidFill>
                <a:highlight>
                  <a:srgbClr val="000000"/>
                </a:highlight>
                <a:latin typeface="+mn-ea"/>
              </a:rPr>
              <a:t> Opium War</a:t>
            </a:r>
            <a:r>
              <a:rPr lang="ko-KR" altLang="en-US" sz="1400" dirty="0">
                <a:solidFill>
                  <a:srgbClr val="FFFF00"/>
                </a:solidFill>
                <a:highlight>
                  <a:srgbClr val="000000"/>
                </a:highlight>
                <a:latin typeface="+mn-ea"/>
              </a:rPr>
              <a:t> </a:t>
            </a:r>
            <a:r>
              <a:rPr lang="en-US" altLang="ko-KR" sz="1400" dirty="0">
                <a:solidFill>
                  <a:srgbClr val="FFFF00"/>
                </a:solidFill>
                <a:highlight>
                  <a:srgbClr val="000000"/>
                </a:highlight>
                <a:latin typeface="+mn-ea"/>
              </a:rPr>
              <a:t>1839-1842</a:t>
            </a:r>
            <a:endParaRPr kumimoji="1" lang="ko-Kore-KR" altLang="en-US" sz="1400" dirty="0">
              <a:solidFill>
                <a:srgbClr val="FFFF00"/>
              </a:solidFill>
              <a:highlight>
                <a:srgbClr val="000000"/>
              </a:highlight>
              <a:latin typeface="+mn-ea"/>
            </a:endParaRPr>
          </a:p>
        </p:txBody>
      </p:sp>
      <p:sp>
        <p:nvSpPr>
          <p:cNvPr id="13" name="TextBox 12">
            <a:extLst>
              <a:ext uri="{FF2B5EF4-FFF2-40B4-BE49-F238E27FC236}">
                <a16:creationId xmlns:a16="http://schemas.microsoft.com/office/drawing/2014/main" id="{3B0B7608-2C42-134F-9FE7-695AA698767A}"/>
              </a:ext>
            </a:extLst>
          </p:cNvPr>
          <p:cNvSpPr txBox="1"/>
          <p:nvPr/>
        </p:nvSpPr>
        <p:spPr>
          <a:xfrm>
            <a:off x="259291" y="3572494"/>
            <a:ext cx="1840675" cy="523220"/>
          </a:xfrm>
          <a:prstGeom prst="rect">
            <a:avLst/>
          </a:prstGeom>
          <a:noFill/>
        </p:spPr>
        <p:txBody>
          <a:bodyPr wrap="square" rtlCol="0">
            <a:spAutoFit/>
          </a:bodyPr>
          <a:lstStyle/>
          <a:p>
            <a:r>
              <a:rPr kumimoji="1" lang="en-US" altLang="ko-KR" sz="1400" dirty="0">
                <a:solidFill>
                  <a:srgbClr val="FFFF00"/>
                </a:solidFill>
                <a:highlight>
                  <a:srgbClr val="000000"/>
                </a:highlight>
                <a:latin typeface="+mn-ea"/>
              </a:rPr>
              <a:t>George Town of  Penang, Malaysia,</a:t>
            </a:r>
            <a:r>
              <a:rPr kumimoji="1" lang="ko-KR" altLang="en-US" sz="1400" dirty="0">
                <a:solidFill>
                  <a:srgbClr val="FFFF00"/>
                </a:solidFill>
                <a:highlight>
                  <a:srgbClr val="000000"/>
                </a:highlight>
                <a:latin typeface="+mn-ea"/>
              </a:rPr>
              <a:t> </a:t>
            </a:r>
            <a:endParaRPr kumimoji="1" lang="ko-Kore-KR" altLang="en-US" sz="1400" dirty="0">
              <a:solidFill>
                <a:srgbClr val="FFFF00"/>
              </a:solidFill>
              <a:highlight>
                <a:srgbClr val="000000"/>
              </a:highlight>
              <a:latin typeface="+mn-ea"/>
            </a:endParaRPr>
          </a:p>
        </p:txBody>
      </p:sp>
      <p:sp>
        <p:nvSpPr>
          <p:cNvPr id="2" name="바닥글 개체 틀 1">
            <a:extLst>
              <a:ext uri="{FF2B5EF4-FFF2-40B4-BE49-F238E27FC236}">
                <a16:creationId xmlns:a16="http://schemas.microsoft.com/office/drawing/2014/main" id="{D249A98E-5F2A-584C-86DD-3C0693972586}"/>
              </a:ext>
            </a:extLst>
          </p:cNvPr>
          <p:cNvSpPr>
            <a:spLocks noGrp="1"/>
          </p:cNvSpPr>
          <p:nvPr>
            <p:ph type="ftr" sz="quarter" idx="11"/>
          </p:nvPr>
        </p:nvSpPr>
        <p:spPr/>
        <p:txBody>
          <a:bodyPr/>
          <a:lstStyle/>
          <a:p>
            <a:r>
              <a:rPr lang="en-GB" altLang="ko-KR"/>
              <a:t>Yoon Hyowon, 2021 1013</a:t>
            </a:r>
            <a:endParaRPr lang="ko-KR" altLang="en-US"/>
          </a:p>
        </p:txBody>
      </p:sp>
    </p:spTree>
    <p:extLst>
      <p:ext uri="{BB962C8B-B14F-4D97-AF65-F5344CB8AC3E}">
        <p14:creationId xmlns:p14="http://schemas.microsoft.com/office/powerpoint/2010/main" val="3393038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5ACBB9B5-04AE-8C44-B93F-472F7FE8BD76}"/>
              </a:ext>
            </a:extLst>
          </p:cNvPr>
          <p:cNvPicPr>
            <a:picLocks noChangeAspect="1"/>
          </p:cNvPicPr>
          <p:nvPr/>
        </p:nvPicPr>
        <p:blipFill>
          <a:blip r:embed="rId2"/>
          <a:stretch>
            <a:fillRect/>
          </a:stretch>
        </p:blipFill>
        <p:spPr>
          <a:xfrm>
            <a:off x="41562" y="954457"/>
            <a:ext cx="4079176" cy="2150763"/>
          </a:xfrm>
          <a:prstGeom prst="rect">
            <a:avLst/>
          </a:prstGeom>
        </p:spPr>
      </p:pic>
      <p:pic>
        <p:nvPicPr>
          <p:cNvPr id="11" name="그림 10" descr="지도이(가) 표시된 사진&#10;&#10;자동 생성된 설명">
            <a:extLst>
              <a:ext uri="{FF2B5EF4-FFF2-40B4-BE49-F238E27FC236}">
                <a16:creationId xmlns:a16="http://schemas.microsoft.com/office/drawing/2014/main" id="{ED58167B-CA6D-2049-9DF5-CB9541546B45}"/>
              </a:ext>
            </a:extLst>
          </p:cNvPr>
          <p:cNvPicPr>
            <a:picLocks noChangeAspect="1"/>
          </p:cNvPicPr>
          <p:nvPr/>
        </p:nvPicPr>
        <p:blipFill>
          <a:blip r:embed="rId3"/>
          <a:stretch>
            <a:fillRect/>
          </a:stretch>
        </p:blipFill>
        <p:spPr>
          <a:xfrm>
            <a:off x="31679" y="3445314"/>
            <a:ext cx="4172186" cy="2209321"/>
          </a:xfrm>
          <a:prstGeom prst="rect">
            <a:avLst/>
          </a:prstGeom>
        </p:spPr>
      </p:pic>
      <p:sp>
        <p:nvSpPr>
          <p:cNvPr id="4" name="슬라이드 번호 개체 틀 3">
            <a:extLst>
              <a:ext uri="{FF2B5EF4-FFF2-40B4-BE49-F238E27FC236}">
                <a16:creationId xmlns:a16="http://schemas.microsoft.com/office/drawing/2014/main" id="{E7CE9CC1-6076-3144-A242-2D56CE6E2019}"/>
              </a:ext>
            </a:extLst>
          </p:cNvPr>
          <p:cNvSpPr>
            <a:spLocks noGrp="1"/>
          </p:cNvSpPr>
          <p:nvPr>
            <p:ph type="sldNum" sz="quarter" idx="12"/>
          </p:nvPr>
        </p:nvSpPr>
        <p:spPr/>
        <p:txBody>
          <a:bodyPr/>
          <a:lstStyle/>
          <a:p>
            <a:fld id="{D37E3E4E-C390-2E43-924F-C8D405B8689B}" type="slidenum">
              <a:rPr kumimoji="1" lang="ko-Kore-KR" altLang="en-US" smtClean="0"/>
              <a:t>7</a:t>
            </a:fld>
            <a:endParaRPr kumimoji="1" lang="ko-Kore-KR" altLang="en-US"/>
          </a:p>
        </p:txBody>
      </p:sp>
      <p:pic>
        <p:nvPicPr>
          <p:cNvPr id="6" name="내용 개체 틀 5" descr="지도이(가) 표시된 사진&#10;&#10;자동 생성된 설명">
            <a:extLst>
              <a:ext uri="{FF2B5EF4-FFF2-40B4-BE49-F238E27FC236}">
                <a16:creationId xmlns:a16="http://schemas.microsoft.com/office/drawing/2014/main" id="{55D005B2-D857-2D4F-BA8F-7908DA87CC36}"/>
              </a:ext>
            </a:extLst>
          </p:cNvPr>
          <p:cNvPicPr>
            <a:picLocks noGrp="1" noChangeAspect="1"/>
          </p:cNvPicPr>
          <p:nvPr>
            <p:ph idx="1"/>
          </p:nvPr>
        </p:nvPicPr>
        <p:blipFill>
          <a:blip r:embed="rId4"/>
          <a:stretch>
            <a:fillRect/>
          </a:stretch>
        </p:blipFill>
        <p:spPr>
          <a:xfrm>
            <a:off x="4002712" y="160757"/>
            <a:ext cx="8213766" cy="6697243"/>
          </a:xfrm>
        </p:spPr>
      </p:pic>
      <p:sp>
        <p:nvSpPr>
          <p:cNvPr id="7" name="내용 개체 틀 2">
            <a:extLst>
              <a:ext uri="{FF2B5EF4-FFF2-40B4-BE49-F238E27FC236}">
                <a16:creationId xmlns:a16="http://schemas.microsoft.com/office/drawing/2014/main" id="{279DBEC9-D005-9A49-AD58-396319E11F94}"/>
              </a:ext>
            </a:extLst>
          </p:cNvPr>
          <p:cNvSpPr txBox="1">
            <a:spLocks/>
          </p:cNvSpPr>
          <p:nvPr/>
        </p:nvSpPr>
        <p:spPr>
          <a:xfrm>
            <a:off x="7813964" y="626431"/>
            <a:ext cx="4346357" cy="523404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70000"/>
              </a:lnSpc>
              <a:buFont typeface="Arial" panose="020B0604020202020204" pitchFamily="34" charset="0"/>
              <a:buNone/>
            </a:pPr>
            <a:r>
              <a:rPr kumimoji="1" lang="en-US" altLang="ko-Kore-KR" b="1" dirty="0">
                <a:solidFill>
                  <a:srgbClr val="FF0000"/>
                </a:solidFill>
                <a:highlight>
                  <a:srgbClr val="FFFF00"/>
                </a:highlight>
                <a:latin typeface="Nanum Pen Script" panose="03040600000000000000" pitchFamily="66" charset="-127"/>
                <a:ea typeface="Nanum Pen Script" panose="03040600000000000000" pitchFamily="66" charset="-127"/>
              </a:rPr>
              <a:t>Makassar </a:t>
            </a:r>
          </a:p>
          <a:p>
            <a:pPr marL="0" indent="0" algn="r">
              <a:lnSpc>
                <a:spcPct val="70000"/>
              </a:lnSpc>
              <a:buFont typeface="Arial" panose="020B0604020202020204" pitchFamily="34" charset="0"/>
              <a:buNone/>
            </a:pP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Abad ke14</a:t>
            </a:r>
            <a:r>
              <a:rPr kumimoji="1" lang="en-US" altLang="ko-KR" sz="2000" baseline="30000" dirty="0">
                <a:solidFill>
                  <a:srgbClr val="FF0000"/>
                </a:solidFill>
                <a:highlight>
                  <a:srgbClr val="FFFF00"/>
                </a:highlight>
                <a:latin typeface="Nanum Pen Script" panose="03040600000000000000" pitchFamily="66" charset="-127"/>
                <a:ea typeface="Nanum Pen Script" panose="03040600000000000000" pitchFamily="66" charset="-127"/>
              </a:rPr>
              <a:t>th</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Gowa</a:t>
            </a:r>
            <a:r>
              <a:rPr kumimoji="1" lang="ko-KR" altLang="en-US"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Kingdom</a:t>
            </a:r>
            <a:r>
              <a:rPr kumimoji="1" lang="ko-KR" altLang="en-US" sz="2000" dirty="0">
                <a:solidFill>
                  <a:srgbClr val="FF0000"/>
                </a:solidFill>
                <a:highlight>
                  <a:srgbClr val="FFFF00"/>
                </a:highlight>
                <a:latin typeface="Nanum Pen Script" panose="03040600000000000000" pitchFamily="66" charset="-127"/>
                <a:ea typeface="Nanum Pen Script" panose="03040600000000000000" pitchFamily="66" charset="-127"/>
              </a:rPr>
              <a:t> </a:t>
            </a:r>
            <a:endPar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endParaRPr>
          </a:p>
          <a:p>
            <a:pPr marL="0" indent="0" algn="r">
              <a:lnSpc>
                <a:spcPct val="70000"/>
              </a:lnSpc>
              <a:buFont typeface="Arial" panose="020B0604020202020204" pitchFamily="34" charset="0"/>
              <a:buNone/>
            </a:pP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Abad ke16</a:t>
            </a:r>
            <a:r>
              <a:rPr kumimoji="1" lang="en-US" altLang="ko-KR" sz="2000" baseline="30000" dirty="0">
                <a:solidFill>
                  <a:srgbClr val="FF0000"/>
                </a:solidFill>
                <a:highlight>
                  <a:srgbClr val="FFFF00"/>
                </a:highlight>
                <a:latin typeface="Nanum Pen Script" panose="03040600000000000000" pitchFamily="66" charset="-127"/>
                <a:ea typeface="Nanum Pen Script" panose="03040600000000000000" pitchFamily="66" charset="-127"/>
              </a:rPr>
              <a:t>th</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Kerajaan Sultan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Gowa</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a:t>
            </a:r>
            <a:r>
              <a:rPr kumimoji="1" lang="ko-KR" altLang="en-US"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Pusat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Perdagangan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Internasional</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p>
          <a:p>
            <a:pPr marL="0" indent="0" algn="r">
              <a:lnSpc>
                <a:spcPct val="70000"/>
              </a:lnSpc>
              <a:buNone/>
            </a:pP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1666-1669</a:t>
            </a:r>
            <a:r>
              <a:rPr kumimoji="1" lang="ko-KR" altLang="en-US"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Invasi</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VOC (Makassar War),</a:t>
            </a:r>
            <a:r>
              <a:rPr kumimoji="1" lang="ko-KR" altLang="en-US"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melengserkan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Raja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Hasanuddin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p>
          <a:p>
            <a:pPr marL="0" indent="0" algn="r">
              <a:lnSpc>
                <a:spcPct val="70000"/>
              </a:lnSpc>
              <a:buNone/>
            </a:pP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Membangun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Fort Rotterdam,</a:t>
            </a:r>
            <a:r>
              <a:rPr kumimoji="1" lang="ko-KR" altLang="en-US" sz="2000" dirty="0">
                <a:solidFill>
                  <a:srgbClr val="FF0000"/>
                </a:solidFill>
                <a:highlight>
                  <a:srgbClr val="FFFF00"/>
                </a:highlight>
                <a:latin typeface="Nanum Pen Script" panose="03040600000000000000" pitchFamily="66" charset="-127"/>
                <a:ea typeface="Nanum Pen Script" panose="03040600000000000000" pitchFamily="66" charset="-127"/>
              </a:rPr>
              <a:t> </a:t>
            </a:r>
            <a:endPar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endParaRPr>
          </a:p>
          <a:p>
            <a:pPr marL="0" indent="0" algn="r">
              <a:lnSpc>
                <a:spcPct val="70000"/>
              </a:lnSpc>
              <a:buNone/>
            </a:pP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Dutch VOL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deklarasi</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monopoli</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perdagangan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menghancurkan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perdagangan</a:t>
            </a:r>
            <a:r>
              <a:rPr kumimoji="1" lang="en-US" altLang="ko-KR" sz="2000" dirty="0">
                <a:solidFill>
                  <a:srgbClr val="FF0000"/>
                </a:solidFill>
                <a:highlight>
                  <a:srgbClr val="FFFF00"/>
                </a:highlight>
                <a:latin typeface="Nanum Pen Script" panose="03040600000000000000" pitchFamily="66" charset="-127"/>
                <a:ea typeface="Nanum Pen Script" panose="03040600000000000000" pitchFamily="66" charset="-127"/>
              </a:rPr>
              <a:t> </a:t>
            </a:r>
            <a:r>
              <a:rPr kumimoji="1" lang="en-US" altLang="ko-KR" sz="2000" dirty="0" err="1">
                <a:solidFill>
                  <a:srgbClr val="FF0000"/>
                </a:solidFill>
                <a:highlight>
                  <a:srgbClr val="FFFF00"/>
                </a:highlight>
                <a:latin typeface="Nanum Pen Script" panose="03040600000000000000" pitchFamily="66" charset="-127"/>
                <a:ea typeface="Nanum Pen Script" panose="03040600000000000000" pitchFamily="66" charset="-127"/>
              </a:rPr>
              <a:t>bebas</a:t>
            </a:r>
            <a:r>
              <a:rPr kumimoji="1" lang="en-US" altLang="ko-KR" sz="2000" dirty="0">
                <a:solidFill>
                  <a:schemeClr val="bg1"/>
                </a:solidFill>
                <a:highlight>
                  <a:srgbClr val="FFFF00"/>
                </a:highlight>
                <a:latin typeface="Nanum Pen Script" panose="03040600000000000000" pitchFamily="66" charset="-127"/>
                <a:ea typeface="Nanum Pen Script" panose="03040600000000000000" pitchFamily="66" charset="-127"/>
              </a:rPr>
              <a:t>. </a:t>
            </a:r>
          </a:p>
          <a:p>
            <a:pPr marL="0" indent="0" algn="r">
              <a:buNone/>
            </a:pPr>
            <a:endParaRPr kumimoji="1" lang="en-US" altLang="ko-Kore-KR" sz="2000" dirty="0">
              <a:solidFill>
                <a:schemeClr val="bg1"/>
              </a:solidFill>
              <a:highlight>
                <a:srgbClr val="FFFF00"/>
              </a:highlight>
              <a:latin typeface="Nanum Pen Script" panose="03040600000000000000" pitchFamily="66" charset="-127"/>
              <a:ea typeface="Nanum Pen Script" panose="03040600000000000000" pitchFamily="66" charset="-127"/>
            </a:endParaRPr>
          </a:p>
          <a:p>
            <a:pPr marL="0" indent="0" algn="r">
              <a:lnSpc>
                <a:spcPct val="70000"/>
              </a:lnSpc>
              <a:buNone/>
            </a:pPr>
            <a:r>
              <a:rPr kumimoji="1" lang="en-US" altLang="ko-Kore-KR" dirty="0">
                <a:solidFill>
                  <a:srgbClr val="FF0000"/>
                </a:solidFill>
                <a:highlight>
                  <a:srgbClr val="FFFF00"/>
                </a:highlight>
                <a:latin typeface="Nanum Pen Script" panose="03040600000000000000" pitchFamily="66" charset="-127"/>
                <a:ea typeface="Nanum Pen Script" panose="03040600000000000000" pitchFamily="66" charset="-127"/>
              </a:rPr>
              <a:t>“</a:t>
            </a:r>
            <a:r>
              <a:rPr lang="id-ID" dirty="0">
                <a:solidFill>
                  <a:srgbClr val="FF0000"/>
                </a:solidFill>
                <a:highlight>
                  <a:srgbClr val="FFFF00"/>
                </a:highlight>
              </a:rPr>
              <a:t>Sementara pasar adalah kompetisi, kapitalisme adalah monopoli. Oleh karena itu, kapitalisme bukanlah pasar, melainkan pasar tandingan</a:t>
            </a:r>
            <a:r>
              <a:rPr kumimoji="1" lang="en-US" altLang="ko-KR" dirty="0">
                <a:solidFill>
                  <a:srgbClr val="FF0000"/>
                </a:solidFill>
                <a:highlight>
                  <a:srgbClr val="FFFF00"/>
                </a:highlight>
                <a:latin typeface="Nanum Pen Script" panose="03040600000000000000" pitchFamily="66" charset="-127"/>
                <a:ea typeface="Nanum Pen Script" panose="03040600000000000000" pitchFamily="66" charset="-127"/>
              </a:rPr>
              <a:t>.”</a:t>
            </a:r>
          </a:p>
          <a:p>
            <a:pPr marL="0" indent="0" algn="r">
              <a:lnSpc>
                <a:spcPct val="70000"/>
              </a:lnSpc>
              <a:buNone/>
            </a:pPr>
            <a:r>
              <a:rPr kumimoji="1" lang="en-US" altLang="ko-Kore-KR" sz="2400" dirty="0">
                <a:solidFill>
                  <a:srgbClr val="FF0000"/>
                </a:solidFill>
                <a:highlight>
                  <a:srgbClr val="FFFF00"/>
                </a:highlight>
                <a:latin typeface="Nanum Pen Script" panose="03040600000000000000" pitchFamily="66" charset="-127"/>
                <a:ea typeface="Nanum Pen Script" panose="03040600000000000000" pitchFamily="66" charset="-127"/>
              </a:rPr>
              <a:t>Fernand Braudel</a:t>
            </a:r>
          </a:p>
          <a:p>
            <a:pPr marL="0" indent="0" algn="r">
              <a:buNone/>
            </a:pPr>
            <a:endParaRPr kumimoji="1" lang="en-US" altLang="ko-Kore-KR" sz="2400" dirty="0">
              <a:solidFill>
                <a:srgbClr val="FF0000"/>
              </a:solidFill>
              <a:highlight>
                <a:srgbClr val="FFFF00"/>
              </a:highlight>
              <a:latin typeface="Nanum Pen Script" panose="03040600000000000000" pitchFamily="66" charset="-127"/>
              <a:ea typeface="Nanum Pen Script" panose="03040600000000000000" pitchFamily="66" charset="-127"/>
            </a:endParaRPr>
          </a:p>
          <a:p>
            <a:endParaRPr kumimoji="1" lang="en-US" altLang="ko-KR" dirty="0">
              <a:latin typeface="Nanum Pen Script" panose="03040600000000000000" pitchFamily="66" charset="-127"/>
              <a:ea typeface="Nanum Pen Script" panose="03040600000000000000" pitchFamily="66" charset="-127"/>
            </a:endParaRPr>
          </a:p>
          <a:p>
            <a:endParaRPr kumimoji="1" lang="ko-Kore-KR" altLang="en-US" dirty="0"/>
          </a:p>
        </p:txBody>
      </p:sp>
      <p:sp>
        <p:nvSpPr>
          <p:cNvPr id="12" name="TextBox 11">
            <a:extLst>
              <a:ext uri="{FF2B5EF4-FFF2-40B4-BE49-F238E27FC236}">
                <a16:creationId xmlns:a16="http://schemas.microsoft.com/office/drawing/2014/main" id="{0BEB44CC-9DA2-E54E-839F-828C13D03251}"/>
              </a:ext>
            </a:extLst>
          </p:cNvPr>
          <p:cNvSpPr txBox="1"/>
          <p:nvPr/>
        </p:nvSpPr>
        <p:spPr>
          <a:xfrm>
            <a:off x="130629" y="136525"/>
            <a:ext cx="3815925" cy="923330"/>
          </a:xfrm>
          <a:prstGeom prst="rect">
            <a:avLst/>
          </a:prstGeom>
          <a:noFill/>
        </p:spPr>
        <p:txBody>
          <a:bodyPr wrap="square" rtlCol="0">
            <a:spAutoFit/>
          </a:bodyPr>
          <a:lstStyle/>
          <a:p>
            <a:r>
              <a:rPr kumimoji="1" lang="en-US" altLang="ko-KR" b="1" dirty="0"/>
              <a:t>Empire</a:t>
            </a:r>
            <a:r>
              <a:rPr kumimoji="1" lang="ko-KR" altLang="en-US" b="1" dirty="0"/>
              <a:t> </a:t>
            </a:r>
            <a:r>
              <a:rPr kumimoji="1" lang="en-US" altLang="ko-KR" b="1" dirty="0"/>
              <a:t>of</a:t>
            </a:r>
            <a:r>
              <a:rPr kumimoji="1" lang="ko-KR" altLang="en-US" b="1" dirty="0"/>
              <a:t> </a:t>
            </a:r>
            <a:r>
              <a:rPr kumimoji="1" lang="en-US" altLang="ko-KR" b="1" dirty="0"/>
              <a:t>the</a:t>
            </a:r>
            <a:r>
              <a:rPr kumimoji="1" lang="ko-KR" altLang="en-US" b="1" dirty="0"/>
              <a:t> </a:t>
            </a:r>
            <a:r>
              <a:rPr kumimoji="1" lang="en-US" altLang="ko-KR" b="1" dirty="0"/>
              <a:t>Winds</a:t>
            </a:r>
          </a:p>
          <a:p>
            <a:r>
              <a:rPr kumimoji="1" lang="en-US" altLang="ko-KR" b="1" dirty="0"/>
              <a:t>Seasonal Wind and</a:t>
            </a:r>
            <a:r>
              <a:rPr kumimoji="1" lang="ko-KR" altLang="en-US" b="1" dirty="0"/>
              <a:t> </a:t>
            </a:r>
            <a:r>
              <a:rPr kumimoji="1" lang="en-US" altLang="ko-KR" b="1" dirty="0"/>
              <a:t>Free Trade</a:t>
            </a:r>
          </a:p>
          <a:p>
            <a:endParaRPr kumimoji="1" lang="ko-Kore-KR" altLang="en-US" b="1" dirty="0"/>
          </a:p>
        </p:txBody>
      </p:sp>
    </p:spTree>
    <p:extLst>
      <p:ext uri="{BB962C8B-B14F-4D97-AF65-F5344CB8AC3E}">
        <p14:creationId xmlns:p14="http://schemas.microsoft.com/office/powerpoint/2010/main" val="140402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p:txBody>
          <a:bodyPr/>
          <a:lstStyle/>
          <a:p>
            <a:endParaRPr lang="ko-KR" altLang="en-US"/>
          </a:p>
        </p:txBody>
      </p:sp>
      <p:pic>
        <p:nvPicPr>
          <p:cNvPr id="4" name="Picture 3" descr="http://merryfarmer.files.wordpress.com/2011/11/15131factory.gif"/>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a:ext>
            </a:extLst>
          </a:blip>
          <a:srcRect t="7339" r="23032" b="2734"/>
          <a:stretch/>
        </p:blipFill>
        <p:spPr bwMode="auto">
          <a:xfrm>
            <a:off x="0" y="1"/>
            <a:ext cx="12192000" cy="66556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슬라이드 번호 개체 틀 1">
            <a:extLst>
              <a:ext uri="{FF2B5EF4-FFF2-40B4-BE49-F238E27FC236}">
                <a16:creationId xmlns:a16="http://schemas.microsoft.com/office/drawing/2014/main" id="{AC79AC9F-8DAF-AD43-BCD7-BE8F3BCD5C20}"/>
              </a:ext>
            </a:extLst>
          </p:cNvPr>
          <p:cNvSpPr>
            <a:spLocks noGrp="1"/>
          </p:cNvSpPr>
          <p:nvPr>
            <p:ph type="sldNum" sz="quarter" idx="12"/>
          </p:nvPr>
        </p:nvSpPr>
        <p:spPr/>
        <p:txBody>
          <a:bodyPr/>
          <a:lstStyle/>
          <a:p>
            <a:fld id="{DE8B6C5A-9C7E-4642-94CC-C833C3321E80}" type="slidenum">
              <a:rPr lang="ko-KR" altLang="en-US" smtClean="0"/>
              <a:t>8</a:t>
            </a:fld>
            <a:endParaRPr lang="ko-KR" altLang="en-US"/>
          </a:p>
        </p:txBody>
      </p:sp>
      <p:sp>
        <p:nvSpPr>
          <p:cNvPr id="6" name="TextBox 5">
            <a:extLst>
              <a:ext uri="{FF2B5EF4-FFF2-40B4-BE49-F238E27FC236}">
                <a16:creationId xmlns:a16="http://schemas.microsoft.com/office/drawing/2014/main" id="{504BFD84-907E-D945-A18B-67176A464FDF}"/>
              </a:ext>
            </a:extLst>
          </p:cNvPr>
          <p:cNvSpPr txBox="1"/>
          <p:nvPr/>
        </p:nvSpPr>
        <p:spPr>
          <a:xfrm>
            <a:off x="2070339" y="533120"/>
            <a:ext cx="8421197" cy="1815882"/>
          </a:xfrm>
          <a:prstGeom prst="rect">
            <a:avLst/>
          </a:prstGeom>
          <a:noFill/>
        </p:spPr>
        <p:txBody>
          <a:bodyPr wrap="square" rtlCol="0">
            <a:spAutoFit/>
          </a:bodyPr>
          <a:lstStyle/>
          <a:p>
            <a:pPr latinLnBrk="0"/>
            <a:r>
              <a:rPr lang="en-US" sz="2800" b="1" dirty="0" err="1">
                <a:solidFill>
                  <a:srgbClr val="FFFF00"/>
                </a:solidFill>
              </a:rPr>
              <a:t>revolusi</a:t>
            </a:r>
            <a:r>
              <a:rPr lang="en-US" sz="2800" b="1" dirty="0">
                <a:solidFill>
                  <a:srgbClr val="FFFF00"/>
                </a:solidFill>
              </a:rPr>
              <a:t> </a:t>
            </a:r>
            <a:r>
              <a:rPr lang="en-US" sz="2800" b="1" dirty="0" err="1">
                <a:solidFill>
                  <a:srgbClr val="FFFF00"/>
                </a:solidFill>
              </a:rPr>
              <a:t>Industri</a:t>
            </a:r>
            <a:r>
              <a:rPr lang="en-US" sz="2800" b="1" dirty="0">
                <a:solidFill>
                  <a:srgbClr val="FFFF00"/>
                </a:solidFill>
              </a:rPr>
              <a:t> ke-1</a:t>
            </a:r>
            <a:endParaRPr lang="en-US" altLang="ko-KR" sz="2800" b="1" dirty="0">
              <a:solidFill>
                <a:srgbClr val="FFFF00"/>
              </a:solidFill>
            </a:endParaRPr>
          </a:p>
          <a:p>
            <a:pPr latinLnBrk="0"/>
            <a:r>
              <a:rPr lang="en-GB" sz="2800" b="1" dirty="0" err="1">
                <a:solidFill>
                  <a:srgbClr val="FFFF00"/>
                </a:solidFill>
              </a:rPr>
              <a:t>Energi</a:t>
            </a:r>
            <a:r>
              <a:rPr lang="en-GB" sz="2800" b="1" dirty="0">
                <a:solidFill>
                  <a:srgbClr val="FFFF00"/>
                </a:solidFill>
              </a:rPr>
              <a:t> </a:t>
            </a:r>
            <a:r>
              <a:rPr lang="en-GB" sz="2800" b="1" dirty="0" err="1">
                <a:solidFill>
                  <a:srgbClr val="FFFF00"/>
                </a:solidFill>
              </a:rPr>
              <a:t>uap</a:t>
            </a:r>
            <a:r>
              <a:rPr lang="en-GB" sz="2800" b="1" dirty="0">
                <a:solidFill>
                  <a:srgbClr val="FFFF00"/>
                </a:solidFill>
              </a:rPr>
              <a:t> </a:t>
            </a:r>
            <a:r>
              <a:rPr lang="en-GB" sz="2800" b="1" dirty="0" err="1">
                <a:solidFill>
                  <a:srgbClr val="FFFF00"/>
                </a:solidFill>
              </a:rPr>
              <a:t>dengan</a:t>
            </a:r>
            <a:r>
              <a:rPr lang="en-GB" sz="2800" b="1" dirty="0">
                <a:solidFill>
                  <a:srgbClr val="FFFF00"/>
                </a:solidFill>
              </a:rPr>
              <a:t> </a:t>
            </a:r>
            <a:r>
              <a:rPr lang="en-GB" sz="2800" b="1" dirty="0" err="1">
                <a:solidFill>
                  <a:srgbClr val="FFFF00"/>
                </a:solidFill>
              </a:rPr>
              <a:t>cara</a:t>
            </a:r>
            <a:r>
              <a:rPr lang="en-GB" sz="2800" b="1" dirty="0">
                <a:solidFill>
                  <a:srgbClr val="FFFF00"/>
                </a:solidFill>
              </a:rPr>
              <a:t>  </a:t>
            </a:r>
            <a:r>
              <a:rPr lang="en-GB" sz="2800" b="1" dirty="0" err="1">
                <a:solidFill>
                  <a:srgbClr val="FFFF00"/>
                </a:solidFill>
              </a:rPr>
              <a:t>membakar</a:t>
            </a:r>
            <a:r>
              <a:rPr lang="en-GB" sz="2800" b="1" dirty="0">
                <a:solidFill>
                  <a:srgbClr val="FFFF00"/>
                </a:solidFill>
              </a:rPr>
              <a:t> </a:t>
            </a:r>
            <a:r>
              <a:rPr lang="en-GB" sz="2800" b="1" dirty="0" err="1">
                <a:solidFill>
                  <a:srgbClr val="FFFF00"/>
                </a:solidFill>
              </a:rPr>
              <a:t>batubara</a:t>
            </a:r>
            <a:r>
              <a:rPr lang="en-GB" sz="2800" b="1" dirty="0">
                <a:solidFill>
                  <a:srgbClr val="FFFF00"/>
                </a:solidFill>
              </a:rPr>
              <a:t> (</a:t>
            </a:r>
            <a:r>
              <a:rPr lang="en-GB" sz="2800" b="1" dirty="0" err="1">
                <a:solidFill>
                  <a:srgbClr val="FFFF00"/>
                </a:solidFill>
              </a:rPr>
              <a:t>tenaga</a:t>
            </a:r>
            <a:r>
              <a:rPr lang="en-GB" sz="2800" b="1" dirty="0">
                <a:solidFill>
                  <a:srgbClr val="FFFF00"/>
                </a:solidFill>
              </a:rPr>
              <a:t> </a:t>
            </a:r>
            <a:r>
              <a:rPr lang="en-GB" sz="2800" b="1" dirty="0" err="1">
                <a:solidFill>
                  <a:srgbClr val="FFFF00"/>
                </a:solidFill>
              </a:rPr>
              <a:t>fosil</a:t>
            </a:r>
            <a:r>
              <a:rPr lang="en-GB" sz="2800" b="1" dirty="0">
                <a:solidFill>
                  <a:srgbClr val="FFFF00"/>
                </a:solidFill>
              </a:rPr>
              <a:t>)</a:t>
            </a:r>
          </a:p>
          <a:p>
            <a:pPr latinLnBrk="0"/>
            <a:r>
              <a:rPr lang="en-US" altLang="ko-Kore-KR" sz="2800" b="1" dirty="0" err="1">
                <a:solidFill>
                  <a:srgbClr val="FFFF00"/>
                </a:solidFill>
              </a:rPr>
              <a:t>Tumbuhnya</a:t>
            </a:r>
            <a:r>
              <a:rPr lang="en-US" altLang="ko-Kore-KR" sz="2800" b="1" dirty="0">
                <a:solidFill>
                  <a:srgbClr val="FFFF00"/>
                </a:solidFill>
              </a:rPr>
              <a:t> </a:t>
            </a:r>
            <a:r>
              <a:rPr lang="en-US" altLang="ko-Kore-KR" sz="2800" b="1" dirty="0" err="1">
                <a:solidFill>
                  <a:srgbClr val="FFFF00"/>
                </a:solidFill>
              </a:rPr>
              <a:t>kapitalisme</a:t>
            </a:r>
            <a:r>
              <a:rPr lang="en-US" altLang="ko-Kore-KR" sz="2800" b="1" dirty="0">
                <a:solidFill>
                  <a:srgbClr val="FFFF00"/>
                </a:solidFill>
              </a:rPr>
              <a:t> </a:t>
            </a:r>
            <a:r>
              <a:rPr lang="en-US" altLang="ko-Kore-KR" sz="2800" b="1" dirty="0" err="1">
                <a:solidFill>
                  <a:srgbClr val="FFFF00"/>
                </a:solidFill>
              </a:rPr>
              <a:t>dengan</a:t>
            </a:r>
            <a:r>
              <a:rPr lang="en-US" altLang="ko-Kore-KR" sz="2800" b="1" dirty="0">
                <a:solidFill>
                  <a:srgbClr val="FFFF00"/>
                </a:solidFill>
              </a:rPr>
              <a:t> system </a:t>
            </a:r>
            <a:r>
              <a:rPr lang="en-US" altLang="ko-Kore-KR" sz="2800" b="1" dirty="0" err="1">
                <a:solidFill>
                  <a:srgbClr val="FFFF00"/>
                </a:solidFill>
              </a:rPr>
              <a:t>pabrik</a:t>
            </a:r>
            <a:endParaRPr lang="en-GB" altLang="ko-Kore-KR" sz="2800" b="1" dirty="0">
              <a:solidFill>
                <a:srgbClr val="FFFF00"/>
              </a:solidFill>
            </a:endParaRPr>
          </a:p>
        </p:txBody>
      </p:sp>
    </p:spTree>
    <p:extLst>
      <p:ext uri="{BB962C8B-B14F-4D97-AF65-F5344CB8AC3E}">
        <p14:creationId xmlns:p14="http://schemas.microsoft.com/office/powerpoint/2010/main" val="3264935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otton mill, picture, image, illust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964" y="106371"/>
            <a:ext cx="9878292" cy="6645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슬라이드 번호 개체 틀 1">
            <a:extLst>
              <a:ext uri="{FF2B5EF4-FFF2-40B4-BE49-F238E27FC236}">
                <a16:creationId xmlns:a16="http://schemas.microsoft.com/office/drawing/2014/main" id="{F978C16A-7BF7-0D44-9E0E-9DCFBE41F3E1}"/>
              </a:ext>
            </a:extLst>
          </p:cNvPr>
          <p:cNvSpPr>
            <a:spLocks noGrp="1"/>
          </p:cNvSpPr>
          <p:nvPr>
            <p:ph type="sldNum" sz="quarter" idx="12"/>
          </p:nvPr>
        </p:nvSpPr>
        <p:spPr/>
        <p:txBody>
          <a:bodyPr/>
          <a:lstStyle/>
          <a:p>
            <a:fld id="{DE8B6C5A-9C7E-4642-94CC-C833C3321E80}" type="slidenum">
              <a:rPr lang="ko-KR" altLang="en-US" smtClean="0"/>
              <a:t>9</a:t>
            </a:fld>
            <a:endParaRPr lang="ko-KR" altLang="en-US"/>
          </a:p>
        </p:txBody>
      </p:sp>
      <p:sp>
        <p:nvSpPr>
          <p:cNvPr id="6" name="TextBox 5">
            <a:extLst>
              <a:ext uri="{FF2B5EF4-FFF2-40B4-BE49-F238E27FC236}">
                <a16:creationId xmlns:a16="http://schemas.microsoft.com/office/drawing/2014/main" id="{14A9C841-BEE2-E64A-A054-974B43F20AD1}"/>
              </a:ext>
            </a:extLst>
          </p:cNvPr>
          <p:cNvSpPr txBox="1"/>
          <p:nvPr/>
        </p:nvSpPr>
        <p:spPr>
          <a:xfrm>
            <a:off x="6225479" y="264181"/>
            <a:ext cx="4572508" cy="1384995"/>
          </a:xfrm>
          <a:prstGeom prst="rect">
            <a:avLst/>
          </a:prstGeom>
          <a:noFill/>
        </p:spPr>
        <p:txBody>
          <a:bodyPr wrap="square" rtlCol="0">
            <a:spAutoFit/>
          </a:bodyPr>
          <a:lstStyle/>
          <a:p>
            <a:pPr algn="r" latinLnBrk="0"/>
            <a:r>
              <a:rPr lang="en-US" sz="2800" b="1" dirty="0" err="1">
                <a:solidFill>
                  <a:srgbClr val="FF0000"/>
                </a:solidFill>
                <a:highlight>
                  <a:srgbClr val="FFFF00"/>
                </a:highlight>
              </a:rPr>
              <a:t>mesin</a:t>
            </a:r>
            <a:r>
              <a:rPr lang="en-US" sz="2800" b="1" dirty="0">
                <a:solidFill>
                  <a:srgbClr val="FF0000"/>
                </a:solidFill>
                <a:highlight>
                  <a:srgbClr val="FFFF00"/>
                </a:highlight>
              </a:rPr>
              <a:t> = </a:t>
            </a:r>
            <a:r>
              <a:rPr lang="en-US" sz="2800" b="1" dirty="0" err="1">
                <a:solidFill>
                  <a:srgbClr val="FF0000"/>
                </a:solidFill>
                <a:highlight>
                  <a:srgbClr val="FFFF00"/>
                </a:highlight>
              </a:rPr>
              <a:t>teknologi</a:t>
            </a:r>
            <a:endParaRPr lang="en-US" sz="2800" b="1" dirty="0">
              <a:solidFill>
                <a:srgbClr val="FF0000"/>
              </a:solidFill>
              <a:highlight>
                <a:srgbClr val="FFFF00"/>
              </a:highlight>
            </a:endParaRPr>
          </a:p>
          <a:p>
            <a:pPr algn="r" latinLnBrk="0"/>
            <a:r>
              <a:rPr lang="en-US" altLang="ko-Kore-KR" sz="2800" b="1" dirty="0" err="1">
                <a:solidFill>
                  <a:srgbClr val="FF0000"/>
                </a:solidFill>
                <a:highlight>
                  <a:srgbClr val="FFFF00"/>
                </a:highlight>
              </a:rPr>
              <a:t>Pekerja</a:t>
            </a:r>
            <a:r>
              <a:rPr lang="en-US" altLang="ko-Kore-KR" sz="2800" b="1" dirty="0">
                <a:solidFill>
                  <a:srgbClr val="FF0000"/>
                </a:solidFill>
                <a:highlight>
                  <a:srgbClr val="FFFF00"/>
                </a:highlight>
              </a:rPr>
              <a:t> </a:t>
            </a:r>
            <a:r>
              <a:rPr lang="en-US" altLang="ko-Kore-KR" sz="2800" b="1" dirty="0" err="1">
                <a:solidFill>
                  <a:srgbClr val="FF0000"/>
                </a:solidFill>
                <a:highlight>
                  <a:srgbClr val="FFFF00"/>
                </a:highlight>
              </a:rPr>
              <a:t>anak</a:t>
            </a:r>
            <a:r>
              <a:rPr lang="en-US" altLang="ko-Kore-KR" sz="2800" b="1" dirty="0">
                <a:solidFill>
                  <a:srgbClr val="FF0000"/>
                </a:solidFill>
                <a:highlight>
                  <a:srgbClr val="FFFF00"/>
                </a:highlight>
              </a:rPr>
              <a:t>= </a:t>
            </a:r>
            <a:r>
              <a:rPr lang="en-US" altLang="ko-Kore-KR" sz="2800" b="1" dirty="0" err="1">
                <a:solidFill>
                  <a:srgbClr val="FF0000"/>
                </a:solidFill>
                <a:highlight>
                  <a:srgbClr val="FFFF00"/>
                </a:highlight>
              </a:rPr>
              <a:t>pekerja</a:t>
            </a:r>
            <a:r>
              <a:rPr lang="en-US" altLang="ko-Kore-KR" sz="2800" b="1" dirty="0">
                <a:solidFill>
                  <a:srgbClr val="FF0000"/>
                </a:solidFill>
                <a:highlight>
                  <a:srgbClr val="FFFF00"/>
                </a:highlight>
              </a:rPr>
              <a:t> </a:t>
            </a:r>
            <a:r>
              <a:rPr lang="en-US" altLang="ko-Kore-KR" sz="2800" b="1" dirty="0" err="1">
                <a:solidFill>
                  <a:srgbClr val="FF0000"/>
                </a:solidFill>
                <a:highlight>
                  <a:srgbClr val="FFFF00"/>
                </a:highlight>
              </a:rPr>
              <a:t>prekarius</a:t>
            </a:r>
            <a:r>
              <a:rPr lang="en-US" altLang="ko-Kore-KR" sz="2800" b="1" dirty="0">
                <a:solidFill>
                  <a:srgbClr val="FF0000"/>
                </a:solidFill>
                <a:highlight>
                  <a:srgbClr val="FFFF00"/>
                </a:highlight>
              </a:rPr>
              <a:t>/</a:t>
            </a:r>
            <a:r>
              <a:rPr lang="en-US" altLang="ko-Kore-KR" sz="2800" b="1" dirty="0" err="1">
                <a:solidFill>
                  <a:srgbClr val="FF0000"/>
                </a:solidFill>
                <a:highlight>
                  <a:srgbClr val="FFFF00"/>
                </a:highlight>
              </a:rPr>
              <a:t>rentan</a:t>
            </a:r>
            <a:r>
              <a:rPr lang="en-US" altLang="ko-Kore-KR" sz="2800" b="1" dirty="0">
                <a:solidFill>
                  <a:srgbClr val="FF0000"/>
                </a:solidFill>
                <a:highlight>
                  <a:srgbClr val="FFFF00"/>
                </a:highlight>
              </a:rPr>
              <a:t> </a:t>
            </a:r>
            <a:endParaRPr lang="en-GB" altLang="ko-Kore-KR" sz="2800" b="1" dirty="0">
              <a:solidFill>
                <a:srgbClr val="FF0000"/>
              </a:solidFill>
              <a:highlight>
                <a:srgbClr val="FFFF00"/>
              </a:highlight>
            </a:endParaRPr>
          </a:p>
        </p:txBody>
      </p:sp>
    </p:spTree>
    <p:extLst>
      <p:ext uri="{BB962C8B-B14F-4D97-AF65-F5344CB8AC3E}">
        <p14:creationId xmlns:p14="http://schemas.microsoft.com/office/powerpoint/2010/main" val="1966507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3-eu-west-1.amazonaws.com/lookandlearn-preview/A/A011/A011944.jpg"/>
          <p:cNvPicPr>
            <a:picLocks noChangeAspect="1" noChangeArrowheads="1"/>
          </p:cNvPicPr>
          <p:nvPr/>
        </p:nvPicPr>
        <p:blipFill rotWithShape="1">
          <a:blip r:embed="rId2">
            <a:extLst>
              <a:ext uri="{28A0092B-C50C-407E-A947-70E740481C1C}">
                <a14:useLocalDpi xmlns:a14="http://schemas.microsoft.com/office/drawing/2010/main" val="0"/>
              </a:ext>
            </a:extLst>
          </a:blip>
          <a:srcRect t="4846" b="44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슬라이드 번호 개체 틀 2">
            <a:extLst>
              <a:ext uri="{FF2B5EF4-FFF2-40B4-BE49-F238E27FC236}">
                <a16:creationId xmlns:a16="http://schemas.microsoft.com/office/drawing/2014/main" id="{618CF892-D34D-F641-AFA2-0922EF09D799}"/>
              </a:ext>
            </a:extLst>
          </p:cNvPr>
          <p:cNvSpPr>
            <a:spLocks noGrp="1"/>
          </p:cNvSpPr>
          <p:nvPr>
            <p:ph type="sldNum" sz="quarter" idx="12"/>
          </p:nvPr>
        </p:nvSpPr>
        <p:spPr/>
        <p:txBody>
          <a:bodyPr/>
          <a:lstStyle/>
          <a:p>
            <a:fld id="{DE8B6C5A-9C7E-4642-94CC-C833C3321E80}" type="slidenum">
              <a:rPr lang="ko-KR" altLang="en-US" smtClean="0"/>
              <a:t>10</a:t>
            </a:fld>
            <a:endParaRPr lang="ko-KR" altLang="en-US"/>
          </a:p>
        </p:txBody>
      </p:sp>
      <p:sp>
        <p:nvSpPr>
          <p:cNvPr id="5" name="TextBox 4">
            <a:extLst>
              <a:ext uri="{FF2B5EF4-FFF2-40B4-BE49-F238E27FC236}">
                <a16:creationId xmlns:a16="http://schemas.microsoft.com/office/drawing/2014/main" id="{766DACAB-1528-A94C-A303-68656F7AC4AC}"/>
              </a:ext>
            </a:extLst>
          </p:cNvPr>
          <p:cNvSpPr txBox="1"/>
          <p:nvPr/>
        </p:nvSpPr>
        <p:spPr>
          <a:xfrm>
            <a:off x="189403" y="4157722"/>
            <a:ext cx="8731573" cy="1569660"/>
          </a:xfrm>
          <a:prstGeom prst="rect">
            <a:avLst/>
          </a:prstGeom>
          <a:noFill/>
        </p:spPr>
        <p:txBody>
          <a:bodyPr wrap="square" rtlCol="0">
            <a:spAutoFit/>
          </a:bodyPr>
          <a:lstStyle/>
          <a:p>
            <a:pPr latinLnBrk="0"/>
            <a:r>
              <a:rPr lang="en-US" sz="3200" b="1" dirty="0">
                <a:solidFill>
                  <a:srgbClr val="FFFF00"/>
                </a:solidFill>
              </a:rPr>
              <a:t>Gerakan Luddite</a:t>
            </a:r>
          </a:p>
          <a:p>
            <a:pPr latinLnBrk="0"/>
            <a:r>
              <a:rPr lang="en-US" altLang="ko-KR" sz="3200" b="1" dirty="0" err="1">
                <a:solidFill>
                  <a:srgbClr val="FFFF00"/>
                </a:solidFill>
              </a:rPr>
              <a:t>Menghancurkan</a:t>
            </a:r>
            <a:r>
              <a:rPr lang="en-US" altLang="ko-KR" sz="3200" b="1" dirty="0">
                <a:solidFill>
                  <a:srgbClr val="FFFF00"/>
                </a:solidFill>
              </a:rPr>
              <a:t> </a:t>
            </a:r>
            <a:r>
              <a:rPr lang="en-US" altLang="ko-KR" sz="3200" b="1" dirty="0" err="1">
                <a:solidFill>
                  <a:srgbClr val="FFFF00"/>
                </a:solidFill>
              </a:rPr>
              <a:t>mesin</a:t>
            </a:r>
            <a:r>
              <a:rPr lang="en-US" altLang="ko-KR" sz="3200" b="1" dirty="0">
                <a:solidFill>
                  <a:srgbClr val="FFFF00"/>
                </a:solidFill>
              </a:rPr>
              <a:t>, </a:t>
            </a:r>
            <a:r>
              <a:rPr lang="en-US" altLang="ko-KR" sz="3200" b="1" dirty="0" err="1">
                <a:solidFill>
                  <a:srgbClr val="FFFF00"/>
                </a:solidFill>
              </a:rPr>
              <a:t>menolak</a:t>
            </a:r>
            <a:r>
              <a:rPr lang="en-US" altLang="ko-KR" sz="3200" b="1" dirty="0">
                <a:solidFill>
                  <a:srgbClr val="FFFF00"/>
                </a:solidFill>
              </a:rPr>
              <a:t> </a:t>
            </a:r>
            <a:r>
              <a:rPr lang="en-US" altLang="ko-KR" sz="3200" b="1" dirty="0" err="1">
                <a:solidFill>
                  <a:srgbClr val="FFFF00"/>
                </a:solidFill>
              </a:rPr>
              <a:t>teknologi</a:t>
            </a:r>
            <a:endParaRPr lang="en-US" altLang="ko-KR" sz="3200" b="1" dirty="0">
              <a:solidFill>
                <a:srgbClr val="FFFF00"/>
              </a:solidFill>
            </a:endParaRPr>
          </a:p>
          <a:p>
            <a:pPr latinLnBrk="0"/>
            <a:r>
              <a:rPr lang="en-US" altLang="ko-KR" sz="3200" b="1" dirty="0">
                <a:solidFill>
                  <a:srgbClr val="FFFF00"/>
                </a:solidFill>
              </a:rPr>
              <a:t>1811-1816</a:t>
            </a:r>
            <a:r>
              <a:rPr lang="ko-KR" altLang="en-US" sz="3200" b="1" dirty="0">
                <a:solidFill>
                  <a:srgbClr val="FFFF00"/>
                </a:solidFill>
              </a:rPr>
              <a:t> </a:t>
            </a:r>
            <a:r>
              <a:rPr lang="en-US" altLang="ko-KR" sz="3200" b="1" dirty="0">
                <a:solidFill>
                  <a:srgbClr val="FFFF00"/>
                </a:solidFill>
              </a:rPr>
              <a:t>di </a:t>
            </a:r>
            <a:r>
              <a:rPr lang="en-US" altLang="ko-KR" sz="3200" b="1" dirty="0" err="1">
                <a:solidFill>
                  <a:srgbClr val="FFFF00"/>
                </a:solidFill>
              </a:rPr>
              <a:t>Inggris</a:t>
            </a:r>
            <a:r>
              <a:rPr lang="en-US" altLang="ko-KR" sz="3200" b="1" dirty="0">
                <a:solidFill>
                  <a:srgbClr val="FFFF00"/>
                </a:solidFill>
              </a:rPr>
              <a:t> </a:t>
            </a:r>
            <a:endParaRPr lang="en-GB" sz="3200" b="1" dirty="0">
              <a:solidFill>
                <a:srgbClr val="FFFF00"/>
              </a:solidFill>
            </a:endParaRPr>
          </a:p>
        </p:txBody>
      </p:sp>
    </p:spTree>
    <p:extLst>
      <p:ext uri="{BB962C8B-B14F-4D97-AF65-F5344CB8AC3E}">
        <p14:creationId xmlns:p14="http://schemas.microsoft.com/office/powerpoint/2010/main" val="3912507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1080314-0035-4D45-B191-2DA045F1A6E0}"/>
              </a:ext>
            </a:extLst>
          </p:cNvPr>
          <p:cNvSpPr>
            <a:spLocks noGrp="1"/>
          </p:cNvSpPr>
          <p:nvPr>
            <p:ph type="title"/>
          </p:nvPr>
        </p:nvSpPr>
        <p:spPr>
          <a:xfrm>
            <a:off x="838200" y="252832"/>
            <a:ext cx="10515600" cy="741780"/>
          </a:xfrm>
        </p:spPr>
        <p:txBody>
          <a:bodyPr/>
          <a:lstStyle/>
          <a:p>
            <a:pPr latinLnBrk="0"/>
            <a:r>
              <a:rPr lang="en-GB" altLang="ko-Kore-KR" dirty="0"/>
              <a:t>Gerakan Luddite</a:t>
            </a:r>
          </a:p>
        </p:txBody>
      </p:sp>
      <p:sp>
        <p:nvSpPr>
          <p:cNvPr id="3" name="내용 개체 틀 2">
            <a:extLst>
              <a:ext uri="{FF2B5EF4-FFF2-40B4-BE49-F238E27FC236}">
                <a16:creationId xmlns:a16="http://schemas.microsoft.com/office/drawing/2014/main" id="{58696C8F-6797-2C43-8206-B5FEF18D9781}"/>
              </a:ext>
            </a:extLst>
          </p:cNvPr>
          <p:cNvSpPr>
            <a:spLocks noGrp="1"/>
          </p:cNvSpPr>
          <p:nvPr>
            <p:ph idx="1"/>
          </p:nvPr>
        </p:nvSpPr>
        <p:spPr>
          <a:xfrm>
            <a:off x="529389" y="1411704"/>
            <a:ext cx="10824411" cy="4944645"/>
          </a:xfrm>
        </p:spPr>
        <p:txBody>
          <a:bodyPr>
            <a:normAutofit fontScale="85000" lnSpcReduction="20000"/>
          </a:bodyPr>
          <a:lstStyle/>
          <a:p>
            <a:pPr latinLnBrk="0"/>
            <a:r>
              <a:rPr lang="id-ID" dirty="0"/>
              <a:t>The  </a:t>
            </a:r>
            <a:r>
              <a:rPr lang="id-ID" dirty="0" err="1"/>
              <a:t>Luddites</a:t>
            </a:r>
            <a:r>
              <a:rPr lang="id-ID" dirty="0"/>
              <a:t> adalah organisasi pekerja tekstil Inggris berbasis sumpah rahasia di abad ke-19, sebuah faksi radikal yang menghancurkan mesin tekstil sebagai bentuk protes.</a:t>
            </a:r>
          </a:p>
          <a:p>
            <a:pPr latinLnBrk="0"/>
            <a:r>
              <a:rPr lang="id-ID" dirty="0"/>
              <a:t>Kelompok itu memprotes produsen yang menggunakan mesin dengan apa yang mereka sebut "cara curang dan curang" untuk menyiasati praktik perburuhan standar.</a:t>
            </a:r>
          </a:p>
          <a:p>
            <a:pPr latinLnBrk="0"/>
            <a:r>
              <a:rPr lang="id-ID" dirty="0" err="1"/>
              <a:t>Luddites</a:t>
            </a:r>
            <a:r>
              <a:rPr lang="id-ID" dirty="0"/>
              <a:t> khawatir waktu yang dihabiskan untuk mempelajari keterampilan kerajinan mereka akan sia-sia, karena mesin akan menggantikan peran mereka dalam industri.</a:t>
            </a:r>
          </a:p>
          <a:p>
            <a:pPr latinLnBrk="0"/>
            <a:r>
              <a:rPr lang="id-ID" dirty="0" err="1"/>
              <a:t>eiring</a:t>
            </a:r>
            <a:r>
              <a:rPr lang="id-ID" dirty="0"/>
              <a:t> waktu, istilah ini berarti menentang industrialisasi, otomatisasi, komputerisasi, atau teknologi baru secara umum. </a:t>
            </a:r>
            <a:r>
              <a:rPr lang="en-GB" dirty="0"/>
              <a:t> </a:t>
            </a:r>
          </a:p>
          <a:p>
            <a:pPr latinLnBrk="0"/>
            <a:r>
              <a:rPr lang="id-ID" dirty="0"/>
              <a:t>Gerakan </a:t>
            </a:r>
            <a:r>
              <a:rPr lang="id-ID" dirty="0" err="1"/>
              <a:t>Luddite</a:t>
            </a:r>
            <a:r>
              <a:rPr lang="id-ID" dirty="0"/>
              <a:t> dimulai di </a:t>
            </a:r>
            <a:r>
              <a:rPr lang="id-ID" dirty="0" err="1"/>
              <a:t>Nottingham</a:t>
            </a:r>
            <a:r>
              <a:rPr lang="id-ID" dirty="0"/>
              <a:t> di Inggris dan memuncak pada pemberontakan di seluruh wilayah yang berlangsung dari tahun 1811 hingga 1816. Pemilik pabrik dan kilang mulai menembak pengunjuk rasa dan akhirnya gerakan tersebut ditindas dengan kekuatan hukum dan militer.</a:t>
            </a:r>
            <a:endParaRPr lang="en-GB" dirty="0"/>
          </a:p>
        </p:txBody>
      </p:sp>
      <p:sp>
        <p:nvSpPr>
          <p:cNvPr id="4" name="슬라이드 번호 개체 틀 3">
            <a:extLst>
              <a:ext uri="{FF2B5EF4-FFF2-40B4-BE49-F238E27FC236}">
                <a16:creationId xmlns:a16="http://schemas.microsoft.com/office/drawing/2014/main" id="{12E56308-5560-2141-A7D1-7996533C7C1C}"/>
              </a:ext>
            </a:extLst>
          </p:cNvPr>
          <p:cNvSpPr>
            <a:spLocks noGrp="1"/>
          </p:cNvSpPr>
          <p:nvPr>
            <p:ph type="sldNum" sz="quarter" idx="12"/>
          </p:nvPr>
        </p:nvSpPr>
        <p:spPr/>
        <p:txBody>
          <a:bodyPr/>
          <a:lstStyle/>
          <a:p>
            <a:fld id="{142D4981-7652-A545-8813-EE153DC6C76F}" type="slidenum">
              <a:rPr kumimoji="1" lang="ko-KR" altLang="en-US" smtClean="0"/>
              <a:t>11</a:t>
            </a:fld>
            <a:endParaRPr kumimoji="1" lang="ko-KR" altLang="en-US"/>
          </a:p>
        </p:txBody>
      </p:sp>
    </p:spTree>
    <p:extLst>
      <p:ext uri="{BB962C8B-B14F-4D97-AF65-F5344CB8AC3E}">
        <p14:creationId xmlns:p14="http://schemas.microsoft.com/office/powerpoint/2010/main" val="2606802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historynotes.info/wp-content/uploads/2012/08/child-labour-6.jpg"/>
          <p:cNvPicPr>
            <a:picLocks noChangeAspect="1" noChangeArrowheads="1"/>
          </p:cNvPicPr>
          <p:nvPr/>
        </p:nvPicPr>
        <p:blipFill>
          <a:blip r:embed="rId2">
            <a:extLst>
              <a:ext uri="{28A0092B-C50C-407E-A947-70E740481C1C}">
                <a14:useLocalDpi xmlns:a14="http://schemas.microsoft.com/office/drawing/2010/main" val="0"/>
              </a:ext>
            </a:extLst>
          </a:blip>
          <a:srcRect l="-235" t="-8356" r="235" b="8852"/>
          <a:stretch>
            <a:fillRect/>
          </a:stretch>
        </p:blipFill>
        <p:spPr bwMode="auto">
          <a:xfrm>
            <a:off x="-57150" y="374650"/>
            <a:ext cx="12192001" cy="561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963334" y="4481514"/>
            <a:ext cx="1756833" cy="369887"/>
          </a:xfrm>
          <a:prstGeom prst="rect">
            <a:avLst/>
          </a:prstGeom>
          <a:noFill/>
        </p:spPr>
        <p:txBody>
          <a:bodyPr>
            <a:spAutoFit/>
          </a:bodyPr>
          <a:lstStyle/>
          <a:p>
            <a:pPr>
              <a:defRPr/>
            </a:pPr>
            <a:r>
              <a:rPr lang="en-US" altLang="ko-KR" b="1" dirty="0">
                <a:solidFill>
                  <a:srgbClr val="FFFF00"/>
                </a:solidFill>
                <a:effectLst>
                  <a:outerShdw blurRad="38100" dist="38100" dir="2700000" algn="tl">
                    <a:srgbClr val="000000">
                      <a:alpha val="43137"/>
                    </a:srgbClr>
                  </a:outerShdw>
                </a:effectLst>
              </a:rPr>
              <a:t>1791</a:t>
            </a:r>
            <a:endParaRPr lang="ko-KR" altLang="en-US" b="1" dirty="0">
              <a:solidFill>
                <a:srgbClr val="FFFF00"/>
              </a:solidFill>
              <a:effectLst>
                <a:outerShdw blurRad="38100" dist="38100" dir="2700000" algn="tl">
                  <a:srgbClr val="000000">
                    <a:alpha val="43137"/>
                  </a:srgbClr>
                </a:outerShdw>
              </a:effectLst>
            </a:endParaRPr>
          </a:p>
        </p:txBody>
      </p:sp>
      <p:sp>
        <p:nvSpPr>
          <p:cNvPr id="16" name="TextBox 15"/>
          <p:cNvSpPr txBox="1"/>
          <p:nvPr/>
        </p:nvSpPr>
        <p:spPr>
          <a:xfrm>
            <a:off x="1466851" y="3070225"/>
            <a:ext cx="1758949" cy="369332"/>
          </a:xfrm>
          <a:prstGeom prst="rect">
            <a:avLst/>
          </a:prstGeom>
          <a:noFill/>
        </p:spPr>
        <p:txBody>
          <a:bodyPr>
            <a:spAutoFit/>
          </a:bodyPr>
          <a:lstStyle/>
          <a:p>
            <a:pPr>
              <a:defRPr/>
            </a:pPr>
            <a:r>
              <a:rPr lang="en-US" altLang="ko-KR" b="1" dirty="0">
                <a:solidFill>
                  <a:srgbClr val="FFFF00"/>
                </a:solidFill>
                <a:effectLst>
                  <a:outerShdw blurRad="38100" dist="38100" dir="2700000" algn="tl">
                    <a:srgbClr val="000000">
                      <a:alpha val="43137"/>
                    </a:srgbClr>
                  </a:outerShdw>
                </a:effectLst>
              </a:rPr>
              <a:t>11.5 years old</a:t>
            </a:r>
            <a:endParaRPr lang="ko-KR" altLang="en-US" b="1" dirty="0">
              <a:solidFill>
                <a:srgbClr val="FFFF00"/>
              </a:solidFill>
              <a:effectLst>
                <a:outerShdw blurRad="38100" dist="38100" dir="2700000" algn="tl">
                  <a:srgbClr val="000000">
                    <a:alpha val="43137"/>
                  </a:srgbClr>
                </a:outerShdw>
              </a:effectLst>
            </a:endParaRPr>
          </a:p>
        </p:txBody>
      </p:sp>
      <p:sp>
        <p:nvSpPr>
          <p:cNvPr id="17" name="TextBox 16"/>
          <p:cNvSpPr txBox="1"/>
          <p:nvPr/>
        </p:nvSpPr>
        <p:spPr>
          <a:xfrm>
            <a:off x="4502727" y="4406901"/>
            <a:ext cx="3020291" cy="600164"/>
          </a:xfrm>
          <a:prstGeom prst="rect">
            <a:avLst/>
          </a:prstGeom>
          <a:noFill/>
        </p:spPr>
        <p:txBody>
          <a:bodyPr wrap="square">
            <a:spAutoFit/>
          </a:bodyPr>
          <a:lstStyle/>
          <a:p>
            <a:pPr>
              <a:defRPr/>
            </a:pPr>
            <a:r>
              <a:rPr lang="en-US" altLang="ko-KR" sz="3300" b="1" dirty="0">
                <a:solidFill>
                  <a:srgbClr val="FFFF00"/>
                </a:solidFill>
                <a:effectLst>
                  <a:outerShdw blurRad="38100" dist="38100" dir="2700000" algn="tl">
                    <a:srgbClr val="000000">
                      <a:alpha val="43137"/>
                    </a:srgbClr>
                  </a:outerShdw>
                </a:effectLst>
              </a:rPr>
              <a:t>10 years old</a:t>
            </a:r>
            <a:endParaRPr lang="ko-KR" altLang="en-US" sz="3300" b="1" dirty="0">
              <a:solidFill>
                <a:srgbClr val="FFFF00"/>
              </a:solidFill>
              <a:effectLst>
                <a:outerShdw blurRad="38100" dist="38100" dir="2700000" algn="tl">
                  <a:srgbClr val="000000">
                    <a:alpha val="43137"/>
                  </a:srgbClr>
                </a:outerShdw>
              </a:effectLst>
            </a:endParaRPr>
          </a:p>
        </p:txBody>
      </p:sp>
      <p:sp>
        <p:nvSpPr>
          <p:cNvPr id="18" name="Title 1"/>
          <p:cNvSpPr txBox="1">
            <a:spLocks/>
          </p:cNvSpPr>
          <p:nvPr/>
        </p:nvSpPr>
        <p:spPr>
          <a:xfrm>
            <a:off x="275167" y="838201"/>
            <a:ext cx="10515600" cy="993775"/>
          </a:xfrm>
          <a:prstGeom prst="rect">
            <a:avLst/>
          </a:prstGeom>
        </p:spPr>
        <p:txBody>
          <a:bodyPr lIns="68580" tIns="34290" rIns="68580" bIns="3429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defRPr/>
            </a:pPr>
            <a:r>
              <a:rPr lang="en-US" altLang="ko-KR" sz="3300" b="1" dirty="0" err="1">
                <a:solidFill>
                  <a:srgbClr val="FFFF00"/>
                </a:solidFill>
                <a:effectLst>
                  <a:outerShdw blurRad="38100" dist="38100" dir="2700000" algn="tl">
                    <a:srgbClr val="000000">
                      <a:alpha val="43137"/>
                    </a:srgbClr>
                  </a:outerShdw>
                </a:effectLst>
              </a:rPr>
              <a:t>Pekerja</a:t>
            </a:r>
            <a:r>
              <a:rPr lang="en-US" altLang="ko-KR" sz="3300" b="1" dirty="0">
                <a:solidFill>
                  <a:srgbClr val="FFFF00"/>
                </a:solidFill>
                <a:effectLst>
                  <a:outerShdw blurRad="38100" dist="38100" dir="2700000" algn="tl">
                    <a:srgbClr val="000000">
                      <a:alpha val="43137"/>
                    </a:srgbClr>
                  </a:outerShdw>
                </a:effectLst>
              </a:rPr>
              <a:t> Anak: </a:t>
            </a:r>
            <a:r>
              <a:rPr lang="en-US" altLang="ko-KR" sz="3300" b="1" dirty="0" err="1">
                <a:solidFill>
                  <a:srgbClr val="FFFF00"/>
                </a:solidFill>
                <a:effectLst>
                  <a:outerShdw blurRad="38100" dist="38100" dir="2700000" algn="tl">
                    <a:srgbClr val="000000">
                      <a:alpha val="43137"/>
                    </a:srgbClr>
                  </a:outerShdw>
                </a:effectLst>
              </a:rPr>
              <a:t>Umur</a:t>
            </a:r>
            <a:r>
              <a:rPr lang="en-US" altLang="ko-KR" sz="3300" b="1" dirty="0">
                <a:solidFill>
                  <a:srgbClr val="FFFF00"/>
                </a:solidFill>
                <a:effectLst>
                  <a:outerShdw blurRad="38100" dist="38100" dir="2700000" algn="tl">
                    <a:srgbClr val="000000">
                      <a:alpha val="43137"/>
                    </a:srgbClr>
                  </a:outerShdw>
                </a:effectLst>
              </a:rPr>
              <a:t> rata-rata</a:t>
            </a:r>
            <a:endParaRPr lang="ko-KR" altLang="en-US" sz="3300" b="1" dirty="0">
              <a:solidFill>
                <a:srgbClr val="FFFF00"/>
              </a:solidFill>
              <a:effectLst>
                <a:outerShdw blurRad="38100" dist="38100" dir="2700000" algn="tl">
                  <a:srgbClr val="000000">
                    <a:alpha val="43137"/>
                  </a:srgbClr>
                </a:outerShdw>
              </a:effectLst>
            </a:endParaRPr>
          </a:p>
        </p:txBody>
      </p:sp>
      <p:cxnSp>
        <p:nvCxnSpPr>
          <p:cNvPr id="21" name="Straight Connector 20"/>
          <p:cNvCxnSpPr/>
          <p:nvPr/>
        </p:nvCxnSpPr>
        <p:spPr>
          <a:xfrm>
            <a:off x="3386667" y="4340225"/>
            <a:ext cx="5285317" cy="0"/>
          </a:xfrm>
          <a:prstGeom prst="line">
            <a:avLst/>
          </a:prstGeom>
          <a:ln w="53975"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3114675"/>
            <a:ext cx="3386667" cy="1225550"/>
          </a:xfrm>
          <a:prstGeom prst="line">
            <a:avLst/>
          </a:prstGeom>
          <a:ln w="53975"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8686800" y="2478089"/>
            <a:ext cx="3505200" cy="1862137"/>
          </a:xfrm>
          <a:prstGeom prst="line">
            <a:avLst/>
          </a:prstGeom>
          <a:ln w="53975"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229601" y="4456114"/>
            <a:ext cx="1758951" cy="369887"/>
          </a:xfrm>
          <a:prstGeom prst="rect">
            <a:avLst/>
          </a:prstGeom>
          <a:noFill/>
        </p:spPr>
        <p:txBody>
          <a:bodyPr>
            <a:spAutoFit/>
          </a:bodyPr>
          <a:lstStyle/>
          <a:p>
            <a:pPr>
              <a:defRPr/>
            </a:pPr>
            <a:r>
              <a:rPr lang="en-US" altLang="ko-KR" b="1" dirty="0">
                <a:solidFill>
                  <a:srgbClr val="FFFF00"/>
                </a:solidFill>
                <a:effectLst>
                  <a:outerShdw blurRad="38100" dist="38100" dir="2700000" algn="tl">
                    <a:srgbClr val="000000">
                      <a:alpha val="43137"/>
                    </a:srgbClr>
                  </a:outerShdw>
                </a:effectLst>
              </a:rPr>
              <a:t>1850</a:t>
            </a:r>
            <a:endParaRPr lang="ko-KR" altLang="en-US" b="1" dirty="0">
              <a:solidFill>
                <a:srgbClr val="FFFF00"/>
              </a:solidFill>
              <a:effectLst>
                <a:outerShdw blurRad="38100" dist="38100" dir="2700000" algn="tl">
                  <a:srgbClr val="000000">
                    <a:alpha val="43137"/>
                  </a:srgbClr>
                </a:outerShdw>
              </a:effectLst>
            </a:endParaRPr>
          </a:p>
        </p:txBody>
      </p:sp>
      <p:sp>
        <p:nvSpPr>
          <p:cNvPr id="2" name="슬라이드 번호 개체 틀 1">
            <a:extLst>
              <a:ext uri="{FF2B5EF4-FFF2-40B4-BE49-F238E27FC236}">
                <a16:creationId xmlns:a16="http://schemas.microsoft.com/office/drawing/2014/main" id="{87BFBEE6-71F1-9E4A-B1CD-051B90B3521D}"/>
              </a:ext>
            </a:extLst>
          </p:cNvPr>
          <p:cNvSpPr>
            <a:spLocks noGrp="1"/>
          </p:cNvSpPr>
          <p:nvPr>
            <p:ph type="sldNum" sz="quarter" idx="12"/>
          </p:nvPr>
        </p:nvSpPr>
        <p:spPr/>
        <p:txBody>
          <a:bodyPr/>
          <a:lstStyle/>
          <a:p>
            <a:fld id="{DE8B6C5A-9C7E-4642-94CC-C833C3321E80}" type="slidenum">
              <a:rPr lang="ko-KR" altLang="en-US" smtClean="0"/>
              <a:t>12</a:t>
            </a:fld>
            <a:endParaRPr lang="ko-KR" altLang="en-US"/>
          </a:p>
        </p:txBody>
      </p:sp>
    </p:spTree>
    <p:extLst>
      <p:ext uri="{BB962C8B-B14F-4D97-AF65-F5344CB8AC3E}">
        <p14:creationId xmlns:p14="http://schemas.microsoft.com/office/powerpoint/2010/main" val="3667661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내용 개체 틀 5" descr="건물, 사진, 실외, 오래된이(가) 표시된 사진&#10;&#10;자동 생성된 설명">
            <a:extLst>
              <a:ext uri="{FF2B5EF4-FFF2-40B4-BE49-F238E27FC236}">
                <a16:creationId xmlns:a16="http://schemas.microsoft.com/office/drawing/2014/main" id="{39D39C3F-227B-8244-BA6C-78CB49A5C0F9}"/>
              </a:ext>
            </a:extLst>
          </p:cNvPr>
          <p:cNvPicPr>
            <a:picLocks noGrp="1" noChangeAspect="1"/>
          </p:cNvPicPr>
          <p:nvPr>
            <p:ph idx="1"/>
          </p:nvPr>
        </p:nvPicPr>
        <p:blipFill>
          <a:blip r:embed="rId2"/>
          <a:stretch>
            <a:fillRect/>
          </a:stretch>
        </p:blipFill>
        <p:spPr>
          <a:xfrm>
            <a:off x="2438150" y="58704"/>
            <a:ext cx="9641305" cy="6740591"/>
          </a:xfrm>
        </p:spPr>
      </p:pic>
      <p:sp>
        <p:nvSpPr>
          <p:cNvPr id="2" name="제목 1">
            <a:extLst>
              <a:ext uri="{FF2B5EF4-FFF2-40B4-BE49-F238E27FC236}">
                <a16:creationId xmlns:a16="http://schemas.microsoft.com/office/drawing/2014/main" id="{5C691C9D-F3B1-1F4D-ACEC-9D603F6DFD5D}"/>
              </a:ext>
            </a:extLst>
          </p:cNvPr>
          <p:cNvSpPr>
            <a:spLocks noGrp="1"/>
          </p:cNvSpPr>
          <p:nvPr>
            <p:ph type="title"/>
          </p:nvPr>
        </p:nvSpPr>
        <p:spPr>
          <a:xfrm>
            <a:off x="182877" y="240633"/>
            <a:ext cx="2255273" cy="5955630"/>
          </a:xfrm>
        </p:spPr>
        <p:txBody>
          <a:bodyPr>
            <a:noAutofit/>
          </a:bodyPr>
          <a:lstStyle/>
          <a:p>
            <a:pPr latinLnBrk="0"/>
            <a:r>
              <a:rPr lang="en-GB" altLang="ko-Kore-KR" sz="2800" b="1" dirty="0" err="1"/>
              <a:t>Revolusi</a:t>
            </a:r>
            <a:r>
              <a:rPr lang="en-GB" altLang="ko-Kore-KR" sz="2800" b="1" dirty="0"/>
              <a:t> </a:t>
            </a:r>
            <a:r>
              <a:rPr lang="en-GB" altLang="ko-Kore-KR" sz="2800" b="1" dirty="0" err="1"/>
              <a:t>Industri</a:t>
            </a:r>
            <a:r>
              <a:rPr lang="en-GB" altLang="ko-Kore-KR" sz="2800" b="1" dirty="0"/>
              <a:t> ke-1</a:t>
            </a:r>
            <a:br>
              <a:rPr lang="en-GB" altLang="ko-Kore-KR" sz="2800" b="1" dirty="0"/>
            </a:br>
            <a:br>
              <a:rPr lang="en-GB" altLang="ko-Kore-KR" sz="2800" b="1" dirty="0"/>
            </a:br>
            <a:r>
              <a:rPr lang="en-GB" altLang="ko-Kore-KR" sz="2800" b="1" dirty="0"/>
              <a:t>“Energy</a:t>
            </a:r>
            <a:r>
              <a:rPr lang="en-GB" altLang="ko-KR" sz="2800" b="1" dirty="0"/>
              <a:t>-fossil-based steam”</a:t>
            </a:r>
            <a:r>
              <a:rPr lang="en-GB" altLang="ko-Kore-KR" sz="2800" b="1" dirty="0"/>
              <a:t>”</a:t>
            </a:r>
            <a:br>
              <a:rPr lang="en-GB" altLang="ko-Kore-KR" sz="2800" dirty="0"/>
            </a:br>
            <a:br>
              <a:rPr lang="en-GB" altLang="ko-Kore-KR" sz="2800" dirty="0"/>
            </a:br>
            <a:r>
              <a:rPr lang="en-GB" altLang="ko-Kore-KR" sz="2800" dirty="0" err="1"/>
              <a:t>pabrik</a:t>
            </a:r>
            <a:r>
              <a:rPr lang="en-GB" altLang="ko-Kore-KR" sz="2800" dirty="0"/>
              <a:t> </a:t>
            </a:r>
            <a:r>
              <a:rPr lang="en-GB" altLang="ko-Kore-KR" sz="2800" dirty="0" err="1"/>
              <a:t>mesin</a:t>
            </a:r>
            <a:r>
              <a:rPr lang="en-GB" altLang="ko-Kore-KR" sz="2800" dirty="0"/>
              <a:t> </a:t>
            </a:r>
            <a:r>
              <a:rPr lang="en-GB" altLang="ko-Kore-KR" sz="2800" dirty="0" err="1"/>
              <a:t>uap</a:t>
            </a:r>
            <a:br>
              <a:rPr lang="en-GB" altLang="ko-Kore-KR" sz="2800" dirty="0"/>
            </a:br>
            <a:br>
              <a:rPr lang="en-GB" altLang="ko-Kore-KR" sz="2800" dirty="0"/>
            </a:br>
            <a:r>
              <a:rPr lang="en-GB" altLang="ko-Kore-KR" sz="2800" dirty="0"/>
              <a:t>Birmingham, England </a:t>
            </a:r>
            <a:br>
              <a:rPr lang="en-GB" altLang="ko-Kore-KR" sz="2800" dirty="0"/>
            </a:br>
            <a:br>
              <a:rPr lang="en-GB" altLang="ko-Kore-KR" sz="2800" dirty="0"/>
            </a:br>
            <a:r>
              <a:rPr lang="en-GB" altLang="ko-Kore-KR" sz="2800" dirty="0"/>
              <a:t>1720s – 1810s</a:t>
            </a:r>
            <a:endParaRPr lang="en-GB" sz="2800" dirty="0"/>
          </a:p>
        </p:txBody>
      </p:sp>
      <p:sp>
        <p:nvSpPr>
          <p:cNvPr id="4" name="슬라이드 번호 개체 틀 3">
            <a:extLst>
              <a:ext uri="{FF2B5EF4-FFF2-40B4-BE49-F238E27FC236}">
                <a16:creationId xmlns:a16="http://schemas.microsoft.com/office/drawing/2014/main" id="{5EBD3337-790B-984F-A607-13CA94FC7EC9}"/>
              </a:ext>
            </a:extLst>
          </p:cNvPr>
          <p:cNvSpPr>
            <a:spLocks noGrp="1"/>
          </p:cNvSpPr>
          <p:nvPr>
            <p:ph type="sldNum" sz="quarter" idx="12"/>
          </p:nvPr>
        </p:nvSpPr>
        <p:spPr/>
        <p:txBody>
          <a:bodyPr/>
          <a:lstStyle/>
          <a:p>
            <a:fld id="{142D4981-7652-A545-8813-EE153DC6C76F}" type="slidenum">
              <a:rPr kumimoji="1" lang="ko-KR" altLang="en-US" smtClean="0"/>
              <a:t>13</a:t>
            </a:fld>
            <a:endParaRPr kumimoji="1" lang="ko-KR" altLang="en-US"/>
          </a:p>
        </p:txBody>
      </p:sp>
    </p:spTree>
    <p:extLst>
      <p:ext uri="{BB962C8B-B14F-4D97-AF65-F5344CB8AC3E}">
        <p14:creationId xmlns:p14="http://schemas.microsoft.com/office/powerpoint/2010/main" val="1718082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err="1"/>
              <a:t>Kapitalisme</a:t>
            </a:r>
            <a:r>
              <a:rPr lang="en-US" altLang="ko-KR" dirty="0"/>
              <a:t>  – </a:t>
            </a:r>
            <a:r>
              <a:rPr lang="en-US" altLang="ko-KR" dirty="0" err="1"/>
              <a:t>sistem</a:t>
            </a:r>
            <a:r>
              <a:rPr lang="en-US" altLang="ko-KR" dirty="0"/>
              <a:t> </a:t>
            </a:r>
            <a:r>
              <a:rPr lang="en-US" altLang="ko-KR" dirty="0" err="1"/>
              <a:t>pabrik</a:t>
            </a:r>
            <a:endParaRPr lang="ko-KR" altLang="en-US" dirty="0"/>
          </a:p>
        </p:txBody>
      </p:sp>
      <p:sp>
        <p:nvSpPr>
          <p:cNvPr id="6" name="TextBox 5"/>
          <p:cNvSpPr txBox="1"/>
          <p:nvPr/>
        </p:nvSpPr>
        <p:spPr>
          <a:xfrm>
            <a:off x="1056262" y="1884218"/>
            <a:ext cx="800219" cy="3380509"/>
          </a:xfrm>
          <a:prstGeom prst="rect">
            <a:avLst/>
          </a:prstGeom>
          <a:solidFill>
            <a:srgbClr val="FF0000"/>
          </a:solidFill>
        </p:spPr>
        <p:txBody>
          <a:bodyPr vert="eaVert" wrap="square" rtlCol="0">
            <a:spAutoFit/>
          </a:bodyPr>
          <a:lstStyle/>
          <a:p>
            <a:r>
              <a:rPr lang="en-US" altLang="ko-KR" sz="4000" dirty="0" err="1">
                <a:solidFill>
                  <a:schemeClr val="bg1"/>
                </a:solidFill>
              </a:rPr>
              <a:t>Eksploitasi</a:t>
            </a:r>
            <a:r>
              <a:rPr lang="en-US" altLang="ko-KR" sz="4000" dirty="0">
                <a:solidFill>
                  <a:schemeClr val="bg1"/>
                </a:solidFill>
              </a:rPr>
              <a:t> </a:t>
            </a:r>
            <a:endParaRPr lang="ko-KR" altLang="en-US" sz="4000" dirty="0">
              <a:solidFill>
                <a:schemeClr val="bg1"/>
              </a:solidFill>
            </a:endParaRPr>
          </a:p>
        </p:txBody>
      </p:sp>
      <p:sp>
        <p:nvSpPr>
          <p:cNvPr id="7" name="TextBox 6"/>
          <p:cNvSpPr txBox="1"/>
          <p:nvPr/>
        </p:nvSpPr>
        <p:spPr>
          <a:xfrm>
            <a:off x="2843552" y="1898068"/>
            <a:ext cx="800219" cy="3380509"/>
          </a:xfrm>
          <a:prstGeom prst="rect">
            <a:avLst/>
          </a:prstGeom>
          <a:solidFill>
            <a:srgbClr val="FF0000"/>
          </a:solidFill>
        </p:spPr>
        <p:txBody>
          <a:bodyPr vert="eaVert" wrap="square" rtlCol="0">
            <a:spAutoFit/>
          </a:bodyPr>
          <a:lstStyle/>
          <a:p>
            <a:r>
              <a:rPr lang="en-US" altLang="ko-KR" sz="4000" dirty="0" err="1">
                <a:solidFill>
                  <a:schemeClr val="bg1"/>
                </a:solidFill>
              </a:rPr>
              <a:t>kekerasan</a:t>
            </a:r>
            <a:endParaRPr lang="ko-KR" altLang="en-US" sz="4000" dirty="0">
              <a:solidFill>
                <a:schemeClr val="bg1"/>
              </a:solidFill>
            </a:endParaRPr>
          </a:p>
        </p:txBody>
      </p:sp>
      <p:sp>
        <p:nvSpPr>
          <p:cNvPr id="8" name="TextBox 7"/>
          <p:cNvSpPr txBox="1"/>
          <p:nvPr/>
        </p:nvSpPr>
        <p:spPr>
          <a:xfrm>
            <a:off x="4644697" y="1898063"/>
            <a:ext cx="800219" cy="3380509"/>
          </a:xfrm>
          <a:prstGeom prst="rect">
            <a:avLst/>
          </a:prstGeom>
          <a:solidFill>
            <a:srgbClr val="FF0000"/>
          </a:solidFill>
        </p:spPr>
        <p:txBody>
          <a:bodyPr vert="eaVert" wrap="square" rtlCol="0">
            <a:spAutoFit/>
          </a:bodyPr>
          <a:lstStyle/>
          <a:p>
            <a:r>
              <a:rPr lang="en-US" altLang="ko-KR" sz="4000" dirty="0" err="1">
                <a:solidFill>
                  <a:schemeClr val="bg1"/>
                </a:solidFill>
              </a:rPr>
              <a:t>Diskriminasi</a:t>
            </a:r>
            <a:r>
              <a:rPr lang="en-US" altLang="ko-KR" sz="4000" dirty="0">
                <a:solidFill>
                  <a:schemeClr val="bg1"/>
                </a:solidFill>
              </a:rPr>
              <a:t> </a:t>
            </a:r>
            <a:endParaRPr lang="ko-KR" altLang="en-US" sz="4000" dirty="0">
              <a:solidFill>
                <a:schemeClr val="bg1"/>
              </a:solidFill>
            </a:endParaRPr>
          </a:p>
        </p:txBody>
      </p:sp>
      <p:sp>
        <p:nvSpPr>
          <p:cNvPr id="10" name="타원 9"/>
          <p:cNvSpPr/>
          <p:nvPr/>
        </p:nvSpPr>
        <p:spPr>
          <a:xfrm>
            <a:off x="7749848" y="1690688"/>
            <a:ext cx="4215411" cy="3415136"/>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000" dirty="0" err="1"/>
              <a:t>Keuntungan</a:t>
            </a:r>
            <a:r>
              <a:rPr lang="en-US" altLang="ko-KR" sz="4800" dirty="0"/>
              <a:t> </a:t>
            </a:r>
            <a:endParaRPr lang="ko-KR" altLang="en-US" sz="4800" dirty="0"/>
          </a:p>
        </p:txBody>
      </p:sp>
      <p:sp>
        <p:nvSpPr>
          <p:cNvPr id="15" name="오른쪽 화살표 14"/>
          <p:cNvSpPr/>
          <p:nvPr/>
        </p:nvSpPr>
        <p:spPr>
          <a:xfrm>
            <a:off x="5874327" y="2895607"/>
            <a:ext cx="1773382" cy="102523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p:cNvSpPr txBox="1"/>
          <p:nvPr/>
        </p:nvSpPr>
        <p:spPr>
          <a:xfrm>
            <a:off x="0" y="5514101"/>
            <a:ext cx="12192000" cy="646331"/>
          </a:xfrm>
          <a:prstGeom prst="rect">
            <a:avLst/>
          </a:prstGeom>
          <a:solidFill>
            <a:schemeClr val="tx1"/>
          </a:solidFill>
        </p:spPr>
        <p:txBody>
          <a:bodyPr wrap="square" rtlCol="0">
            <a:spAutoFit/>
          </a:bodyPr>
          <a:lstStyle/>
          <a:p>
            <a:pPr algn="ctr"/>
            <a:r>
              <a:rPr lang="en-US" altLang="ko-KR" sz="3600" dirty="0" err="1">
                <a:solidFill>
                  <a:schemeClr val="bg1"/>
                </a:solidFill>
              </a:rPr>
              <a:t>Keterasingan</a:t>
            </a:r>
            <a:r>
              <a:rPr lang="en-US" altLang="ko-KR" sz="3600" dirty="0">
                <a:solidFill>
                  <a:schemeClr val="bg1"/>
                </a:solidFill>
              </a:rPr>
              <a:t> </a:t>
            </a:r>
            <a:r>
              <a:rPr lang="en-US" altLang="ko-KR" sz="3600" dirty="0" err="1">
                <a:solidFill>
                  <a:schemeClr val="bg1"/>
                </a:solidFill>
              </a:rPr>
              <a:t>manusia</a:t>
            </a:r>
            <a:endParaRPr lang="ko-KR" altLang="en-US" sz="3600" dirty="0">
              <a:solidFill>
                <a:schemeClr val="bg1"/>
              </a:solidFill>
            </a:endParaRPr>
          </a:p>
        </p:txBody>
      </p:sp>
      <p:sp>
        <p:nvSpPr>
          <p:cNvPr id="3" name="슬라이드 번호 개체 틀 2">
            <a:extLst>
              <a:ext uri="{FF2B5EF4-FFF2-40B4-BE49-F238E27FC236}">
                <a16:creationId xmlns:a16="http://schemas.microsoft.com/office/drawing/2014/main" id="{ED59A864-DBCB-7B43-BBA6-7F00A738E227}"/>
              </a:ext>
            </a:extLst>
          </p:cNvPr>
          <p:cNvSpPr>
            <a:spLocks noGrp="1"/>
          </p:cNvSpPr>
          <p:nvPr>
            <p:ph type="sldNum" sz="quarter" idx="12"/>
          </p:nvPr>
        </p:nvSpPr>
        <p:spPr/>
        <p:txBody>
          <a:bodyPr/>
          <a:lstStyle/>
          <a:p>
            <a:fld id="{DE8B6C5A-9C7E-4642-94CC-C833C3321E80}" type="slidenum">
              <a:rPr lang="ko-KR" altLang="en-US" smtClean="0"/>
              <a:t>14</a:t>
            </a:fld>
            <a:endParaRPr lang="ko-KR" altLang="en-US"/>
          </a:p>
        </p:txBody>
      </p:sp>
    </p:spTree>
    <p:extLst>
      <p:ext uri="{BB962C8B-B14F-4D97-AF65-F5344CB8AC3E}">
        <p14:creationId xmlns:p14="http://schemas.microsoft.com/office/powerpoint/2010/main" val="2359005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1.bp.blogspot.com/-h-sayB7-b5E/UtMCgZoHleI/AAAAAAAAIkI/Y_VxvCXwXwM/s1600/peckham+old+kent+rd+gas+workers+union+1889.jpeg"/>
          <p:cNvPicPr>
            <a:picLocks noChangeAspect="1" noChangeArrowheads="1"/>
          </p:cNvPicPr>
          <p:nvPr/>
        </p:nvPicPr>
        <p:blipFill>
          <a:blip r:embed="rId2" cstate="print">
            <a:lum contrast="-30000"/>
          </a:blip>
          <a:srcRect t="13273" b="8644"/>
          <a:stretch>
            <a:fillRect/>
          </a:stretch>
        </p:blipFill>
        <p:spPr bwMode="auto">
          <a:xfrm>
            <a:off x="675408" y="73365"/>
            <a:ext cx="10889673" cy="6680725"/>
          </a:xfrm>
          <a:prstGeom prst="rect">
            <a:avLst/>
          </a:prstGeom>
          <a:ln>
            <a:noFill/>
          </a:ln>
          <a:effectLst>
            <a:softEdge rad="112500"/>
          </a:effectLst>
        </p:spPr>
      </p:pic>
      <p:sp>
        <p:nvSpPr>
          <p:cNvPr id="3" name="Content Placeholder 2"/>
          <p:cNvSpPr>
            <a:spLocks noGrp="1"/>
          </p:cNvSpPr>
          <p:nvPr>
            <p:ph idx="1"/>
          </p:nvPr>
        </p:nvSpPr>
        <p:spPr>
          <a:xfrm>
            <a:off x="838198" y="3043990"/>
            <a:ext cx="10315075" cy="3279745"/>
          </a:xfrm>
        </p:spPr>
        <p:txBody>
          <a:bodyPr>
            <a:noAutofit/>
          </a:bodyPr>
          <a:lstStyle/>
          <a:p>
            <a:pPr fontAlgn="base"/>
            <a:r>
              <a:rPr lang="en-GB" altLang="ko-KR" b="1" dirty="0" err="1">
                <a:solidFill>
                  <a:srgbClr val="FFFF00"/>
                </a:solidFill>
                <a:effectLst>
                  <a:outerShdw blurRad="38100" dist="38100" dir="2700000" algn="tl">
                    <a:srgbClr val="000000">
                      <a:alpha val="43137"/>
                    </a:srgbClr>
                  </a:outerShdw>
                </a:effectLst>
              </a:rPr>
              <a:t>Embrio</a:t>
            </a:r>
            <a:r>
              <a:rPr lang="en-GB" altLang="ko-KR" b="1" dirty="0">
                <a:solidFill>
                  <a:srgbClr val="FFFF00"/>
                </a:solidFill>
                <a:effectLst>
                  <a:outerShdw blurRad="38100" dist="38100" dir="2700000" algn="tl">
                    <a:srgbClr val="000000">
                      <a:alpha val="43137"/>
                    </a:srgbClr>
                  </a:outerShdw>
                </a:effectLst>
              </a:rPr>
              <a:t> </a:t>
            </a:r>
            <a:r>
              <a:rPr lang="en-GB" altLang="ko-KR" b="1" dirty="0" err="1">
                <a:solidFill>
                  <a:srgbClr val="FFFF00"/>
                </a:solidFill>
                <a:effectLst>
                  <a:outerShdw blurRad="38100" dist="38100" dir="2700000" algn="tl">
                    <a:srgbClr val="000000">
                      <a:alpha val="43137"/>
                    </a:srgbClr>
                  </a:outerShdw>
                </a:effectLst>
              </a:rPr>
              <a:t>organisasi</a:t>
            </a:r>
            <a:r>
              <a:rPr lang="en-GB" altLang="ko-KR" b="1" dirty="0">
                <a:solidFill>
                  <a:srgbClr val="FFFF00"/>
                </a:solidFill>
                <a:effectLst>
                  <a:outerShdw blurRad="38100" dist="38100" dir="2700000" algn="tl">
                    <a:srgbClr val="000000">
                      <a:alpha val="43137"/>
                    </a:srgbClr>
                  </a:outerShdw>
                </a:effectLst>
              </a:rPr>
              <a:t> </a:t>
            </a:r>
            <a:r>
              <a:rPr lang="en-GB" altLang="ko-KR" b="1" dirty="0" err="1">
                <a:solidFill>
                  <a:srgbClr val="FFFF00"/>
                </a:solidFill>
                <a:effectLst>
                  <a:outerShdw blurRad="38100" dist="38100" dir="2700000" algn="tl">
                    <a:srgbClr val="000000">
                      <a:alpha val="43137"/>
                    </a:srgbClr>
                  </a:outerShdw>
                </a:effectLst>
              </a:rPr>
              <a:t>buruh</a:t>
            </a:r>
            <a:endParaRPr lang="en-GB" altLang="ko-KR" b="1" dirty="0">
              <a:solidFill>
                <a:srgbClr val="FFFF00"/>
              </a:solidFill>
              <a:effectLst>
                <a:outerShdw blurRad="38100" dist="38100" dir="2700000" algn="tl">
                  <a:srgbClr val="000000">
                    <a:alpha val="43137"/>
                  </a:srgbClr>
                </a:outerShdw>
              </a:effectLst>
            </a:endParaRPr>
          </a:p>
          <a:p>
            <a:pPr lvl="1" fontAlgn="base"/>
            <a:r>
              <a:rPr lang="en-GB" altLang="ko-KR" sz="2000" b="1" dirty="0" err="1">
                <a:solidFill>
                  <a:srgbClr val="FFFF00"/>
                </a:solidFill>
                <a:effectLst>
                  <a:outerShdw blurRad="38100" dist="38100" dir="2700000" algn="tl">
                    <a:srgbClr val="000000">
                      <a:alpha val="43137"/>
                    </a:srgbClr>
                  </a:outerShdw>
                </a:effectLst>
              </a:rPr>
              <a:t>Asosiasi</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Persaudaraan</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Buruh</a:t>
            </a:r>
            <a:r>
              <a:rPr lang="en-GB" altLang="ko-KR" sz="2000" b="1" dirty="0">
                <a:solidFill>
                  <a:srgbClr val="FFFF00"/>
                </a:solidFill>
                <a:effectLst>
                  <a:outerShdw blurRad="38100" dist="38100" dir="2700000" algn="tl">
                    <a:srgbClr val="000000">
                      <a:alpha val="43137"/>
                    </a:srgbClr>
                  </a:outerShdw>
                </a:effectLst>
              </a:rPr>
              <a:t> di </a:t>
            </a:r>
            <a:r>
              <a:rPr lang="en-GB" altLang="ko-KR" sz="2000" b="1" dirty="0" err="1">
                <a:solidFill>
                  <a:srgbClr val="FFFF00"/>
                </a:solidFill>
                <a:effectLst>
                  <a:outerShdw blurRad="38100" dist="38100" dir="2700000" algn="tl">
                    <a:srgbClr val="000000">
                      <a:alpha val="43137"/>
                    </a:srgbClr>
                  </a:outerShdw>
                </a:effectLst>
              </a:rPr>
              <a:t>abad</a:t>
            </a:r>
            <a:r>
              <a:rPr lang="en-GB" altLang="ko-KR" sz="2000" b="1" dirty="0">
                <a:solidFill>
                  <a:srgbClr val="FFFF00"/>
                </a:solidFill>
                <a:effectLst>
                  <a:outerShdw blurRad="38100" dist="38100" dir="2700000" algn="tl">
                    <a:srgbClr val="000000">
                      <a:alpha val="43137"/>
                    </a:srgbClr>
                  </a:outerShdw>
                </a:effectLst>
              </a:rPr>
              <a:t> ke16</a:t>
            </a:r>
          </a:p>
          <a:p>
            <a:pPr lvl="1" fontAlgn="base"/>
            <a:r>
              <a:rPr lang="en-GB" altLang="ko-KR" sz="2000" b="1" dirty="0" err="1">
                <a:solidFill>
                  <a:srgbClr val="FFFF00"/>
                </a:solidFill>
                <a:effectLst>
                  <a:outerShdw blurRad="38100" dist="38100" dir="2700000" algn="tl">
                    <a:srgbClr val="000000">
                      <a:alpha val="43137"/>
                    </a:srgbClr>
                  </a:outerShdw>
                </a:effectLst>
              </a:rPr>
              <a:t>Organisasi</a:t>
            </a:r>
            <a:r>
              <a:rPr lang="en-GB" altLang="ko-KR" sz="2000" b="1" dirty="0">
                <a:solidFill>
                  <a:srgbClr val="FFFF00"/>
                </a:solidFill>
                <a:effectLst>
                  <a:outerShdw blurRad="38100" dist="38100" dir="2700000" algn="tl">
                    <a:srgbClr val="000000">
                      <a:alpha val="43137"/>
                    </a:srgbClr>
                  </a:outerShdw>
                </a:effectLst>
              </a:rPr>
              <a:t> Mutual Aid di </a:t>
            </a:r>
            <a:r>
              <a:rPr lang="en-GB" altLang="ko-KR" sz="2000" b="1" dirty="0" err="1">
                <a:solidFill>
                  <a:srgbClr val="FFFF00"/>
                </a:solidFill>
                <a:effectLst>
                  <a:outerShdw blurRad="38100" dist="38100" dir="2700000" algn="tl">
                    <a:srgbClr val="000000">
                      <a:alpha val="43137"/>
                    </a:srgbClr>
                  </a:outerShdw>
                </a:effectLst>
              </a:rPr>
              <a:t>abad</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ke</a:t>
            </a:r>
            <a:r>
              <a:rPr lang="en-GB" altLang="ko-KR" sz="2000" b="1" dirty="0">
                <a:solidFill>
                  <a:srgbClr val="FFFF00"/>
                </a:solidFill>
                <a:effectLst>
                  <a:outerShdw blurRad="38100" dist="38100" dir="2700000" algn="tl">
                    <a:srgbClr val="000000">
                      <a:alpha val="43137"/>
                    </a:srgbClr>
                  </a:outerShdw>
                </a:effectLst>
              </a:rPr>
              <a:t> 17</a:t>
            </a:r>
          </a:p>
          <a:p>
            <a:pPr fontAlgn="base"/>
            <a:r>
              <a:rPr lang="en-GB" altLang="ko-KR" b="1" dirty="0" err="1">
                <a:solidFill>
                  <a:srgbClr val="FFFF00"/>
                </a:solidFill>
                <a:effectLst>
                  <a:outerShdw blurRad="38100" dist="38100" dir="2700000" algn="tl">
                    <a:srgbClr val="000000">
                      <a:alpha val="43137"/>
                    </a:srgbClr>
                  </a:outerShdw>
                </a:effectLst>
              </a:rPr>
              <a:t>Tetapi</a:t>
            </a:r>
            <a:r>
              <a:rPr lang="en-GB" altLang="ko-KR" b="1" dirty="0">
                <a:solidFill>
                  <a:srgbClr val="FFFF00"/>
                </a:solidFill>
                <a:effectLst>
                  <a:outerShdw blurRad="38100" dist="38100" dir="2700000" algn="tl">
                    <a:srgbClr val="000000">
                      <a:alpha val="43137"/>
                    </a:srgbClr>
                  </a:outerShdw>
                </a:effectLst>
              </a:rPr>
              <a:t> </a:t>
            </a:r>
            <a:r>
              <a:rPr lang="en-GB" altLang="ko-KR" b="1" dirty="0" err="1">
                <a:solidFill>
                  <a:srgbClr val="FFFF00"/>
                </a:solidFill>
                <a:effectLst>
                  <a:outerShdw blurRad="38100" dist="38100" dir="2700000" algn="tl">
                    <a:srgbClr val="000000">
                      <a:alpha val="43137"/>
                    </a:srgbClr>
                  </a:outerShdw>
                </a:effectLst>
              </a:rPr>
              <a:t>hak-hak</a:t>
            </a:r>
            <a:r>
              <a:rPr lang="en-GB" altLang="ko-KR" b="1" dirty="0">
                <a:solidFill>
                  <a:srgbClr val="FFFF00"/>
                </a:solidFill>
                <a:effectLst>
                  <a:outerShdw blurRad="38100" dist="38100" dir="2700000" algn="tl">
                    <a:srgbClr val="000000">
                      <a:alpha val="43137"/>
                    </a:srgbClr>
                  </a:outerShdw>
                </a:effectLst>
              </a:rPr>
              <a:t> </a:t>
            </a:r>
            <a:r>
              <a:rPr lang="en-GB" altLang="ko-KR" b="1" dirty="0" err="1">
                <a:solidFill>
                  <a:srgbClr val="FFFF00"/>
                </a:solidFill>
                <a:effectLst>
                  <a:outerShdw blurRad="38100" dist="38100" dir="2700000" algn="tl">
                    <a:srgbClr val="000000">
                      <a:alpha val="43137"/>
                    </a:srgbClr>
                  </a:outerShdw>
                </a:effectLst>
              </a:rPr>
              <a:t>buruh</a:t>
            </a:r>
            <a:r>
              <a:rPr lang="en-GB" altLang="ko-KR" b="1" dirty="0">
                <a:solidFill>
                  <a:srgbClr val="FFFF00"/>
                </a:solidFill>
                <a:effectLst>
                  <a:outerShdw blurRad="38100" dist="38100" dir="2700000" algn="tl">
                    <a:srgbClr val="000000">
                      <a:alpha val="43137"/>
                    </a:srgbClr>
                  </a:outerShdw>
                </a:effectLst>
              </a:rPr>
              <a:t> </a:t>
            </a:r>
            <a:r>
              <a:rPr lang="en-GB" altLang="ko-KR" b="1" dirty="0" err="1">
                <a:solidFill>
                  <a:srgbClr val="FFFF00"/>
                </a:solidFill>
                <a:effectLst>
                  <a:outerShdw blurRad="38100" dist="38100" dir="2700000" algn="tl">
                    <a:srgbClr val="000000">
                      <a:alpha val="43137"/>
                    </a:srgbClr>
                  </a:outerShdw>
                </a:effectLst>
              </a:rPr>
              <a:t>secara</a:t>
            </a:r>
            <a:r>
              <a:rPr lang="en-GB" altLang="ko-KR" b="1" dirty="0">
                <a:solidFill>
                  <a:srgbClr val="FFFF00"/>
                </a:solidFill>
                <a:effectLst>
                  <a:outerShdw blurRad="38100" dist="38100" dir="2700000" algn="tl">
                    <a:srgbClr val="000000">
                      <a:alpha val="43137"/>
                    </a:srgbClr>
                  </a:outerShdw>
                </a:effectLst>
              </a:rPr>
              <a:t> </a:t>
            </a:r>
            <a:r>
              <a:rPr lang="en-GB" altLang="ko-KR" b="1" dirty="0" err="1">
                <a:solidFill>
                  <a:srgbClr val="FFFF00"/>
                </a:solidFill>
                <a:effectLst>
                  <a:outerShdw blurRad="38100" dist="38100" dir="2700000" algn="tl">
                    <a:srgbClr val="000000">
                      <a:alpha val="43137"/>
                    </a:srgbClr>
                  </a:outerShdw>
                </a:effectLst>
              </a:rPr>
              <a:t>sistematis</a:t>
            </a:r>
            <a:r>
              <a:rPr lang="en-GB" altLang="ko-KR" b="1" dirty="0">
                <a:solidFill>
                  <a:srgbClr val="FFFF00"/>
                </a:solidFill>
                <a:effectLst>
                  <a:outerShdw blurRad="38100" dist="38100" dir="2700000" algn="tl">
                    <a:srgbClr val="000000">
                      <a:alpha val="43137"/>
                    </a:srgbClr>
                  </a:outerShdw>
                </a:effectLst>
              </a:rPr>
              <a:t> di </a:t>
            </a:r>
            <a:r>
              <a:rPr lang="en-GB" altLang="ko-KR" b="1" dirty="0" err="1">
                <a:solidFill>
                  <a:srgbClr val="FFFF00"/>
                </a:solidFill>
                <a:effectLst>
                  <a:outerShdw blurRad="38100" dist="38100" dir="2700000" algn="tl">
                    <a:srgbClr val="000000">
                      <a:alpha val="43137"/>
                    </a:srgbClr>
                  </a:outerShdw>
                </a:effectLst>
              </a:rPr>
              <a:t>tolak</a:t>
            </a:r>
            <a:r>
              <a:rPr lang="en-GB" altLang="ko-KR" b="1" dirty="0">
                <a:solidFill>
                  <a:srgbClr val="FFFF00"/>
                </a:solidFill>
                <a:effectLst>
                  <a:outerShdw blurRad="38100" dist="38100" dir="2700000" algn="tl">
                    <a:srgbClr val="000000">
                      <a:alpha val="43137"/>
                    </a:srgbClr>
                  </a:outerShdw>
                </a:effectLst>
              </a:rPr>
              <a:t> </a:t>
            </a:r>
          </a:p>
          <a:p>
            <a:pPr lvl="1" fontAlgn="base"/>
            <a:r>
              <a:rPr lang="en-GB" altLang="ko-KR" sz="2000" b="1" dirty="0" err="1">
                <a:solidFill>
                  <a:srgbClr val="FFFF00"/>
                </a:solidFill>
                <a:effectLst>
                  <a:outerShdw blurRad="38100" dist="38100" dir="2700000" algn="tl">
                    <a:srgbClr val="000000">
                      <a:alpha val="43137"/>
                    </a:srgbClr>
                  </a:outerShdw>
                </a:effectLst>
              </a:rPr>
              <a:t>Undang-undang</a:t>
            </a:r>
            <a:r>
              <a:rPr lang="en-GB" altLang="ko-KR" sz="2000" b="1" dirty="0">
                <a:solidFill>
                  <a:srgbClr val="FFFF00"/>
                </a:solidFill>
                <a:effectLst>
                  <a:outerShdw blurRad="38100" dist="38100" dir="2700000" algn="tl">
                    <a:srgbClr val="000000">
                      <a:alpha val="43137"/>
                    </a:srgbClr>
                  </a:outerShdw>
                </a:effectLst>
              </a:rPr>
              <a:t> Le </a:t>
            </a:r>
            <a:r>
              <a:rPr lang="en-GB" altLang="ko-KR" sz="2000" b="1" dirty="0" err="1">
                <a:solidFill>
                  <a:srgbClr val="FFFF00"/>
                </a:solidFill>
                <a:effectLst>
                  <a:outerShdw blurRad="38100" dist="38100" dir="2700000" algn="tl">
                    <a:srgbClr val="000000">
                      <a:alpha val="43137"/>
                    </a:srgbClr>
                  </a:outerShdw>
                </a:effectLst>
              </a:rPr>
              <a:t>Chaplier</a:t>
            </a:r>
            <a:r>
              <a:rPr lang="en-GB" altLang="ko-KR" sz="2000" b="1" dirty="0">
                <a:solidFill>
                  <a:srgbClr val="FFFF00"/>
                </a:solidFill>
                <a:effectLst>
                  <a:outerShdw blurRad="38100" dist="38100" dir="2700000" algn="tl">
                    <a:srgbClr val="000000">
                      <a:alpha val="43137"/>
                    </a:srgbClr>
                  </a:outerShdw>
                </a:effectLst>
              </a:rPr>
              <a:t>  1791 (France), </a:t>
            </a:r>
            <a:r>
              <a:rPr lang="en-GB" altLang="ko-KR" sz="2000" b="1" dirty="0" err="1">
                <a:solidFill>
                  <a:srgbClr val="FFFF00"/>
                </a:solidFill>
                <a:effectLst>
                  <a:outerShdw blurRad="38100" dist="38100" dir="2700000" algn="tl">
                    <a:srgbClr val="000000">
                      <a:alpha val="43137"/>
                    </a:srgbClr>
                  </a:outerShdw>
                </a:effectLst>
              </a:rPr>
              <a:t>melarang</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segala</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bentuk</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asosiasi</a:t>
            </a:r>
            <a:endParaRPr lang="en-GB" altLang="ko-KR" sz="2000" b="1" dirty="0">
              <a:solidFill>
                <a:srgbClr val="FFFF00"/>
              </a:solidFill>
              <a:effectLst>
                <a:outerShdw blurRad="38100" dist="38100" dir="2700000" algn="tl">
                  <a:srgbClr val="000000">
                    <a:alpha val="43137"/>
                  </a:srgbClr>
                </a:outerShdw>
              </a:effectLst>
            </a:endParaRPr>
          </a:p>
          <a:p>
            <a:pPr lvl="1" fontAlgn="base"/>
            <a:r>
              <a:rPr lang="en-GB" altLang="ko-KR" sz="2000" b="1" dirty="0">
                <a:solidFill>
                  <a:srgbClr val="FFFF00"/>
                </a:solidFill>
                <a:effectLst>
                  <a:outerShdw blurRad="38100" dist="38100" dir="2700000" algn="tl">
                    <a:srgbClr val="000000">
                      <a:alpha val="43137"/>
                    </a:srgbClr>
                  </a:outerShdw>
                </a:effectLst>
              </a:rPr>
              <a:t>UU </a:t>
            </a:r>
            <a:r>
              <a:rPr lang="en-GB" altLang="ko-KR" sz="2000" b="1" dirty="0" err="1">
                <a:solidFill>
                  <a:srgbClr val="FFFF00"/>
                </a:solidFill>
                <a:effectLst>
                  <a:outerShdw blurRad="38100" dist="38100" dir="2700000" algn="tl">
                    <a:srgbClr val="000000">
                      <a:alpha val="43137"/>
                    </a:srgbClr>
                  </a:outerShdw>
                </a:effectLst>
              </a:rPr>
              <a:t>Kombinasi</a:t>
            </a:r>
            <a:r>
              <a:rPr lang="en-GB" altLang="ko-KR" sz="2000" b="1" dirty="0">
                <a:solidFill>
                  <a:srgbClr val="FFFF00"/>
                </a:solidFill>
                <a:effectLst>
                  <a:outerShdw blurRad="38100" dist="38100" dir="2700000" algn="tl">
                    <a:srgbClr val="000000">
                      <a:alpha val="43137"/>
                    </a:srgbClr>
                  </a:outerShdw>
                </a:effectLst>
              </a:rPr>
              <a:t> 1799 (</a:t>
            </a:r>
            <a:r>
              <a:rPr lang="en-GB" altLang="ko-KR" sz="2000" b="1" dirty="0" err="1">
                <a:solidFill>
                  <a:srgbClr val="FFFF00"/>
                </a:solidFill>
                <a:effectLst>
                  <a:outerShdw blurRad="38100" dist="38100" dir="2700000" algn="tl">
                    <a:srgbClr val="000000">
                      <a:alpha val="43137"/>
                    </a:srgbClr>
                  </a:outerShdw>
                </a:effectLst>
              </a:rPr>
              <a:t>Inggris</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melarang</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pekerja</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untuk</a:t>
            </a:r>
            <a:r>
              <a:rPr lang="en-GB" altLang="ko-KR" sz="2000" b="1" dirty="0">
                <a:solidFill>
                  <a:srgbClr val="FFFF00"/>
                </a:solidFill>
                <a:effectLst>
                  <a:outerShdw blurRad="38100" dist="38100" dir="2700000" algn="tl">
                    <a:srgbClr val="000000">
                      <a:alpha val="43137"/>
                    </a:srgbClr>
                  </a:outerShdw>
                </a:effectLst>
              </a:rPr>
              <a:t> Bersatu/</a:t>
            </a:r>
            <a:r>
              <a:rPr lang="en-GB" altLang="ko-KR" sz="2000" b="1" dirty="0" err="1">
                <a:solidFill>
                  <a:srgbClr val="FFFF00"/>
                </a:solidFill>
                <a:effectLst>
                  <a:outerShdw blurRad="38100" dist="38100" dir="2700000" algn="tl">
                    <a:srgbClr val="000000">
                      <a:alpha val="43137"/>
                    </a:srgbClr>
                  </a:outerShdw>
                </a:effectLst>
              </a:rPr>
              <a:t>berorganisasi</a:t>
            </a:r>
            <a:endParaRPr lang="en-GB" altLang="ko-KR" sz="2000" b="1" dirty="0">
              <a:solidFill>
                <a:srgbClr val="FFFF00"/>
              </a:solidFill>
              <a:effectLst>
                <a:outerShdw blurRad="38100" dist="38100" dir="2700000" algn="tl">
                  <a:srgbClr val="000000">
                    <a:alpha val="43137"/>
                  </a:srgbClr>
                </a:outerShdw>
              </a:effectLst>
            </a:endParaRPr>
          </a:p>
          <a:p>
            <a:pPr lvl="1" fontAlgn="base"/>
            <a:r>
              <a:rPr lang="en-GB" altLang="ko-KR" sz="2000" b="1" dirty="0">
                <a:solidFill>
                  <a:srgbClr val="FFFF00"/>
                </a:solidFill>
                <a:effectLst>
                  <a:outerShdw blurRad="38100" dist="38100" dir="2700000" algn="tl">
                    <a:srgbClr val="000000">
                      <a:alpha val="43137"/>
                    </a:srgbClr>
                  </a:outerShdw>
                </a:effectLst>
              </a:rPr>
              <a:t>UU </a:t>
            </a:r>
            <a:r>
              <a:rPr lang="en-GB" altLang="ko-KR" sz="2000" b="1" dirty="0" err="1">
                <a:solidFill>
                  <a:srgbClr val="FFFF00"/>
                </a:solidFill>
                <a:effectLst>
                  <a:outerShdw blurRad="38100" dist="38100" dir="2700000" algn="tl">
                    <a:srgbClr val="000000">
                      <a:alpha val="43137"/>
                    </a:srgbClr>
                  </a:outerShdw>
                </a:effectLst>
              </a:rPr>
              <a:t>Majikan</a:t>
            </a:r>
            <a:r>
              <a:rPr lang="en-GB" altLang="ko-KR" sz="2000" b="1" dirty="0">
                <a:solidFill>
                  <a:srgbClr val="FFFF00"/>
                </a:solidFill>
                <a:effectLst>
                  <a:outerShdw blurRad="38100" dist="38100" dir="2700000" algn="tl">
                    <a:srgbClr val="000000">
                      <a:alpha val="43137"/>
                    </a:srgbClr>
                  </a:outerShdw>
                </a:effectLst>
              </a:rPr>
              <a:t> &amp; </a:t>
            </a:r>
            <a:r>
              <a:rPr lang="en-GB" altLang="ko-KR" sz="2000" b="1" dirty="0" err="1">
                <a:solidFill>
                  <a:srgbClr val="FFFF00"/>
                </a:solidFill>
                <a:effectLst>
                  <a:outerShdw blurRad="38100" dist="38100" dir="2700000" algn="tl">
                    <a:srgbClr val="000000">
                      <a:alpha val="43137"/>
                    </a:srgbClr>
                  </a:outerShdw>
                </a:effectLst>
              </a:rPr>
              <a:t>Pelayan</a:t>
            </a:r>
            <a:r>
              <a:rPr lang="en-GB" altLang="ko-KR" sz="2000" b="1" dirty="0">
                <a:solidFill>
                  <a:srgbClr val="FFFF00"/>
                </a:solidFill>
                <a:effectLst>
                  <a:outerShdw blurRad="38100" dist="38100" dir="2700000" algn="tl">
                    <a:srgbClr val="000000">
                      <a:alpha val="43137"/>
                    </a:srgbClr>
                  </a:outerShdw>
                </a:effectLst>
              </a:rPr>
              <a:t> 1823 (</a:t>
            </a:r>
            <a:r>
              <a:rPr lang="en-GB" altLang="ko-KR" sz="2000" b="1" dirty="0" err="1">
                <a:solidFill>
                  <a:srgbClr val="FFFF00"/>
                </a:solidFill>
                <a:effectLst>
                  <a:outerShdw blurRad="38100" dist="38100" dir="2700000" algn="tl">
                    <a:srgbClr val="000000">
                      <a:alpha val="43137"/>
                    </a:srgbClr>
                  </a:outerShdw>
                </a:effectLst>
              </a:rPr>
              <a:t>Inggris</a:t>
            </a:r>
            <a:r>
              <a:rPr lang="en-GB" altLang="ko-KR" sz="2000" b="1" dirty="0">
                <a:solidFill>
                  <a:srgbClr val="FFFF00"/>
                </a:solidFill>
                <a:effectLst>
                  <a:outerShdw blurRad="38100" dist="38100" dir="2700000" algn="tl">
                    <a:srgbClr val="000000">
                      <a:alpha val="43137"/>
                    </a:srgbClr>
                  </a:outerShdw>
                </a:effectLst>
              </a:rPr>
              <a:t> ), </a:t>
            </a:r>
            <a:r>
              <a:rPr lang="en-GB" altLang="ko-KR" sz="2000" b="1" dirty="0" err="1">
                <a:solidFill>
                  <a:srgbClr val="FFFF00"/>
                </a:solidFill>
                <a:effectLst>
                  <a:outerShdw blurRad="38100" dist="38100" dir="2700000" algn="tl">
                    <a:srgbClr val="000000">
                      <a:alpha val="43137"/>
                    </a:srgbClr>
                  </a:outerShdw>
                </a:effectLst>
              </a:rPr>
              <a:t>kriminalisasi</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ketidakpatuhan</a:t>
            </a:r>
            <a:r>
              <a:rPr lang="en-GB" altLang="ko-KR" sz="2000" b="1" dirty="0">
                <a:solidFill>
                  <a:srgbClr val="FFFF00"/>
                </a:solidFill>
                <a:effectLst>
                  <a:outerShdw blurRad="38100" dist="38100" dir="2700000" algn="tl">
                    <a:srgbClr val="000000">
                      <a:alpha val="43137"/>
                    </a:srgbClr>
                  </a:outerShdw>
                </a:effectLst>
              </a:rPr>
              <a:t> </a:t>
            </a:r>
            <a:r>
              <a:rPr lang="en-GB" altLang="ko-KR" sz="2000" b="1" dirty="0" err="1">
                <a:solidFill>
                  <a:srgbClr val="FFFF00"/>
                </a:solidFill>
                <a:effectLst>
                  <a:outerShdw blurRad="38100" dist="38100" dir="2700000" algn="tl">
                    <a:srgbClr val="000000">
                      <a:alpha val="43137"/>
                    </a:srgbClr>
                  </a:outerShdw>
                </a:effectLst>
              </a:rPr>
              <a:t>pekerja</a:t>
            </a:r>
            <a:endParaRPr lang="en-GB" altLang="ko-KR" sz="2000" b="1" dirty="0">
              <a:solidFill>
                <a:srgbClr val="FFFF00"/>
              </a:solidFill>
              <a:effectLst>
                <a:outerShdw blurRad="38100" dist="38100" dir="2700000" algn="tl">
                  <a:srgbClr val="000000">
                    <a:alpha val="43137"/>
                  </a:srgbClr>
                </a:outerShdw>
              </a:effectLst>
            </a:endParaRPr>
          </a:p>
          <a:p>
            <a:endParaRPr lang="ko-KR" altLang="en-US" b="1" dirty="0">
              <a:solidFill>
                <a:srgbClr val="FFFF00"/>
              </a:solidFill>
              <a:effectLst>
                <a:outerShdw blurRad="38100" dist="38100" dir="2700000" algn="tl">
                  <a:srgbClr val="000000">
                    <a:alpha val="43137"/>
                  </a:srgbClr>
                </a:outerShdw>
              </a:effectLst>
            </a:endParaRPr>
          </a:p>
        </p:txBody>
      </p:sp>
      <p:sp>
        <p:nvSpPr>
          <p:cNvPr id="4" name="슬라이드 번호 개체 틀 3">
            <a:extLst>
              <a:ext uri="{FF2B5EF4-FFF2-40B4-BE49-F238E27FC236}">
                <a16:creationId xmlns:a16="http://schemas.microsoft.com/office/drawing/2014/main" id="{F7FC3265-1F48-BC48-BC1E-E85C7845E6C3}"/>
              </a:ext>
            </a:extLst>
          </p:cNvPr>
          <p:cNvSpPr>
            <a:spLocks noGrp="1"/>
          </p:cNvSpPr>
          <p:nvPr>
            <p:ph type="sldNum" sz="quarter" idx="12"/>
          </p:nvPr>
        </p:nvSpPr>
        <p:spPr/>
        <p:txBody>
          <a:bodyPr/>
          <a:lstStyle/>
          <a:p>
            <a:fld id="{DE8B6C5A-9C7E-4642-94CC-C833C3321E80}" type="slidenum">
              <a:rPr lang="ko-KR" altLang="en-US" smtClean="0"/>
              <a:t>15</a:t>
            </a:fld>
            <a:endParaRPr lang="ko-KR" altLang="en-US"/>
          </a:p>
        </p:txBody>
      </p:sp>
    </p:spTree>
    <p:extLst>
      <p:ext uri="{BB962C8B-B14F-4D97-AF65-F5344CB8AC3E}">
        <p14:creationId xmlns:p14="http://schemas.microsoft.com/office/powerpoint/2010/main" val="585540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E223C4-8992-EB47-8C05-6A3D6EFECAA9}"/>
              </a:ext>
            </a:extLst>
          </p:cNvPr>
          <p:cNvSpPr>
            <a:spLocks noGrp="1"/>
          </p:cNvSpPr>
          <p:nvPr>
            <p:ph type="title"/>
          </p:nvPr>
        </p:nvSpPr>
        <p:spPr>
          <a:xfrm>
            <a:off x="5582656" y="416884"/>
            <a:ext cx="6506582" cy="750179"/>
          </a:xfrm>
        </p:spPr>
        <p:txBody>
          <a:bodyPr>
            <a:normAutofit fontScale="90000"/>
          </a:bodyPr>
          <a:lstStyle/>
          <a:p>
            <a:r>
              <a:rPr lang="en-GB" sz="4000" b="1" dirty="0"/>
              <a:t>Adam Smith </a:t>
            </a:r>
            <a:r>
              <a:rPr lang="en-GB" sz="4000" dirty="0"/>
              <a:t>(1723~1790)</a:t>
            </a:r>
            <a:br>
              <a:rPr lang="en-GB" dirty="0"/>
            </a:br>
            <a:endParaRPr lang="en-GB" dirty="0"/>
          </a:p>
        </p:txBody>
      </p:sp>
      <p:sp>
        <p:nvSpPr>
          <p:cNvPr id="3" name="내용 개체 틀 2">
            <a:extLst>
              <a:ext uri="{FF2B5EF4-FFF2-40B4-BE49-F238E27FC236}">
                <a16:creationId xmlns:a16="http://schemas.microsoft.com/office/drawing/2014/main" id="{D42DC42C-730A-6648-9D49-21F4B2AEB066}"/>
              </a:ext>
            </a:extLst>
          </p:cNvPr>
          <p:cNvSpPr>
            <a:spLocks noGrp="1"/>
          </p:cNvSpPr>
          <p:nvPr>
            <p:ph idx="1"/>
          </p:nvPr>
        </p:nvSpPr>
        <p:spPr>
          <a:xfrm>
            <a:off x="5402179" y="998620"/>
            <a:ext cx="6673522" cy="5357729"/>
          </a:xfrm>
        </p:spPr>
        <p:txBody>
          <a:bodyPr>
            <a:normAutofit fontScale="70000" lnSpcReduction="20000"/>
          </a:bodyPr>
          <a:lstStyle/>
          <a:p>
            <a:pPr latinLnBrk="0"/>
            <a:r>
              <a:rPr lang="en-US" dirty="0" err="1"/>
              <a:t>Ekonom</a:t>
            </a:r>
            <a:r>
              <a:rPr lang="en-US" dirty="0"/>
              <a:t> </a:t>
            </a:r>
            <a:r>
              <a:rPr lang="en-US" dirty="0" err="1"/>
              <a:t>Skotlandia</a:t>
            </a:r>
            <a:r>
              <a:rPr lang="en-GB" dirty="0"/>
              <a:t> dan </a:t>
            </a:r>
            <a:r>
              <a:rPr lang="en-GB" b="1" dirty="0" err="1"/>
              <a:t>Filsuf</a:t>
            </a:r>
            <a:r>
              <a:rPr lang="en-GB" dirty="0"/>
              <a:t> </a:t>
            </a:r>
            <a:r>
              <a:rPr lang="en-GB" b="1" dirty="0"/>
              <a:t>moral </a:t>
            </a:r>
          </a:p>
          <a:p>
            <a:pPr latinLnBrk="0"/>
            <a:r>
              <a:rPr lang="en-GB" altLang="ko-KR" dirty="0"/>
              <a:t>An Inquiry into the Nature and Causes of </a:t>
            </a:r>
            <a:r>
              <a:rPr lang="en-GB" altLang="ko-KR" b="1" dirty="0"/>
              <a:t>The Wealth of Nations</a:t>
            </a:r>
            <a:r>
              <a:rPr lang="en-GB" altLang="ko-KR" dirty="0"/>
              <a:t>, (</a:t>
            </a:r>
            <a:r>
              <a:rPr lang="en-US" altLang="ko-KR" dirty="0"/>
              <a:t>9th March </a:t>
            </a:r>
            <a:r>
              <a:rPr lang="en-GB" altLang="ko-KR" b="1" dirty="0"/>
              <a:t>1776</a:t>
            </a:r>
            <a:r>
              <a:rPr lang="en-GB" altLang="ko-KR" dirty="0"/>
              <a:t>)</a:t>
            </a:r>
          </a:p>
          <a:p>
            <a:pPr latinLnBrk="0"/>
            <a:r>
              <a:rPr lang="en-GB" altLang="ko-KR" dirty="0"/>
              <a:t>"</a:t>
            </a:r>
            <a:r>
              <a:rPr lang="id-ID" dirty="0"/>
              <a:t>Kami jarang mendengar, dikatakan, tentang kombinasi para majikan, meskipun lebih sering dari para pekerja. Tetapi siapa pun yang membayangkan, berdasarkan hal ini, yang jarang digabungkan oleh para majikan, sama bodohnya dengan dunia dan subjeknya. Para majikan selalu dan di mana-mana dalam semacam kombinasi diam-diam, tetapi konstan dan seragam, bukan untuk menaikkan upah kerja di atas tingkat aktual mereka.”</a:t>
            </a:r>
            <a:endParaRPr lang="en-US" altLang="ko-KR" dirty="0"/>
          </a:p>
          <a:p>
            <a:pPr latinLnBrk="0"/>
            <a:r>
              <a:rPr lang="id-ID" dirty="0"/>
              <a:t>"Kerja yang diwujudkan" dalam suatu produk sama dengan "kerja yang diperintahkan" (yaitu jumlah kerja yang dapat dibeli dengan menjualnya), maka keuntungan menjadi tidak mungkin.</a:t>
            </a:r>
            <a:r>
              <a:rPr lang="en-US" altLang="ko-KR" sz="2800" dirty="0">
                <a:solidFill>
                  <a:srgbClr val="FF0000"/>
                </a:solidFill>
              </a:rPr>
              <a:t>“</a:t>
            </a:r>
          </a:p>
          <a:p>
            <a:pPr latinLnBrk="0"/>
            <a:r>
              <a:rPr lang="id-ID" dirty="0"/>
              <a:t>Kapital bukanlah faktor produksi yang asli; itu adalah akumulasi kerja.”</a:t>
            </a:r>
          </a:p>
          <a:p>
            <a:pPr latinLnBrk="0"/>
            <a:r>
              <a:rPr lang="id-ID" dirty="0"/>
              <a:t>Teori Nilai Tenaga Kerja (LTVP)</a:t>
            </a:r>
            <a:endParaRPr lang="en-GB" altLang="ko-KR" dirty="0">
              <a:solidFill>
                <a:srgbClr val="FF0000"/>
              </a:solidFill>
            </a:endParaRPr>
          </a:p>
          <a:p>
            <a:pPr latinLnBrk="0"/>
            <a:endParaRPr lang="en-GB" altLang="ko-KR" dirty="0"/>
          </a:p>
          <a:p>
            <a:pPr latinLnBrk="0"/>
            <a:endParaRPr lang="en-GB" altLang="ko-KR" dirty="0"/>
          </a:p>
          <a:p>
            <a:pPr latinLnBrk="0"/>
            <a:endParaRPr lang="en-GB" dirty="0"/>
          </a:p>
        </p:txBody>
      </p:sp>
      <p:sp>
        <p:nvSpPr>
          <p:cNvPr id="4" name="슬라이드 번호 개체 틀 3">
            <a:extLst>
              <a:ext uri="{FF2B5EF4-FFF2-40B4-BE49-F238E27FC236}">
                <a16:creationId xmlns:a16="http://schemas.microsoft.com/office/drawing/2014/main" id="{6CBA5B91-EC6A-1041-8072-72072C8C24FF}"/>
              </a:ext>
            </a:extLst>
          </p:cNvPr>
          <p:cNvSpPr>
            <a:spLocks noGrp="1"/>
          </p:cNvSpPr>
          <p:nvPr>
            <p:ph type="sldNum" sz="quarter" idx="12"/>
          </p:nvPr>
        </p:nvSpPr>
        <p:spPr/>
        <p:txBody>
          <a:bodyPr/>
          <a:lstStyle/>
          <a:p>
            <a:fld id="{DE8B6C5A-9C7E-4642-94CC-C833C3321E80}" type="slidenum">
              <a:rPr lang="ko-KR" altLang="en-US" smtClean="0"/>
              <a:t>16</a:t>
            </a:fld>
            <a:endParaRPr lang="ko-KR" altLang="en-US"/>
          </a:p>
        </p:txBody>
      </p:sp>
      <p:pic>
        <p:nvPicPr>
          <p:cNvPr id="6" name="그림 5">
            <a:extLst>
              <a:ext uri="{FF2B5EF4-FFF2-40B4-BE49-F238E27FC236}">
                <a16:creationId xmlns:a16="http://schemas.microsoft.com/office/drawing/2014/main" id="{6D6221B7-2E96-EF48-ABE8-6001B56D2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03" y="144247"/>
            <a:ext cx="5288675" cy="6577227"/>
          </a:xfrm>
          <a:prstGeom prst="rect">
            <a:avLst/>
          </a:prstGeom>
        </p:spPr>
      </p:pic>
    </p:spTree>
    <p:extLst>
      <p:ext uri="{BB962C8B-B14F-4D97-AF65-F5344CB8AC3E}">
        <p14:creationId xmlns:p14="http://schemas.microsoft.com/office/powerpoint/2010/main" val="3444187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50" name="제목 1"/>
          <p:cNvSpPr>
            <a:spLocks noGrp="1"/>
          </p:cNvSpPr>
          <p:nvPr>
            <p:ph type="title"/>
          </p:nvPr>
        </p:nvSpPr>
        <p:spPr>
          <a:xfrm>
            <a:off x="609601" y="4385066"/>
            <a:ext cx="10923638" cy="1317643"/>
          </a:xfrm>
        </p:spPr>
        <p:txBody>
          <a:bodyPr vert="horz" lIns="91440" tIns="45720" rIns="91440" bIns="45720" rtlCol="0" anchor="b">
            <a:normAutofit/>
          </a:bodyPr>
          <a:lstStyle/>
          <a:p>
            <a:pPr latinLnBrk="0"/>
            <a:r>
              <a:rPr lang="en-US" altLang="ko-KR" sz="6000" b="1" kern="1200">
                <a:solidFill>
                  <a:schemeClr val="tx1"/>
                </a:solidFill>
                <a:latin typeface="+mj-lt"/>
                <a:ea typeface="+mj-ea"/>
                <a:cs typeface="+mj-cs"/>
              </a:rPr>
              <a:t>Robert Owen (1771-1858)</a:t>
            </a:r>
            <a:endParaRPr lang="en-US" altLang="ko-KR" sz="6000" kern="1200">
              <a:solidFill>
                <a:schemeClr val="tx1"/>
              </a:solidFill>
              <a:latin typeface="+mj-lt"/>
              <a:ea typeface="+mj-ea"/>
              <a:cs typeface="+mj-cs"/>
            </a:endParaRPr>
          </a:p>
        </p:txBody>
      </p:sp>
      <p:sp>
        <p:nvSpPr>
          <p:cNvPr id="2051" name="내용 개체 틀 2"/>
          <p:cNvSpPr>
            <a:spLocks noGrp="1"/>
          </p:cNvSpPr>
          <p:nvPr>
            <p:ph idx="1"/>
          </p:nvPr>
        </p:nvSpPr>
        <p:spPr>
          <a:xfrm>
            <a:off x="609600" y="5702709"/>
            <a:ext cx="10923638" cy="521109"/>
          </a:xfrm>
        </p:spPr>
        <p:txBody>
          <a:bodyPr vert="horz" lIns="91440" tIns="45720" rIns="91440" bIns="45720" rtlCol="0">
            <a:normAutofit/>
          </a:bodyPr>
          <a:lstStyle/>
          <a:p>
            <a:pPr marL="0" indent="0" latinLnBrk="0">
              <a:buNone/>
            </a:pPr>
            <a:r>
              <a:rPr lang="en-US" altLang="ko-KR" sz="2400" b="1" kern="1200" dirty="0">
                <a:solidFill>
                  <a:schemeClr val="tx1"/>
                </a:solidFill>
                <a:latin typeface="+mn-lt"/>
                <a:ea typeface="+mn-ea"/>
                <a:cs typeface="+mn-cs"/>
              </a:rPr>
              <a:t>8 jam </a:t>
            </a:r>
            <a:r>
              <a:rPr lang="en-US" altLang="ko-KR" sz="2400" b="1" kern="1200" dirty="0" err="1">
                <a:solidFill>
                  <a:schemeClr val="tx1"/>
                </a:solidFill>
                <a:latin typeface="+mn-lt"/>
                <a:ea typeface="+mn-ea"/>
                <a:cs typeface="+mn-cs"/>
              </a:rPr>
              <a:t>kerja</a:t>
            </a:r>
            <a:r>
              <a:rPr lang="en-US" altLang="ko-KR" sz="2400" b="1" kern="1200" dirty="0">
                <a:solidFill>
                  <a:schemeClr val="tx1"/>
                </a:solidFill>
                <a:latin typeface="+mn-lt"/>
                <a:ea typeface="+mn-ea"/>
                <a:cs typeface="+mn-cs"/>
              </a:rPr>
              <a:t>, 8 jam </a:t>
            </a:r>
            <a:r>
              <a:rPr lang="en-US" altLang="ko-KR" sz="2400" b="1" kern="1200" dirty="0" err="1">
                <a:solidFill>
                  <a:schemeClr val="tx1"/>
                </a:solidFill>
                <a:latin typeface="+mn-lt"/>
                <a:ea typeface="+mn-ea"/>
                <a:cs typeface="+mn-cs"/>
              </a:rPr>
              <a:t>rekreasi</a:t>
            </a:r>
            <a:r>
              <a:rPr lang="en-US" altLang="ko-KR" sz="2400" b="1" kern="1200" dirty="0">
                <a:solidFill>
                  <a:schemeClr val="tx1"/>
                </a:solidFill>
                <a:latin typeface="+mn-lt"/>
                <a:ea typeface="+mn-ea"/>
                <a:cs typeface="+mn-cs"/>
              </a:rPr>
              <a:t>, 8 jam </a:t>
            </a:r>
            <a:r>
              <a:rPr lang="en-US" altLang="ko-KR" sz="2400" b="1" kern="1200" dirty="0" err="1">
                <a:solidFill>
                  <a:schemeClr val="tx1"/>
                </a:solidFill>
                <a:latin typeface="+mn-lt"/>
                <a:ea typeface="+mn-ea"/>
                <a:cs typeface="+mn-cs"/>
              </a:rPr>
              <a:t>istirahat</a:t>
            </a:r>
            <a:endParaRPr lang="en-US" altLang="ko-KR" sz="2400" b="1" kern="1200" dirty="0">
              <a:solidFill>
                <a:schemeClr val="tx1"/>
              </a:solidFill>
              <a:latin typeface="+mn-lt"/>
              <a:ea typeface="+mn-ea"/>
              <a:cs typeface="+mn-cs"/>
            </a:endParaRPr>
          </a:p>
        </p:txBody>
      </p:sp>
      <p:pic>
        <p:nvPicPr>
          <p:cNvPr id="205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64" r="4125" b="-1"/>
          <a:stretch/>
        </p:blipFill>
        <p:spPr bwMode="auto">
          <a:xfrm>
            <a:off x="20" y="10"/>
            <a:ext cx="6095974" cy="425252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http://www.cottontimes.co.uk/cottonpix/Owen%20Rbt%201845.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24445" r="1" b="13028"/>
          <a:stretch/>
        </p:blipFill>
        <p:spPr bwMode="auto">
          <a:xfrm>
            <a:off x="6095999" y="-681"/>
            <a:ext cx="6096001" cy="4253215"/>
          </a:xfrm>
          <a:prstGeom prst="rect">
            <a:avLst/>
          </a:prstGeom>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슬라이드 번호 개체 틀 1">
            <a:extLst>
              <a:ext uri="{FF2B5EF4-FFF2-40B4-BE49-F238E27FC236}">
                <a16:creationId xmlns:a16="http://schemas.microsoft.com/office/drawing/2014/main" id="{0C063E9E-81E0-7B4C-846C-74356CF32887}"/>
              </a:ext>
            </a:extLst>
          </p:cNvPr>
          <p:cNvSpPr>
            <a:spLocks noGrp="1"/>
          </p:cNvSpPr>
          <p:nvPr>
            <p:ph type="sldNum" sz="quarter" idx="12"/>
          </p:nvPr>
        </p:nvSpPr>
        <p:spPr>
          <a:xfrm>
            <a:off x="10739336" y="6356350"/>
            <a:ext cx="614464" cy="365125"/>
          </a:xfrm>
        </p:spPr>
        <p:txBody>
          <a:bodyPr vert="horz" lIns="91440" tIns="45720" rIns="91440" bIns="45720" rtlCol="0" anchor="ctr">
            <a:normAutofit/>
          </a:bodyPr>
          <a:lstStyle/>
          <a:p>
            <a:pPr latinLnBrk="0">
              <a:spcAft>
                <a:spcPts val="600"/>
              </a:spcAft>
            </a:pPr>
            <a:fld id="{DE8B6C5A-9C7E-4642-94CC-C833C3321E80}" type="slidenum">
              <a:rPr lang="en-US" altLang="ko-KR" smtClean="0">
                <a:solidFill>
                  <a:schemeClr val="tx1"/>
                </a:solidFill>
              </a:rPr>
              <a:pPr latinLnBrk="0">
                <a:spcAft>
                  <a:spcPts val="600"/>
                </a:spcAft>
              </a:pPr>
              <a:t>17</a:t>
            </a:fld>
            <a:endParaRPr lang="en-US" altLang="ko-KR">
              <a:solidFill>
                <a:schemeClr val="tx1"/>
              </a:solidFill>
            </a:endParaRPr>
          </a:p>
        </p:txBody>
      </p:sp>
    </p:spTree>
    <p:extLst>
      <p:ext uri="{BB962C8B-B14F-4D97-AF65-F5344CB8AC3E}">
        <p14:creationId xmlns:p14="http://schemas.microsoft.com/office/powerpoint/2010/main" val="749691477"/>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505CC09-CC46-D64E-ABE7-9442A6C755FB}"/>
              </a:ext>
            </a:extLst>
          </p:cNvPr>
          <p:cNvSpPr>
            <a:spLocks noGrp="1"/>
          </p:cNvSpPr>
          <p:nvPr>
            <p:ph type="title"/>
          </p:nvPr>
        </p:nvSpPr>
        <p:spPr>
          <a:xfrm>
            <a:off x="4965430" y="629266"/>
            <a:ext cx="6586491" cy="1676603"/>
          </a:xfrm>
        </p:spPr>
        <p:txBody>
          <a:bodyPr>
            <a:normAutofit/>
          </a:bodyPr>
          <a:lstStyle/>
          <a:p>
            <a:r>
              <a:rPr lang="en-US" sz="5400" dirty="0"/>
              <a:t>Daniel Legrand</a:t>
            </a:r>
            <a:br>
              <a:rPr lang="en-US" sz="5400" dirty="0"/>
            </a:br>
            <a:r>
              <a:rPr lang="en-US" sz="5400" dirty="0"/>
              <a:t>(1783~1859)</a:t>
            </a:r>
            <a:endParaRPr lang="en-GB" sz="5400" dirty="0"/>
          </a:p>
        </p:txBody>
      </p:sp>
      <p:pic>
        <p:nvPicPr>
          <p:cNvPr id="6" name="내용 개체 틀 5" descr="사람, 실내, 앉아있는, 사진이(가) 표시된 사진&#10;&#10;자동 생성된 설명">
            <a:extLst>
              <a:ext uri="{FF2B5EF4-FFF2-40B4-BE49-F238E27FC236}">
                <a16:creationId xmlns:a16="http://schemas.microsoft.com/office/drawing/2014/main" id="{193D883B-1A86-BA44-B55F-9AE966A6CC46}"/>
              </a:ext>
            </a:extLst>
          </p:cNvPr>
          <p:cNvPicPr>
            <a:picLocks noChangeAspect="1"/>
          </p:cNvPicPr>
          <p:nvPr/>
        </p:nvPicPr>
        <p:blipFill rotWithShape="1">
          <a:blip r:embed="rId2">
            <a:extLst>
              <a:ext uri="{28A0092B-C50C-407E-A947-70E740481C1C}">
                <a14:useLocalDpi xmlns:a14="http://schemas.microsoft.com/office/drawing/2010/main" val="0"/>
              </a:ext>
            </a:extLst>
          </a:blip>
          <a:srcRect l="14820" r="2243"/>
          <a:stretch/>
        </p:blipFill>
        <p:spPr>
          <a:xfrm>
            <a:off x="20" y="10"/>
            <a:ext cx="4635571" cy="6857990"/>
          </a:xfrm>
          <a:prstGeom prst="rect">
            <a:avLst/>
          </a:prstGeom>
          <a:effectLst/>
        </p:spPr>
      </p:pic>
      <p:sp>
        <p:nvSpPr>
          <p:cNvPr id="10" name="Content Placeholder 9">
            <a:extLst>
              <a:ext uri="{FF2B5EF4-FFF2-40B4-BE49-F238E27FC236}">
                <a16:creationId xmlns:a16="http://schemas.microsoft.com/office/drawing/2014/main" id="{9FF5E55B-0707-4F4B-86AA-7F3ACF39337D}"/>
              </a:ext>
            </a:extLst>
          </p:cNvPr>
          <p:cNvSpPr>
            <a:spLocks noGrp="1"/>
          </p:cNvSpPr>
          <p:nvPr>
            <p:ph idx="1"/>
          </p:nvPr>
        </p:nvSpPr>
        <p:spPr>
          <a:xfrm>
            <a:off x="4965431" y="2438400"/>
            <a:ext cx="6769369" cy="3785419"/>
          </a:xfrm>
        </p:spPr>
        <p:txBody>
          <a:bodyPr>
            <a:normAutofit/>
          </a:bodyPr>
          <a:lstStyle/>
          <a:p>
            <a:pPr marL="0" indent="0">
              <a:buNone/>
            </a:pPr>
            <a:r>
              <a:rPr lang="en-GB" altLang="ko-KR" dirty="0"/>
              <a:t>“</a:t>
            </a:r>
            <a:r>
              <a:rPr lang="id-ID" dirty="0"/>
              <a:t>Semua kepentingannya, tanpa kecuali, dengan angkuh menuntut campur tangan undang-undang untuk menetapkan usia, jam kerja dan sekolah para pekerja pabriknya untuk menyelamatkan mereka dari kehancuran dan kebinasaan” – </a:t>
            </a:r>
          </a:p>
          <a:p>
            <a:pPr marL="0" indent="0">
              <a:buNone/>
            </a:pPr>
            <a:r>
              <a:rPr lang="id-ID" dirty="0"/>
              <a:t>sebuah surat pada tahun 1841</a:t>
            </a:r>
            <a:endParaRPr lang="en-US" sz="2400" dirty="0"/>
          </a:p>
        </p:txBody>
      </p:sp>
      <p:sp>
        <p:nvSpPr>
          <p:cNvPr id="4" name="슬라이드 번호 개체 틀 3">
            <a:extLst>
              <a:ext uri="{FF2B5EF4-FFF2-40B4-BE49-F238E27FC236}">
                <a16:creationId xmlns:a16="http://schemas.microsoft.com/office/drawing/2014/main" id="{24C35CDC-9E8C-1048-BE80-F3BCD57C1B28}"/>
              </a:ext>
            </a:extLst>
          </p:cNvPr>
          <p:cNvSpPr>
            <a:spLocks noGrp="1"/>
          </p:cNvSpPr>
          <p:nvPr>
            <p:ph type="sldNum" sz="quarter" idx="12"/>
          </p:nvPr>
        </p:nvSpPr>
        <p:spPr>
          <a:xfrm>
            <a:off x="10167042" y="6356350"/>
            <a:ext cx="1186758" cy="365125"/>
          </a:xfrm>
        </p:spPr>
        <p:txBody>
          <a:bodyPr>
            <a:normAutofit/>
          </a:bodyPr>
          <a:lstStyle/>
          <a:p>
            <a:pPr>
              <a:spcAft>
                <a:spcPts val="600"/>
              </a:spcAft>
            </a:pPr>
            <a:fld id="{DE8B6C5A-9C7E-4642-94CC-C833C3321E80}" type="slidenum">
              <a:rPr lang="ko-KR" altLang="en-US" smtClean="0"/>
              <a:pPr>
                <a:spcAft>
                  <a:spcPts val="600"/>
                </a:spcAft>
              </a:pPr>
              <a:t>18</a:t>
            </a:fld>
            <a:endParaRPr lang="ko-KR" altLang="en-US"/>
          </a:p>
        </p:txBody>
      </p:sp>
    </p:spTree>
    <p:extLst>
      <p:ext uri="{BB962C8B-B14F-4D97-AF65-F5344CB8AC3E}">
        <p14:creationId xmlns:p14="http://schemas.microsoft.com/office/powerpoint/2010/main" val="2499036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a:bodyPr>
          <a:lstStyle/>
          <a:p>
            <a:br>
              <a:rPr lang="en-US" altLang="ko-KR" sz="2100" dirty="0"/>
            </a:br>
            <a:br>
              <a:rPr lang="en-US" altLang="ko-KR" sz="2100" dirty="0"/>
            </a:br>
            <a:r>
              <a:rPr lang="en-GB" altLang="ko-KR" sz="2800" b="1" dirty="0"/>
              <a:t>Pierre-Joseph Proudhon</a:t>
            </a:r>
            <a:br>
              <a:rPr lang="en-GB" altLang="ko-KR" sz="2100" dirty="0"/>
            </a:br>
            <a:r>
              <a:rPr lang="en-US" altLang="ko-KR" sz="2100" dirty="0"/>
              <a:t>(1809</a:t>
            </a:r>
            <a:r>
              <a:rPr lang="en-GB" altLang="ko-KR" sz="2100" dirty="0"/>
              <a:t>-1865)</a:t>
            </a:r>
            <a:br>
              <a:rPr lang="en-GB" altLang="ko-KR" sz="2100" dirty="0"/>
            </a:br>
            <a:endParaRPr lang="ko-KR" altLang="en-US" sz="2100" dirty="0"/>
          </a:p>
        </p:txBody>
      </p:sp>
      <p:cxnSp>
        <p:nvCxnSpPr>
          <p:cNvPr id="77" name="Straight Arrow Connector 76">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55320" y="2316480"/>
            <a:ext cx="5013960" cy="3169907"/>
          </a:xfrm>
        </p:spPr>
        <p:txBody>
          <a:bodyPr>
            <a:normAutofit/>
          </a:bodyPr>
          <a:lstStyle/>
          <a:p>
            <a:pPr marL="0" indent="0">
              <a:buNone/>
            </a:pPr>
            <a:r>
              <a:rPr lang="en-US" altLang="ko-KR" sz="2400" b="1" dirty="0">
                <a:effectLst>
                  <a:outerShdw blurRad="38100" dist="38100" dir="2700000" algn="tl">
                    <a:srgbClr val="000000">
                      <a:alpha val="43137"/>
                    </a:srgbClr>
                  </a:outerShdw>
                </a:effectLst>
              </a:rPr>
              <a:t>『</a:t>
            </a:r>
            <a:r>
              <a:rPr lang="id-ID" sz="1600" dirty="0"/>
              <a:t>Apa Itu Properti』 Diterbitkan pada tahun 1840 </a:t>
            </a:r>
          </a:p>
          <a:p>
            <a:pPr marL="0" indent="0">
              <a:buNone/>
            </a:pPr>
            <a:r>
              <a:rPr lang="id-ID" sz="1600" dirty="0"/>
              <a:t>“Mengapa masyarakat penuh dengan keputusasaan </a:t>
            </a:r>
          </a:p>
          <a:p>
            <a:pPr marL="0" indent="0">
              <a:buNone/>
            </a:pPr>
            <a:r>
              <a:rPr lang="id-ID" sz="1600" dirty="0"/>
              <a:t>dan kemiskinan?” </a:t>
            </a:r>
          </a:p>
          <a:p>
            <a:pPr marL="0" indent="0">
              <a:buNone/>
            </a:pPr>
            <a:r>
              <a:rPr lang="id-ID" sz="1600" dirty="0"/>
              <a:t>“Properti adalah pencurian” </a:t>
            </a:r>
          </a:p>
          <a:p>
            <a:pPr marL="0" indent="0">
              <a:buNone/>
            </a:pPr>
            <a:r>
              <a:rPr lang="id-ID" sz="1600" dirty="0"/>
              <a:t>“Properti adalah pembunuhan” </a:t>
            </a:r>
          </a:p>
          <a:p>
            <a:pPr marL="0" indent="0">
              <a:buNone/>
            </a:pPr>
            <a:r>
              <a:rPr lang="id-ID" sz="1600" dirty="0"/>
              <a:t>“Properti adalah ibu dari tirani” </a:t>
            </a:r>
          </a:p>
          <a:p>
            <a:pPr marL="0" indent="0">
              <a:buNone/>
            </a:pPr>
            <a:r>
              <a:rPr lang="id-ID" sz="1600" dirty="0"/>
              <a:t>“kemiskinan menyangkal kesetaraan”</a:t>
            </a:r>
            <a:endParaRPr lang="en-US" altLang="ko-KR" sz="2400" dirty="0">
              <a:effectLst>
                <a:outerShdw blurRad="38100" dist="38100" dir="2700000" algn="tl">
                  <a:srgbClr val="000000">
                    <a:alpha val="43137"/>
                  </a:srgbClr>
                </a:outerShdw>
              </a:effectLst>
            </a:endParaRPr>
          </a:p>
        </p:txBody>
      </p:sp>
      <p:pic>
        <p:nvPicPr>
          <p:cNvPr id="86024" name="Picture 8" descr="Portrait of Pierre Joseph Proudhon 1865.jpg"/>
          <p:cNvPicPr>
            <a:picLocks noChangeAspect="1" noChangeArrowheads="1"/>
          </p:cNvPicPr>
          <p:nvPr/>
        </p:nvPicPr>
        <p:blipFill rotWithShape="1">
          <a:blip r:embed="rId2">
            <a:extLst>
              <a:ext uri="{28A0092B-C50C-407E-A947-70E740481C1C}">
                <a14:useLocalDpi xmlns:a14="http://schemas.microsoft.com/office/drawing/2010/main" val="0"/>
              </a:ext>
            </a:extLst>
          </a:blip>
          <a:srcRect b="16438"/>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5" name="슬라이드 번호 개체 틀 4">
            <a:extLst>
              <a:ext uri="{FF2B5EF4-FFF2-40B4-BE49-F238E27FC236}">
                <a16:creationId xmlns:a16="http://schemas.microsoft.com/office/drawing/2014/main" id="{AA498321-9805-4742-B1D1-E241565BA328}"/>
              </a:ext>
            </a:extLst>
          </p:cNvPr>
          <p:cNvSpPr>
            <a:spLocks noGrp="1"/>
          </p:cNvSpPr>
          <p:nvPr>
            <p:ph type="sldNum" sz="quarter" idx="12"/>
          </p:nvPr>
        </p:nvSpPr>
        <p:spPr/>
        <p:txBody>
          <a:bodyPr/>
          <a:lstStyle/>
          <a:p>
            <a:fld id="{DE8B6C5A-9C7E-4642-94CC-C833C3321E80}" type="slidenum">
              <a:rPr lang="ko-KR" altLang="en-US" smtClean="0"/>
              <a:t>19</a:t>
            </a:fld>
            <a:endParaRPr lang="ko-KR" altLang="en-US"/>
          </a:p>
        </p:txBody>
      </p:sp>
    </p:spTree>
    <p:extLst>
      <p:ext uri="{BB962C8B-B14F-4D97-AF65-F5344CB8AC3E}">
        <p14:creationId xmlns:p14="http://schemas.microsoft.com/office/powerpoint/2010/main" val="2689506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73">
            <a:extLst>
              <a:ext uri="{FF2B5EF4-FFF2-40B4-BE49-F238E27FC236}">
                <a16:creationId xmlns:a16="http://schemas.microsoft.com/office/drawing/2014/main" id="{475A45CE-7164-4413-9B69-6C911D3E6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2" name="Rectangle 75">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File:Horace Vernet-Barricade rue Soufflot.jpg"/>
          <p:cNvPicPr>
            <a:picLocks noChangeAspect="1" noChangeArrowheads="1"/>
          </p:cNvPicPr>
          <p:nvPr/>
        </p:nvPicPr>
        <p:blipFill rotWithShape="1">
          <a:blip r:embed="rId2" cstate="email">
            <a:alphaModFix amt="55000"/>
            <a:extLst>
              <a:ext uri="{28A0092B-C50C-407E-A947-70E740481C1C}">
                <a14:useLocalDpi xmlns:a14="http://schemas.microsoft.com/office/drawing/2010/main"/>
              </a:ext>
            </a:extLst>
          </a:blip>
          <a:srcRect t="14945" r="-1" b="9262"/>
          <a:stretch/>
        </p:blipFill>
        <p:spPr bwMode="auto">
          <a:xfrm>
            <a:off x="603671" y="-1"/>
            <a:ext cx="11588329" cy="6857999"/>
          </a:xfrm>
          <a:prstGeom prst="rect">
            <a:avLst/>
          </a:prstGeom>
          <a:extLst>
            <a:ext uri="{909E8E84-426E-40DD-AFC4-6F175D3DCCD1}">
              <a14:hiddenFill xmlns:a14="http://schemas.microsoft.com/office/drawing/2010/main">
                <a:solidFill>
                  <a:srgbClr val="FFFFFF"/>
                </a:solidFill>
              </a14:hiddenFill>
            </a:ext>
          </a:extLst>
        </p:spPr>
      </p:pic>
      <p:sp>
        <p:nvSpPr>
          <p:cNvPr id="21506" name="Title 1"/>
          <p:cNvSpPr>
            <a:spLocks noGrp="1"/>
          </p:cNvSpPr>
          <p:nvPr>
            <p:ph type="title"/>
          </p:nvPr>
        </p:nvSpPr>
        <p:spPr>
          <a:xfrm>
            <a:off x="817731" y="2165689"/>
            <a:ext cx="5510880" cy="1329283"/>
          </a:xfrm>
        </p:spPr>
        <p:txBody>
          <a:bodyPr vert="horz" lIns="91440" tIns="45720" rIns="91440" bIns="45720" rtlCol="0" anchor="b">
            <a:normAutofit/>
          </a:bodyPr>
          <a:lstStyle/>
          <a:p>
            <a:pPr latinLnBrk="0"/>
            <a:r>
              <a:rPr lang="en-US" altLang="ko-KR" sz="2800" dirty="0" err="1">
                <a:solidFill>
                  <a:srgbClr val="FF0000"/>
                </a:solidFill>
                <a:highlight>
                  <a:srgbClr val="FFFF00"/>
                </a:highlight>
              </a:rPr>
              <a:t>Februari</a:t>
            </a:r>
            <a:r>
              <a:rPr lang="en-US" altLang="ko-KR" sz="2800" dirty="0">
                <a:solidFill>
                  <a:srgbClr val="FF0000"/>
                </a:solidFill>
                <a:highlight>
                  <a:srgbClr val="FFFF00"/>
                </a:highlight>
              </a:rPr>
              <a:t> 1848</a:t>
            </a:r>
            <a:br>
              <a:rPr lang="en-US" altLang="ko-KR" sz="2800" dirty="0">
                <a:solidFill>
                  <a:srgbClr val="FF0000"/>
                </a:solidFill>
                <a:highlight>
                  <a:srgbClr val="FFFF00"/>
                </a:highlight>
              </a:rPr>
            </a:br>
            <a:r>
              <a:rPr lang="en-US" altLang="ko-KR" sz="2800" b="1" dirty="0">
                <a:solidFill>
                  <a:srgbClr val="FF0000"/>
                </a:solidFill>
                <a:highlight>
                  <a:srgbClr val="FFFF00"/>
                </a:highlight>
              </a:rPr>
              <a:t>Manifesto </a:t>
            </a:r>
            <a:r>
              <a:rPr lang="en-US" altLang="ko-KR" sz="2800" b="1" dirty="0" err="1">
                <a:solidFill>
                  <a:srgbClr val="FF0000"/>
                </a:solidFill>
                <a:highlight>
                  <a:srgbClr val="FFFF00"/>
                </a:highlight>
              </a:rPr>
              <a:t>Komunis</a:t>
            </a:r>
            <a:br>
              <a:rPr lang="en-US" altLang="ko-KR" sz="2800" dirty="0">
                <a:solidFill>
                  <a:srgbClr val="FF0000"/>
                </a:solidFill>
                <a:highlight>
                  <a:srgbClr val="FFFF00"/>
                </a:highlight>
              </a:rPr>
            </a:br>
            <a:r>
              <a:rPr lang="en-US" altLang="ko-KR" sz="2800" dirty="0" err="1">
                <a:solidFill>
                  <a:srgbClr val="FF0000"/>
                </a:solidFill>
                <a:highlight>
                  <a:srgbClr val="FFFF00"/>
                </a:highlight>
              </a:rPr>
              <a:t>Revolusi</a:t>
            </a:r>
            <a:r>
              <a:rPr lang="en-US" altLang="ko-KR" sz="2800" dirty="0">
                <a:solidFill>
                  <a:srgbClr val="FF0000"/>
                </a:solidFill>
                <a:highlight>
                  <a:srgbClr val="FFFF00"/>
                </a:highlight>
              </a:rPr>
              <a:t> di </a:t>
            </a:r>
            <a:r>
              <a:rPr lang="en-US" altLang="ko-KR" sz="2800" dirty="0" err="1">
                <a:solidFill>
                  <a:srgbClr val="FF0000"/>
                </a:solidFill>
                <a:highlight>
                  <a:srgbClr val="FFFF00"/>
                </a:highlight>
              </a:rPr>
              <a:t>Eropa</a:t>
            </a:r>
            <a:endParaRPr lang="en-US" altLang="ko-KR" sz="2800" dirty="0">
              <a:solidFill>
                <a:srgbClr val="FF0000"/>
              </a:solidFill>
              <a:highlight>
                <a:srgbClr val="FFFF00"/>
              </a:highlight>
            </a:endParaRPr>
          </a:p>
        </p:txBody>
      </p:sp>
      <p:sp>
        <p:nvSpPr>
          <p:cNvPr id="21513" name="Rectangle 77">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514" name="Group 79">
            <a:extLst>
              <a:ext uri="{FF2B5EF4-FFF2-40B4-BE49-F238E27FC236}">
                <a16:creationId xmlns:a16="http://schemas.microsoft.com/office/drawing/2014/main" id="{657A9F6A-BC1D-4C9E-9BE3-C7497A2AA9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21515" name="Rectangle 64">
              <a:extLst>
                <a:ext uri="{FF2B5EF4-FFF2-40B4-BE49-F238E27FC236}">
                  <a16:creationId xmlns:a16="http://schemas.microsoft.com/office/drawing/2014/main" id="{027809ED-5DE3-494F-A280-6A371B66C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6" name="Rectangle 66">
              <a:extLst>
                <a:ext uri="{FF2B5EF4-FFF2-40B4-BE49-F238E27FC236}">
                  <a16:creationId xmlns:a16="http://schemas.microsoft.com/office/drawing/2014/main" id="{73E2BBD9-9647-42B1-A683-0A30BA65FF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7" name="Rectangle 64">
              <a:extLst>
                <a:ext uri="{FF2B5EF4-FFF2-40B4-BE49-F238E27FC236}">
                  <a16:creationId xmlns:a16="http://schemas.microsoft.com/office/drawing/2014/main" id="{D839F8D1-3578-47BB-A774-C37328513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8" name="Rectangle 66">
              <a:extLst>
                <a:ext uri="{FF2B5EF4-FFF2-40B4-BE49-F238E27FC236}">
                  <a16:creationId xmlns:a16="http://schemas.microsoft.com/office/drawing/2014/main" id="{5945941B-ECB6-43CA-9019-B10583743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9" name="Rectangle 64">
              <a:extLst>
                <a:ext uri="{FF2B5EF4-FFF2-40B4-BE49-F238E27FC236}">
                  <a16:creationId xmlns:a16="http://schemas.microsoft.com/office/drawing/2014/main" id="{79885345-2271-4344-A4D1-2935078A7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0" name="Rectangle 66">
              <a:extLst>
                <a:ext uri="{FF2B5EF4-FFF2-40B4-BE49-F238E27FC236}">
                  <a16:creationId xmlns:a16="http://schemas.microsoft.com/office/drawing/2014/main" id="{BCFFA94E-F9BE-401C-ABA2-A9CF45280C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1" name="Rectangle 64">
              <a:extLst>
                <a:ext uri="{FF2B5EF4-FFF2-40B4-BE49-F238E27FC236}">
                  <a16:creationId xmlns:a16="http://schemas.microsoft.com/office/drawing/2014/main" id="{B3D7947B-48B6-43A7-99D8-A6B3D98C1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2" name="Rectangle 66">
              <a:extLst>
                <a:ext uri="{FF2B5EF4-FFF2-40B4-BE49-F238E27FC236}">
                  <a16:creationId xmlns:a16="http://schemas.microsoft.com/office/drawing/2014/main" id="{3DBCD25F-F864-414C-9AB9-26AE553B1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3" name="Rectangle 64">
              <a:extLst>
                <a:ext uri="{FF2B5EF4-FFF2-40B4-BE49-F238E27FC236}">
                  <a16:creationId xmlns:a16="http://schemas.microsoft.com/office/drawing/2014/main" id="{2075FAC6-F7C8-4E0B-9609-EC01A72F0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4" name="Rectangle 66">
              <a:extLst>
                <a:ext uri="{FF2B5EF4-FFF2-40B4-BE49-F238E27FC236}">
                  <a16:creationId xmlns:a16="http://schemas.microsoft.com/office/drawing/2014/main" id="{8224C3F2-4222-4C4F-BFD6-CB5D02D8FC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5" name="Rectangle 64">
              <a:extLst>
                <a:ext uri="{FF2B5EF4-FFF2-40B4-BE49-F238E27FC236}">
                  <a16:creationId xmlns:a16="http://schemas.microsoft.com/office/drawing/2014/main" id="{BE3B26FE-4188-4FC9-A39B-0769C1B36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6" name="Rectangle 66">
              <a:extLst>
                <a:ext uri="{FF2B5EF4-FFF2-40B4-BE49-F238E27FC236}">
                  <a16:creationId xmlns:a16="http://schemas.microsoft.com/office/drawing/2014/main" id="{818F9337-8812-4117-B868-6E7B0D51C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7" name="Rectangle 64">
              <a:extLst>
                <a:ext uri="{FF2B5EF4-FFF2-40B4-BE49-F238E27FC236}">
                  <a16:creationId xmlns:a16="http://schemas.microsoft.com/office/drawing/2014/main" id="{E0422CE2-E40B-437F-93E9-D97AB13299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8" name="Rectangle 66">
              <a:extLst>
                <a:ext uri="{FF2B5EF4-FFF2-40B4-BE49-F238E27FC236}">
                  <a16:creationId xmlns:a16="http://schemas.microsoft.com/office/drawing/2014/main" id="{7ADFF71D-87CE-4CCC-A7A3-B0E7AE8EF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9" name="Rectangle 64">
              <a:extLst>
                <a:ext uri="{FF2B5EF4-FFF2-40B4-BE49-F238E27FC236}">
                  <a16:creationId xmlns:a16="http://schemas.microsoft.com/office/drawing/2014/main" id="{0B824915-A223-4BA7-BC93-59327EC69F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30" name="Rectangle 66">
              <a:extLst>
                <a:ext uri="{FF2B5EF4-FFF2-40B4-BE49-F238E27FC236}">
                  <a16:creationId xmlns:a16="http://schemas.microsoft.com/office/drawing/2014/main" id="{8DB2D54C-0C09-4E26-A66C-486AEBC873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31" name="Rectangle 64">
              <a:extLst>
                <a:ext uri="{FF2B5EF4-FFF2-40B4-BE49-F238E27FC236}">
                  <a16:creationId xmlns:a16="http://schemas.microsoft.com/office/drawing/2014/main" id="{AE2144FF-6FF9-4E15-8439-13792A1FD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32" name="Rectangle 66">
              <a:extLst>
                <a:ext uri="{FF2B5EF4-FFF2-40B4-BE49-F238E27FC236}">
                  <a16:creationId xmlns:a16="http://schemas.microsoft.com/office/drawing/2014/main" id="{7F483164-F2C5-49DF-BE31-D6ADF8DD37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33" name="Rectangle 64">
              <a:extLst>
                <a:ext uri="{FF2B5EF4-FFF2-40B4-BE49-F238E27FC236}">
                  <a16:creationId xmlns:a16="http://schemas.microsoft.com/office/drawing/2014/main" id="{1AA63474-EEA6-42DA-99F3-6CA74F37A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34" name="Rectangle 66">
              <a:extLst>
                <a:ext uri="{FF2B5EF4-FFF2-40B4-BE49-F238E27FC236}">
                  <a16:creationId xmlns:a16="http://schemas.microsoft.com/office/drawing/2014/main" id="{9A82580B-353A-487C-B4E0-384FD3E04B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535" name="Rectangle 101">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슬라이드 번호 개체 틀 1">
            <a:extLst>
              <a:ext uri="{FF2B5EF4-FFF2-40B4-BE49-F238E27FC236}">
                <a16:creationId xmlns:a16="http://schemas.microsoft.com/office/drawing/2014/main" id="{2A1DC88E-D006-1F4F-92FD-E862A5291F32}"/>
              </a:ext>
            </a:extLst>
          </p:cNvPr>
          <p:cNvSpPr>
            <a:spLocks noGrp="1"/>
          </p:cNvSpPr>
          <p:nvPr>
            <p:ph type="sldNum" sz="quarter" idx="12"/>
          </p:nvPr>
        </p:nvSpPr>
        <p:spPr>
          <a:xfrm>
            <a:off x="73152" y="3379979"/>
            <a:ext cx="457200" cy="365125"/>
          </a:xfrm>
          <a:prstGeom prst="ellipse">
            <a:avLst/>
          </a:prstGeom>
        </p:spPr>
        <p:txBody>
          <a:bodyPr vert="horz" lIns="91440" tIns="45720" rIns="91440" bIns="45720" rtlCol="0" anchor="ctr">
            <a:normAutofit fontScale="85000" lnSpcReduction="10000"/>
          </a:bodyPr>
          <a:lstStyle/>
          <a:p>
            <a:pPr algn="ctr" latinLnBrk="0">
              <a:lnSpc>
                <a:spcPct val="90000"/>
              </a:lnSpc>
              <a:spcAft>
                <a:spcPts val="600"/>
              </a:spcAft>
              <a:defRPr/>
            </a:pPr>
            <a:fld id="{DE8B6C5A-9C7E-4642-94CC-C833C3321E80}" type="slidenum">
              <a:rPr lang="en-US" altLang="ko-KR">
                <a:solidFill>
                  <a:srgbClr val="FFFFFF"/>
                </a:solidFill>
                <a:latin typeface="Calibri" panose="020F0502020204030204"/>
              </a:rPr>
              <a:pPr algn="ctr" latinLnBrk="0">
                <a:lnSpc>
                  <a:spcPct val="90000"/>
                </a:lnSpc>
                <a:spcAft>
                  <a:spcPts val="600"/>
                </a:spcAft>
                <a:defRPr/>
              </a:pPr>
              <a:t>20</a:t>
            </a:fld>
            <a:endParaRPr lang="en-US" altLang="ko-KR">
              <a:solidFill>
                <a:srgbClr val="FFFFFF"/>
              </a:solidFill>
              <a:latin typeface="Calibri" panose="020F0502020204030204"/>
            </a:endParaRPr>
          </a:p>
        </p:txBody>
      </p:sp>
      <p:sp>
        <p:nvSpPr>
          <p:cNvPr id="21507" name="Content Placeholder 6"/>
          <p:cNvSpPr>
            <a:spLocks noGrp="1"/>
          </p:cNvSpPr>
          <p:nvPr>
            <p:ph sz="half" idx="2"/>
          </p:nvPr>
        </p:nvSpPr>
        <p:spPr>
          <a:xfrm>
            <a:off x="1166649" y="3379979"/>
            <a:ext cx="10258733" cy="3186359"/>
          </a:xfrm>
        </p:spPr>
        <p:txBody>
          <a:bodyPr vert="horz" lIns="91440" tIns="45720" rIns="91440" bIns="45720" rtlCol="0" anchor="ctr">
            <a:normAutofit/>
          </a:bodyPr>
          <a:lstStyle/>
          <a:p>
            <a:pPr latinLnBrk="0"/>
            <a:r>
              <a:rPr lang="en-US" altLang="ko-KR" sz="2000" dirty="0" err="1">
                <a:solidFill>
                  <a:srgbClr val="FF0000"/>
                </a:solidFill>
                <a:highlight>
                  <a:srgbClr val="FFFF00"/>
                </a:highlight>
              </a:rPr>
              <a:t>Tidak</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ada</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Pekerja</a:t>
            </a:r>
            <a:r>
              <a:rPr lang="en-US" altLang="ko-KR" sz="2000" dirty="0">
                <a:solidFill>
                  <a:srgbClr val="FF0000"/>
                </a:solidFill>
                <a:highlight>
                  <a:srgbClr val="FFFF00"/>
                </a:highlight>
              </a:rPr>
              <a:t> Anak </a:t>
            </a:r>
          </a:p>
          <a:p>
            <a:pPr latinLnBrk="0"/>
            <a:r>
              <a:rPr lang="en-US" altLang="ko-KR" sz="2000" dirty="0" err="1">
                <a:solidFill>
                  <a:srgbClr val="FF0000"/>
                </a:solidFill>
                <a:highlight>
                  <a:srgbClr val="FFFF00"/>
                </a:highlight>
              </a:rPr>
              <a:t>Pajak</a:t>
            </a:r>
            <a:r>
              <a:rPr lang="en-US" altLang="ko-KR" sz="2000" dirty="0">
                <a:solidFill>
                  <a:srgbClr val="FF0000"/>
                </a:solidFill>
                <a:highlight>
                  <a:srgbClr val="FFFF00"/>
                </a:highlight>
              </a:rPr>
              <a:t> Progressive </a:t>
            </a:r>
          </a:p>
          <a:p>
            <a:pPr latinLnBrk="0"/>
            <a:r>
              <a:rPr lang="en-US" altLang="ko-KR" sz="2000" dirty="0">
                <a:solidFill>
                  <a:srgbClr val="FF0000"/>
                </a:solidFill>
                <a:highlight>
                  <a:srgbClr val="FFFF00"/>
                </a:highlight>
              </a:rPr>
              <a:t>Bank </a:t>
            </a:r>
            <a:r>
              <a:rPr lang="en-US" altLang="ko-KR" sz="2000" dirty="0" err="1">
                <a:solidFill>
                  <a:srgbClr val="FF0000"/>
                </a:solidFill>
                <a:highlight>
                  <a:srgbClr val="FFFF00"/>
                </a:highlight>
              </a:rPr>
              <a:t>sentral</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nasional</a:t>
            </a:r>
            <a:endParaRPr lang="en-US" altLang="ko-KR" sz="2000" dirty="0">
              <a:solidFill>
                <a:srgbClr val="FF0000"/>
              </a:solidFill>
              <a:highlight>
                <a:srgbClr val="FFFF00"/>
              </a:highlight>
            </a:endParaRPr>
          </a:p>
          <a:p>
            <a:pPr latinLnBrk="0"/>
            <a:r>
              <a:rPr lang="en-US" altLang="ko-KR" sz="2000" dirty="0" err="1">
                <a:solidFill>
                  <a:srgbClr val="FF0000"/>
                </a:solidFill>
                <a:highlight>
                  <a:srgbClr val="FFFF00"/>
                </a:highlight>
              </a:rPr>
              <a:t>Unifikasi</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kerja</a:t>
            </a:r>
            <a:r>
              <a:rPr lang="en-US" altLang="ko-KR" sz="2000" dirty="0">
                <a:solidFill>
                  <a:srgbClr val="FF0000"/>
                </a:solidFill>
                <a:highlight>
                  <a:srgbClr val="FFFF00"/>
                </a:highlight>
              </a:rPr>
              <a:t> dan Pendidikan </a:t>
            </a:r>
          </a:p>
          <a:p>
            <a:pPr latinLnBrk="0"/>
            <a:r>
              <a:rPr lang="en-US" altLang="ko-KR" sz="2000" dirty="0">
                <a:solidFill>
                  <a:srgbClr val="FF0000"/>
                </a:solidFill>
                <a:highlight>
                  <a:srgbClr val="FFFF00"/>
                </a:highlight>
              </a:rPr>
              <a:t>Pendidikan </a:t>
            </a:r>
            <a:r>
              <a:rPr lang="en-US" altLang="ko-KR" sz="2000" dirty="0" err="1">
                <a:solidFill>
                  <a:srgbClr val="FF0000"/>
                </a:solidFill>
                <a:highlight>
                  <a:srgbClr val="FFFF00"/>
                </a:highlight>
              </a:rPr>
              <a:t>publik</a:t>
            </a:r>
            <a:r>
              <a:rPr lang="en-US" altLang="ko-KR" sz="2000" dirty="0">
                <a:solidFill>
                  <a:srgbClr val="FF0000"/>
                </a:solidFill>
                <a:highlight>
                  <a:srgbClr val="FFFF00"/>
                </a:highlight>
              </a:rPr>
              <a:t> gratis</a:t>
            </a:r>
          </a:p>
          <a:p>
            <a:pPr latinLnBrk="0"/>
            <a:r>
              <a:rPr lang="en-US" altLang="ko-KR" sz="2000" dirty="0" err="1">
                <a:solidFill>
                  <a:srgbClr val="FF0000"/>
                </a:solidFill>
                <a:highlight>
                  <a:srgbClr val="FFFF00"/>
                </a:highlight>
              </a:rPr>
              <a:t>Penghapusan</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hak</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warisan</a:t>
            </a:r>
            <a:endParaRPr lang="en-US" altLang="ko-KR" sz="2000" dirty="0">
              <a:solidFill>
                <a:srgbClr val="FF0000"/>
              </a:solidFill>
              <a:highlight>
                <a:srgbClr val="FFFF00"/>
              </a:highlight>
            </a:endParaRPr>
          </a:p>
          <a:p>
            <a:pPr latinLnBrk="0"/>
            <a:r>
              <a:rPr lang="en-US" altLang="ko-KR" sz="2000" dirty="0" err="1">
                <a:solidFill>
                  <a:srgbClr val="FF0000"/>
                </a:solidFill>
                <a:highlight>
                  <a:srgbClr val="FFFF00"/>
                </a:highlight>
              </a:rPr>
              <a:t>Keseimbangan</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antara</a:t>
            </a:r>
            <a:r>
              <a:rPr lang="en-US" altLang="ko-KR" sz="2000" dirty="0">
                <a:solidFill>
                  <a:srgbClr val="FF0000"/>
                </a:solidFill>
                <a:highlight>
                  <a:srgbClr val="FFFF00"/>
                </a:highlight>
              </a:rPr>
              <a:t> </a:t>
            </a:r>
            <a:r>
              <a:rPr lang="en-US" altLang="ko-KR" sz="2000" dirty="0" err="1">
                <a:solidFill>
                  <a:srgbClr val="FF0000"/>
                </a:solidFill>
                <a:highlight>
                  <a:srgbClr val="FFFF00"/>
                </a:highlight>
              </a:rPr>
              <a:t>industri</a:t>
            </a:r>
            <a:r>
              <a:rPr lang="en-US" altLang="ko-KR" sz="2000" dirty="0">
                <a:solidFill>
                  <a:srgbClr val="FF0000"/>
                </a:solidFill>
                <a:highlight>
                  <a:srgbClr val="FFFF00"/>
                </a:highlight>
              </a:rPr>
              <a:t> dan </a:t>
            </a:r>
            <a:r>
              <a:rPr lang="en-US" altLang="ko-KR" sz="2000" dirty="0" err="1">
                <a:solidFill>
                  <a:srgbClr val="FF0000"/>
                </a:solidFill>
                <a:highlight>
                  <a:srgbClr val="FFFF00"/>
                </a:highlight>
              </a:rPr>
              <a:t>perkebunan</a:t>
            </a:r>
            <a:endParaRPr lang="en-US" altLang="ko-KR" sz="2000" dirty="0">
              <a:solidFill>
                <a:srgbClr val="FF0000"/>
              </a:solidFill>
              <a:highlight>
                <a:srgbClr val="FFFF00"/>
              </a:highlight>
            </a:endParaRPr>
          </a:p>
        </p:txBody>
      </p:sp>
    </p:spTree>
    <p:extLst>
      <p:ext uri="{BB962C8B-B14F-4D97-AF65-F5344CB8AC3E}">
        <p14:creationId xmlns:p14="http://schemas.microsoft.com/office/powerpoint/2010/main" val="617333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제목 1"/>
          <p:cNvSpPr>
            <a:spLocks noGrp="1"/>
          </p:cNvSpPr>
          <p:nvPr>
            <p:ph type="title"/>
          </p:nvPr>
        </p:nvSpPr>
        <p:spPr>
          <a:xfrm>
            <a:off x="561493" y="33822"/>
            <a:ext cx="4913756" cy="1125744"/>
          </a:xfrm>
        </p:spPr>
        <p:txBody>
          <a:bodyPr>
            <a:normAutofit fontScale="90000"/>
          </a:bodyPr>
          <a:lstStyle/>
          <a:p>
            <a:pPr eaLnBrk="1" hangingPunct="1"/>
            <a:r>
              <a:rPr lang="en-GB" altLang="ko-KR" dirty="0">
                <a:latin typeface="Arial Unicode MS" pitchFamily="50" charset="-127"/>
                <a:ea typeface="Arial Unicode MS" pitchFamily="50" charset="-127"/>
                <a:cs typeface="Arial Unicode MS" pitchFamily="50" charset="-127"/>
              </a:rPr>
              <a:t>UU </a:t>
            </a:r>
            <a:r>
              <a:rPr lang="en-GB" altLang="ko-KR" dirty="0" err="1">
                <a:latin typeface="Arial Unicode MS" pitchFamily="50" charset="-127"/>
                <a:ea typeface="Arial Unicode MS" pitchFamily="50" charset="-127"/>
                <a:cs typeface="Arial Unicode MS" pitchFamily="50" charset="-127"/>
              </a:rPr>
              <a:t>Pabrik</a:t>
            </a:r>
            <a:r>
              <a:rPr lang="en-GB" altLang="ko-KR" dirty="0">
                <a:latin typeface="Arial Unicode MS" pitchFamily="50" charset="-127"/>
                <a:ea typeface="Arial Unicode MS" pitchFamily="50" charset="-127"/>
                <a:cs typeface="Arial Unicode MS" pitchFamily="50" charset="-127"/>
              </a:rPr>
              <a:t> di </a:t>
            </a:r>
            <a:r>
              <a:rPr lang="en-GB" altLang="ko-KR" dirty="0" err="1">
                <a:latin typeface="Arial Unicode MS" pitchFamily="50" charset="-127"/>
                <a:ea typeface="Arial Unicode MS" pitchFamily="50" charset="-127"/>
                <a:cs typeface="Arial Unicode MS" pitchFamily="50" charset="-127"/>
              </a:rPr>
              <a:t>Inggris</a:t>
            </a:r>
            <a:r>
              <a:rPr lang="en-GB" altLang="ko-KR" dirty="0">
                <a:latin typeface="Arial Unicode MS" pitchFamily="50" charset="-127"/>
                <a:ea typeface="Arial Unicode MS" pitchFamily="50" charset="-127"/>
                <a:cs typeface="Arial Unicode MS" pitchFamily="50" charset="-127"/>
              </a:rPr>
              <a:t> </a:t>
            </a:r>
          </a:p>
        </p:txBody>
      </p:sp>
      <p:sp>
        <p:nvSpPr>
          <p:cNvPr id="3" name="내용 개체 틀 2"/>
          <p:cNvSpPr>
            <a:spLocks noGrp="1"/>
          </p:cNvSpPr>
          <p:nvPr>
            <p:ph sz="half" idx="2"/>
          </p:nvPr>
        </p:nvSpPr>
        <p:spPr>
          <a:xfrm>
            <a:off x="839789" y="1046922"/>
            <a:ext cx="4635460" cy="3339548"/>
          </a:xfrm>
        </p:spPr>
        <p:txBody>
          <a:bodyPr rtlCol="0">
            <a:normAutofit fontScale="62500" lnSpcReduction="20000"/>
          </a:bodyPr>
          <a:lstStyle/>
          <a:p>
            <a:pPr marL="0" indent="0" eaLnBrk="1" fontAlgn="auto" hangingPunct="1">
              <a:spcAft>
                <a:spcPts val="0"/>
              </a:spcAft>
              <a:buNone/>
              <a:defRPr/>
            </a:pPr>
            <a:r>
              <a:rPr lang="en-US" altLang="ko-KR" b="1" dirty="0">
                <a:latin typeface="Arial Unicode MS" pitchFamily="50" charset="-127"/>
                <a:ea typeface="Arial Unicode MS" pitchFamily="50" charset="-127"/>
                <a:cs typeface="Arial Unicode MS" pitchFamily="50" charset="-127"/>
              </a:rPr>
              <a:t>UU </a:t>
            </a:r>
            <a:r>
              <a:rPr lang="en-US" altLang="ko-KR" b="1" dirty="0" err="1">
                <a:latin typeface="Arial Unicode MS" pitchFamily="50" charset="-127"/>
                <a:ea typeface="Arial Unicode MS" pitchFamily="50" charset="-127"/>
                <a:cs typeface="Arial Unicode MS" pitchFamily="50" charset="-127"/>
              </a:rPr>
              <a:t>Pabrik</a:t>
            </a:r>
            <a:r>
              <a:rPr lang="en-US" altLang="ko-KR" b="1" dirty="0">
                <a:latin typeface="Arial Unicode MS" pitchFamily="50" charset="-127"/>
                <a:ea typeface="Arial Unicode MS" pitchFamily="50" charset="-127"/>
                <a:cs typeface="Arial Unicode MS" pitchFamily="50" charset="-127"/>
              </a:rPr>
              <a:t> 1802</a:t>
            </a:r>
          </a:p>
          <a:p>
            <a:pPr eaLnBrk="1" fontAlgn="auto" hangingPunct="1">
              <a:spcAft>
                <a:spcPts val="0"/>
              </a:spcAft>
              <a:buFont typeface="Arial" panose="020B0604020202020204" pitchFamily="34" charset="0"/>
              <a:buChar char="•"/>
              <a:defRPr/>
            </a:pPr>
            <a:r>
              <a:rPr lang="id-ID" dirty="0"/>
              <a:t>Anak-anak berusia antara 9 dan 13 tahun dapat bekerja maksimal 8 jam. </a:t>
            </a:r>
          </a:p>
          <a:p>
            <a:pPr eaLnBrk="1" fontAlgn="auto" hangingPunct="1">
              <a:spcAft>
                <a:spcPts val="0"/>
              </a:spcAft>
              <a:buFont typeface="Arial" panose="020B0604020202020204" pitchFamily="34" charset="0"/>
              <a:buChar char="•"/>
              <a:defRPr/>
            </a:pPr>
            <a:r>
              <a:rPr lang="id-ID" dirty="0"/>
              <a:t>Jam kerja anak-anak harus dimulai setelah jam 6 pagi, berakhir sebelum jam 9 malam, dan tidak melebihi 12 jam sehari. </a:t>
            </a:r>
          </a:p>
          <a:p>
            <a:pPr eaLnBrk="1" fontAlgn="auto" hangingPunct="1">
              <a:spcAft>
                <a:spcPts val="0"/>
              </a:spcAft>
              <a:buFont typeface="Arial" panose="020B0604020202020204" pitchFamily="34" charset="0"/>
              <a:buChar char="•"/>
              <a:defRPr/>
            </a:pPr>
            <a:r>
              <a:rPr lang="id-ID" dirty="0"/>
              <a:t>Remaja berusia antara 14 dan 18 tahun dapat bekerja maksimal 12 jam</a:t>
            </a:r>
          </a:p>
          <a:p>
            <a:pPr eaLnBrk="1" fontAlgn="auto" hangingPunct="1">
              <a:spcAft>
                <a:spcPts val="0"/>
              </a:spcAft>
              <a:buFont typeface="Arial" panose="020B0604020202020204" pitchFamily="34" charset="0"/>
              <a:buChar char="•"/>
              <a:defRPr/>
            </a:pPr>
            <a:r>
              <a:rPr lang="id-ID" dirty="0"/>
              <a:t>Anak laki-laki dan perempuan harus ditempatkan di tempat tidur yang berbeda.</a:t>
            </a:r>
            <a:endParaRPr lang="en-US" altLang="ko-KR" dirty="0"/>
          </a:p>
          <a:p>
            <a:pPr eaLnBrk="1" fontAlgn="auto" hangingPunct="1">
              <a:spcAft>
                <a:spcPts val="0"/>
              </a:spcAft>
              <a:buFont typeface="Arial" panose="020B0604020202020204" pitchFamily="34" charset="0"/>
              <a:buChar char="•"/>
              <a:defRPr/>
            </a:pPr>
            <a:endParaRPr lang="en-US" altLang="ko-KR" dirty="0"/>
          </a:p>
          <a:p>
            <a:pPr eaLnBrk="1" fontAlgn="auto" hangingPunct="1">
              <a:spcAft>
                <a:spcPts val="0"/>
              </a:spcAft>
              <a:buFont typeface="Arial" panose="020B0604020202020204" pitchFamily="34" charset="0"/>
              <a:buChar char="•"/>
              <a:defRPr/>
            </a:pPr>
            <a:endParaRPr lang="en-GB" dirty="0"/>
          </a:p>
        </p:txBody>
      </p:sp>
      <p:sp>
        <p:nvSpPr>
          <p:cNvPr id="6" name="내용 개체 틀 5"/>
          <p:cNvSpPr>
            <a:spLocks noGrp="1"/>
          </p:cNvSpPr>
          <p:nvPr>
            <p:ph sz="quarter" idx="4"/>
          </p:nvPr>
        </p:nvSpPr>
        <p:spPr>
          <a:xfrm>
            <a:off x="6172200" y="834888"/>
            <a:ext cx="5458307" cy="3704397"/>
          </a:xfrm>
        </p:spPr>
        <p:txBody>
          <a:bodyPr rtlCol="0">
            <a:normAutofit fontScale="62500" lnSpcReduction="20000"/>
          </a:bodyPr>
          <a:lstStyle/>
          <a:p>
            <a:pPr marL="0" indent="0">
              <a:buNone/>
              <a:defRPr/>
            </a:pPr>
            <a:r>
              <a:rPr lang="en-GB" altLang="ko-KR" sz="3100" b="1" dirty="0">
                <a:latin typeface="Arial Unicode MS" pitchFamily="50" charset="-127"/>
                <a:ea typeface="Arial Unicode MS" pitchFamily="50" charset="-127"/>
                <a:cs typeface="Arial Unicode MS" pitchFamily="50" charset="-127"/>
              </a:rPr>
              <a:t>UU </a:t>
            </a:r>
            <a:r>
              <a:rPr lang="en-GB" altLang="ko-KR" sz="3100" b="1" dirty="0" err="1">
                <a:latin typeface="Arial Unicode MS" pitchFamily="50" charset="-127"/>
                <a:ea typeface="Arial Unicode MS" pitchFamily="50" charset="-127"/>
                <a:cs typeface="Arial Unicode MS" pitchFamily="50" charset="-127"/>
              </a:rPr>
              <a:t>Pabrik</a:t>
            </a:r>
            <a:r>
              <a:rPr lang="en-GB" altLang="ko-KR" sz="3100" b="1" dirty="0">
                <a:latin typeface="Arial Unicode MS" pitchFamily="50" charset="-127"/>
                <a:ea typeface="Arial Unicode MS" pitchFamily="50" charset="-127"/>
                <a:cs typeface="Arial Unicode MS" pitchFamily="50" charset="-127"/>
              </a:rPr>
              <a:t> 1844</a:t>
            </a:r>
            <a:endParaRPr lang="en-US" altLang="ko-KR" sz="3100" b="1" dirty="0">
              <a:latin typeface="Arial Unicode MS" pitchFamily="50" charset="-127"/>
              <a:ea typeface="Arial Unicode MS" pitchFamily="50" charset="-127"/>
              <a:cs typeface="Arial Unicode MS" pitchFamily="50" charset="-127"/>
            </a:endParaRPr>
          </a:p>
          <a:p>
            <a:pPr eaLnBrk="1" fontAlgn="auto" hangingPunct="1">
              <a:spcAft>
                <a:spcPts val="0"/>
              </a:spcAft>
              <a:buFont typeface="Arial" panose="020B0604020202020204" pitchFamily="34" charset="0"/>
              <a:buChar char="•"/>
              <a:defRPr/>
            </a:pPr>
            <a:r>
              <a:rPr lang="id-ID" sz="2000" dirty="0"/>
              <a:t>Anak-anak berusia 9–13 tahun dapat bekerja selama 9 jam sehari dengan istirahat makan siang.</a:t>
            </a:r>
            <a:r>
              <a:rPr lang="en-US" altLang="ko-KR" sz="3100" dirty="0">
                <a:latin typeface="Arial Unicode MS" pitchFamily="50" charset="-127"/>
                <a:ea typeface="Arial Unicode MS" pitchFamily="50" charset="-127"/>
                <a:cs typeface="Arial Unicode MS" pitchFamily="50" charset="-127"/>
              </a:rPr>
              <a:t>. </a:t>
            </a:r>
          </a:p>
          <a:p>
            <a:pPr eaLnBrk="1" fontAlgn="auto" hangingPunct="1">
              <a:spcAft>
                <a:spcPts val="0"/>
              </a:spcAft>
              <a:buFont typeface="Arial" panose="020B0604020202020204" pitchFamily="34" charset="0"/>
              <a:buChar char="•"/>
              <a:defRPr/>
            </a:pPr>
            <a:r>
              <a:rPr lang="id-ID" sz="2000" dirty="0"/>
              <a:t>Perempuan dan kaum muda bekerja tidak lebih dari 12 jam sehari selama seminggu, termasuk satu setengah jam untuk makan, dan 9 jam pada hari Minggu.</a:t>
            </a:r>
          </a:p>
          <a:p>
            <a:pPr eaLnBrk="1" fontAlgn="auto" hangingPunct="1">
              <a:spcAft>
                <a:spcPts val="0"/>
              </a:spcAft>
              <a:buFont typeface="Arial" panose="020B0604020202020204" pitchFamily="34" charset="0"/>
              <a:buChar char="•"/>
              <a:defRPr/>
            </a:pPr>
            <a:r>
              <a:rPr lang="id-ID" sz="2000" dirty="0"/>
              <a:t>Pemilik pabrik harus mencuci pabrik dengan kapur setiap empat belas bulan</a:t>
            </a:r>
          </a:p>
          <a:p>
            <a:pPr eaLnBrk="1" fontAlgn="auto" hangingPunct="1">
              <a:spcAft>
                <a:spcPts val="0"/>
              </a:spcAft>
              <a:buFont typeface="Arial" panose="020B0604020202020204" pitchFamily="34" charset="0"/>
              <a:buChar char="•"/>
              <a:defRPr/>
            </a:pPr>
            <a:r>
              <a:rPr lang="id-ID" sz="2000" dirty="0"/>
              <a:t>Usia harus diverifikasi oleh ahli bedah</a:t>
            </a:r>
          </a:p>
          <a:p>
            <a:pPr eaLnBrk="1" fontAlgn="auto" hangingPunct="1">
              <a:spcAft>
                <a:spcPts val="0"/>
              </a:spcAft>
              <a:buFont typeface="Arial" panose="020B0604020202020204" pitchFamily="34" charset="0"/>
              <a:buChar char="•"/>
              <a:defRPr/>
            </a:pPr>
            <a:r>
              <a:rPr lang="id-ID" sz="2000" dirty="0"/>
              <a:t>Kematian karena kecelakaan harus dilaporkan ke ahli bedah dan diselidiki</a:t>
            </a:r>
            <a:r>
              <a:rPr lang="en-US" altLang="ko-KR" sz="3100" dirty="0">
                <a:latin typeface="Arial Unicode MS" pitchFamily="50" charset="-127"/>
                <a:ea typeface="Arial Unicode MS" pitchFamily="50" charset="-127"/>
                <a:cs typeface="Arial Unicode MS" pitchFamily="50" charset="-127"/>
              </a:rPr>
              <a:t>. </a:t>
            </a:r>
          </a:p>
          <a:p>
            <a:pPr eaLnBrk="1" fontAlgn="auto" hangingPunct="1">
              <a:spcAft>
                <a:spcPts val="0"/>
              </a:spcAft>
              <a:buFont typeface="Arial" panose="020B0604020202020204" pitchFamily="34" charset="0"/>
              <a:buChar char="•"/>
              <a:defRPr/>
            </a:pPr>
            <a:r>
              <a:rPr lang="id-ID" sz="2000" dirty="0"/>
              <a:t>Catatan menyeluruh harus disimpan mengenai ketentuan undang-undang tersebut</a:t>
            </a:r>
          </a:p>
          <a:p>
            <a:pPr eaLnBrk="1" fontAlgn="auto" hangingPunct="1">
              <a:spcAft>
                <a:spcPts val="0"/>
              </a:spcAft>
              <a:buFont typeface="Arial" panose="020B0604020202020204" pitchFamily="34" charset="0"/>
              <a:buChar char="•"/>
              <a:defRPr/>
            </a:pPr>
            <a:r>
              <a:rPr lang="id-ID" sz="2000" dirty="0"/>
              <a:t>Mesin harus dipagar</a:t>
            </a:r>
            <a:r>
              <a:rPr lang="en-US" altLang="ko-KR" sz="3100" dirty="0">
                <a:latin typeface="Arial Unicode MS" pitchFamily="50" charset="-127"/>
                <a:ea typeface="Arial Unicode MS" pitchFamily="50" charset="-127"/>
                <a:cs typeface="Arial Unicode MS" pitchFamily="50" charset="-127"/>
              </a:rPr>
              <a:t>. </a:t>
            </a:r>
          </a:p>
          <a:p>
            <a:pPr eaLnBrk="1" fontAlgn="auto" hangingPunct="1">
              <a:spcAft>
                <a:spcPts val="0"/>
              </a:spcAft>
              <a:buFont typeface="Arial" panose="020B0604020202020204" pitchFamily="34" charset="0"/>
              <a:buChar char="•"/>
              <a:defRPr/>
            </a:pPr>
            <a:endParaRPr lang="en-GB" sz="1800" dirty="0"/>
          </a:p>
        </p:txBody>
      </p:sp>
      <p:sp>
        <p:nvSpPr>
          <p:cNvPr id="2" name="슬라이드 번호 개체 틀 1">
            <a:extLst>
              <a:ext uri="{FF2B5EF4-FFF2-40B4-BE49-F238E27FC236}">
                <a16:creationId xmlns:a16="http://schemas.microsoft.com/office/drawing/2014/main" id="{4EBD3346-6D8F-9947-ABD6-A9065A739D54}"/>
              </a:ext>
            </a:extLst>
          </p:cNvPr>
          <p:cNvSpPr>
            <a:spLocks noGrp="1"/>
          </p:cNvSpPr>
          <p:nvPr>
            <p:ph type="sldNum" sz="quarter" idx="12"/>
          </p:nvPr>
        </p:nvSpPr>
        <p:spPr/>
        <p:txBody>
          <a:bodyPr/>
          <a:lstStyle/>
          <a:p>
            <a:fld id="{DE8B6C5A-9C7E-4642-94CC-C833C3321E80}" type="slidenum">
              <a:rPr lang="ko-KR" altLang="en-US" smtClean="0"/>
              <a:t>21</a:t>
            </a:fld>
            <a:endParaRPr lang="ko-KR" altLang="en-US"/>
          </a:p>
        </p:txBody>
      </p:sp>
      <p:sp>
        <p:nvSpPr>
          <p:cNvPr id="12" name="내용 개체 틀 2">
            <a:extLst>
              <a:ext uri="{FF2B5EF4-FFF2-40B4-BE49-F238E27FC236}">
                <a16:creationId xmlns:a16="http://schemas.microsoft.com/office/drawing/2014/main" id="{3434E69B-A70A-C34D-ACED-B3FFCD0E2AED}"/>
              </a:ext>
            </a:extLst>
          </p:cNvPr>
          <p:cNvSpPr txBox="1">
            <a:spLocks/>
          </p:cNvSpPr>
          <p:nvPr/>
        </p:nvSpPr>
        <p:spPr>
          <a:xfrm>
            <a:off x="859668" y="4539285"/>
            <a:ext cx="5157787" cy="1702487"/>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US" altLang="ko-KR" sz="2400" b="1" dirty="0">
                <a:latin typeface="Arial Unicode MS" pitchFamily="50" charset="-127"/>
                <a:ea typeface="Arial Unicode MS" pitchFamily="50" charset="-127"/>
                <a:cs typeface="Arial Unicode MS" pitchFamily="50" charset="-127"/>
              </a:rPr>
              <a:t>UU </a:t>
            </a:r>
            <a:r>
              <a:rPr lang="en-US" altLang="ko-KR" sz="2400" b="1" dirty="0" err="1">
                <a:latin typeface="Arial Unicode MS" pitchFamily="50" charset="-127"/>
                <a:ea typeface="Arial Unicode MS" pitchFamily="50" charset="-127"/>
                <a:cs typeface="Arial Unicode MS" pitchFamily="50" charset="-127"/>
              </a:rPr>
              <a:t>Pabrik</a:t>
            </a:r>
            <a:r>
              <a:rPr lang="en-US" altLang="ko-KR" sz="2400" b="1" dirty="0">
                <a:latin typeface="Arial Unicode MS" pitchFamily="50" charset="-127"/>
                <a:ea typeface="Arial Unicode MS" pitchFamily="50" charset="-127"/>
                <a:cs typeface="Arial Unicode MS" pitchFamily="50" charset="-127"/>
              </a:rPr>
              <a:t> 1833</a:t>
            </a:r>
          </a:p>
          <a:p>
            <a:pPr latinLnBrk="0">
              <a:defRPr/>
            </a:pPr>
            <a:r>
              <a:rPr lang="id-ID" sz="1600" dirty="0"/>
              <a:t>Inspektur Pabrik ditunjuk. </a:t>
            </a:r>
          </a:p>
          <a:p>
            <a:pPr latinLnBrk="0">
              <a:defRPr/>
            </a:pPr>
            <a:r>
              <a:rPr lang="id-ID" sz="1600" dirty="0"/>
              <a:t>Dua jam sekolah setiap hari untuk semua anak</a:t>
            </a:r>
            <a:endParaRPr lang="en-GB" sz="2400" dirty="0"/>
          </a:p>
        </p:txBody>
      </p:sp>
    </p:spTree>
    <p:extLst>
      <p:ext uri="{BB962C8B-B14F-4D97-AF65-F5344CB8AC3E}">
        <p14:creationId xmlns:p14="http://schemas.microsoft.com/office/powerpoint/2010/main" val="3931937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내용 개체 틀 5" descr="텍스트, 스크린샷이(가) 표시된 사진&#10;&#10;자동 생성된 설명">
            <a:extLst>
              <a:ext uri="{FF2B5EF4-FFF2-40B4-BE49-F238E27FC236}">
                <a16:creationId xmlns:a16="http://schemas.microsoft.com/office/drawing/2014/main" id="{AF945EFC-44DD-DF40-992F-D501A5ECC63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409" b="-2"/>
          <a:stretch/>
        </p:blipFill>
        <p:spPr>
          <a:xfrm>
            <a:off x="120770" y="367577"/>
            <a:ext cx="11852694" cy="6072755"/>
          </a:xfrm>
          <a:prstGeom prst="rect">
            <a:avLst/>
          </a:prstGeom>
        </p:spPr>
      </p:pic>
      <p:sp>
        <p:nvSpPr>
          <p:cNvPr id="4" name="슬라이드 번호 개체 틀 3">
            <a:extLst>
              <a:ext uri="{FF2B5EF4-FFF2-40B4-BE49-F238E27FC236}">
                <a16:creationId xmlns:a16="http://schemas.microsoft.com/office/drawing/2014/main" id="{D286C634-8B42-494C-AA42-460324CF6CF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latinLnBrk="0">
              <a:spcAft>
                <a:spcPts val="600"/>
              </a:spcAft>
            </a:pPr>
            <a:fld id="{DE8B6C5A-9C7E-4642-94CC-C833C3321E80}" type="slidenum">
              <a:rPr lang="en-US" altLang="ko-KR" smtClean="0"/>
              <a:pPr latinLnBrk="0">
                <a:spcAft>
                  <a:spcPts val="600"/>
                </a:spcAft>
              </a:pPr>
              <a:t>22</a:t>
            </a:fld>
            <a:endParaRPr lang="en-US" altLang="ko-KR"/>
          </a:p>
        </p:txBody>
      </p:sp>
    </p:spTree>
    <p:extLst>
      <p:ext uri="{BB962C8B-B14F-4D97-AF65-F5344CB8AC3E}">
        <p14:creationId xmlns:p14="http://schemas.microsoft.com/office/powerpoint/2010/main" val="917761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제목 1"/>
          <p:cNvSpPr>
            <a:spLocks noGrp="1"/>
          </p:cNvSpPr>
          <p:nvPr>
            <p:ph type="title"/>
          </p:nvPr>
        </p:nvSpPr>
        <p:spPr>
          <a:xfrm>
            <a:off x="609601" y="274638"/>
            <a:ext cx="7118351" cy="1143000"/>
          </a:xfrm>
        </p:spPr>
        <p:txBody>
          <a:bodyPr/>
          <a:lstStyle/>
          <a:p>
            <a:pPr eaLnBrk="1" hangingPunct="1"/>
            <a:r>
              <a:rPr lang="en-US" altLang="ko-KR" sz="3600" dirty="0">
                <a:latin typeface="Arial Unicode MS" pitchFamily="50" charset="-127"/>
                <a:ea typeface="Arial Unicode MS" pitchFamily="50" charset="-127"/>
                <a:cs typeface="Arial Unicode MS" pitchFamily="50" charset="-127"/>
              </a:rPr>
              <a:t>UU </a:t>
            </a:r>
            <a:r>
              <a:rPr lang="en-US" altLang="ko-KR" sz="3600" dirty="0" err="1">
                <a:latin typeface="Arial Unicode MS" pitchFamily="50" charset="-127"/>
                <a:ea typeface="Arial Unicode MS" pitchFamily="50" charset="-127"/>
                <a:cs typeface="Arial Unicode MS" pitchFamily="50" charset="-127"/>
              </a:rPr>
              <a:t>Pabrik</a:t>
            </a:r>
            <a:r>
              <a:rPr lang="en-US" altLang="ko-KR" sz="3600" dirty="0">
                <a:latin typeface="Arial Unicode MS" pitchFamily="50" charset="-127"/>
                <a:ea typeface="Arial Unicode MS" pitchFamily="50" charset="-127"/>
                <a:cs typeface="Arial Unicode MS" pitchFamily="50" charset="-127"/>
              </a:rPr>
              <a:t> 1847 di </a:t>
            </a:r>
            <a:r>
              <a:rPr lang="en-US" altLang="ko-KR" sz="3600" dirty="0" err="1">
                <a:latin typeface="Arial Unicode MS" pitchFamily="50" charset="-127"/>
                <a:ea typeface="Arial Unicode MS" pitchFamily="50" charset="-127"/>
                <a:cs typeface="Arial Unicode MS" pitchFamily="50" charset="-127"/>
              </a:rPr>
              <a:t>Inggris</a:t>
            </a:r>
            <a:endParaRPr lang="en-GB" altLang="ko-KR" sz="3600" dirty="0">
              <a:latin typeface="Arial Unicode MS" pitchFamily="50" charset="-127"/>
              <a:ea typeface="Arial Unicode MS" pitchFamily="50" charset="-127"/>
              <a:cs typeface="Arial Unicode MS" pitchFamily="50" charset="-127"/>
            </a:endParaRPr>
          </a:p>
        </p:txBody>
      </p:sp>
      <p:sp>
        <p:nvSpPr>
          <p:cNvPr id="9219" name="내용 개체 틀 6"/>
          <p:cNvSpPr>
            <a:spLocks noGrp="1"/>
          </p:cNvSpPr>
          <p:nvPr>
            <p:ph idx="1"/>
          </p:nvPr>
        </p:nvSpPr>
        <p:spPr>
          <a:xfrm>
            <a:off x="609600" y="1600200"/>
            <a:ext cx="11150600" cy="1187451"/>
          </a:xfrm>
        </p:spPr>
        <p:txBody>
          <a:bodyPr/>
          <a:lstStyle/>
          <a:p>
            <a:pPr eaLnBrk="1" hangingPunct="1"/>
            <a:r>
              <a:rPr lang="id-ID" sz="1400" dirty="0"/>
              <a:t>Perempuan dan anak-anak 13-18 hanya bisa bekerja 58 jam per minggu, yang setara dengan 10 jam per hari. </a:t>
            </a:r>
          </a:p>
          <a:p>
            <a:pPr eaLnBrk="1" hangingPunct="1"/>
            <a:r>
              <a:rPr lang="id-ID" sz="1400" b="1" dirty="0"/>
              <a:t>10 jam kerja sehari untuk wanita dan anak-anak </a:t>
            </a:r>
          </a:p>
          <a:p>
            <a:pPr eaLnBrk="1" hangingPunct="1"/>
            <a:r>
              <a:rPr lang="id-ID" sz="1400" b="1" dirty="0"/>
              <a:t>Hasil dari "gerakan 10 jam"</a:t>
            </a:r>
            <a:endParaRPr lang="en-GB" altLang="ko-KR" sz="2000" b="1" dirty="0"/>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8800" y="3141664"/>
            <a:ext cx="7427384"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918" y="3070225"/>
            <a:ext cx="3456516"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슬라이드 번호 개체 틀 1">
            <a:extLst>
              <a:ext uri="{FF2B5EF4-FFF2-40B4-BE49-F238E27FC236}">
                <a16:creationId xmlns:a16="http://schemas.microsoft.com/office/drawing/2014/main" id="{8BDFC026-9FD5-2643-AFBF-19731AD527EE}"/>
              </a:ext>
            </a:extLst>
          </p:cNvPr>
          <p:cNvSpPr>
            <a:spLocks noGrp="1"/>
          </p:cNvSpPr>
          <p:nvPr>
            <p:ph type="sldNum" sz="quarter" idx="12"/>
          </p:nvPr>
        </p:nvSpPr>
        <p:spPr/>
        <p:txBody>
          <a:bodyPr/>
          <a:lstStyle/>
          <a:p>
            <a:fld id="{DE8B6C5A-9C7E-4642-94CC-C833C3321E80}" type="slidenum">
              <a:rPr lang="ko-KR" altLang="en-US" smtClean="0"/>
              <a:t>23</a:t>
            </a:fld>
            <a:endParaRPr lang="ko-KR" altLang="en-US"/>
          </a:p>
        </p:txBody>
      </p:sp>
    </p:spTree>
    <p:extLst>
      <p:ext uri="{BB962C8B-B14F-4D97-AF65-F5344CB8AC3E}">
        <p14:creationId xmlns:p14="http://schemas.microsoft.com/office/powerpoint/2010/main" val="294682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599" y="365125"/>
            <a:ext cx="11112764" cy="955921"/>
          </a:xfrm>
        </p:spPr>
        <p:txBody>
          <a:bodyPr>
            <a:normAutofit fontScale="90000"/>
          </a:bodyPr>
          <a:lstStyle/>
          <a:p>
            <a:r>
              <a:rPr lang="en-GB" altLang="ko-Kore-KR" b="1" dirty="0"/>
              <a:t>Chartism in England</a:t>
            </a:r>
            <a:r>
              <a:rPr lang="en-US" altLang="ko-KR" b="1" dirty="0"/>
              <a:t> </a:t>
            </a:r>
            <a:r>
              <a:rPr lang="en-US" altLang="ko-KR" dirty="0"/>
              <a:t>(1838-1858)</a:t>
            </a:r>
            <a:br>
              <a:rPr lang="en-US" altLang="ko-KR" dirty="0"/>
            </a:br>
            <a:r>
              <a:rPr lang="en-US" altLang="ko-KR" sz="3600" i="1" dirty="0"/>
              <a:t>Gerakan </a:t>
            </a:r>
            <a:r>
              <a:rPr lang="en-US" altLang="ko-KR" sz="3600" i="1" dirty="0" err="1"/>
              <a:t>kelas</a:t>
            </a:r>
            <a:r>
              <a:rPr lang="en-US" altLang="ko-KR" sz="3600" i="1" dirty="0"/>
              <a:t> </a:t>
            </a:r>
            <a:r>
              <a:rPr lang="en-US" altLang="ko-KR" sz="3600" i="1" dirty="0" err="1"/>
              <a:t>buruh</a:t>
            </a:r>
            <a:r>
              <a:rPr lang="en-US" altLang="ko-KR" sz="3600" i="1" dirty="0"/>
              <a:t> </a:t>
            </a:r>
            <a:r>
              <a:rPr lang="en-US" altLang="ko-KR" sz="3600" i="1" dirty="0" err="1"/>
              <a:t>untuk</a:t>
            </a:r>
            <a:r>
              <a:rPr lang="en-US" altLang="ko-KR" sz="3600" i="1" dirty="0"/>
              <a:t> reformasi </a:t>
            </a:r>
            <a:r>
              <a:rPr lang="en-US" altLang="ko-KR" sz="3600" i="1" dirty="0" err="1"/>
              <a:t>politik</a:t>
            </a:r>
            <a:endParaRPr lang="ko-KR" altLang="en-US" i="1" dirty="0"/>
          </a:p>
        </p:txBody>
      </p:sp>
      <p:sp>
        <p:nvSpPr>
          <p:cNvPr id="8195" name="Text Placeholder 2"/>
          <p:cNvSpPr>
            <a:spLocks noGrp="1"/>
          </p:cNvSpPr>
          <p:nvPr>
            <p:ph type="body" idx="1"/>
          </p:nvPr>
        </p:nvSpPr>
        <p:spPr/>
        <p:txBody>
          <a:bodyPr/>
          <a:lstStyle/>
          <a:p>
            <a:endParaRPr lang="ko-KR" altLang="en-US"/>
          </a:p>
        </p:txBody>
      </p:sp>
      <p:sp>
        <p:nvSpPr>
          <p:cNvPr id="8196" name="Content Placeholder 3"/>
          <p:cNvSpPr>
            <a:spLocks noGrp="1"/>
          </p:cNvSpPr>
          <p:nvPr>
            <p:ph sz="half" idx="2"/>
          </p:nvPr>
        </p:nvSpPr>
        <p:spPr/>
        <p:txBody>
          <a:bodyPr/>
          <a:lstStyle/>
          <a:p>
            <a:endParaRPr lang="ko-KR" altLang="en-US"/>
          </a:p>
        </p:txBody>
      </p:sp>
      <p:sp>
        <p:nvSpPr>
          <p:cNvPr id="8197" name="Text Placeholder 4"/>
          <p:cNvSpPr>
            <a:spLocks noGrp="1"/>
          </p:cNvSpPr>
          <p:nvPr>
            <p:ph type="body" sz="quarter" idx="3"/>
          </p:nvPr>
        </p:nvSpPr>
        <p:spPr/>
        <p:txBody>
          <a:bodyPr/>
          <a:lstStyle/>
          <a:p>
            <a:endParaRPr lang="ko-KR" altLang="en-US"/>
          </a:p>
        </p:txBody>
      </p:sp>
      <p:sp>
        <p:nvSpPr>
          <p:cNvPr id="8198" name="Content Placeholder 5"/>
          <p:cNvSpPr>
            <a:spLocks noGrp="1"/>
          </p:cNvSpPr>
          <p:nvPr>
            <p:ph sz="quarter" idx="4"/>
          </p:nvPr>
        </p:nvSpPr>
        <p:spPr/>
        <p:txBody>
          <a:bodyPr/>
          <a:lstStyle/>
          <a:p>
            <a:endParaRPr lang="ko-KR" altLang="en-US"/>
          </a:p>
        </p:txBody>
      </p:sp>
      <p:pic>
        <p:nvPicPr>
          <p:cNvPr id="7" name="Picture 2" descr="http://robertgraham.files.wordpress.com/2011/12/chrtst.jpg"/>
          <p:cNvPicPr>
            <a:picLocks noChangeAspect="1" noChangeArrowheads="1"/>
          </p:cNvPicPr>
          <p:nvPr/>
        </p:nvPicPr>
        <p:blipFill rotWithShape="1">
          <a:blip r:embed="rId2" cstate="print"/>
          <a:srcRect t="1697" b="8675"/>
          <a:stretch/>
        </p:blipFill>
        <p:spPr bwMode="auto">
          <a:xfrm>
            <a:off x="270671" y="1366286"/>
            <a:ext cx="11451692" cy="5136779"/>
          </a:xfrm>
          <a:prstGeom prst="rect">
            <a:avLst/>
          </a:prstGeom>
          <a:ln>
            <a:noFill/>
          </a:ln>
          <a:effectLst>
            <a:softEdge rad="112500"/>
          </a:effectLst>
        </p:spPr>
      </p:pic>
      <p:sp>
        <p:nvSpPr>
          <p:cNvPr id="8" name="Content Placeholder 2"/>
          <p:cNvSpPr txBox="1">
            <a:spLocks/>
          </p:cNvSpPr>
          <p:nvPr/>
        </p:nvSpPr>
        <p:spPr>
          <a:xfrm>
            <a:off x="609600" y="2207340"/>
            <a:ext cx="10230678" cy="3788893"/>
          </a:xfrm>
          <a:prstGeom prst="rect">
            <a:avLst/>
          </a:prstGeom>
        </p:spPr>
        <p:txBody>
          <a:bodyPr vert="horz" lIns="91440" tIns="45720" rIns="91440" bIns="45720" rtlCol="0" anchor="b">
            <a:normAutofit/>
          </a:bodyPr>
          <a:lstStyle>
            <a:lvl1pPr marL="0" indent="0" algn="l" defTabSz="914400" rtl="0" eaLnBrk="1" latinLnBrk="1"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1"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1"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ltLang="ko-KR" sz="2800" dirty="0" err="1">
                <a:solidFill>
                  <a:srgbClr val="FF0000"/>
                </a:solidFill>
                <a:effectLst>
                  <a:outerShdw blurRad="38100" dist="38100" dir="2700000" algn="tl">
                    <a:srgbClr val="000000">
                      <a:alpha val="43137"/>
                    </a:srgbClr>
                  </a:outerShdw>
                </a:effectLst>
                <a:highlight>
                  <a:srgbClr val="FFFF00"/>
                </a:highlight>
              </a:rPr>
              <a:t>Piagam</a:t>
            </a:r>
            <a:r>
              <a:rPr lang="en-US" altLang="ko-KR" sz="2800" dirty="0">
                <a:solidFill>
                  <a:srgbClr val="FF0000"/>
                </a:solidFill>
                <a:effectLst>
                  <a:outerShdw blurRad="38100" dist="38100" dir="2700000" algn="tl">
                    <a:srgbClr val="000000">
                      <a:alpha val="43137"/>
                    </a:srgbClr>
                  </a:outerShdw>
                </a:effectLst>
                <a:highlight>
                  <a:srgbClr val="FFFF00"/>
                </a:highlight>
              </a:rPr>
              <a:t> Rakyat</a:t>
            </a:r>
          </a:p>
          <a:p>
            <a:pPr marL="457200" indent="-457200">
              <a:buFont typeface="+mj-lt"/>
              <a:buAutoNum type="arabicPeriod"/>
            </a:pPr>
            <a:r>
              <a:rPr lang="en-US" altLang="ko-KR" sz="2800" dirty="0">
                <a:solidFill>
                  <a:srgbClr val="FF0000"/>
                </a:solidFill>
                <a:effectLst>
                  <a:outerShdw blurRad="38100" dist="38100" dir="2700000" algn="tl">
                    <a:srgbClr val="000000">
                      <a:alpha val="43137"/>
                    </a:srgbClr>
                  </a:outerShdw>
                </a:effectLst>
                <a:highlight>
                  <a:srgbClr val="FFFF00"/>
                </a:highlight>
              </a:rPr>
              <a:t>1 </a:t>
            </a:r>
            <a:r>
              <a:rPr lang="en-US" altLang="ko-KR" sz="2800" dirty="0" err="1">
                <a:solidFill>
                  <a:srgbClr val="FF0000"/>
                </a:solidFill>
                <a:effectLst>
                  <a:outerShdw blurRad="38100" dist="38100" dir="2700000" algn="tl">
                    <a:srgbClr val="000000">
                      <a:alpha val="43137"/>
                    </a:srgbClr>
                  </a:outerShdw>
                </a:effectLst>
                <a:highlight>
                  <a:srgbClr val="FFFF00"/>
                </a:highlight>
              </a:rPr>
              <a:t>suara</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untuk</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setiap</a:t>
            </a:r>
            <a:r>
              <a:rPr lang="en-US" altLang="ko-KR" sz="2800" dirty="0">
                <a:solidFill>
                  <a:srgbClr val="FF0000"/>
                </a:solidFill>
                <a:effectLst>
                  <a:outerShdw blurRad="38100" dist="38100" dir="2700000" algn="tl">
                    <a:srgbClr val="000000">
                      <a:alpha val="43137"/>
                    </a:srgbClr>
                  </a:outerShdw>
                </a:effectLst>
                <a:highlight>
                  <a:srgbClr val="FFFF00"/>
                </a:highlight>
              </a:rPr>
              <a:t> orang</a:t>
            </a:r>
          </a:p>
          <a:p>
            <a:pPr marL="457200" indent="-457200">
              <a:buFont typeface="+mj-lt"/>
              <a:buAutoNum type="arabicPeriod"/>
            </a:pPr>
            <a:r>
              <a:rPr lang="en-US" altLang="ko-KR" sz="2800" dirty="0" err="1">
                <a:solidFill>
                  <a:srgbClr val="FF0000"/>
                </a:solidFill>
                <a:effectLst>
                  <a:outerShdw blurRad="38100" dist="38100" dir="2700000" algn="tl">
                    <a:srgbClr val="000000">
                      <a:alpha val="43137"/>
                    </a:srgbClr>
                  </a:outerShdw>
                </a:effectLst>
                <a:highlight>
                  <a:srgbClr val="FFFF00"/>
                </a:highlight>
              </a:rPr>
              <a:t>Pemungutan</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suara</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secara</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rahasia</a:t>
            </a:r>
            <a:endParaRPr lang="en-US" altLang="ko-KR" sz="2800" dirty="0">
              <a:solidFill>
                <a:srgbClr val="FF0000"/>
              </a:solidFill>
              <a:effectLst>
                <a:outerShdw blurRad="38100" dist="38100" dir="2700000" algn="tl">
                  <a:srgbClr val="000000">
                    <a:alpha val="43137"/>
                  </a:srgbClr>
                </a:outerShdw>
              </a:effectLst>
              <a:highlight>
                <a:srgbClr val="FFFF00"/>
              </a:highlight>
            </a:endParaRPr>
          </a:p>
          <a:p>
            <a:pPr marL="457200" indent="-457200">
              <a:buFont typeface="+mj-lt"/>
              <a:buAutoNum type="arabicPeriod"/>
            </a:pPr>
            <a:r>
              <a:rPr lang="en-US" altLang="ko-KR" sz="2800" dirty="0" err="1">
                <a:solidFill>
                  <a:srgbClr val="FF0000"/>
                </a:solidFill>
                <a:effectLst>
                  <a:outerShdw blurRad="38100" dist="38100" dir="2700000" algn="tl">
                    <a:srgbClr val="000000">
                      <a:alpha val="43137"/>
                    </a:srgbClr>
                  </a:outerShdw>
                </a:effectLst>
                <a:highlight>
                  <a:srgbClr val="FFFF00"/>
                </a:highlight>
              </a:rPr>
              <a:t>Tidak</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ada</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kualifikasi</a:t>
            </a:r>
            <a:r>
              <a:rPr lang="en-US" altLang="ko-KR" sz="2800" dirty="0">
                <a:solidFill>
                  <a:srgbClr val="FF0000"/>
                </a:solidFill>
                <a:effectLst>
                  <a:outerShdw blurRad="38100" dist="38100" dir="2700000" algn="tl">
                    <a:srgbClr val="000000">
                      <a:alpha val="43137"/>
                    </a:srgbClr>
                  </a:outerShdw>
                </a:effectLst>
                <a:highlight>
                  <a:srgbClr val="FFFF00"/>
                </a:highlight>
              </a:rPr>
              <a:t> property </a:t>
            </a:r>
            <a:r>
              <a:rPr lang="en-US" altLang="ko-KR" sz="2800" dirty="0" err="1">
                <a:solidFill>
                  <a:srgbClr val="FF0000"/>
                </a:solidFill>
                <a:effectLst>
                  <a:outerShdw blurRad="38100" dist="38100" dir="2700000" algn="tl">
                    <a:srgbClr val="000000">
                      <a:alpha val="43137"/>
                    </a:srgbClr>
                  </a:outerShdw>
                </a:effectLst>
                <a:highlight>
                  <a:srgbClr val="FFFF00"/>
                </a:highlight>
              </a:rPr>
              <a:t>untuk</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Anggota</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Parlemen</a:t>
            </a:r>
            <a:endParaRPr lang="en-US" altLang="ko-KR" sz="2800" dirty="0">
              <a:solidFill>
                <a:srgbClr val="FF0000"/>
              </a:solidFill>
              <a:effectLst>
                <a:outerShdw blurRad="38100" dist="38100" dir="2700000" algn="tl">
                  <a:srgbClr val="000000">
                    <a:alpha val="43137"/>
                  </a:srgbClr>
                </a:outerShdw>
              </a:effectLst>
              <a:highlight>
                <a:srgbClr val="FFFF00"/>
              </a:highlight>
            </a:endParaRPr>
          </a:p>
          <a:p>
            <a:pPr marL="457200" indent="-457200">
              <a:buFont typeface="+mj-lt"/>
              <a:buAutoNum type="arabicPeriod"/>
            </a:pPr>
            <a:r>
              <a:rPr lang="en-US" altLang="ko-KR" sz="2800" dirty="0" err="1">
                <a:solidFill>
                  <a:srgbClr val="FF0000"/>
                </a:solidFill>
                <a:effectLst>
                  <a:outerShdw blurRad="38100" dist="38100" dir="2700000" algn="tl">
                    <a:srgbClr val="000000">
                      <a:alpha val="43137"/>
                    </a:srgbClr>
                  </a:outerShdw>
                </a:effectLst>
                <a:highlight>
                  <a:srgbClr val="FFFF00"/>
                </a:highlight>
              </a:rPr>
              <a:t>Pembayaran</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anggota</a:t>
            </a:r>
            <a:endParaRPr lang="en-US" altLang="ko-KR" sz="2800" dirty="0">
              <a:solidFill>
                <a:srgbClr val="FF0000"/>
              </a:solidFill>
              <a:effectLst>
                <a:outerShdw blurRad="38100" dist="38100" dir="2700000" algn="tl">
                  <a:srgbClr val="000000">
                    <a:alpha val="43137"/>
                  </a:srgbClr>
                </a:outerShdw>
              </a:effectLst>
              <a:highlight>
                <a:srgbClr val="FFFF00"/>
              </a:highlight>
            </a:endParaRPr>
          </a:p>
          <a:p>
            <a:pPr marL="457200" indent="-457200">
              <a:buFont typeface="+mj-lt"/>
              <a:buAutoNum type="arabicPeriod"/>
            </a:pPr>
            <a:r>
              <a:rPr lang="en-US" altLang="ko-KR" sz="2800" dirty="0" err="1">
                <a:solidFill>
                  <a:srgbClr val="FF0000"/>
                </a:solidFill>
                <a:effectLst>
                  <a:outerShdw blurRad="38100" dist="38100" dir="2700000" algn="tl">
                    <a:srgbClr val="000000">
                      <a:alpha val="43137"/>
                    </a:srgbClr>
                  </a:outerShdw>
                </a:effectLst>
                <a:highlight>
                  <a:srgbClr val="FFFF00"/>
                </a:highlight>
              </a:rPr>
              <a:t>Konstituen</a:t>
            </a:r>
            <a:r>
              <a:rPr lang="en-US" altLang="ko-KR" sz="2800" dirty="0">
                <a:solidFill>
                  <a:srgbClr val="FF0000"/>
                </a:solidFill>
                <a:effectLst>
                  <a:outerShdw blurRad="38100" dist="38100" dir="2700000" algn="tl">
                    <a:srgbClr val="000000">
                      <a:alpha val="43137"/>
                    </a:srgbClr>
                  </a:outerShdw>
                </a:effectLst>
                <a:highlight>
                  <a:srgbClr val="FFFF00"/>
                </a:highlight>
              </a:rPr>
              <a:t> yang </a:t>
            </a:r>
            <a:r>
              <a:rPr lang="en-US" altLang="ko-KR" sz="2800" dirty="0" err="1">
                <a:solidFill>
                  <a:srgbClr val="FF0000"/>
                </a:solidFill>
                <a:effectLst>
                  <a:outerShdw blurRad="38100" dist="38100" dir="2700000" algn="tl">
                    <a:srgbClr val="000000">
                      <a:alpha val="43137"/>
                    </a:srgbClr>
                  </a:outerShdw>
                </a:effectLst>
                <a:highlight>
                  <a:srgbClr val="FFFF00"/>
                </a:highlight>
              </a:rPr>
              <a:t>setara</a:t>
            </a:r>
            <a:endParaRPr lang="en-US" altLang="ko-KR" sz="2800" dirty="0">
              <a:solidFill>
                <a:srgbClr val="FF0000"/>
              </a:solidFill>
              <a:effectLst>
                <a:outerShdw blurRad="38100" dist="38100" dir="2700000" algn="tl">
                  <a:srgbClr val="000000">
                    <a:alpha val="43137"/>
                  </a:srgbClr>
                </a:outerShdw>
              </a:effectLst>
              <a:highlight>
                <a:srgbClr val="FFFF00"/>
              </a:highlight>
            </a:endParaRPr>
          </a:p>
          <a:p>
            <a:pPr marL="457200" indent="-457200">
              <a:buFont typeface="+mj-lt"/>
              <a:buAutoNum type="arabicPeriod"/>
            </a:pPr>
            <a:r>
              <a:rPr lang="en-US" altLang="ko-KR" sz="2800" dirty="0" err="1">
                <a:solidFill>
                  <a:srgbClr val="FF0000"/>
                </a:solidFill>
                <a:effectLst>
                  <a:outerShdw blurRad="38100" dist="38100" dir="2700000" algn="tl">
                    <a:srgbClr val="000000">
                      <a:alpha val="43137"/>
                    </a:srgbClr>
                  </a:outerShdw>
                </a:effectLst>
                <a:highlight>
                  <a:srgbClr val="FFFF00"/>
                </a:highlight>
              </a:rPr>
              <a:t>Pemilihan</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parlemen</a:t>
            </a:r>
            <a:r>
              <a:rPr lang="en-US" altLang="ko-KR" sz="2800" dirty="0">
                <a:solidFill>
                  <a:srgbClr val="FF0000"/>
                </a:solidFill>
                <a:effectLst>
                  <a:outerShdw blurRad="38100" dist="38100" dir="2700000" algn="tl">
                    <a:srgbClr val="000000">
                      <a:alpha val="43137"/>
                    </a:srgbClr>
                  </a:outerShdw>
                </a:effectLst>
                <a:highlight>
                  <a:srgbClr val="FFFF00"/>
                </a:highlight>
              </a:rPr>
              <a:t> </a:t>
            </a:r>
            <a:r>
              <a:rPr lang="en-US" altLang="ko-KR" sz="2800" dirty="0" err="1">
                <a:solidFill>
                  <a:srgbClr val="FF0000"/>
                </a:solidFill>
                <a:effectLst>
                  <a:outerShdw blurRad="38100" dist="38100" dir="2700000" algn="tl">
                    <a:srgbClr val="000000">
                      <a:alpha val="43137"/>
                    </a:srgbClr>
                  </a:outerShdw>
                </a:effectLst>
                <a:highlight>
                  <a:srgbClr val="FFFF00"/>
                </a:highlight>
              </a:rPr>
              <a:t>tahunan</a:t>
            </a:r>
            <a:endParaRPr lang="en-US" altLang="ko-KR" sz="2800" dirty="0">
              <a:solidFill>
                <a:srgbClr val="FF0000"/>
              </a:solidFill>
              <a:effectLst>
                <a:outerShdw blurRad="38100" dist="38100" dir="2700000" algn="tl">
                  <a:srgbClr val="000000">
                    <a:alpha val="43137"/>
                  </a:srgbClr>
                </a:outerShdw>
              </a:effectLst>
              <a:highlight>
                <a:srgbClr val="FFFF00"/>
              </a:highlight>
            </a:endParaRPr>
          </a:p>
        </p:txBody>
      </p:sp>
      <p:sp>
        <p:nvSpPr>
          <p:cNvPr id="2" name="슬라이드 번호 개체 틀 1">
            <a:extLst>
              <a:ext uri="{FF2B5EF4-FFF2-40B4-BE49-F238E27FC236}">
                <a16:creationId xmlns:a16="http://schemas.microsoft.com/office/drawing/2014/main" id="{5853EE3E-F12B-7240-985C-00F204096F86}"/>
              </a:ext>
            </a:extLst>
          </p:cNvPr>
          <p:cNvSpPr>
            <a:spLocks noGrp="1"/>
          </p:cNvSpPr>
          <p:nvPr>
            <p:ph type="sldNum" sz="quarter" idx="12"/>
          </p:nvPr>
        </p:nvSpPr>
        <p:spPr/>
        <p:txBody>
          <a:bodyPr/>
          <a:lstStyle/>
          <a:p>
            <a:fld id="{DE8B6C5A-9C7E-4642-94CC-C833C3321E80}" type="slidenum">
              <a:rPr lang="ko-KR" altLang="en-US" smtClean="0"/>
              <a:t>24</a:t>
            </a:fld>
            <a:endParaRPr lang="ko-KR" altLang="en-US"/>
          </a:p>
        </p:txBody>
      </p:sp>
    </p:spTree>
    <p:extLst>
      <p:ext uri="{BB962C8B-B14F-4D97-AF65-F5344CB8AC3E}">
        <p14:creationId xmlns:p14="http://schemas.microsoft.com/office/powerpoint/2010/main" val="4160427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648929" y="629266"/>
            <a:ext cx="6586491" cy="1676603"/>
          </a:xfrm>
        </p:spPr>
        <p:txBody>
          <a:bodyPr>
            <a:normAutofit/>
          </a:bodyPr>
          <a:lstStyle/>
          <a:p>
            <a:r>
              <a:rPr lang="en-GB" altLang="ko-KR" b="1" dirty="0"/>
              <a:t>Louis Auguste </a:t>
            </a:r>
            <a:r>
              <a:rPr lang="en-GB" altLang="ko-KR" b="1" dirty="0" err="1"/>
              <a:t>Blanqui</a:t>
            </a:r>
            <a:br>
              <a:rPr lang="en-US" altLang="ko-KR" dirty="0"/>
            </a:br>
            <a:r>
              <a:rPr lang="en-US" altLang="ko-KR" dirty="0"/>
              <a:t>1805~1881</a:t>
            </a:r>
            <a:endParaRPr lang="ko-KR" altLang="en-US" dirty="0"/>
          </a:p>
        </p:txBody>
      </p:sp>
      <p:sp>
        <p:nvSpPr>
          <p:cNvPr id="3" name="내용 개체 틀 2"/>
          <p:cNvSpPr>
            <a:spLocks noGrp="1"/>
          </p:cNvSpPr>
          <p:nvPr>
            <p:ph idx="1"/>
          </p:nvPr>
        </p:nvSpPr>
        <p:spPr>
          <a:xfrm>
            <a:off x="648930" y="2438401"/>
            <a:ext cx="5060989" cy="2245360"/>
          </a:xfrm>
        </p:spPr>
        <p:txBody>
          <a:bodyPr>
            <a:normAutofit/>
          </a:bodyPr>
          <a:lstStyle/>
          <a:p>
            <a:pPr marL="0" indent="0">
              <a:buNone/>
            </a:pPr>
            <a:r>
              <a:rPr lang="id-ID" sz="1600" dirty="0"/>
              <a:t>Tidak satu senapan pun harus tetap berada di tangan borjuasi. Tanpa ini, tidak ada keselamatan… </a:t>
            </a:r>
          </a:p>
          <a:p>
            <a:pPr marL="0" indent="0">
              <a:buNone/>
            </a:pPr>
            <a:r>
              <a:rPr lang="id-ID" sz="1600" dirty="0"/>
              <a:t>Di hadapan buruh bersenjata rintangan, perlawanan, dan </a:t>
            </a:r>
            <a:r>
              <a:rPr lang="id-ID" sz="1600" dirty="0" err="1"/>
              <a:t>ketidakmungkinan</a:t>
            </a:r>
            <a:r>
              <a:rPr lang="id-ID" sz="1600" dirty="0"/>
              <a:t> semuanya akan hilang. – </a:t>
            </a:r>
          </a:p>
          <a:p>
            <a:pPr marL="0" indent="0">
              <a:buNone/>
            </a:pPr>
            <a:r>
              <a:rPr lang="id-ID" sz="1600" dirty="0"/>
              <a:t>Peringatan kepada Rakyat, 1851</a:t>
            </a:r>
            <a:endParaRPr lang="ko-KR" altLang="en-US" sz="2400" dirty="0"/>
          </a:p>
        </p:txBody>
      </p:sp>
      <p:pic>
        <p:nvPicPr>
          <p:cNvPr id="2050" name="Picture 2" descr="Louis auguste blanqui.jpg"/>
          <p:cNvPicPr>
            <a:picLocks noChangeAspect="1" noChangeArrowheads="1"/>
          </p:cNvPicPr>
          <p:nvPr/>
        </p:nvPicPr>
        <p:blipFill rotWithShape="1">
          <a:blip r:embed="rId2">
            <a:extLst>
              <a:ext uri="{28A0092B-C50C-407E-A947-70E740481C1C}">
                <a14:useLocalDpi xmlns:a14="http://schemas.microsoft.com/office/drawing/2010/main" val="0"/>
              </a:ext>
            </a:extLst>
          </a:blip>
          <a:srcRect l="4406" r="8951"/>
          <a:stretch/>
        </p:blipFill>
        <p:spPr bwMode="auto">
          <a:xfrm>
            <a:off x="7556408" y="10"/>
            <a:ext cx="4635591"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슬라이드 번호 개체 틀 4">
            <a:extLst>
              <a:ext uri="{FF2B5EF4-FFF2-40B4-BE49-F238E27FC236}">
                <a16:creationId xmlns:a16="http://schemas.microsoft.com/office/drawing/2014/main" id="{B045D94A-EBCE-0141-B198-C043CEDBCB60}"/>
              </a:ext>
            </a:extLst>
          </p:cNvPr>
          <p:cNvSpPr>
            <a:spLocks noGrp="1"/>
          </p:cNvSpPr>
          <p:nvPr>
            <p:ph type="sldNum" sz="quarter" idx="12"/>
          </p:nvPr>
        </p:nvSpPr>
        <p:spPr/>
        <p:txBody>
          <a:bodyPr/>
          <a:lstStyle/>
          <a:p>
            <a:fld id="{DE8B6C5A-9C7E-4642-94CC-C833C3321E80}" type="slidenum">
              <a:rPr lang="ko-KR" altLang="en-US" smtClean="0"/>
              <a:t>25</a:t>
            </a:fld>
            <a:endParaRPr lang="ko-KR" altLang="en-US"/>
          </a:p>
        </p:txBody>
      </p:sp>
    </p:spTree>
    <p:extLst>
      <p:ext uri="{BB962C8B-B14F-4D97-AF65-F5344CB8AC3E}">
        <p14:creationId xmlns:p14="http://schemas.microsoft.com/office/powerpoint/2010/main" val="1188573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내용 개체 틀 6">
            <a:extLst>
              <a:ext uri="{FF2B5EF4-FFF2-40B4-BE49-F238E27FC236}">
                <a16:creationId xmlns:a16="http://schemas.microsoft.com/office/drawing/2014/main" id="{9614FD6C-2D24-B14A-82E7-1EAD485B80F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012" t="2310" r="10057" b="13389"/>
          <a:stretch/>
        </p:blipFill>
        <p:spPr>
          <a:xfrm>
            <a:off x="7125420" y="103529"/>
            <a:ext cx="5017400" cy="6366285"/>
          </a:xfrm>
          <a:prstGeom prst="rect">
            <a:avLst/>
          </a:prstGeom>
        </p:spPr>
      </p:pic>
      <p:sp>
        <p:nvSpPr>
          <p:cNvPr id="2" name="제목 1">
            <a:extLst>
              <a:ext uri="{FF2B5EF4-FFF2-40B4-BE49-F238E27FC236}">
                <a16:creationId xmlns:a16="http://schemas.microsoft.com/office/drawing/2014/main" id="{4E43224D-931F-E345-90C8-E47206D61C0E}"/>
              </a:ext>
            </a:extLst>
          </p:cNvPr>
          <p:cNvSpPr>
            <a:spLocks noGrp="1"/>
          </p:cNvSpPr>
          <p:nvPr>
            <p:ph type="title"/>
          </p:nvPr>
        </p:nvSpPr>
        <p:spPr>
          <a:xfrm>
            <a:off x="539300" y="385011"/>
            <a:ext cx="4537791" cy="938463"/>
          </a:xfrm>
        </p:spPr>
        <p:txBody>
          <a:bodyPr vert="horz" lIns="91440" tIns="45720" rIns="91440" bIns="45720" rtlCol="0" anchor="b">
            <a:normAutofit/>
          </a:bodyPr>
          <a:lstStyle/>
          <a:p>
            <a:pPr latinLnBrk="0"/>
            <a:r>
              <a:rPr lang="en-US" altLang="ko-Kore-KR" sz="3200" b="1" dirty="0"/>
              <a:t>Ferdinand Lassalle</a:t>
            </a:r>
            <a:br>
              <a:rPr lang="en-US" altLang="ko-Kore-KR" sz="2400" dirty="0"/>
            </a:br>
            <a:r>
              <a:rPr lang="en-US" altLang="ko-Kore-KR" sz="2400" dirty="0"/>
              <a:t>April 1825 – August 1864</a:t>
            </a:r>
            <a:endParaRPr lang="en-US" sz="2400" dirty="0"/>
          </a:p>
        </p:txBody>
      </p:sp>
      <p:sp>
        <p:nvSpPr>
          <p:cNvPr id="8" name="내용 개체 틀 2">
            <a:extLst>
              <a:ext uri="{FF2B5EF4-FFF2-40B4-BE49-F238E27FC236}">
                <a16:creationId xmlns:a16="http://schemas.microsoft.com/office/drawing/2014/main" id="{6230C613-626D-604E-BD5C-20B133B58A76}"/>
              </a:ext>
            </a:extLst>
          </p:cNvPr>
          <p:cNvSpPr txBox="1">
            <a:spLocks/>
          </p:cNvSpPr>
          <p:nvPr/>
        </p:nvSpPr>
        <p:spPr>
          <a:xfrm>
            <a:off x="293001" y="1708475"/>
            <a:ext cx="5918019" cy="4647875"/>
          </a:xfrm>
          <a:prstGeom prst="rect">
            <a:avLst/>
          </a:prstGeom>
        </p:spPr>
        <p:txBody>
          <a:bodyPr vert="horz" lIns="91440" tIns="45720" rIns="91440" bIns="45720" rtlCol="0" anchor="t">
            <a:normAutofit fontScale="92500"/>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atinLnBrk="0"/>
            <a:r>
              <a:rPr lang="id-ID" dirty="0"/>
              <a:t>Gagasan tentang Partai Buruh Jerman </a:t>
            </a:r>
          </a:p>
          <a:p>
            <a:pPr latinLnBrk="0"/>
            <a:r>
              <a:rPr lang="id-ID" dirty="0"/>
              <a:t>Hak pilih universal pada tahun 1864, permohonan rahasia kepada </a:t>
            </a:r>
            <a:r>
              <a:rPr lang="id-ID" dirty="0" err="1"/>
              <a:t>Bismarck</a:t>
            </a:r>
            <a:r>
              <a:rPr lang="id-ID" dirty="0"/>
              <a:t> </a:t>
            </a:r>
            <a:r>
              <a:rPr lang="id-ID" dirty="0" err="1"/>
              <a:t>Lassalle</a:t>
            </a:r>
            <a:r>
              <a:rPr lang="id-ID" dirty="0"/>
              <a:t> menganggap negara sebagai entitas independen, instrumen keadilan yang penting untuk pencapaian program sosialis.</a:t>
            </a:r>
          </a:p>
          <a:p>
            <a:pPr latinLnBrk="0"/>
            <a:r>
              <a:rPr lang="id-ID" dirty="0"/>
              <a:t> “Orang pertama di Jerman, orang pertama di Eropa, yang berhasil mengorganisir sebuah partai aksi sosialis”.</a:t>
            </a:r>
            <a:endParaRPr lang="en-US" altLang="ko-KR" sz="1400" dirty="0"/>
          </a:p>
          <a:p>
            <a:pPr marL="0" latinLnBrk="0"/>
            <a:endParaRPr lang="en-US" altLang="ko-KR" sz="1400" dirty="0"/>
          </a:p>
        </p:txBody>
      </p:sp>
      <p:sp>
        <p:nvSpPr>
          <p:cNvPr id="5" name="슬라이드 번호 개체 틀 4">
            <a:extLst>
              <a:ext uri="{FF2B5EF4-FFF2-40B4-BE49-F238E27FC236}">
                <a16:creationId xmlns:a16="http://schemas.microsoft.com/office/drawing/2014/main" id="{AEED6D5A-1383-9C4C-A2E3-F5C14ED32F13}"/>
              </a:ext>
            </a:extLst>
          </p:cNvPr>
          <p:cNvSpPr>
            <a:spLocks noGrp="1"/>
          </p:cNvSpPr>
          <p:nvPr>
            <p:ph type="sldNum" sz="quarter" idx="12"/>
          </p:nvPr>
        </p:nvSpPr>
        <p:spPr>
          <a:xfrm>
            <a:off x="9077706" y="6356350"/>
            <a:ext cx="2743200" cy="365125"/>
          </a:xfrm>
        </p:spPr>
        <p:txBody>
          <a:bodyPr vert="horz" lIns="91440" tIns="45720" rIns="91440" bIns="45720" rtlCol="0" anchor="ctr">
            <a:normAutofit/>
          </a:bodyPr>
          <a:lstStyle/>
          <a:p>
            <a:pPr latinLnBrk="0">
              <a:spcAft>
                <a:spcPts val="600"/>
              </a:spcAft>
              <a:defRPr/>
            </a:pPr>
            <a:fld id="{DE8B6C5A-9C7E-4642-94CC-C833C3321E80}" type="slidenum">
              <a:rPr lang="en-US" altLang="ko-KR">
                <a:solidFill>
                  <a:schemeClr val="bg1"/>
                </a:solidFill>
                <a:latin typeface="Calibri" panose="020F0502020204030204"/>
              </a:rPr>
              <a:pPr latinLnBrk="0">
                <a:spcAft>
                  <a:spcPts val="600"/>
                </a:spcAft>
                <a:defRPr/>
              </a:pPr>
              <a:t>26</a:t>
            </a:fld>
            <a:endParaRPr lang="en-US" altLang="ko-KR">
              <a:solidFill>
                <a:schemeClr val="bg1"/>
              </a:solidFill>
              <a:latin typeface="Calibri" panose="020F0502020204030204"/>
            </a:endParaRPr>
          </a:p>
        </p:txBody>
      </p:sp>
    </p:spTree>
    <p:extLst>
      <p:ext uri="{BB962C8B-B14F-4D97-AF65-F5344CB8AC3E}">
        <p14:creationId xmlns:p14="http://schemas.microsoft.com/office/powerpoint/2010/main" val="949410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648929" y="629266"/>
            <a:ext cx="6586491" cy="1676603"/>
          </a:xfrm>
        </p:spPr>
        <p:txBody>
          <a:bodyPr>
            <a:normAutofit/>
          </a:bodyPr>
          <a:lstStyle/>
          <a:p>
            <a:r>
              <a:rPr lang="en-US" altLang="ko-KR" sz="3700" b="1" dirty="0"/>
              <a:t>Mikhail Bakunin</a:t>
            </a:r>
            <a:r>
              <a:rPr lang="ko-KR" altLang="en-US" sz="3700" dirty="0"/>
              <a:t> </a:t>
            </a:r>
            <a:r>
              <a:rPr lang="en-US" altLang="ko-KR" sz="3700" dirty="0"/>
              <a:t>1814-1876</a:t>
            </a:r>
            <a:br>
              <a:rPr lang="en-US" altLang="ko-KR" sz="3700" dirty="0"/>
            </a:br>
            <a:r>
              <a:rPr lang="az-Cyrl-AZ" altLang="ko-KR" sz="3700" dirty="0"/>
              <a:t>Михаил Александрович </a:t>
            </a:r>
            <a:r>
              <a:rPr lang="az-Cyrl-AZ" altLang="ko-KR" sz="3700" b="1" dirty="0"/>
              <a:t>Бакунин</a:t>
            </a:r>
            <a:endParaRPr lang="ko-KR" altLang="en-US" sz="3700" b="1" dirty="0"/>
          </a:p>
        </p:txBody>
      </p:sp>
      <p:sp>
        <p:nvSpPr>
          <p:cNvPr id="3" name="내용 개체 틀 2"/>
          <p:cNvSpPr>
            <a:spLocks noGrp="1"/>
          </p:cNvSpPr>
          <p:nvPr>
            <p:ph idx="1"/>
          </p:nvPr>
        </p:nvSpPr>
        <p:spPr>
          <a:xfrm>
            <a:off x="648930" y="2438400"/>
            <a:ext cx="6586489" cy="3785419"/>
          </a:xfrm>
        </p:spPr>
        <p:txBody>
          <a:bodyPr>
            <a:normAutofit/>
          </a:bodyPr>
          <a:lstStyle/>
          <a:p>
            <a:pPr marL="0" indent="0">
              <a:buNone/>
            </a:pPr>
            <a:r>
              <a:rPr lang="ko-KR" altLang="en-US" sz="2400" b="1" dirty="0"/>
              <a:t>사회주의</a:t>
            </a:r>
            <a:r>
              <a:rPr lang="en-US" altLang="ko-KR" sz="2400" b="1" dirty="0"/>
              <a:t> </a:t>
            </a:r>
            <a:r>
              <a:rPr lang="ko-KR" altLang="en-US" sz="2400" b="1" dirty="0"/>
              <a:t>없는 자유</a:t>
            </a:r>
            <a:r>
              <a:rPr lang="ko-KR" altLang="en-US" sz="2400" dirty="0"/>
              <a:t>는 특권이자 부정의다</a:t>
            </a:r>
            <a:r>
              <a:rPr lang="en-US" altLang="ko-KR" sz="2400" dirty="0"/>
              <a:t>. </a:t>
            </a:r>
            <a:r>
              <a:rPr lang="ko-KR" altLang="en-US" sz="2400" b="1" dirty="0"/>
              <a:t>자유 없는 사회주의</a:t>
            </a:r>
            <a:r>
              <a:rPr lang="ko-KR" altLang="en-US" sz="2400" dirty="0"/>
              <a:t>는 노예제이고 잔인함이다</a:t>
            </a:r>
            <a:r>
              <a:rPr lang="en-US" altLang="ko-KR" sz="2400" dirty="0"/>
              <a:t>. </a:t>
            </a:r>
          </a:p>
          <a:p>
            <a:pPr marL="0" indent="0">
              <a:buNone/>
            </a:pPr>
            <a:r>
              <a:rPr lang="id-ID" sz="1600" dirty="0"/>
              <a:t>Kami yakin bahwa kebebasan tanpa sosialisme adalah hak istimewa dan ketidakadilan; dan bahwa sosialisme tanpa kebebasan adalah perbudakan dan kebrutalan.</a:t>
            </a:r>
            <a:r>
              <a:rPr lang="en-GB" altLang="ko-KR" sz="2400" i="1" dirty="0"/>
              <a:t>- </a:t>
            </a:r>
            <a:r>
              <a:rPr lang="en-GB" altLang="ko-KR" sz="2400" i="1" dirty="0" err="1"/>
              <a:t>Federalisme</a:t>
            </a:r>
            <a:r>
              <a:rPr lang="en-GB" altLang="ko-KR" sz="2400" i="1" dirty="0"/>
              <a:t>, </a:t>
            </a:r>
            <a:r>
              <a:rPr lang="en-GB" altLang="ko-KR" sz="2400" i="1" dirty="0" err="1"/>
              <a:t>Sosialisme</a:t>
            </a:r>
            <a:r>
              <a:rPr lang="en-GB" altLang="ko-KR" sz="2400" i="1" dirty="0"/>
              <a:t>, Anti-</a:t>
            </a:r>
            <a:r>
              <a:rPr lang="en-GB" altLang="ko-KR" sz="2400" i="1" dirty="0" err="1"/>
              <a:t>theologisme</a:t>
            </a:r>
            <a:r>
              <a:rPr lang="en-GB" altLang="ko-KR" sz="2400" dirty="0"/>
              <a:t>, 1867</a:t>
            </a:r>
            <a:endParaRPr lang="ko-KR" altLang="en-US" sz="2400" dirty="0"/>
          </a:p>
        </p:txBody>
      </p:sp>
      <p:pic>
        <p:nvPicPr>
          <p:cNvPr id="5" name="그림 4">
            <a:extLst>
              <a:ext uri="{FF2B5EF4-FFF2-40B4-BE49-F238E27FC236}">
                <a16:creationId xmlns:a16="http://schemas.microsoft.com/office/drawing/2014/main" id="{719B4C16-2928-E14D-8956-87A743A8347D}"/>
              </a:ext>
            </a:extLst>
          </p:cNvPr>
          <p:cNvPicPr>
            <a:picLocks noChangeAspect="1"/>
          </p:cNvPicPr>
          <p:nvPr/>
        </p:nvPicPr>
        <p:blipFill rotWithShape="1">
          <a:blip r:embed="rId2">
            <a:extLst>
              <a:ext uri="{28A0092B-C50C-407E-A947-70E740481C1C}">
                <a14:useLocalDpi xmlns:a14="http://schemas.microsoft.com/office/drawing/2010/main" val="0"/>
              </a:ext>
            </a:extLst>
          </a:blip>
          <a:srcRect l="12367" r="5701"/>
          <a:stretch/>
        </p:blipFill>
        <p:spPr>
          <a:xfrm>
            <a:off x="7556408" y="10"/>
            <a:ext cx="4635591" cy="6857990"/>
          </a:xfrm>
          <a:prstGeom prst="rect">
            <a:avLst/>
          </a:prstGeom>
          <a:effectLst/>
        </p:spPr>
      </p:pic>
      <p:sp>
        <p:nvSpPr>
          <p:cNvPr id="6" name="슬라이드 번호 개체 틀 5">
            <a:extLst>
              <a:ext uri="{FF2B5EF4-FFF2-40B4-BE49-F238E27FC236}">
                <a16:creationId xmlns:a16="http://schemas.microsoft.com/office/drawing/2014/main" id="{D153BC09-5C05-1C48-9262-0ED292EDB2B4}"/>
              </a:ext>
            </a:extLst>
          </p:cNvPr>
          <p:cNvSpPr>
            <a:spLocks noGrp="1"/>
          </p:cNvSpPr>
          <p:nvPr>
            <p:ph type="sldNum" sz="quarter" idx="12"/>
          </p:nvPr>
        </p:nvSpPr>
        <p:spPr/>
        <p:txBody>
          <a:bodyPr/>
          <a:lstStyle/>
          <a:p>
            <a:fld id="{DE8B6C5A-9C7E-4642-94CC-C833C3321E80}" type="slidenum">
              <a:rPr lang="ko-KR" altLang="en-US" smtClean="0"/>
              <a:t>27</a:t>
            </a:fld>
            <a:endParaRPr lang="ko-KR" altLang="en-US"/>
          </a:p>
        </p:txBody>
      </p:sp>
    </p:spTree>
    <p:extLst>
      <p:ext uri="{BB962C8B-B14F-4D97-AF65-F5344CB8AC3E}">
        <p14:creationId xmlns:p14="http://schemas.microsoft.com/office/powerpoint/2010/main" val="2943096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7831CC2-F908-B143-95AA-5A4D71FFB773}"/>
              </a:ext>
            </a:extLst>
          </p:cNvPr>
          <p:cNvSpPr>
            <a:spLocks noGrp="1"/>
          </p:cNvSpPr>
          <p:nvPr>
            <p:ph type="title"/>
          </p:nvPr>
        </p:nvSpPr>
        <p:spPr>
          <a:xfrm>
            <a:off x="4965430" y="629268"/>
            <a:ext cx="6586491" cy="1286160"/>
          </a:xfrm>
        </p:spPr>
        <p:txBody>
          <a:bodyPr anchor="b">
            <a:normAutofit/>
          </a:bodyPr>
          <a:lstStyle/>
          <a:p>
            <a:r>
              <a:rPr lang="en-GB" sz="4100" b="1"/>
              <a:t>Abraham Lincoln</a:t>
            </a:r>
            <a:br>
              <a:rPr lang="en-GB" sz="4100"/>
            </a:br>
            <a:r>
              <a:rPr lang="en-GB" sz="4100"/>
              <a:t>1809~1865</a:t>
            </a:r>
          </a:p>
        </p:txBody>
      </p:sp>
      <p:sp>
        <p:nvSpPr>
          <p:cNvPr id="3" name="내용 개체 틀 2">
            <a:extLst>
              <a:ext uri="{FF2B5EF4-FFF2-40B4-BE49-F238E27FC236}">
                <a16:creationId xmlns:a16="http://schemas.microsoft.com/office/drawing/2014/main" id="{1F19C1EC-ED00-D84F-B50D-A8A781088C98}"/>
              </a:ext>
            </a:extLst>
          </p:cNvPr>
          <p:cNvSpPr>
            <a:spLocks noGrp="1"/>
          </p:cNvSpPr>
          <p:nvPr>
            <p:ph idx="1"/>
          </p:nvPr>
        </p:nvSpPr>
        <p:spPr>
          <a:xfrm>
            <a:off x="4886961" y="2438400"/>
            <a:ext cx="7162800" cy="3785419"/>
          </a:xfrm>
        </p:spPr>
        <p:txBody>
          <a:bodyPr>
            <a:normAutofit/>
          </a:bodyPr>
          <a:lstStyle/>
          <a:p>
            <a:pPr marL="0" indent="0">
              <a:buNone/>
            </a:pPr>
            <a:r>
              <a:rPr lang="id-ID" sz="2400" dirty="0"/>
              <a:t>“Kerja adalah sebelum, dan terlepas dari, kapital. Kapital hanyalah buah dari kerja dan tidak akan pernah ada jika kerja tidak ada terlebih dahulu. </a:t>
            </a:r>
          </a:p>
          <a:p>
            <a:pPr marL="0" indent="0">
              <a:buNone/>
            </a:pPr>
            <a:r>
              <a:rPr lang="id-ID" sz="2400" dirty="0"/>
              <a:t>Buruh adalah modal yang lebih tinggi dan pantas mendapatkan pertimbangan yang lebih tinggi.”</a:t>
            </a:r>
            <a:r>
              <a:rPr lang="en-GB" altLang="ko-KR" sz="2000" i="1" dirty="0"/>
              <a:t>- </a:t>
            </a:r>
          </a:p>
          <a:p>
            <a:pPr marL="0" indent="0">
              <a:buNone/>
            </a:pPr>
            <a:r>
              <a:rPr lang="en-GB" altLang="ko-KR" sz="2000" i="1" dirty="0"/>
              <a:t>Lincoln's First Annual Message to Congress, December 3, 1861</a:t>
            </a:r>
            <a:endParaRPr lang="en-GB" sz="2000" i="1" dirty="0"/>
          </a:p>
        </p:txBody>
      </p:sp>
      <p:pic>
        <p:nvPicPr>
          <p:cNvPr id="6" name="그림 5">
            <a:extLst>
              <a:ext uri="{FF2B5EF4-FFF2-40B4-BE49-F238E27FC236}">
                <a16:creationId xmlns:a16="http://schemas.microsoft.com/office/drawing/2014/main" id="{C9276E7B-E472-544E-85AC-0921664F2511}"/>
              </a:ext>
            </a:extLst>
          </p:cNvPr>
          <p:cNvPicPr>
            <a:picLocks noChangeAspect="1"/>
          </p:cNvPicPr>
          <p:nvPr/>
        </p:nvPicPr>
        <p:blipFill rotWithShape="1">
          <a:blip r:embed="rId2">
            <a:extLst>
              <a:ext uri="{28A0092B-C50C-407E-A947-70E740481C1C}">
                <a14:useLocalDpi xmlns:a14="http://schemas.microsoft.com/office/drawing/2010/main" val="0"/>
              </a:ext>
            </a:extLst>
          </a:blip>
          <a:srcRect l="6082" r="12968"/>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E8C42"/>
            </a:solidFill>
          </a:ln>
        </p:spPr>
        <p:style>
          <a:lnRef idx="1">
            <a:schemeClr val="accent1"/>
          </a:lnRef>
          <a:fillRef idx="0">
            <a:schemeClr val="accent1"/>
          </a:fillRef>
          <a:effectRef idx="0">
            <a:schemeClr val="accent1"/>
          </a:effectRef>
          <a:fontRef idx="minor">
            <a:schemeClr val="tx1"/>
          </a:fontRef>
        </p:style>
      </p:cxnSp>
      <p:sp>
        <p:nvSpPr>
          <p:cNvPr id="4" name="슬라이드 번호 개체 틀 3">
            <a:extLst>
              <a:ext uri="{FF2B5EF4-FFF2-40B4-BE49-F238E27FC236}">
                <a16:creationId xmlns:a16="http://schemas.microsoft.com/office/drawing/2014/main" id="{6A1E316F-F05F-FD48-9FEA-BEAD6C8FFB82}"/>
              </a:ext>
            </a:extLst>
          </p:cNvPr>
          <p:cNvSpPr>
            <a:spLocks noGrp="1"/>
          </p:cNvSpPr>
          <p:nvPr>
            <p:ph type="sldNum" sz="quarter" idx="12"/>
          </p:nvPr>
        </p:nvSpPr>
        <p:spPr>
          <a:xfrm>
            <a:off x="10167042" y="6356350"/>
            <a:ext cx="1186758" cy="365125"/>
          </a:xfrm>
        </p:spPr>
        <p:txBody>
          <a:bodyPr>
            <a:normAutofit/>
          </a:bodyPr>
          <a:lstStyle/>
          <a:p>
            <a:pPr>
              <a:spcAft>
                <a:spcPts val="600"/>
              </a:spcAft>
            </a:pPr>
            <a:fld id="{DE8B6C5A-9C7E-4642-94CC-C833C3321E80}" type="slidenum">
              <a:rPr lang="ko-KR" altLang="en-US" smtClean="0"/>
              <a:pPr>
                <a:spcAft>
                  <a:spcPts val="600"/>
                </a:spcAft>
              </a:pPr>
              <a:t>28</a:t>
            </a:fld>
            <a:endParaRPr lang="ko-KR" altLang="en-US"/>
          </a:p>
        </p:txBody>
      </p:sp>
    </p:spTree>
    <p:extLst>
      <p:ext uri="{BB962C8B-B14F-4D97-AF65-F5344CB8AC3E}">
        <p14:creationId xmlns:p14="http://schemas.microsoft.com/office/powerpoint/2010/main" val="608223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965430" y="371070"/>
            <a:ext cx="6586491" cy="1544354"/>
          </a:xfrm>
        </p:spPr>
        <p:txBody>
          <a:bodyPr anchor="b">
            <a:normAutofit fontScale="90000"/>
          </a:bodyPr>
          <a:lstStyle/>
          <a:p>
            <a:r>
              <a:rPr lang="en-US" altLang="ko-KR" sz="2800" b="1" dirty="0"/>
              <a:t>Karl</a:t>
            </a:r>
            <a:r>
              <a:rPr lang="en-US" altLang="ko-KR" sz="2800" dirty="0"/>
              <a:t> </a:t>
            </a:r>
            <a:r>
              <a:rPr lang="en-US" altLang="ko-KR" sz="2800" b="1" dirty="0"/>
              <a:t>Marx </a:t>
            </a:r>
            <a:br>
              <a:rPr lang="en-US" altLang="ko-KR" sz="2800" b="1" dirty="0"/>
            </a:br>
            <a:r>
              <a:rPr lang="en-US" altLang="ko-KR" sz="2800" dirty="0"/>
              <a:t>1818-1883</a:t>
            </a:r>
            <a:br>
              <a:rPr lang="en-US" altLang="ko-KR" sz="2800" dirty="0"/>
            </a:br>
            <a:br>
              <a:rPr lang="en-US" altLang="ko-KR" sz="2800" dirty="0"/>
            </a:br>
            <a:r>
              <a:rPr lang="en-US" altLang="ko-KR" sz="2800" b="1" dirty="0"/>
              <a:t>social relationship of production (industrial relations)</a:t>
            </a:r>
            <a:endParaRPr lang="ko-KR" altLang="en-US" sz="2800" b="1" dirty="0"/>
          </a:p>
        </p:txBody>
      </p:sp>
      <p:sp>
        <p:nvSpPr>
          <p:cNvPr id="3" name="내용 개체 틀 2"/>
          <p:cNvSpPr>
            <a:spLocks noGrp="1"/>
          </p:cNvSpPr>
          <p:nvPr>
            <p:ph idx="1"/>
          </p:nvPr>
        </p:nvSpPr>
        <p:spPr>
          <a:xfrm>
            <a:off x="4965431" y="2438400"/>
            <a:ext cx="6586489" cy="3785419"/>
          </a:xfrm>
        </p:spPr>
        <p:txBody>
          <a:bodyPr>
            <a:normAutofit/>
          </a:bodyPr>
          <a:lstStyle/>
          <a:p>
            <a:pPr marL="0" indent="0">
              <a:buNone/>
            </a:pPr>
            <a:r>
              <a:rPr lang="en-US" altLang="ko-KR" sz="2000" dirty="0"/>
              <a:t>Capital I, 1867 (commodity fetishism)</a:t>
            </a:r>
          </a:p>
          <a:p>
            <a:pPr marL="0" indent="0">
              <a:buNone/>
            </a:pPr>
            <a:r>
              <a:rPr lang="en-US" altLang="ko-KR" sz="2000" dirty="0"/>
              <a:t>Capital II, 1885</a:t>
            </a:r>
          </a:p>
          <a:p>
            <a:pPr marL="0" indent="0">
              <a:buNone/>
            </a:pPr>
            <a:r>
              <a:rPr lang="en-US" altLang="ko-KR" sz="2000" dirty="0"/>
              <a:t>Capital III, 1894</a:t>
            </a:r>
          </a:p>
          <a:p>
            <a:pPr marL="0" indent="0">
              <a:buNone/>
            </a:pPr>
            <a:r>
              <a:rPr lang="en-US" altLang="ko-KR" sz="2000" dirty="0"/>
              <a:t>Capital IV, 1905-1910 (Surplus Value)</a:t>
            </a:r>
          </a:p>
          <a:p>
            <a:pPr marL="0" indent="0">
              <a:buNone/>
            </a:pPr>
            <a:endParaRPr lang="en-US" altLang="ko-KR" sz="2000" dirty="0"/>
          </a:p>
          <a:p>
            <a:pPr marL="0" indent="0">
              <a:buNone/>
            </a:pPr>
            <a:r>
              <a:rPr lang="en-US" altLang="ko-KR" sz="2000" dirty="0"/>
              <a:t>“</a:t>
            </a:r>
            <a:r>
              <a:rPr lang="id-ID" sz="1400" dirty="0"/>
              <a:t>Ranah kebebasan benar-benar dimulai hanya di mana kerja yang ditentukan oleh kebutuhan dan kemanfaatan eksternal berakhir; ia terletak pada dasarnya di luar bidang produksi material itu sendiri… </a:t>
            </a:r>
          </a:p>
          <a:p>
            <a:pPr marL="0" indent="0">
              <a:buNone/>
            </a:pPr>
            <a:r>
              <a:rPr lang="id-ID" sz="1400" dirty="0"/>
              <a:t>Pengurangan hari kerja adalah prasyarat dasar.” (Modal III) </a:t>
            </a:r>
          </a:p>
          <a:p>
            <a:pPr marL="0" indent="0">
              <a:buNone/>
            </a:pPr>
            <a:r>
              <a:rPr lang="id-ID" sz="1400" dirty="0" err="1"/>
              <a:t>Fetishisme</a:t>
            </a:r>
            <a:r>
              <a:rPr lang="id-ID" sz="1400" dirty="0"/>
              <a:t> Komoditas: Percaya bahwa uang, modal, dan korporasi hidup dan menentukan kehidupan manusia.</a:t>
            </a:r>
            <a:endParaRPr lang="en-US" altLang="ko-KR" sz="2000" dirty="0"/>
          </a:p>
          <a:p>
            <a:pPr marL="0" indent="0">
              <a:buNone/>
            </a:pPr>
            <a:endParaRPr lang="ko-KR" altLang="en-US" sz="2000" dirty="0"/>
          </a:p>
        </p:txBody>
      </p:sp>
      <p:pic>
        <p:nvPicPr>
          <p:cNvPr id="4" name="Picture 4" descr="http://upload.wikimedia.org/wikipedia/commons/thumb/f/fc/Karl_Marx.jpg/190px-Karl_Marx.jpg"/>
          <p:cNvPicPr>
            <a:picLocks noChangeAspect="1" noChangeArrowheads="1"/>
          </p:cNvPicPr>
          <p:nvPr/>
        </p:nvPicPr>
        <p:blipFill rotWithShape="1">
          <a:blip r:embed="rId2">
            <a:extLst>
              <a:ext uri="{28A0092B-C50C-407E-A947-70E740481C1C}">
                <a14:useLocalDpi xmlns:a14="http://schemas.microsoft.com/office/drawing/2010/main" val="0"/>
              </a:ext>
            </a:extLst>
          </a:blip>
          <a:srcRect l="13491" r="7174" b="-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슬라이드 번호 개체 틀 5">
            <a:extLst>
              <a:ext uri="{FF2B5EF4-FFF2-40B4-BE49-F238E27FC236}">
                <a16:creationId xmlns:a16="http://schemas.microsoft.com/office/drawing/2014/main" id="{E927F85D-4F2E-8A46-9B63-5FC4B763A186}"/>
              </a:ext>
            </a:extLst>
          </p:cNvPr>
          <p:cNvSpPr>
            <a:spLocks noGrp="1"/>
          </p:cNvSpPr>
          <p:nvPr>
            <p:ph type="sldNum" sz="quarter" idx="12"/>
          </p:nvPr>
        </p:nvSpPr>
        <p:spPr/>
        <p:txBody>
          <a:bodyPr/>
          <a:lstStyle/>
          <a:p>
            <a:fld id="{DE8B6C5A-9C7E-4642-94CC-C833C3321E80}" type="slidenum">
              <a:rPr lang="ko-KR" altLang="en-US" smtClean="0"/>
              <a:t>29</a:t>
            </a:fld>
            <a:endParaRPr lang="ko-KR" altLang="en-US"/>
          </a:p>
        </p:txBody>
      </p:sp>
    </p:spTree>
    <p:extLst>
      <p:ext uri="{BB962C8B-B14F-4D97-AF65-F5344CB8AC3E}">
        <p14:creationId xmlns:p14="http://schemas.microsoft.com/office/powerpoint/2010/main" val="3792408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814204" y="123190"/>
            <a:ext cx="5933401" cy="2305828"/>
          </a:xfrm>
        </p:spPr>
        <p:txBody>
          <a:bodyPr>
            <a:normAutofit fontScale="90000"/>
          </a:bodyPr>
          <a:lstStyle/>
          <a:p>
            <a:pPr algn="l"/>
            <a:r>
              <a:rPr lang="en-US" altLang="ko-KR" sz="3600" b="1" dirty="0"/>
              <a:t>International Working Men’s Association</a:t>
            </a:r>
            <a:r>
              <a:rPr lang="ko-KR" altLang="en-US" sz="3600" b="1" dirty="0"/>
              <a:t> </a:t>
            </a:r>
            <a:r>
              <a:rPr lang="en-US" altLang="ko-KR" sz="3600" dirty="0"/>
              <a:t>(1864-1876)</a:t>
            </a:r>
            <a:br>
              <a:rPr lang="en-US" altLang="ko-KR" sz="2800" dirty="0"/>
            </a:br>
            <a:br>
              <a:rPr lang="en-US" altLang="ko-KR" sz="2800" dirty="0"/>
            </a:br>
            <a:r>
              <a:rPr lang="en-US" altLang="ko-KR" sz="2800" dirty="0"/>
              <a:t>- </a:t>
            </a:r>
            <a:r>
              <a:rPr lang="en-US" altLang="ko-KR" sz="2800" b="1" dirty="0"/>
              <a:t>8-jam </a:t>
            </a:r>
            <a:r>
              <a:rPr lang="en-US" altLang="ko-KR" sz="2800" b="1" dirty="0" err="1"/>
              <a:t>kerja</a:t>
            </a:r>
            <a:br>
              <a:rPr lang="en-US" altLang="ko-KR" sz="2800" b="1" dirty="0"/>
            </a:br>
            <a:r>
              <a:rPr lang="en-US" altLang="ko-KR" sz="2800" b="1" dirty="0"/>
              <a:t>- </a:t>
            </a:r>
            <a:r>
              <a:rPr lang="en-US" altLang="ko-KR" sz="2800" b="1" dirty="0" err="1"/>
              <a:t>Tidak</a:t>
            </a:r>
            <a:r>
              <a:rPr lang="en-US" altLang="ko-KR" sz="2800" b="1" dirty="0"/>
              <a:t> </a:t>
            </a:r>
            <a:r>
              <a:rPr lang="en-US" altLang="ko-KR" sz="2800" b="1" dirty="0" err="1"/>
              <a:t>ada</a:t>
            </a:r>
            <a:r>
              <a:rPr lang="en-US" altLang="ko-KR" sz="2800" b="1" dirty="0"/>
              <a:t> </a:t>
            </a:r>
            <a:r>
              <a:rPr lang="en-US" altLang="ko-KR" sz="2800" b="1" dirty="0" err="1"/>
              <a:t>Pekerja</a:t>
            </a:r>
            <a:r>
              <a:rPr lang="en-US" altLang="ko-KR" sz="2800" b="1" dirty="0"/>
              <a:t> Anak</a:t>
            </a:r>
            <a:br>
              <a:rPr lang="en-US" altLang="ko-KR" sz="2800" b="1" dirty="0"/>
            </a:br>
            <a:r>
              <a:rPr lang="en-US" altLang="ko-KR" sz="2800" b="1" dirty="0"/>
              <a:t>- Pendidikan Gratis</a:t>
            </a:r>
            <a:endParaRPr lang="ko-KR" altLang="en-US" sz="2800" b="1" dirty="0"/>
          </a:p>
        </p:txBody>
      </p:sp>
      <p:pic>
        <p:nvPicPr>
          <p:cNvPr id="23556" name="Picture 2" descr="http://robertgraham.files.wordpress.com/2011/12/iwa-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85" y="171318"/>
            <a:ext cx="5240143" cy="638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슬라이드 번호 개체 틀 1">
            <a:extLst>
              <a:ext uri="{FF2B5EF4-FFF2-40B4-BE49-F238E27FC236}">
                <a16:creationId xmlns:a16="http://schemas.microsoft.com/office/drawing/2014/main" id="{BD607115-6DF1-9546-A8F8-E9313E538CD9}"/>
              </a:ext>
            </a:extLst>
          </p:cNvPr>
          <p:cNvSpPr>
            <a:spLocks noGrp="1"/>
          </p:cNvSpPr>
          <p:nvPr>
            <p:ph type="sldNum" sz="quarter" idx="12"/>
          </p:nvPr>
        </p:nvSpPr>
        <p:spPr/>
        <p:txBody>
          <a:bodyPr/>
          <a:lstStyle/>
          <a:p>
            <a:fld id="{DE8B6C5A-9C7E-4642-94CC-C833C3321E80}" type="slidenum">
              <a:rPr lang="ko-KR" altLang="en-US" smtClean="0"/>
              <a:t>30</a:t>
            </a:fld>
            <a:endParaRPr lang="ko-KR" altLang="en-US"/>
          </a:p>
        </p:txBody>
      </p:sp>
      <p:sp>
        <p:nvSpPr>
          <p:cNvPr id="5" name="내용 개체 틀 2">
            <a:extLst>
              <a:ext uri="{FF2B5EF4-FFF2-40B4-BE49-F238E27FC236}">
                <a16:creationId xmlns:a16="http://schemas.microsoft.com/office/drawing/2014/main" id="{B0979E13-9B43-624A-AED8-AE4A7C103D40}"/>
              </a:ext>
            </a:extLst>
          </p:cNvPr>
          <p:cNvSpPr>
            <a:spLocks noGrp="1"/>
          </p:cNvSpPr>
          <p:nvPr>
            <p:ph idx="1"/>
          </p:nvPr>
        </p:nvSpPr>
        <p:spPr>
          <a:xfrm>
            <a:off x="5354960" y="2631440"/>
            <a:ext cx="6392645" cy="3724910"/>
          </a:xfrm>
        </p:spPr>
        <p:txBody>
          <a:bodyPr>
            <a:normAutofit fontScale="92500" lnSpcReduction="10000"/>
          </a:bodyPr>
          <a:lstStyle/>
          <a:p>
            <a:pPr marL="0" indent="0">
              <a:buNone/>
            </a:pPr>
            <a:r>
              <a:rPr lang="en-US" altLang="ko-KR" dirty="0"/>
              <a:t>“</a:t>
            </a:r>
            <a:r>
              <a:rPr lang="id-ID" dirty="0"/>
              <a:t>Kami mengusulkan 8 jam kerja sebagai batas legal hari kerja. Keterbatasan ini umumnya diklaim oleh para pekerja AS…. Batas waktu hari kerja harus mencakup 9 jam, katakanlah dari pukul 07:00 sampai 16:00, atau dari pukul 08:00-17:00. Kerja malam dapat diizinkan dengan pengecualian. Tapi, kecenderungannya pasti untuk menekan kerja sepanjang malam.”</a:t>
            </a:r>
            <a:r>
              <a:rPr lang="en-US" altLang="ko-KR" sz="2200" i="1" dirty="0"/>
              <a:t>-</a:t>
            </a:r>
          </a:p>
          <a:p>
            <a:pPr marL="0" indent="0">
              <a:buNone/>
            </a:pPr>
            <a:r>
              <a:rPr lang="ko-KR" altLang="en-US" sz="2200" i="1" dirty="0"/>
              <a:t> </a:t>
            </a:r>
            <a:r>
              <a:rPr lang="en-US" altLang="ko-KR" sz="2200" i="1" dirty="0" err="1"/>
              <a:t>nstructions</a:t>
            </a:r>
            <a:r>
              <a:rPr lang="en-US" altLang="ko-KR" sz="2200" i="1" dirty="0"/>
              <a:t> for the Delegates of the Provisional General ‘Council, 1866. </a:t>
            </a:r>
            <a:endParaRPr lang="ko-KR" altLang="en-US" sz="2600" i="1" dirty="0"/>
          </a:p>
        </p:txBody>
      </p:sp>
    </p:spTree>
    <p:extLst>
      <p:ext uri="{BB962C8B-B14F-4D97-AF65-F5344CB8AC3E}">
        <p14:creationId xmlns:p14="http://schemas.microsoft.com/office/powerpoint/2010/main" val="3529804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a:xfrm>
            <a:off x="204965" y="3752849"/>
            <a:ext cx="3290887" cy="2452687"/>
          </a:xfrm>
        </p:spPr>
        <p:txBody>
          <a:bodyPr vert="horz" lIns="91440" tIns="45720" rIns="91440" bIns="45720" rtlCol="0" anchor="ctr">
            <a:normAutofit/>
          </a:bodyPr>
          <a:lstStyle/>
          <a:p>
            <a:pPr latinLnBrk="0"/>
            <a:r>
              <a:rPr lang="en-US" altLang="ko-KR" sz="3600" b="1" dirty="0" err="1"/>
              <a:t>Komune</a:t>
            </a:r>
            <a:r>
              <a:rPr lang="en-US" altLang="ko-KR" sz="3600" b="1" dirty="0"/>
              <a:t> Paris</a:t>
            </a:r>
            <a:br>
              <a:rPr lang="en-US" altLang="ko-KR" sz="3600" b="1" dirty="0"/>
            </a:br>
            <a:r>
              <a:rPr lang="en-US" altLang="ko-KR" sz="2400" b="1" dirty="0" err="1"/>
              <a:t>Maret</a:t>
            </a:r>
            <a:r>
              <a:rPr lang="en-US" altLang="ko-KR" sz="2400" b="1" dirty="0"/>
              <a:t> </a:t>
            </a:r>
            <a:r>
              <a:rPr lang="en-US" altLang="ko-KR" sz="2400" b="1" dirty="0" err="1"/>
              <a:t>sampai</a:t>
            </a:r>
            <a:r>
              <a:rPr lang="en-US" altLang="ko-KR" sz="2400" b="1" dirty="0"/>
              <a:t> May 1871</a:t>
            </a:r>
            <a:endParaRPr lang="en-US" altLang="ko-KR" sz="3600" b="1" dirty="0"/>
          </a:p>
        </p:txBody>
      </p:sp>
      <p:pic>
        <p:nvPicPr>
          <p:cNvPr id="4" name="Picture 2" descr="http://www.harunyahya.com/image/communist_ambush/Paris_Commune.jpg"/>
          <p:cNvPicPr>
            <a:picLocks noChangeAspect="1" noChangeArrowheads="1"/>
          </p:cNvPicPr>
          <p:nvPr/>
        </p:nvPicPr>
        <p:blipFill rotWithShape="1">
          <a:blip r:embed="rId2" cstate="print"/>
          <a:srcRect t="25411" b="13516"/>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Content Placeholder 2">
            <a:extLst>
              <a:ext uri="{FF2B5EF4-FFF2-40B4-BE49-F238E27FC236}">
                <a16:creationId xmlns:a16="http://schemas.microsoft.com/office/drawing/2014/main" id="{62B49F0F-9BC5-704D-A1DF-E15931B0CDCD}"/>
              </a:ext>
            </a:extLst>
          </p:cNvPr>
          <p:cNvSpPr txBox="1">
            <a:spLocks/>
          </p:cNvSpPr>
          <p:nvPr/>
        </p:nvSpPr>
        <p:spPr>
          <a:xfrm>
            <a:off x="3329796" y="3752850"/>
            <a:ext cx="8660921" cy="2603500"/>
          </a:xfrm>
          <a:prstGeom prst="rect">
            <a:avLst/>
          </a:prstGeom>
        </p:spPr>
        <p:txBody>
          <a:bodyPr vert="horz" lIns="91440" tIns="45720" rIns="91440" bIns="45720" rtlCol="0" anchor="ctr">
            <a:normAutofit/>
          </a:bodyPr>
          <a:lstStyle>
            <a:lvl1pPr marL="0" indent="0" algn="l" defTabSz="914400" rtl="0" eaLnBrk="1" latinLnBrk="1"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1"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1"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1"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Pemisahan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gereja</a:t>
            </a:r>
            <a:r>
              <a:rPr lang="en-US" altLang="ko-KR" sz="1600" b="0" dirty="0">
                <a:effectLst>
                  <a:outerShdw blurRad="38100" dist="38100" dir="2700000" algn="tl">
                    <a:srgbClr val="000000">
                      <a:alpha val="43137"/>
                    </a:srgbClr>
                  </a:outerShdw>
                </a:effectLst>
              </a:rPr>
              <a:t> (agama) dan negara</a:t>
            </a:r>
          </a:p>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Remisi</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biaya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sewa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selama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kurun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waktu</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pengepungan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tentara</a:t>
            </a:r>
            <a:r>
              <a:rPr lang="en-US" altLang="ko-KR" sz="1600" b="0" dirty="0">
                <a:effectLst>
                  <a:outerShdw blurRad="38100" dist="38100" dir="2700000" algn="tl">
                    <a:srgbClr val="000000">
                      <a:alpha val="43137"/>
                    </a:srgbClr>
                  </a:outerShdw>
                </a:effectLst>
              </a:rPr>
              <a:t> Prussia dan </a:t>
            </a:r>
            <a:r>
              <a:rPr lang="en-US" altLang="ko-KR" sz="1600" b="0" dirty="0" err="1">
                <a:effectLst>
                  <a:outerShdw blurRad="38100" dist="38100" dir="2700000" algn="tl">
                    <a:srgbClr val="000000">
                      <a:alpha val="43137"/>
                    </a:srgbClr>
                  </a:outerShdw>
                </a:effectLst>
              </a:rPr>
              <a:t>Perancis</a:t>
            </a:r>
            <a:r>
              <a:rPr lang="en-US" altLang="ko-KR" sz="1600" b="0" dirty="0">
                <a:effectLst>
                  <a:outerShdw blurRad="38100" dist="38100" dir="2700000" algn="tl">
                    <a:srgbClr val="000000">
                      <a:alpha val="43137"/>
                    </a:srgbClr>
                  </a:outerShdw>
                </a:effectLst>
              </a:rPr>
              <a:t> </a:t>
            </a:r>
          </a:p>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Penghapusan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pekerja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anak</a:t>
            </a:r>
            <a:r>
              <a:rPr lang="en-US" altLang="ko-KR" sz="1600" b="0" dirty="0">
                <a:effectLst>
                  <a:outerShdw blurRad="38100" dist="38100" dir="2700000" algn="tl">
                    <a:srgbClr val="000000">
                      <a:alpha val="43137"/>
                    </a:srgbClr>
                  </a:outerShdw>
                </a:effectLst>
              </a:rPr>
              <a:t> dan </a:t>
            </a:r>
            <a:r>
              <a:rPr lang="en-US" altLang="ko-KR" sz="1600" b="0" dirty="0" err="1">
                <a:effectLst>
                  <a:outerShdw blurRad="38100" dist="38100" dir="2700000" algn="tl">
                    <a:srgbClr val="000000">
                      <a:alpha val="43137"/>
                    </a:srgbClr>
                  </a:outerShdw>
                </a:effectLst>
              </a:rPr>
              <a:t>kerja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malam</a:t>
            </a:r>
            <a:r>
              <a:rPr lang="en-US" altLang="ko-KR" sz="1600" b="0" dirty="0">
                <a:effectLst>
                  <a:outerShdw blurRad="38100" dist="38100" dir="2700000" algn="tl">
                    <a:srgbClr val="000000">
                      <a:alpha val="43137"/>
                    </a:srgbClr>
                  </a:outerShdw>
                </a:effectLst>
              </a:rPr>
              <a:t> di </a:t>
            </a:r>
            <a:r>
              <a:rPr lang="en-US" altLang="ko-KR" sz="1600" b="0" dirty="0" err="1">
                <a:effectLst>
                  <a:outerShdw blurRad="38100" dist="38100" dir="2700000" algn="tl">
                    <a:srgbClr val="000000">
                      <a:alpha val="43137"/>
                    </a:srgbClr>
                  </a:outerShdw>
                </a:effectLst>
              </a:rPr>
              <a:t>toko</a:t>
            </a:r>
            <a:r>
              <a:rPr lang="en-US" altLang="ko-KR" sz="1600" b="0" dirty="0">
                <a:effectLst>
                  <a:outerShdw blurRad="38100" dist="38100" dir="2700000" algn="tl">
                    <a:srgbClr val="000000">
                      <a:alpha val="43137"/>
                    </a:srgbClr>
                  </a:outerShdw>
                </a:effectLst>
              </a:rPr>
              <a:t> roti</a:t>
            </a:r>
          </a:p>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Pensiun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bagi</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pekerja</a:t>
            </a:r>
            <a:r>
              <a:rPr lang="en-US" altLang="ko-KR" sz="1600" b="0" dirty="0">
                <a:effectLst>
                  <a:outerShdw blurRad="38100" dist="38100" dir="2700000" algn="tl">
                    <a:srgbClr val="000000">
                      <a:alpha val="43137"/>
                    </a:srgbClr>
                  </a:outerShdw>
                </a:effectLst>
              </a:rPr>
              <a:t> yang </a:t>
            </a:r>
            <a:r>
              <a:rPr lang="en-US" altLang="ko-KR" sz="1600" b="0" dirty="0" err="1">
                <a:effectLst>
                  <a:outerShdw blurRad="38100" dist="38100" dir="2700000" algn="tl">
                    <a:srgbClr val="000000">
                      <a:alpha val="43137"/>
                    </a:srgbClr>
                  </a:outerShdw>
                </a:effectLst>
              </a:rPr>
              <a:t>rentan</a:t>
            </a:r>
            <a:r>
              <a:rPr lang="en-US" altLang="ko-KR" sz="1600" b="0" dirty="0">
                <a:effectLst>
                  <a:outerShdw blurRad="38100" dist="38100" dir="2700000" algn="tl">
                    <a:srgbClr val="000000">
                      <a:alpha val="43137"/>
                    </a:srgbClr>
                  </a:outerShdw>
                </a:effectLst>
              </a:rPr>
              <a:t> </a:t>
            </a:r>
          </a:p>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Penundaan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kewajiban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hutang</a:t>
            </a:r>
            <a:r>
              <a:rPr lang="en-US" altLang="ko-KR" sz="1600" b="0" dirty="0">
                <a:effectLst>
                  <a:outerShdw blurRad="38100" dist="38100" dir="2700000" algn="tl">
                    <a:srgbClr val="000000">
                      <a:alpha val="43137"/>
                    </a:srgbClr>
                  </a:outerShdw>
                </a:effectLst>
              </a:rPr>
              <a:t>, dan </a:t>
            </a:r>
            <a:r>
              <a:rPr lang="en-US" altLang="ko-KR" sz="1600" b="0" dirty="0" err="1">
                <a:effectLst>
                  <a:outerShdw blurRad="38100" dist="38100" dir="2700000" algn="tl">
                    <a:srgbClr val="000000">
                      <a:alpha val="43137"/>
                    </a:srgbClr>
                  </a:outerShdw>
                </a:effectLst>
              </a:rPr>
              <a:t>penghapusan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bunga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hutang</a:t>
            </a:r>
            <a:r>
              <a:rPr lang="en-US" altLang="ko-KR" sz="1600" b="0" dirty="0">
                <a:effectLst>
                  <a:outerShdw blurRad="38100" dist="38100" dir="2700000" algn="tl">
                    <a:srgbClr val="000000">
                      <a:alpha val="43137"/>
                    </a:srgbClr>
                  </a:outerShdw>
                </a:effectLst>
              </a:rPr>
              <a:t> </a:t>
            </a:r>
          </a:p>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Hak</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pekerja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untuk</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mengambil</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alih</a:t>
            </a:r>
            <a:r>
              <a:rPr lang="en-US" altLang="ko-KR" sz="1600" b="0" dirty="0">
                <a:effectLst>
                  <a:outerShdw blurRad="38100" dist="38100" dir="2700000" algn="tl">
                    <a:srgbClr val="000000">
                      <a:alpha val="43137"/>
                    </a:srgbClr>
                  </a:outerShdw>
                </a:effectLst>
              </a:rPr>
              <a:t> dan </a:t>
            </a:r>
            <a:r>
              <a:rPr lang="en-US" altLang="ko-KR" sz="1600" b="0" dirty="0" err="1">
                <a:effectLst>
                  <a:outerShdw blurRad="38100" dist="38100" dir="2700000" algn="tl">
                    <a:srgbClr val="000000">
                      <a:alpha val="43137"/>
                    </a:srgbClr>
                  </a:outerShdw>
                </a:effectLst>
              </a:rPr>
              <a:t>menjalankan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perusahaan</a:t>
            </a:r>
            <a:endParaRPr lang="en-US" altLang="ko-KR" sz="1600" b="0" dirty="0">
              <a:effectLst>
                <a:outerShdw blurRad="38100" dist="38100" dir="2700000" algn="tl">
                  <a:srgbClr val="000000">
                    <a:alpha val="43137"/>
                  </a:srgbClr>
                </a:outerShdw>
              </a:effectLst>
            </a:endParaRPr>
          </a:p>
          <a:p>
            <a:pPr marL="457200" indent="-228600" latinLnBrk="0">
              <a:buFont typeface="Arial" panose="020B0604020202020204" pitchFamily="34" charset="0"/>
              <a:buChar char="•"/>
            </a:pPr>
            <a:r>
              <a:rPr lang="en-US" altLang="ko-KR" sz="1600" b="0" dirty="0" err="1">
                <a:effectLst>
                  <a:outerShdw blurRad="38100" dist="38100" dir="2700000" algn="tl">
                    <a:srgbClr val="000000">
                      <a:alpha val="43137"/>
                    </a:srgbClr>
                  </a:outerShdw>
                </a:effectLst>
              </a:rPr>
              <a:t>Pelarangan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pengenaan</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denda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dari</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pengusaha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kepada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pekerja</a:t>
            </a:r>
            <a:r>
              <a:rPr lang="en-US" altLang="ko-KR" sz="1600" b="0" dirty="0">
                <a:effectLst>
                  <a:outerShdw blurRad="38100" dist="38100" dir="2700000" algn="tl">
                    <a:srgbClr val="000000">
                      <a:alpha val="43137"/>
                    </a:srgbClr>
                  </a:outerShdw>
                </a:effectLst>
              </a:rPr>
              <a:t> </a:t>
            </a:r>
            <a:r>
              <a:rPr lang="en-US" altLang="ko-KR" sz="1600" b="0" dirty="0" err="1">
                <a:effectLst>
                  <a:outerShdw blurRad="38100" dist="38100" dir="2700000" algn="tl">
                    <a:srgbClr val="000000">
                      <a:alpha val="43137"/>
                    </a:srgbClr>
                  </a:outerShdw>
                </a:effectLst>
              </a:rPr>
              <a:t>nya</a:t>
            </a:r>
            <a:endParaRPr lang="en-US" altLang="ko-KR" sz="1600" b="0" dirty="0">
              <a:effectLst>
                <a:outerShdw blurRad="38100" dist="38100" dir="2700000" algn="tl">
                  <a:srgbClr val="000000">
                    <a:alpha val="43137"/>
                  </a:srgbClr>
                </a:outerShdw>
              </a:effectLst>
            </a:endParaRPr>
          </a:p>
        </p:txBody>
      </p:sp>
      <p:sp>
        <p:nvSpPr>
          <p:cNvPr id="2" name="슬라이드 번호 개체 틀 1">
            <a:extLst>
              <a:ext uri="{FF2B5EF4-FFF2-40B4-BE49-F238E27FC236}">
                <a16:creationId xmlns:a16="http://schemas.microsoft.com/office/drawing/2014/main" id="{AAB53FB1-07B0-DA4E-A532-F45BB112DEE6}"/>
              </a:ext>
            </a:extLst>
          </p:cNvPr>
          <p:cNvSpPr>
            <a:spLocks noGrp="1"/>
          </p:cNvSpPr>
          <p:nvPr>
            <p:ph type="sldNum" sz="quarter" idx="12"/>
          </p:nvPr>
        </p:nvSpPr>
        <p:spPr>
          <a:xfrm>
            <a:off x="8864600" y="6356350"/>
            <a:ext cx="2743200" cy="365125"/>
          </a:xfrm>
        </p:spPr>
        <p:txBody>
          <a:bodyPr vert="horz" lIns="91440" tIns="45720" rIns="91440" bIns="45720" rtlCol="0" anchor="ctr">
            <a:normAutofit/>
          </a:bodyPr>
          <a:lstStyle/>
          <a:p>
            <a:pPr latinLnBrk="0">
              <a:spcAft>
                <a:spcPts val="600"/>
              </a:spcAft>
              <a:defRPr/>
            </a:pPr>
            <a:fld id="{DE8B6C5A-9C7E-4642-94CC-C833C3321E80}" type="slidenum">
              <a:rPr lang="en-US" altLang="ko-KR">
                <a:solidFill>
                  <a:schemeClr val="tx1">
                    <a:lumMod val="75000"/>
                    <a:lumOff val="25000"/>
                  </a:schemeClr>
                </a:solidFill>
                <a:latin typeface="Calibri" panose="020F0502020204030204"/>
              </a:rPr>
              <a:pPr latinLnBrk="0">
                <a:spcAft>
                  <a:spcPts val="600"/>
                </a:spcAft>
                <a:defRPr/>
              </a:pPr>
              <a:t>31</a:t>
            </a:fld>
            <a:endParaRPr lang="en-US" altLang="ko-KR">
              <a:solidFill>
                <a:schemeClr val="tx1">
                  <a:lumMod val="75000"/>
                  <a:lumOff val="25000"/>
                </a:schemeClr>
              </a:solidFill>
              <a:latin typeface="Calibri" panose="020F0502020204030204"/>
            </a:endParaRPr>
          </a:p>
        </p:txBody>
      </p:sp>
    </p:spTree>
    <p:extLst>
      <p:ext uri="{BB962C8B-B14F-4D97-AF65-F5344CB8AC3E}">
        <p14:creationId xmlns:p14="http://schemas.microsoft.com/office/powerpoint/2010/main" val="2711148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4FA4E651-C3D8-4DB8-A026-E8531C6AF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2" name="Title 1"/>
          <p:cNvSpPr>
            <a:spLocks noGrp="1"/>
          </p:cNvSpPr>
          <p:nvPr>
            <p:ph type="title"/>
          </p:nvPr>
        </p:nvSpPr>
        <p:spPr>
          <a:xfrm>
            <a:off x="836363" y="4071597"/>
            <a:ext cx="10515600" cy="1286544"/>
          </a:xfrm>
          <a:noFill/>
        </p:spPr>
        <p:txBody>
          <a:bodyPr vert="horz" lIns="91440" tIns="45720" rIns="91440" bIns="45720" rtlCol="0" anchor="b">
            <a:normAutofit/>
          </a:bodyPr>
          <a:lstStyle/>
          <a:p>
            <a:pPr algn="ctr" latinLnBrk="0"/>
            <a:r>
              <a:rPr lang="en-US" altLang="ko-KR" sz="2900" dirty="0" err="1"/>
              <a:t>Pembantaian</a:t>
            </a:r>
            <a:r>
              <a:rPr lang="en-US" altLang="ko-KR" sz="2900" dirty="0"/>
              <a:t> Haymarket</a:t>
            </a:r>
            <a:br>
              <a:rPr lang="en-US" altLang="ko-KR" sz="2900" dirty="0"/>
            </a:br>
            <a:r>
              <a:rPr lang="en-US" altLang="ko-KR" sz="2900" dirty="0"/>
              <a:t>Chicago, 1 May 1886</a:t>
            </a:r>
            <a:br>
              <a:rPr lang="en-US" altLang="ko-KR" sz="2900" dirty="0"/>
            </a:br>
            <a:r>
              <a:rPr lang="en-US" altLang="ko-KR" sz="2900" b="1" dirty="0"/>
              <a:t>8-jam </a:t>
            </a:r>
            <a:r>
              <a:rPr lang="en-US" altLang="ko-KR" sz="2900" b="1" dirty="0" err="1"/>
              <a:t>kerja</a:t>
            </a:r>
            <a:r>
              <a:rPr lang="en-US" altLang="ko-KR" sz="2900" b="1" dirty="0"/>
              <a:t> </a:t>
            </a:r>
          </a:p>
        </p:txBody>
      </p:sp>
      <p:pic>
        <p:nvPicPr>
          <p:cNvPr id="9218" name="Picture 2" descr="http://blogs.bethel.k12.or.us/dnelson/files/2014/01/Haymarket_riot-2.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20183" b="5653"/>
          <a:stretch/>
        </p:blipFill>
        <p:spPr bwMode="auto">
          <a:xfrm>
            <a:off x="20" y="2"/>
            <a:ext cx="12191979" cy="3900104"/>
          </a:xfrm>
          <a:prstGeom prst="rect">
            <a:avLst/>
          </a:prstGeom>
          <a:extLst>
            <a:ext uri="{909E8E84-426E-40DD-AFC4-6F175D3DCCD1}">
              <a14:hiddenFill xmlns:a14="http://schemas.microsoft.com/office/drawing/2010/main">
                <a:solidFill>
                  <a:srgbClr val="FFFFFF"/>
                </a:solidFill>
              </a14:hiddenFill>
            </a:ext>
          </a:extLst>
        </p:spPr>
      </p:pic>
      <p:sp>
        <p:nvSpPr>
          <p:cNvPr id="2" name="슬라이드 번호 개체 틀 1">
            <a:extLst>
              <a:ext uri="{FF2B5EF4-FFF2-40B4-BE49-F238E27FC236}">
                <a16:creationId xmlns:a16="http://schemas.microsoft.com/office/drawing/2014/main" id="{2A047C66-2086-9C40-89AF-8C7AB9B37E5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latinLnBrk="0">
              <a:spcAft>
                <a:spcPts val="600"/>
              </a:spcAft>
              <a:defRPr/>
            </a:pPr>
            <a:fld id="{DE8B6C5A-9C7E-4642-94CC-C833C3321E80}" type="slidenum">
              <a:rPr lang="en-US" altLang="ko-KR" smtClean="0">
                <a:solidFill>
                  <a:prstClr val="black">
                    <a:tint val="75000"/>
                  </a:prstClr>
                </a:solidFill>
                <a:latin typeface="Calibri" panose="020F0502020204030204"/>
              </a:rPr>
              <a:pPr latinLnBrk="0">
                <a:spcAft>
                  <a:spcPts val="600"/>
                </a:spcAft>
                <a:defRPr/>
              </a:pPr>
              <a:t>32</a:t>
            </a:fld>
            <a:endParaRPr lang="en-US" altLang="ko-KR">
              <a:solidFill>
                <a:prstClr val="black">
                  <a:tint val="75000"/>
                </a:prstClr>
              </a:solidFill>
              <a:latin typeface="Calibri" panose="020F0502020204030204"/>
            </a:endParaRPr>
          </a:p>
        </p:txBody>
      </p:sp>
    </p:spTree>
    <p:extLst>
      <p:ext uri="{BB962C8B-B14F-4D97-AF65-F5344CB8AC3E}">
        <p14:creationId xmlns:p14="http://schemas.microsoft.com/office/powerpoint/2010/main" val="958521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historyatwoodlands.wikispaces.com/file/view/Chartist_meeting,_Kennington_Common.jpg/39268808/Chartist_meeting,_Kennington_Common.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24214"/>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56815" y="2881226"/>
            <a:ext cx="9014989" cy="3840250"/>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2400" dirty="0">
                <a:solidFill>
                  <a:srgbClr val="FFFF00"/>
                </a:solidFill>
                <a:effectLst>
                  <a:outerShdw blurRad="38100" dist="38100" dir="2700000" algn="tl">
                    <a:srgbClr val="000000">
                      <a:alpha val="43137"/>
                    </a:srgbClr>
                  </a:outerShdw>
                </a:effectLst>
              </a:rPr>
              <a:t>1863 General German Workers’ Association</a:t>
            </a:r>
          </a:p>
          <a:p>
            <a:r>
              <a:rPr lang="en-US" altLang="ko-KR" sz="2400" dirty="0">
                <a:solidFill>
                  <a:srgbClr val="FFFF00"/>
                </a:solidFill>
                <a:effectLst>
                  <a:outerShdw blurRad="38100" dist="38100" dir="2700000" algn="tl">
                    <a:srgbClr val="000000">
                      <a:alpha val="43137"/>
                    </a:srgbClr>
                  </a:outerShdw>
                </a:effectLst>
              </a:rPr>
              <a:t>1868 Trade Union Congress, UK </a:t>
            </a:r>
          </a:p>
          <a:p>
            <a:r>
              <a:rPr lang="en-US" altLang="ko-KR" sz="2400" dirty="0">
                <a:solidFill>
                  <a:srgbClr val="FFFF00"/>
                </a:solidFill>
                <a:effectLst>
                  <a:outerShdw blurRad="38100" dist="38100" dir="2700000" algn="tl">
                    <a:srgbClr val="000000">
                      <a:alpha val="43137"/>
                    </a:srgbClr>
                  </a:outerShdw>
                </a:effectLst>
              </a:rPr>
              <a:t>1869 Social Democratic Workers’ Party, Germany</a:t>
            </a:r>
          </a:p>
          <a:p>
            <a:r>
              <a:rPr lang="en-US" altLang="ko-KR" sz="2400" dirty="0">
                <a:solidFill>
                  <a:srgbClr val="FFFF00"/>
                </a:solidFill>
                <a:effectLst>
                  <a:outerShdw blurRad="38100" dist="38100" dir="2700000" algn="tl">
                    <a:srgbClr val="000000">
                      <a:alpha val="43137"/>
                    </a:srgbClr>
                  </a:outerShdw>
                </a:effectLst>
              </a:rPr>
              <a:t>1879 Federation of Socialist Workers of France</a:t>
            </a:r>
          </a:p>
          <a:p>
            <a:r>
              <a:rPr lang="en-US" altLang="ko-KR" sz="2400" dirty="0">
                <a:solidFill>
                  <a:srgbClr val="FFFF00"/>
                </a:solidFill>
                <a:effectLst>
                  <a:outerShdw blurRad="38100" dist="38100" dir="2700000" algn="tl">
                    <a:srgbClr val="000000">
                      <a:alpha val="43137"/>
                    </a:srgbClr>
                  </a:outerShdw>
                </a:effectLst>
              </a:rPr>
              <a:t>1886 American Federation of </a:t>
            </a:r>
            <a:r>
              <a:rPr lang="en-US" altLang="ko-KR" sz="2400" dirty="0" err="1">
                <a:solidFill>
                  <a:srgbClr val="FFFF00"/>
                </a:solidFill>
                <a:effectLst>
                  <a:outerShdw blurRad="38100" dist="38100" dir="2700000" algn="tl">
                    <a:srgbClr val="000000">
                      <a:alpha val="43137"/>
                    </a:srgbClr>
                  </a:outerShdw>
                </a:effectLst>
              </a:rPr>
              <a:t>Labour</a:t>
            </a:r>
            <a:r>
              <a:rPr lang="en-US" altLang="ko-KR" sz="2400" dirty="0">
                <a:solidFill>
                  <a:srgbClr val="FFFF00"/>
                </a:solidFill>
                <a:effectLst>
                  <a:outerShdw blurRad="38100" dist="38100" dir="2700000" algn="tl">
                    <a:srgbClr val="000000">
                      <a:alpha val="43137"/>
                    </a:srgbClr>
                  </a:outerShdw>
                </a:effectLst>
              </a:rPr>
              <a:t> (AFL)</a:t>
            </a:r>
          </a:p>
          <a:p>
            <a:r>
              <a:rPr lang="en-US" altLang="ko-KR" sz="2400" dirty="0">
                <a:solidFill>
                  <a:srgbClr val="FFFF00"/>
                </a:solidFill>
                <a:effectLst>
                  <a:outerShdw blurRad="38100" dist="38100" dir="2700000" algn="tl">
                    <a:srgbClr val="000000">
                      <a:alpha val="43137"/>
                    </a:srgbClr>
                  </a:outerShdw>
                </a:effectLst>
              </a:rPr>
              <a:t>1889</a:t>
            </a:r>
            <a:r>
              <a:rPr lang="ko-KR" altLang="en-US" sz="2400" dirty="0">
                <a:solidFill>
                  <a:srgbClr val="FFFF00"/>
                </a:solidFill>
                <a:effectLst>
                  <a:outerShdw blurRad="38100" dist="38100" dir="2700000" algn="tl">
                    <a:srgbClr val="000000">
                      <a:alpha val="43137"/>
                    </a:srgbClr>
                  </a:outerShdw>
                </a:effectLst>
              </a:rPr>
              <a:t> </a:t>
            </a:r>
            <a:r>
              <a:rPr lang="en-US" altLang="ko-KR" sz="2400" dirty="0">
                <a:solidFill>
                  <a:srgbClr val="FFFF00"/>
                </a:solidFill>
                <a:effectLst>
                  <a:outerShdw blurRad="38100" dist="38100" dir="2700000" algn="tl">
                    <a:srgbClr val="000000">
                      <a:alpha val="43137"/>
                    </a:srgbClr>
                  </a:outerShdw>
                </a:effectLst>
              </a:rPr>
              <a:t>Social Democratic Worker’s Party of Sweden</a:t>
            </a:r>
          </a:p>
          <a:p>
            <a:r>
              <a:rPr lang="en-US" altLang="ko-KR" sz="2400" dirty="0">
                <a:solidFill>
                  <a:srgbClr val="FFFF00"/>
                </a:solidFill>
                <a:effectLst>
                  <a:outerShdw blurRad="38100" dist="38100" dir="2700000" algn="tl">
                    <a:srgbClr val="000000">
                      <a:alpha val="43137"/>
                    </a:srgbClr>
                  </a:outerShdw>
                </a:effectLst>
              </a:rPr>
              <a:t>1890 General Commission of German Trade Unions</a:t>
            </a:r>
          </a:p>
          <a:p>
            <a:r>
              <a:rPr lang="en-US" altLang="ko-KR" sz="2400" dirty="0">
                <a:solidFill>
                  <a:srgbClr val="FFFF00"/>
                </a:solidFill>
                <a:effectLst>
                  <a:outerShdw blurRad="38100" dist="38100" dir="2700000" algn="tl">
                    <a:srgbClr val="000000">
                      <a:alpha val="43137"/>
                    </a:srgbClr>
                  </a:outerShdw>
                </a:effectLst>
              </a:rPr>
              <a:t>1895 General Confederation of </a:t>
            </a:r>
            <a:r>
              <a:rPr lang="en-US" altLang="ko-KR" sz="2400" dirty="0" err="1">
                <a:solidFill>
                  <a:srgbClr val="FFFF00"/>
                </a:solidFill>
                <a:effectLst>
                  <a:outerShdw blurRad="38100" dist="38100" dir="2700000" algn="tl">
                    <a:srgbClr val="000000">
                      <a:alpha val="43137"/>
                    </a:srgbClr>
                  </a:outerShdw>
                </a:effectLst>
              </a:rPr>
              <a:t>Labour</a:t>
            </a:r>
            <a:r>
              <a:rPr lang="en-US" altLang="ko-KR" sz="2400" dirty="0">
                <a:solidFill>
                  <a:srgbClr val="FFFF00"/>
                </a:solidFill>
                <a:effectLst>
                  <a:outerShdw blurRad="38100" dist="38100" dir="2700000" algn="tl">
                    <a:srgbClr val="000000">
                      <a:alpha val="43137"/>
                    </a:srgbClr>
                  </a:outerShdw>
                </a:effectLst>
              </a:rPr>
              <a:t> (CGT), France </a:t>
            </a:r>
          </a:p>
          <a:p>
            <a:r>
              <a:rPr lang="en-US" altLang="ko-KR" sz="2400" dirty="0">
                <a:solidFill>
                  <a:srgbClr val="FFFF00"/>
                </a:solidFill>
                <a:effectLst>
                  <a:outerShdw blurRad="38100" dist="38100" dir="2700000" algn="tl">
                    <a:srgbClr val="000000">
                      <a:alpha val="43137"/>
                    </a:srgbClr>
                  </a:outerShdw>
                </a:effectLst>
              </a:rPr>
              <a:t>1898 Russian Social Democratic </a:t>
            </a:r>
            <a:r>
              <a:rPr lang="en-US" altLang="ko-KR" sz="2400" dirty="0" err="1">
                <a:solidFill>
                  <a:srgbClr val="FFFF00"/>
                </a:solidFill>
                <a:effectLst>
                  <a:outerShdw blurRad="38100" dist="38100" dir="2700000" algn="tl">
                    <a:srgbClr val="000000">
                      <a:alpha val="43137"/>
                    </a:srgbClr>
                  </a:outerShdw>
                </a:effectLst>
              </a:rPr>
              <a:t>Labour</a:t>
            </a:r>
            <a:r>
              <a:rPr lang="en-US" altLang="ko-KR" sz="2400" dirty="0">
                <a:solidFill>
                  <a:srgbClr val="FFFF00"/>
                </a:solidFill>
                <a:effectLst>
                  <a:outerShdw blurRad="38100" dist="38100" dir="2700000" algn="tl">
                    <a:srgbClr val="000000">
                      <a:alpha val="43137"/>
                    </a:srgbClr>
                  </a:outerShdw>
                </a:effectLst>
              </a:rPr>
              <a:t> Party</a:t>
            </a:r>
          </a:p>
          <a:p>
            <a:r>
              <a:rPr lang="en-US" altLang="ko-KR" sz="2400" dirty="0">
                <a:solidFill>
                  <a:srgbClr val="FFFF00"/>
                </a:solidFill>
                <a:effectLst>
                  <a:outerShdw blurRad="38100" dist="38100" dir="2700000" algn="tl">
                    <a:srgbClr val="000000">
                      <a:alpha val="43137"/>
                    </a:srgbClr>
                  </a:outerShdw>
                </a:effectLst>
              </a:rPr>
              <a:t>1898 Swedish Trade Union Confederation (LO)</a:t>
            </a:r>
          </a:p>
          <a:p>
            <a:r>
              <a:rPr lang="en-US" altLang="ko-KR" sz="2400" dirty="0">
                <a:solidFill>
                  <a:srgbClr val="FFFF00"/>
                </a:solidFill>
                <a:effectLst>
                  <a:outerShdw blurRad="38100" dist="38100" dir="2700000" algn="tl">
                    <a:srgbClr val="000000">
                      <a:alpha val="43137"/>
                    </a:srgbClr>
                  </a:outerShdw>
                </a:effectLst>
              </a:rPr>
              <a:t>1900 </a:t>
            </a:r>
            <a:r>
              <a:rPr lang="en-US" altLang="ko-KR" sz="2400" dirty="0" err="1">
                <a:solidFill>
                  <a:srgbClr val="FFFF00"/>
                </a:solidFill>
                <a:effectLst>
                  <a:outerShdw blurRad="38100" dist="38100" dir="2700000" algn="tl">
                    <a:srgbClr val="000000">
                      <a:alpha val="43137"/>
                    </a:srgbClr>
                  </a:outerShdw>
                </a:effectLst>
              </a:rPr>
              <a:t>Labour</a:t>
            </a:r>
            <a:r>
              <a:rPr lang="en-US" altLang="ko-KR" sz="2400" dirty="0">
                <a:solidFill>
                  <a:srgbClr val="FFFF00"/>
                </a:solidFill>
                <a:effectLst>
                  <a:outerShdw blurRad="38100" dist="38100" dir="2700000" algn="tl">
                    <a:srgbClr val="000000">
                      <a:alpha val="43137"/>
                    </a:srgbClr>
                  </a:outerShdw>
                </a:effectLst>
              </a:rPr>
              <a:t> Party, UK</a:t>
            </a:r>
          </a:p>
        </p:txBody>
      </p:sp>
      <p:sp>
        <p:nvSpPr>
          <p:cNvPr id="4" name="Title 1"/>
          <p:cNvSpPr>
            <a:spLocks noGrp="1"/>
          </p:cNvSpPr>
          <p:nvPr>
            <p:ph type="title"/>
          </p:nvPr>
        </p:nvSpPr>
        <p:spPr>
          <a:xfrm>
            <a:off x="838200" y="-1"/>
            <a:ext cx="10041835" cy="1208955"/>
          </a:xfrm>
        </p:spPr>
        <p:txBody>
          <a:bodyPr>
            <a:normAutofit/>
          </a:bodyPr>
          <a:lstStyle/>
          <a:p>
            <a:r>
              <a:rPr lang="en-US" altLang="ko-KR" sz="3600" b="1" dirty="0" err="1">
                <a:solidFill>
                  <a:srgbClr val="FFFF00"/>
                </a:solidFill>
                <a:effectLst>
                  <a:outerShdw blurRad="38100" dist="38100" dir="2700000" algn="tl">
                    <a:srgbClr val="000000">
                      <a:alpha val="43137"/>
                    </a:srgbClr>
                  </a:outerShdw>
                </a:effectLst>
              </a:rPr>
              <a:t>Formasi</a:t>
            </a:r>
            <a:r>
              <a:rPr lang="en-US" altLang="ko-KR" sz="3600" b="1" dirty="0">
                <a:solidFill>
                  <a:srgbClr val="FFFF00"/>
                </a:solidFill>
                <a:effectLst>
                  <a:outerShdw blurRad="38100" dist="38100" dir="2700000" algn="tl">
                    <a:srgbClr val="000000">
                      <a:alpha val="43137"/>
                    </a:srgbClr>
                  </a:outerShdw>
                </a:effectLst>
              </a:rPr>
              <a:t>  </a:t>
            </a:r>
            <a:r>
              <a:rPr lang="en-US" altLang="ko-KR" sz="3600" b="1" dirty="0" err="1">
                <a:solidFill>
                  <a:srgbClr val="FFFF00"/>
                </a:solidFill>
                <a:effectLst>
                  <a:outerShdw blurRad="38100" dist="38100" dir="2700000" algn="tl">
                    <a:srgbClr val="000000">
                      <a:alpha val="43137"/>
                    </a:srgbClr>
                  </a:outerShdw>
                </a:effectLst>
              </a:rPr>
              <a:t>serikat</a:t>
            </a:r>
            <a:r>
              <a:rPr lang="en-US" altLang="ko-KR" sz="3600" b="1" dirty="0">
                <a:solidFill>
                  <a:srgbClr val="FFFF00"/>
                </a:solidFill>
                <a:effectLst>
                  <a:outerShdw blurRad="38100" dist="38100" dir="2700000" algn="tl">
                    <a:srgbClr val="000000">
                      <a:alpha val="43137"/>
                    </a:srgbClr>
                  </a:outerShdw>
                </a:effectLst>
              </a:rPr>
              <a:t> </a:t>
            </a:r>
            <a:r>
              <a:rPr lang="en-US" altLang="ko-KR" sz="3600" b="1" dirty="0" err="1">
                <a:solidFill>
                  <a:srgbClr val="FFFF00"/>
                </a:solidFill>
                <a:effectLst>
                  <a:outerShdw blurRad="38100" dist="38100" dir="2700000" algn="tl">
                    <a:srgbClr val="000000">
                      <a:alpha val="43137"/>
                    </a:srgbClr>
                  </a:outerShdw>
                </a:effectLst>
              </a:rPr>
              <a:t>buruh</a:t>
            </a:r>
            <a:r>
              <a:rPr lang="en-US" altLang="ko-KR" sz="3600" b="1" dirty="0">
                <a:solidFill>
                  <a:srgbClr val="FFFF00"/>
                </a:solidFill>
                <a:effectLst>
                  <a:outerShdw blurRad="38100" dist="38100" dir="2700000" algn="tl">
                    <a:srgbClr val="000000">
                      <a:alpha val="43137"/>
                    </a:srgbClr>
                  </a:outerShdw>
                </a:effectLst>
              </a:rPr>
              <a:t> </a:t>
            </a:r>
            <a:r>
              <a:rPr lang="en-US" altLang="ko-KR" sz="3600" b="1" dirty="0" err="1">
                <a:solidFill>
                  <a:srgbClr val="FFFF00"/>
                </a:solidFill>
                <a:effectLst>
                  <a:outerShdw blurRad="38100" dist="38100" dir="2700000" algn="tl">
                    <a:srgbClr val="000000">
                      <a:alpha val="43137"/>
                    </a:srgbClr>
                  </a:outerShdw>
                </a:effectLst>
              </a:rPr>
              <a:t>nasional</a:t>
            </a:r>
            <a:r>
              <a:rPr lang="en-US" altLang="ko-KR" sz="3600" b="1" dirty="0">
                <a:solidFill>
                  <a:srgbClr val="FFFF00"/>
                </a:solidFill>
                <a:effectLst>
                  <a:outerShdw blurRad="38100" dist="38100" dir="2700000" algn="tl">
                    <a:srgbClr val="000000">
                      <a:alpha val="43137"/>
                    </a:srgbClr>
                  </a:outerShdw>
                </a:effectLst>
              </a:rPr>
              <a:t> dan </a:t>
            </a:r>
            <a:r>
              <a:rPr lang="en-US" altLang="ko-KR" sz="3600" b="1" dirty="0" err="1">
                <a:solidFill>
                  <a:srgbClr val="FFFF00"/>
                </a:solidFill>
                <a:effectLst>
                  <a:outerShdw blurRad="38100" dist="38100" dir="2700000" algn="tl">
                    <a:srgbClr val="000000">
                      <a:alpha val="43137"/>
                    </a:srgbClr>
                  </a:outerShdw>
                </a:effectLst>
              </a:rPr>
              <a:t>partai</a:t>
            </a:r>
            <a:r>
              <a:rPr lang="en-US" altLang="ko-KR" sz="3600" b="1" dirty="0">
                <a:solidFill>
                  <a:srgbClr val="FFFF00"/>
                </a:solidFill>
                <a:effectLst>
                  <a:outerShdw blurRad="38100" dist="38100" dir="2700000" algn="tl">
                    <a:srgbClr val="000000">
                      <a:alpha val="43137"/>
                    </a:srgbClr>
                  </a:outerShdw>
                </a:effectLst>
              </a:rPr>
              <a:t> </a:t>
            </a:r>
            <a:r>
              <a:rPr lang="en-US" altLang="ko-KR" sz="3600" b="1" dirty="0" err="1">
                <a:solidFill>
                  <a:srgbClr val="FFFF00"/>
                </a:solidFill>
                <a:effectLst>
                  <a:outerShdw blurRad="38100" dist="38100" dir="2700000" algn="tl">
                    <a:srgbClr val="000000">
                      <a:alpha val="43137"/>
                    </a:srgbClr>
                  </a:outerShdw>
                </a:effectLst>
              </a:rPr>
              <a:t>politik</a:t>
            </a:r>
            <a:r>
              <a:rPr lang="en-US" altLang="ko-KR" sz="3600" b="1" dirty="0">
                <a:solidFill>
                  <a:srgbClr val="FFFF00"/>
                </a:solidFill>
                <a:effectLst>
                  <a:outerShdw blurRad="38100" dist="38100" dir="2700000" algn="tl">
                    <a:srgbClr val="000000">
                      <a:alpha val="43137"/>
                    </a:srgbClr>
                  </a:outerShdw>
                </a:effectLst>
              </a:rPr>
              <a:t> </a:t>
            </a:r>
            <a:r>
              <a:rPr lang="en-US" altLang="ko-KR" sz="3600" b="1" dirty="0" err="1">
                <a:solidFill>
                  <a:srgbClr val="FFFF00"/>
                </a:solidFill>
                <a:effectLst>
                  <a:outerShdw blurRad="38100" dist="38100" dir="2700000" algn="tl">
                    <a:srgbClr val="000000">
                      <a:alpha val="43137"/>
                    </a:srgbClr>
                  </a:outerShdw>
                </a:effectLst>
              </a:rPr>
              <a:t>buruh</a:t>
            </a:r>
            <a:endParaRPr lang="ko-KR" altLang="en-US" sz="3600" b="1" dirty="0">
              <a:solidFill>
                <a:srgbClr val="FFFF00"/>
              </a:solidFill>
              <a:effectLst>
                <a:outerShdw blurRad="38100" dist="38100" dir="2700000" algn="tl">
                  <a:srgbClr val="000000">
                    <a:alpha val="43137"/>
                  </a:srgbClr>
                </a:outerShdw>
              </a:effectLst>
            </a:endParaRPr>
          </a:p>
        </p:txBody>
      </p:sp>
      <p:sp>
        <p:nvSpPr>
          <p:cNvPr id="2" name="슬라이드 번호 개체 틀 1">
            <a:extLst>
              <a:ext uri="{FF2B5EF4-FFF2-40B4-BE49-F238E27FC236}">
                <a16:creationId xmlns:a16="http://schemas.microsoft.com/office/drawing/2014/main" id="{D6A6AAB5-F75C-9940-8621-8EA45373F7A8}"/>
              </a:ext>
            </a:extLst>
          </p:cNvPr>
          <p:cNvSpPr>
            <a:spLocks noGrp="1"/>
          </p:cNvSpPr>
          <p:nvPr>
            <p:ph type="sldNum" sz="quarter" idx="12"/>
          </p:nvPr>
        </p:nvSpPr>
        <p:spPr/>
        <p:txBody>
          <a:bodyPr/>
          <a:lstStyle/>
          <a:p>
            <a:fld id="{DE8B6C5A-9C7E-4642-94CC-C833C3321E80}" type="slidenum">
              <a:rPr lang="ko-KR" altLang="en-US" smtClean="0"/>
              <a:t>33</a:t>
            </a:fld>
            <a:endParaRPr lang="ko-KR" altLang="en-US"/>
          </a:p>
        </p:txBody>
      </p:sp>
    </p:spTree>
    <p:extLst>
      <p:ext uri="{BB962C8B-B14F-4D97-AF65-F5344CB8AC3E}">
        <p14:creationId xmlns:p14="http://schemas.microsoft.com/office/powerpoint/2010/main" val="313365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chip.choate.edu/bbcswebdav/institution/HPRSS/department/Thematic%20World%20History/Fall%20Wikis/Regulation08/517d1276f0ef1512cbe42539113970d6.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b="21164"/>
          <a:stretch/>
        </p:blipFill>
        <p:spPr bwMode="auto">
          <a:xfrm>
            <a:off x="282221" y="0"/>
            <a:ext cx="11209867" cy="69378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79278" y="252235"/>
            <a:ext cx="3857968" cy="1193491"/>
          </a:xfrm>
        </p:spPr>
        <p:txBody>
          <a:bodyPr>
            <a:noAutofit/>
          </a:bodyPr>
          <a:lstStyle/>
          <a:p>
            <a:r>
              <a:rPr lang="en-US" altLang="ko-KR" sz="3600" dirty="0">
                <a:solidFill>
                  <a:srgbClr val="FFFF00"/>
                </a:solidFill>
                <a:effectLst>
                  <a:outerShdw blurRad="38100" dist="38100" dir="2700000" algn="tl">
                    <a:srgbClr val="000000">
                      <a:alpha val="43137"/>
                    </a:srgbClr>
                  </a:outerShdw>
                </a:effectLst>
              </a:rPr>
              <a:t>Sejarah  </a:t>
            </a:r>
            <a:r>
              <a:rPr lang="en-US" altLang="ko-KR" sz="3600" dirty="0" err="1">
                <a:solidFill>
                  <a:srgbClr val="FFFF00"/>
                </a:solidFill>
                <a:effectLst>
                  <a:outerShdw blurRad="38100" dist="38100" dir="2700000" algn="tl">
                    <a:srgbClr val="000000">
                      <a:alpha val="43137"/>
                    </a:srgbClr>
                  </a:outerShdw>
                </a:effectLst>
              </a:rPr>
              <a:t>pengakuan</a:t>
            </a:r>
            <a:r>
              <a:rPr lang="en-US" altLang="ko-KR" sz="3600" dirty="0">
                <a:solidFill>
                  <a:srgbClr val="FFFF00"/>
                </a:solidFill>
                <a:effectLst>
                  <a:outerShdw blurRad="38100" dist="38100" dir="2700000" algn="tl">
                    <a:srgbClr val="000000">
                      <a:alpha val="43137"/>
                    </a:srgbClr>
                  </a:outerShdw>
                </a:effectLst>
              </a:rPr>
              <a:t> </a:t>
            </a:r>
            <a:r>
              <a:rPr lang="en-US" altLang="ko-KR" sz="3600" dirty="0" err="1">
                <a:solidFill>
                  <a:srgbClr val="FFFF00"/>
                </a:solidFill>
                <a:effectLst>
                  <a:outerShdw blurRad="38100" dist="38100" dir="2700000" algn="tl">
                    <a:srgbClr val="000000">
                      <a:alpha val="43137"/>
                    </a:srgbClr>
                  </a:outerShdw>
                </a:effectLst>
              </a:rPr>
              <a:t>atas</a:t>
            </a:r>
            <a:r>
              <a:rPr lang="en-US" altLang="ko-KR" sz="3600" dirty="0">
                <a:solidFill>
                  <a:srgbClr val="FFFF00"/>
                </a:solidFill>
                <a:effectLst>
                  <a:outerShdw blurRad="38100" dist="38100" dir="2700000" algn="tl">
                    <a:srgbClr val="000000">
                      <a:alpha val="43137"/>
                    </a:srgbClr>
                  </a:outerShdw>
                </a:effectLst>
              </a:rPr>
              <a:t> </a:t>
            </a:r>
            <a:r>
              <a:rPr lang="en-US" altLang="ko-KR" sz="3600" dirty="0" err="1">
                <a:solidFill>
                  <a:srgbClr val="FFFF00"/>
                </a:solidFill>
                <a:effectLst>
                  <a:outerShdw blurRad="38100" dist="38100" dir="2700000" algn="tl">
                    <a:srgbClr val="000000">
                      <a:alpha val="43137"/>
                    </a:srgbClr>
                  </a:outerShdw>
                </a:effectLst>
              </a:rPr>
              <a:t>hak-hak</a:t>
            </a:r>
            <a:r>
              <a:rPr lang="en-US" altLang="ko-KR" sz="3600" dirty="0">
                <a:solidFill>
                  <a:srgbClr val="FFFF00"/>
                </a:solidFill>
                <a:effectLst>
                  <a:outerShdw blurRad="38100" dist="38100" dir="2700000" algn="tl">
                    <a:srgbClr val="000000">
                      <a:alpha val="43137"/>
                    </a:srgbClr>
                  </a:outerShdw>
                </a:effectLst>
              </a:rPr>
              <a:t> </a:t>
            </a:r>
            <a:r>
              <a:rPr lang="en-US" altLang="ko-KR" sz="3600" dirty="0" err="1">
                <a:solidFill>
                  <a:srgbClr val="FFFF00"/>
                </a:solidFill>
                <a:effectLst>
                  <a:outerShdw blurRad="38100" dist="38100" dir="2700000" algn="tl">
                    <a:srgbClr val="000000">
                      <a:alpha val="43137"/>
                    </a:srgbClr>
                  </a:outerShdw>
                </a:effectLst>
              </a:rPr>
              <a:t>buruh</a:t>
            </a:r>
            <a:endParaRPr lang="ko-KR" altLang="en-US" sz="3600"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90072" y="1219200"/>
            <a:ext cx="9829800" cy="5160977"/>
          </a:xfrm>
        </p:spPr>
        <p:txBody>
          <a:bodyPr>
            <a:noAutofit/>
          </a:bodyPr>
          <a:lstStyle/>
          <a:p>
            <a:pPr marL="0" indent="0" fontAlgn="base">
              <a:buNone/>
            </a:pPr>
            <a:r>
              <a:rPr lang="en-US" altLang="ko-KR" sz="2000" b="1" dirty="0" err="1">
                <a:solidFill>
                  <a:srgbClr val="FFFF00"/>
                </a:solidFill>
                <a:effectLst>
                  <a:outerShdw blurRad="38100" dist="38100" dir="2700000" algn="tl">
                    <a:srgbClr val="000000">
                      <a:alpha val="43137"/>
                    </a:srgbClr>
                  </a:outerShdw>
                </a:effectLst>
              </a:rPr>
              <a:t>Inggris</a:t>
            </a:r>
            <a:r>
              <a:rPr lang="en-US" altLang="ko-KR" sz="2000" b="1" dirty="0">
                <a:solidFill>
                  <a:srgbClr val="FFFF00"/>
                </a:solidFill>
                <a:effectLst>
                  <a:outerShdw blurRad="38100" dist="38100" dir="2700000" algn="tl">
                    <a:srgbClr val="000000">
                      <a:alpha val="43137"/>
                    </a:srgbClr>
                  </a:outerShdw>
                </a:effectLst>
              </a:rPr>
              <a:t> </a:t>
            </a:r>
          </a:p>
          <a:p>
            <a:pPr lvl="1" fontAlgn="base"/>
            <a:r>
              <a:rPr lang="en-GB" altLang="ko-KR" sz="1600" b="1" dirty="0">
                <a:solidFill>
                  <a:srgbClr val="FFFF00"/>
                </a:solidFill>
                <a:effectLst>
                  <a:outerShdw blurRad="38100" dist="38100" dir="2700000" algn="tl">
                    <a:srgbClr val="000000">
                      <a:alpha val="43137"/>
                    </a:srgbClr>
                  </a:outerShdw>
                </a:effectLst>
              </a:rPr>
              <a:t>UU </a:t>
            </a:r>
            <a:r>
              <a:rPr lang="en-GB" altLang="ko-KR" sz="1600" b="1" dirty="0" err="1">
                <a:solidFill>
                  <a:srgbClr val="FFFF00"/>
                </a:solidFill>
                <a:effectLst>
                  <a:outerShdw blurRad="38100" dist="38100" dir="2700000" algn="tl">
                    <a:srgbClr val="000000">
                      <a:alpha val="43137"/>
                    </a:srgbClr>
                  </a:outerShdw>
                </a:effectLst>
              </a:rPr>
              <a:t>Kombinasi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dihapuskan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tahun</a:t>
            </a:r>
            <a:r>
              <a:rPr lang="en-GB" altLang="ko-KR" sz="1600" b="1" dirty="0">
                <a:solidFill>
                  <a:srgbClr val="FFFF00"/>
                </a:solidFill>
                <a:effectLst>
                  <a:outerShdw blurRad="38100" dist="38100" dir="2700000" algn="tl">
                    <a:srgbClr val="000000">
                      <a:alpha val="43137"/>
                    </a:srgbClr>
                  </a:outerShdw>
                </a:effectLst>
              </a:rPr>
              <a:t> 1824</a:t>
            </a:r>
          </a:p>
          <a:p>
            <a:pPr lvl="1" fontAlgn="base"/>
            <a:r>
              <a:rPr lang="en-GB" altLang="ko-KR" sz="1600" b="1" dirty="0" err="1">
                <a:solidFill>
                  <a:srgbClr val="FFFF00"/>
                </a:solidFill>
                <a:effectLst>
                  <a:outerShdw blurRad="38100" dist="38100" dir="2700000" algn="tl">
                    <a:srgbClr val="000000">
                      <a:alpha val="43137"/>
                    </a:srgbClr>
                  </a:outerShdw>
                </a:effectLst>
              </a:rPr>
              <a:t>Negosiasi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damai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dilegalkan</a:t>
            </a:r>
            <a:r>
              <a:rPr lang="en-GB" altLang="ko-KR" sz="1600" b="1" dirty="0">
                <a:solidFill>
                  <a:srgbClr val="FFFF00"/>
                </a:solidFill>
                <a:effectLst>
                  <a:outerShdw blurRad="38100" dist="38100" dir="2700000" algn="tl">
                    <a:srgbClr val="000000">
                      <a:alpha val="43137"/>
                    </a:srgbClr>
                  </a:outerShdw>
                </a:effectLst>
              </a:rPr>
              <a:t> pada </a:t>
            </a:r>
            <a:r>
              <a:rPr lang="en-GB" altLang="ko-KR" sz="1600" b="1" dirty="0" err="1">
                <a:solidFill>
                  <a:srgbClr val="FFFF00"/>
                </a:solidFill>
                <a:effectLst>
                  <a:outerShdw blurRad="38100" dist="38100" dir="2700000" algn="tl">
                    <a:srgbClr val="000000">
                      <a:alpha val="43137"/>
                    </a:srgbClr>
                  </a:outerShdw>
                </a:effectLst>
              </a:rPr>
              <a:t>tahun</a:t>
            </a:r>
            <a:r>
              <a:rPr lang="en-GB" altLang="ko-KR" sz="1600" b="1" dirty="0">
                <a:solidFill>
                  <a:srgbClr val="FFFF00"/>
                </a:solidFill>
                <a:effectLst>
                  <a:outerShdw blurRad="38100" dist="38100" dir="2700000" algn="tl">
                    <a:srgbClr val="000000">
                      <a:alpha val="43137"/>
                    </a:srgbClr>
                  </a:outerShdw>
                </a:effectLst>
              </a:rPr>
              <a:t> 1859</a:t>
            </a:r>
          </a:p>
          <a:p>
            <a:pPr lvl="1" fontAlgn="base"/>
            <a:r>
              <a:rPr lang="en-US" altLang="ko-KR" sz="1600" b="1" dirty="0">
                <a:solidFill>
                  <a:srgbClr val="FFFF00"/>
                </a:solidFill>
                <a:effectLst>
                  <a:outerShdw blurRad="38100" dist="38100" dir="2700000" algn="tl">
                    <a:srgbClr val="000000">
                      <a:alpha val="43137"/>
                    </a:srgbClr>
                  </a:outerShdw>
                </a:effectLst>
              </a:rPr>
              <a:t>UU </a:t>
            </a:r>
            <a:r>
              <a:rPr lang="en-US" altLang="ko-KR" sz="1600" b="1" dirty="0" err="1">
                <a:solidFill>
                  <a:srgbClr val="FFFF00"/>
                </a:solidFill>
                <a:effectLst>
                  <a:outerShdw blurRad="38100" dist="38100" dir="2700000" algn="tl">
                    <a:srgbClr val="000000">
                      <a:alpha val="43137"/>
                    </a:srgbClr>
                  </a:outerShdw>
                </a:effectLst>
              </a:rPr>
              <a:t>Serikat</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Buruh</a:t>
            </a:r>
            <a:r>
              <a:rPr lang="en-GB" altLang="ko-KR" sz="1600" b="1" dirty="0">
                <a:solidFill>
                  <a:srgbClr val="FFFF00"/>
                </a:solidFill>
                <a:effectLst>
                  <a:outerShdw blurRad="38100" dist="38100" dir="2700000" algn="tl">
                    <a:srgbClr val="000000">
                      <a:alpha val="43137"/>
                    </a:srgbClr>
                  </a:outerShdw>
                </a:effectLst>
              </a:rPr>
              <a:t> 1871:  </a:t>
            </a:r>
            <a:r>
              <a:rPr lang="en-GB" altLang="ko-KR" sz="1600" b="1" dirty="0" err="1">
                <a:solidFill>
                  <a:srgbClr val="FFFF00"/>
                </a:solidFill>
                <a:effectLst>
                  <a:outerShdw blurRad="38100" dist="38100" dir="2700000" algn="tl">
                    <a:srgbClr val="000000">
                      <a:alpha val="43137"/>
                    </a:srgbClr>
                  </a:outerShdw>
                </a:effectLst>
              </a:rPr>
              <a:t>serikat</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buruh</a:t>
            </a:r>
            <a:r>
              <a:rPr lang="en-GB" altLang="ko-KR" sz="1600" b="1" dirty="0">
                <a:solidFill>
                  <a:srgbClr val="FFFF00"/>
                </a:solidFill>
                <a:effectLst>
                  <a:outerShdw blurRad="38100" dist="38100" dir="2700000" algn="tl">
                    <a:srgbClr val="000000">
                      <a:alpha val="43137"/>
                    </a:srgbClr>
                  </a:outerShdw>
                </a:effectLst>
              </a:rPr>
              <a:t> di </a:t>
            </a:r>
            <a:r>
              <a:rPr lang="en-GB" altLang="ko-KR" sz="1600" b="1" dirty="0" err="1">
                <a:solidFill>
                  <a:srgbClr val="FFFF00"/>
                </a:solidFill>
                <a:effectLst>
                  <a:outerShdw blurRad="38100" dist="38100" dir="2700000" algn="tl">
                    <a:srgbClr val="000000">
                      <a:alpha val="43137"/>
                    </a:srgbClr>
                  </a:outerShdw>
                </a:effectLst>
              </a:rPr>
              <a:t>legalkan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untuk</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pertama</a:t>
            </a:r>
            <a:r>
              <a:rPr lang="en-GB" altLang="ko-KR" sz="1600" b="1" dirty="0">
                <a:solidFill>
                  <a:srgbClr val="FFFF00"/>
                </a:solidFill>
                <a:effectLst>
                  <a:outerShdw blurRad="38100" dist="38100" dir="2700000" algn="tl">
                    <a:srgbClr val="000000">
                      <a:alpha val="43137"/>
                    </a:srgbClr>
                  </a:outerShdw>
                </a:effectLst>
              </a:rPr>
              <a:t> kali </a:t>
            </a:r>
            <a:r>
              <a:rPr lang="en-GB" altLang="ko-KR" sz="1600" b="1" dirty="0" err="1">
                <a:solidFill>
                  <a:srgbClr val="FFFF00"/>
                </a:solidFill>
                <a:effectLst>
                  <a:outerShdw blurRad="38100" dist="38100" dir="2700000" algn="tl">
                    <a:srgbClr val="000000">
                      <a:alpha val="43137"/>
                    </a:srgbClr>
                  </a:outerShdw>
                </a:effectLst>
              </a:rPr>
              <a:t>nya</a:t>
            </a:r>
            <a:endParaRPr lang="en-GB" altLang="ko-KR" sz="1600" b="1" dirty="0">
              <a:solidFill>
                <a:srgbClr val="FFFF00"/>
              </a:solidFill>
              <a:effectLst>
                <a:outerShdw blurRad="38100" dist="38100" dir="2700000" algn="tl">
                  <a:srgbClr val="000000">
                    <a:alpha val="43137"/>
                  </a:srgbClr>
                </a:outerShdw>
              </a:effectLst>
            </a:endParaRPr>
          </a:p>
          <a:p>
            <a:pPr lvl="1" fontAlgn="base"/>
            <a:r>
              <a:rPr lang="en-GB" altLang="ko-KR" sz="1600" b="1" dirty="0" err="1">
                <a:solidFill>
                  <a:srgbClr val="FFFF00"/>
                </a:solidFill>
                <a:effectLst>
                  <a:outerShdw blurRad="38100" dist="38100" dir="2700000" algn="tl">
                    <a:srgbClr val="000000">
                      <a:alpha val="43137"/>
                    </a:srgbClr>
                  </a:outerShdw>
                </a:effectLst>
              </a:rPr>
              <a:t>Perselisihan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perburuhan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diperlakukan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sebagai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urusan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perdata</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bukan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sebagai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kasus</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kriminal</a:t>
            </a:r>
            <a:r>
              <a:rPr lang="en-GB" altLang="ko-KR" sz="1600" b="1" dirty="0">
                <a:solidFill>
                  <a:srgbClr val="FFFF00"/>
                </a:solidFill>
                <a:effectLst>
                  <a:outerShdw blurRad="38100" dist="38100" dir="2700000" algn="tl">
                    <a:srgbClr val="000000">
                      <a:alpha val="43137"/>
                    </a:srgbClr>
                  </a:outerShdw>
                </a:effectLst>
              </a:rPr>
              <a:t>  the Conspiracy and Protection of Property Act 1875, juga  de-</a:t>
            </a:r>
            <a:r>
              <a:rPr lang="en-GB" altLang="ko-KR" sz="1600" b="1" dirty="0" err="1">
                <a:solidFill>
                  <a:srgbClr val="FFFF00"/>
                </a:solidFill>
                <a:effectLst>
                  <a:outerShdw blurRad="38100" dist="38100" dir="2700000" algn="tl">
                    <a:srgbClr val="000000">
                      <a:alpha val="43137"/>
                    </a:srgbClr>
                  </a:outerShdw>
                </a:effectLst>
              </a:rPr>
              <a:t>kriminalisasi</a:t>
            </a:r>
            <a:r>
              <a:rPr lang="en-GB" altLang="ko-KR" sz="1600" b="1" dirty="0">
                <a:solidFill>
                  <a:srgbClr val="FFFF00"/>
                </a:solidFill>
                <a:effectLst>
                  <a:outerShdw blurRad="38100" dist="38100" dir="2700000" algn="tl">
                    <a:srgbClr val="000000">
                      <a:alpha val="43137"/>
                    </a:srgbClr>
                  </a:outerShdw>
                </a:effectLst>
              </a:rPr>
              <a:t> picketing</a:t>
            </a:r>
          </a:p>
          <a:p>
            <a:pPr lvl="1" fontAlgn="base"/>
            <a:r>
              <a:rPr lang="en-GB" altLang="ko-KR" sz="1600" b="1" dirty="0" err="1">
                <a:solidFill>
                  <a:srgbClr val="FFFF00"/>
                </a:solidFill>
                <a:effectLst>
                  <a:outerShdw blurRad="38100" dist="38100" dir="2700000" algn="tl">
                    <a:srgbClr val="000000">
                      <a:alpha val="43137"/>
                    </a:srgbClr>
                  </a:outerShdw>
                </a:effectLst>
              </a:rPr>
              <a:t>Perselisihan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perburuhan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dikeluarkan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dari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pengaturan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hukum</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perdata</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melalui</a:t>
            </a:r>
            <a:r>
              <a:rPr lang="en-GB" altLang="ko-KR" sz="1600" b="1" dirty="0">
                <a:solidFill>
                  <a:srgbClr val="FFFF00"/>
                </a:solidFill>
                <a:effectLst>
                  <a:outerShdw blurRad="38100" dist="38100" dir="2700000" algn="tl">
                    <a:srgbClr val="000000">
                      <a:alpha val="43137"/>
                    </a:srgbClr>
                  </a:outerShdw>
                </a:effectLst>
              </a:rPr>
              <a:t> the </a:t>
            </a:r>
            <a:r>
              <a:rPr lang="en-US" altLang="ko-KR" sz="1600" b="1" dirty="0">
                <a:solidFill>
                  <a:srgbClr val="FFFF00"/>
                </a:solidFill>
                <a:effectLst>
                  <a:outerShdw blurRad="38100" dist="38100" dir="2700000" algn="tl">
                    <a:srgbClr val="000000">
                      <a:alpha val="43137"/>
                    </a:srgbClr>
                  </a:outerShdw>
                </a:effectLst>
              </a:rPr>
              <a:t>UU </a:t>
            </a:r>
            <a:r>
              <a:rPr lang="en-US" altLang="ko-KR" sz="1600" b="1" dirty="0" err="1">
                <a:solidFill>
                  <a:srgbClr val="FFFF00"/>
                </a:solidFill>
                <a:effectLst>
                  <a:outerShdw blurRad="38100" dist="38100" dir="2700000" algn="tl">
                    <a:srgbClr val="000000">
                      <a:alpha val="43137"/>
                    </a:srgbClr>
                  </a:outerShdw>
                </a:effectLst>
              </a:rPr>
              <a:t>Perselisihan</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Industri</a:t>
            </a:r>
            <a:r>
              <a:rPr lang="en-US" altLang="ko-KR" sz="1600" b="1" dirty="0">
                <a:solidFill>
                  <a:srgbClr val="FFFF00"/>
                </a:solidFill>
                <a:effectLst>
                  <a:outerShdw blurRad="38100" dist="38100" dir="2700000" algn="tl">
                    <a:srgbClr val="000000">
                      <a:alpha val="43137"/>
                    </a:srgbClr>
                  </a:outerShdw>
                </a:effectLst>
              </a:rPr>
              <a:t>  1906 </a:t>
            </a:r>
          </a:p>
          <a:p>
            <a:pPr fontAlgn="base"/>
            <a:r>
              <a:rPr lang="en-GB" altLang="ko-KR" sz="2400" b="1" dirty="0" err="1">
                <a:solidFill>
                  <a:srgbClr val="FFFF00"/>
                </a:solidFill>
                <a:effectLst>
                  <a:outerShdw blurRad="38100" dist="38100" dir="2700000" algn="tl">
                    <a:srgbClr val="000000">
                      <a:alpha val="43137"/>
                    </a:srgbClr>
                  </a:outerShdw>
                </a:effectLst>
              </a:rPr>
              <a:t>Perancis</a:t>
            </a:r>
            <a:endParaRPr lang="en-GB" altLang="ko-KR" sz="2400" b="1" dirty="0">
              <a:solidFill>
                <a:srgbClr val="FFFF00"/>
              </a:solidFill>
              <a:effectLst>
                <a:outerShdw blurRad="38100" dist="38100" dir="2700000" algn="tl">
                  <a:srgbClr val="000000">
                    <a:alpha val="43137"/>
                  </a:srgbClr>
                </a:outerShdw>
              </a:effectLst>
            </a:endParaRPr>
          </a:p>
          <a:p>
            <a:pPr lvl="1" fontAlgn="base"/>
            <a:r>
              <a:rPr lang="en-GB" altLang="ko-KR" sz="1600" b="1" dirty="0" err="1">
                <a:solidFill>
                  <a:srgbClr val="FFFF00"/>
                </a:solidFill>
                <a:effectLst>
                  <a:outerShdw blurRad="38100" dist="38100" dir="2700000" algn="tl">
                    <a:srgbClr val="000000">
                      <a:alpha val="43137"/>
                    </a:srgbClr>
                  </a:outerShdw>
                </a:effectLst>
              </a:rPr>
              <a:t>Hak</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Mogok</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dilegalkan</a:t>
            </a:r>
            <a:r>
              <a:rPr lang="en-GB" altLang="ko-KR" sz="1600" b="1" dirty="0">
                <a:solidFill>
                  <a:srgbClr val="FFFF00"/>
                </a:solidFill>
                <a:effectLst>
                  <a:outerShdw blurRad="38100" dist="38100" dir="2700000" algn="tl">
                    <a:srgbClr val="000000">
                      <a:alpha val="43137"/>
                    </a:srgbClr>
                  </a:outerShdw>
                </a:effectLst>
              </a:rPr>
              <a:t> pada  May 1864</a:t>
            </a:r>
          </a:p>
          <a:p>
            <a:pPr lvl="1" fontAlgn="base"/>
            <a:r>
              <a:rPr lang="en-GB" altLang="ko-KR" sz="1600" b="1" dirty="0" err="1">
                <a:solidFill>
                  <a:srgbClr val="FFFF00"/>
                </a:solidFill>
                <a:effectLst>
                  <a:outerShdw blurRad="38100" dist="38100" dir="2700000" algn="tl">
                    <a:srgbClr val="000000">
                      <a:alpha val="43137"/>
                    </a:srgbClr>
                  </a:outerShdw>
                </a:effectLst>
              </a:rPr>
              <a:t>Hak</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berserikat</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untuk</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kepentingan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ekonomi</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jamin</a:t>
            </a:r>
            <a:r>
              <a:rPr lang="en-GB" altLang="ko-KR" sz="1600" b="1" dirty="0">
                <a:solidFill>
                  <a:srgbClr val="FFFF00"/>
                </a:solidFill>
                <a:effectLst>
                  <a:outerShdw blurRad="38100" dist="38100" dir="2700000" algn="tl">
                    <a:srgbClr val="000000">
                      <a:alpha val="43137"/>
                    </a:srgbClr>
                  </a:outerShdw>
                </a:effectLst>
              </a:rPr>
              <a:t> oleh </a:t>
            </a:r>
            <a:r>
              <a:rPr lang="en-GB" altLang="ko-KR" sz="1600" b="1" dirty="0" err="1">
                <a:solidFill>
                  <a:srgbClr val="FFFF00"/>
                </a:solidFill>
                <a:effectLst>
                  <a:outerShdw blurRad="38100" dist="38100" dir="2700000" algn="tl">
                    <a:srgbClr val="000000">
                      <a:alpha val="43137"/>
                    </a:srgbClr>
                  </a:outerShdw>
                </a:effectLst>
              </a:rPr>
              <a:t>undang-undang</a:t>
            </a:r>
            <a:r>
              <a:rPr lang="en-GB" altLang="ko-KR" sz="1600" b="1" dirty="0">
                <a:solidFill>
                  <a:srgbClr val="FFFF00"/>
                </a:solidFill>
                <a:effectLst>
                  <a:outerShdw blurRad="38100" dist="38100" dir="2700000" algn="tl">
                    <a:srgbClr val="000000">
                      <a:alpha val="43137"/>
                    </a:srgbClr>
                  </a:outerShdw>
                </a:effectLst>
              </a:rPr>
              <a:t> pada </a:t>
            </a:r>
            <a:r>
              <a:rPr lang="en-GB" altLang="ko-KR" sz="1600" b="1" dirty="0" err="1">
                <a:solidFill>
                  <a:srgbClr val="FFFF00"/>
                </a:solidFill>
                <a:effectLst>
                  <a:outerShdw blurRad="38100" dist="38100" dir="2700000" algn="tl">
                    <a:srgbClr val="000000">
                      <a:alpha val="43137"/>
                    </a:srgbClr>
                  </a:outerShdw>
                </a:effectLst>
              </a:rPr>
              <a:t>bulan</a:t>
            </a:r>
            <a:r>
              <a:rPr lang="en-GB" altLang="ko-KR" sz="1600" b="1" dirty="0">
                <a:solidFill>
                  <a:srgbClr val="FFFF00"/>
                </a:solidFill>
                <a:effectLst>
                  <a:outerShdw blurRad="38100" dist="38100" dir="2700000" algn="tl">
                    <a:srgbClr val="000000">
                      <a:alpha val="43137"/>
                    </a:srgbClr>
                  </a:outerShdw>
                </a:effectLst>
              </a:rPr>
              <a:t> </a:t>
            </a:r>
            <a:r>
              <a:rPr lang="en-GB" altLang="ko-KR" sz="1600" b="1" dirty="0" err="1">
                <a:solidFill>
                  <a:srgbClr val="FFFF00"/>
                </a:solidFill>
                <a:effectLst>
                  <a:outerShdw blurRad="38100" dist="38100" dir="2700000" algn="tl">
                    <a:srgbClr val="000000">
                      <a:alpha val="43137"/>
                    </a:srgbClr>
                  </a:outerShdw>
                </a:effectLst>
              </a:rPr>
              <a:t>Maret</a:t>
            </a:r>
            <a:r>
              <a:rPr lang="en-GB" altLang="ko-KR" sz="1600" b="1" dirty="0">
                <a:solidFill>
                  <a:srgbClr val="FFFF00"/>
                </a:solidFill>
                <a:effectLst>
                  <a:outerShdw blurRad="38100" dist="38100" dir="2700000" algn="tl">
                    <a:srgbClr val="000000">
                      <a:alpha val="43137"/>
                    </a:srgbClr>
                  </a:outerShdw>
                </a:effectLst>
              </a:rPr>
              <a:t> </a:t>
            </a:r>
          </a:p>
          <a:p>
            <a:pPr marL="0" indent="0" fontAlgn="base">
              <a:buNone/>
            </a:pPr>
            <a:r>
              <a:rPr lang="en-GB" altLang="ko-KR" sz="2000" b="1" dirty="0">
                <a:solidFill>
                  <a:srgbClr val="FFFF00"/>
                </a:solidFill>
                <a:effectLst>
                  <a:outerShdw blurRad="38100" dist="38100" dir="2700000" algn="tl">
                    <a:srgbClr val="000000">
                      <a:alpha val="43137"/>
                    </a:srgbClr>
                  </a:outerShdw>
                </a:effectLst>
              </a:rPr>
              <a:t>Italy </a:t>
            </a:r>
          </a:p>
          <a:p>
            <a:pPr lvl="1" fontAlgn="base"/>
            <a:r>
              <a:rPr lang="en-US" altLang="ko-KR" sz="1600" b="1" dirty="0">
                <a:solidFill>
                  <a:srgbClr val="FFFF00"/>
                </a:solidFill>
                <a:effectLst>
                  <a:outerShdw blurRad="38100" dist="38100" dir="2700000" algn="tl">
                    <a:srgbClr val="000000">
                      <a:alpha val="43137"/>
                    </a:srgbClr>
                  </a:outerShdw>
                </a:effectLst>
              </a:rPr>
              <a:t>UU </a:t>
            </a:r>
            <a:r>
              <a:rPr lang="en-US" altLang="ko-KR" sz="1600" b="1" dirty="0" err="1">
                <a:solidFill>
                  <a:srgbClr val="FFFF00"/>
                </a:solidFill>
                <a:effectLst>
                  <a:outerShdw blurRad="38100" dist="38100" dir="2700000" algn="tl">
                    <a:srgbClr val="000000">
                      <a:alpha val="43137"/>
                    </a:srgbClr>
                  </a:outerShdw>
                </a:effectLst>
              </a:rPr>
              <a:t>kombinasi</a:t>
            </a:r>
            <a:r>
              <a:rPr lang="en-US" altLang="ko-KR" sz="1600" b="1" dirty="0">
                <a:solidFill>
                  <a:srgbClr val="FFFF00"/>
                </a:solidFill>
                <a:effectLst>
                  <a:outerShdw blurRad="38100" dist="38100" dir="2700000" algn="tl">
                    <a:srgbClr val="000000">
                      <a:alpha val="43137"/>
                    </a:srgbClr>
                  </a:outerShdw>
                </a:effectLst>
              </a:rPr>
              <a:t>  yang </a:t>
            </a:r>
            <a:r>
              <a:rPr lang="en-US" altLang="ko-KR" sz="1600" b="1" dirty="0" err="1">
                <a:solidFill>
                  <a:srgbClr val="FFFF00"/>
                </a:solidFill>
                <a:effectLst>
                  <a:outerShdw blurRad="38100" dist="38100" dir="2700000" algn="tl">
                    <a:srgbClr val="000000">
                      <a:alpha val="43137"/>
                    </a:srgbClr>
                  </a:outerShdw>
                </a:effectLst>
              </a:rPr>
              <a:t>melawan</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buruh</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dihapuskan</a:t>
            </a:r>
            <a:r>
              <a:rPr lang="en-US" altLang="ko-KR" sz="1600" b="1" dirty="0">
                <a:solidFill>
                  <a:srgbClr val="FFFF00"/>
                </a:solidFill>
                <a:effectLst>
                  <a:outerShdw blurRad="38100" dist="38100" dir="2700000" algn="tl">
                    <a:srgbClr val="000000">
                      <a:alpha val="43137"/>
                    </a:srgbClr>
                  </a:outerShdw>
                </a:effectLst>
              </a:rPr>
              <a:t> pada 1890</a:t>
            </a:r>
            <a:endParaRPr lang="ko-KR" altLang="en-US" sz="1600" b="1" dirty="0">
              <a:solidFill>
                <a:srgbClr val="FFFF00"/>
              </a:solidFill>
              <a:effectLst>
                <a:outerShdw blurRad="38100" dist="38100" dir="2700000" algn="tl">
                  <a:srgbClr val="000000">
                    <a:alpha val="43137"/>
                  </a:srgbClr>
                </a:outerShdw>
              </a:effectLst>
            </a:endParaRPr>
          </a:p>
          <a:p>
            <a:pPr marL="0" indent="0" fontAlgn="base">
              <a:buNone/>
            </a:pPr>
            <a:r>
              <a:rPr lang="en-US" altLang="ko-KR" sz="2000" b="1" dirty="0" err="1">
                <a:solidFill>
                  <a:srgbClr val="FFFF00"/>
                </a:solidFill>
                <a:effectLst>
                  <a:outerShdw blurRad="38100" dist="38100" dir="2700000" algn="tl">
                    <a:srgbClr val="000000">
                      <a:alpha val="43137"/>
                    </a:srgbClr>
                  </a:outerShdw>
                </a:effectLst>
              </a:rPr>
              <a:t>Jerman</a:t>
            </a:r>
            <a:r>
              <a:rPr lang="en-US" altLang="ko-KR" sz="2000" b="1" dirty="0">
                <a:solidFill>
                  <a:srgbClr val="FFFF00"/>
                </a:solidFill>
                <a:effectLst>
                  <a:outerShdw blurRad="38100" dist="38100" dir="2700000" algn="tl">
                    <a:srgbClr val="000000">
                      <a:alpha val="43137"/>
                    </a:srgbClr>
                  </a:outerShdw>
                </a:effectLst>
              </a:rPr>
              <a:t> </a:t>
            </a:r>
          </a:p>
          <a:p>
            <a:pPr lvl="1" fontAlgn="base"/>
            <a:r>
              <a:rPr lang="en-US" altLang="ko-KR" sz="1600" b="1" dirty="0" err="1">
                <a:solidFill>
                  <a:srgbClr val="FFFF00"/>
                </a:solidFill>
                <a:effectLst>
                  <a:outerShdw blurRad="38100" dist="38100" dir="2700000" algn="tl">
                    <a:srgbClr val="000000">
                      <a:alpha val="43137"/>
                    </a:srgbClr>
                  </a:outerShdw>
                </a:effectLst>
              </a:rPr>
              <a:t>Hak</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berserikat</a:t>
            </a:r>
            <a:r>
              <a:rPr lang="en-US" altLang="ko-KR" sz="1600" b="1" dirty="0">
                <a:solidFill>
                  <a:srgbClr val="FFFF00"/>
                </a:solidFill>
                <a:effectLst>
                  <a:outerShdw blurRad="38100" dist="38100" dir="2700000" algn="tl">
                    <a:srgbClr val="000000">
                      <a:alpha val="43137"/>
                    </a:srgbClr>
                  </a:outerShdw>
                </a:effectLst>
              </a:rPr>
              <a:t> dan </a:t>
            </a:r>
            <a:r>
              <a:rPr lang="en-US" altLang="ko-KR" sz="1600" b="1" dirty="0" err="1">
                <a:solidFill>
                  <a:srgbClr val="FFFF00"/>
                </a:solidFill>
                <a:effectLst>
                  <a:outerShdw blurRad="38100" dist="38100" dir="2700000" algn="tl">
                    <a:srgbClr val="000000">
                      <a:alpha val="43137"/>
                    </a:srgbClr>
                  </a:outerShdw>
                </a:effectLst>
              </a:rPr>
              <a:t>berunding</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kolektif</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disahkan</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tahun</a:t>
            </a:r>
            <a:r>
              <a:rPr lang="en-US" altLang="ko-KR" sz="1600" b="1" dirty="0">
                <a:solidFill>
                  <a:srgbClr val="FFFF00"/>
                </a:solidFill>
                <a:effectLst>
                  <a:outerShdw blurRad="38100" dist="38100" dir="2700000" algn="tl">
                    <a:srgbClr val="000000">
                      <a:alpha val="43137"/>
                    </a:srgbClr>
                  </a:outerShdw>
                </a:effectLst>
              </a:rPr>
              <a:t> 1918 UU </a:t>
            </a:r>
            <a:r>
              <a:rPr lang="en-US" altLang="ko-KR" sz="1600" b="1" dirty="0" err="1">
                <a:solidFill>
                  <a:srgbClr val="FFFF00"/>
                </a:solidFill>
                <a:effectLst>
                  <a:outerShdw blurRad="38100" dist="38100" dir="2700000" algn="tl">
                    <a:srgbClr val="000000">
                      <a:alpha val="43137"/>
                    </a:srgbClr>
                  </a:outerShdw>
                </a:effectLst>
              </a:rPr>
              <a:t>Republik</a:t>
            </a:r>
            <a:r>
              <a:rPr lang="en-US" altLang="ko-KR" sz="1600" b="1" dirty="0">
                <a:solidFill>
                  <a:srgbClr val="FFFF00"/>
                </a:solidFill>
                <a:effectLst>
                  <a:outerShdw blurRad="38100" dist="38100" dir="2700000" algn="tl">
                    <a:srgbClr val="000000">
                      <a:alpha val="43137"/>
                    </a:srgbClr>
                  </a:outerShdw>
                </a:effectLst>
              </a:rPr>
              <a:t> Weimar</a:t>
            </a:r>
          </a:p>
          <a:p>
            <a:pPr lvl="1" fontAlgn="base"/>
            <a:r>
              <a:rPr lang="en-US" altLang="ko-KR" sz="1600" b="1" dirty="0">
                <a:solidFill>
                  <a:srgbClr val="FFFF00"/>
                </a:solidFill>
                <a:effectLst>
                  <a:outerShdw blurRad="38100" dist="38100" dir="2700000" algn="tl">
                    <a:srgbClr val="000000">
                      <a:alpha val="43137"/>
                    </a:srgbClr>
                  </a:outerShdw>
                </a:effectLst>
              </a:rPr>
              <a:t>Peran negara </a:t>
            </a:r>
            <a:r>
              <a:rPr lang="en-US" altLang="ko-KR" sz="1600" b="1" dirty="0" err="1">
                <a:solidFill>
                  <a:srgbClr val="FFFF00"/>
                </a:solidFill>
                <a:effectLst>
                  <a:outerShdw blurRad="38100" dist="38100" dir="2700000" algn="tl">
                    <a:srgbClr val="000000">
                      <a:alpha val="43137"/>
                    </a:srgbClr>
                  </a:outerShdw>
                </a:effectLst>
              </a:rPr>
              <a:t>untuk</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mediasi</a:t>
            </a:r>
            <a:r>
              <a:rPr lang="en-US" altLang="ko-KR" sz="1600" b="1" dirty="0">
                <a:solidFill>
                  <a:srgbClr val="FFFF00"/>
                </a:solidFill>
                <a:effectLst>
                  <a:outerShdw blurRad="38100" dist="38100" dir="2700000" algn="tl">
                    <a:srgbClr val="000000">
                      <a:alpha val="43137"/>
                    </a:srgbClr>
                  </a:outerShdw>
                </a:effectLst>
              </a:rPr>
              <a:t> dan </a:t>
            </a:r>
            <a:r>
              <a:rPr lang="en-US" altLang="ko-KR" sz="1600" b="1" dirty="0" err="1">
                <a:solidFill>
                  <a:srgbClr val="FFFF00"/>
                </a:solidFill>
                <a:effectLst>
                  <a:outerShdw blurRad="38100" dist="38100" dir="2700000" algn="tl">
                    <a:srgbClr val="000000">
                      <a:alpha val="43137"/>
                    </a:srgbClr>
                  </a:outerShdw>
                </a:effectLst>
              </a:rPr>
              <a:t>arbitrase</a:t>
            </a:r>
            <a:r>
              <a:rPr lang="en-US" altLang="ko-KR" sz="1600" b="1" dirty="0">
                <a:solidFill>
                  <a:srgbClr val="FFFF00"/>
                </a:solidFill>
                <a:effectLst>
                  <a:outerShdw blurRad="38100" dist="38100" dir="2700000" algn="tl">
                    <a:srgbClr val="000000">
                      <a:alpha val="43137"/>
                    </a:srgbClr>
                  </a:outerShdw>
                </a:effectLst>
              </a:rPr>
              <a:t> di </a:t>
            </a:r>
            <a:r>
              <a:rPr lang="en-US" altLang="ko-KR" sz="1600" b="1" dirty="0" err="1">
                <a:solidFill>
                  <a:srgbClr val="FFFF00"/>
                </a:solidFill>
                <a:effectLst>
                  <a:outerShdw blurRad="38100" dist="38100" dir="2700000" algn="tl">
                    <a:srgbClr val="000000">
                      <a:alpha val="43137"/>
                    </a:srgbClr>
                  </a:outerShdw>
                </a:effectLst>
              </a:rPr>
              <a:t>perkenalkan</a:t>
            </a:r>
            <a:r>
              <a:rPr lang="en-US" altLang="ko-KR" sz="1600" b="1" dirty="0">
                <a:solidFill>
                  <a:srgbClr val="FFFF00"/>
                </a:solidFill>
                <a:effectLst>
                  <a:outerShdw blurRad="38100" dist="38100" dir="2700000" algn="tl">
                    <a:srgbClr val="000000">
                      <a:alpha val="43137"/>
                    </a:srgbClr>
                  </a:outerShdw>
                </a:effectLst>
              </a:rPr>
              <a:t>  di </a:t>
            </a:r>
            <a:r>
              <a:rPr lang="en-US" altLang="ko-KR" sz="1600" b="1" dirty="0" err="1">
                <a:solidFill>
                  <a:srgbClr val="FFFF00"/>
                </a:solidFill>
                <a:effectLst>
                  <a:outerShdw blurRad="38100" dist="38100" dir="2700000" algn="tl">
                    <a:srgbClr val="000000">
                      <a:alpha val="43137"/>
                    </a:srgbClr>
                  </a:outerShdw>
                </a:effectLst>
              </a:rPr>
              <a:t>dalam</a:t>
            </a:r>
            <a:r>
              <a:rPr lang="en-US" altLang="ko-KR" sz="1600" b="1" dirty="0">
                <a:solidFill>
                  <a:srgbClr val="FFFF00"/>
                </a:solidFill>
                <a:effectLst>
                  <a:outerShdw blurRad="38100" dist="38100" dir="2700000" algn="tl">
                    <a:srgbClr val="000000">
                      <a:alpha val="43137"/>
                    </a:srgbClr>
                  </a:outerShdw>
                </a:effectLst>
              </a:rPr>
              <a:t> UU </a:t>
            </a:r>
            <a:r>
              <a:rPr lang="en-US" altLang="ko-KR" sz="1600" b="1" dirty="0" err="1">
                <a:solidFill>
                  <a:srgbClr val="FFFF00"/>
                </a:solidFill>
                <a:effectLst>
                  <a:outerShdw blurRad="38100" dist="38100" dir="2700000" algn="tl">
                    <a:srgbClr val="000000">
                      <a:alpha val="43137"/>
                    </a:srgbClr>
                  </a:outerShdw>
                </a:effectLst>
              </a:rPr>
              <a:t>Penyelesaian</a:t>
            </a:r>
            <a:r>
              <a:rPr lang="en-US" altLang="ko-KR" sz="1600" b="1" dirty="0">
                <a:solidFill>
                  <a:srgbClr val="FFFF00"/>
                </a:solidFill>
                <a:effectLst>
                  <a:outerShdw blurRad="38100" dist="38100" dir="2700000" algn="tl">
                    <a:srgbClr val="000000">
                      <a:alpha val="43137"/>
                    </a:srgbClr>
                  </a:outerShdw>
                </a:effectLst>
              </a:rPr>
              <a:t> </a:t>
            </a:r>
            <a:r>
              <a:rPr lang="en-US" altLang="ko-KR" sz="1600" b="1" dirty="0" err="1">
                <a:solidFill>
                  <a:srgbClr val="FFFF00"/>
                </a:solidFill>
                <a:effectLst>
                  <a:outerShdw blurRad="38100" dist="38100" dir="2700000" algn="tl">
                    <a:srgbClr val="000000">
                      <a:alpha val="43137"/>
                    </a:srgbClr>
                  </a:outerShdw>
                </a:effectLst>
              </a:rPr>
              <a:t>Perselisihan</a:t>
            </a:r>
            <a:r>
              <a:rPr lang="en-US" altLang="ko-KR" sz="1600" b="1" dirty="0">
                <a:solidFill>
                  <a:srgbClr val="FFFF00"/>
                </a:solidFill>
                <a:effectLst>
                  <a:outerShdw blurRad="38100" dist="38100" dir="2700000" algn="tl">
                    <a:srgbClr val="000000">
                      <a:alpha val="43137"/>
                    </a:srgbClr>
                  </a:outerShdw>
                </a:effectLst>
              </a:rPr>
              <a:t> 1923</a:t>
            </a:r>
            <a:endParaRPr lang="ko-KR" altLang="en-US" sz="1600" b="1" dirty="0">
              <a:solidFill>
                <a:srgbClr val="FFFF00"/>
              </a:solidFill>
              <a:effectLst>
                <a:outerShdw blurRad="38100" dist="38100" dir="2700000" algn="tl">
                  <a:srgbClr val="000000">
                    <a:alpha val="43137"/>
                  </a:srgbClr>
                </a:outerShdw>
              </a:effectLst>
            </a:endParaRPr>
          </a:p>
          <a:p>
            <a:endParaRPr lang="ko-KR" altLang="en-US" dirty="0"/>
          </a:p>
        </p:txBody>
      </p:sp>
      <p:sp>
        <p:nvSpPr>
          <p:cNvPr id="4" name="슬라이드 번호 개체 틀 3">
            <a:extLst>
              <a:ext uri="{FF2B5EF4-FFF2-40B4-BE49-F238E27FC236}">
                <a16:creationId xmlns:a16="http://schemas.microsoft.com/office/drawing/2014/main" id="{C62C56F5-1C67-DD4D-B97B-BEDE7BD6B41C}"/>
              </a:ext>
            </a:extLst>
          </p:cNvPr>
          <p:cNvSpPr>
            <a:spLocks noGrp="1"/>
          </p:cNvSpPr>
          <p:nvPr>
            <p:ph type="sldNum" sz="quarter" idx="12"/>
          </p:nvPr>
        </p:nvSpPr>
        <p:spPr/>
        <p:txBody>
          <a:bodyPr/>
          <a:lstStyle/>
          <a:p>
            <a:fld id="{DE8B6C5A-9C7E-4642-94CC-C833C3321E80}" type="slidenum">
              <a:rPr lang="ko-KR" altLang="en-US" smtClean="0"/>
              <a:t>34</a:t>
            </a:fld>
            <a:endParaRPr lang="ko-KR" altLang="en-US"/>
          </a:p>
        </p:txBody>
      </p:sp>
    </p:spTree>
    <p:extLst>
      <p:ext uri="{BB962C8B-B14F-4D97-AF65-F5344CB8AC3E}">
        <p14:creationId xmlns:p14="http://schemas.microsoft.com/office/powerpoint/2010/main" val="2979090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B9A992-1365-1548-AE81-D3606DB20C69}"/>
              </a:ext>
            </a:extLst>
          </p:cNvPr>
          <p:cNvSpPr>
            <a:spLocks noGrp="1"/>
          </p:cNvSpPr>
          <p:nvPr>
            <p:ph type="title"/>
          </p:nvPr>
        </p:nvSpPr>
        <p:spPr>
          <a:xfrm>
            <a:off x="288758" y="3752849"/>
            <a:ext cx="2069432" cy="2452687"/>
          </a:xfrm>
        </p:spPr>
        <p:txBody>
          <a:bodyPr anchor="ctr">
            <a:normAutofit/>
          </a:bodyPr>
          <a:lstStyle/>
          <a:p>
            <a:pPr latinLnBrk="0"/>
            <a:r>
              <a:rPr lang="en-GB" altLang="ko-Kore-KR" sz="2800" dirty="0" err="1"/>
              <a:t>Revolusi</a:t>
            </a:r>
            <a:r>
              <a:rPr lang="en-GB" altLang="ko-Kore-KR" sz="2800" dirty="0"/>
              <a:t> </a:t>
            </a:r>
            <a:r>
              <a:rPr lang="en-GB" altLang="ko-Kore-KR" sz="2800" dirty="0" err="1"/>
              <a:t>Rusia</a:t>
            </a:r>
            <a:r>
              <a:rPr lang="en-GB" altLang="ko-Kore-KR" sz="2800" dirty="0"/>
              <a:t> </a:t>
            </a:r>
            <a:br>
              <a:rPr lang="en-GB" altLang="ko-Kore-KR" sz="2800" dirty="0"/>
            </a:br>
            <a:r>
              <a:rPr lang="en-GB" altLang="ko-Kore-KR" sz="1600" dirty="0"/>
              <a:t>9 January 1905 </a:t>
            </a:r>
            <a:br>
              <a:rPr lang="en-GB" altLang="ko-Kore-KR" sz="1600" dirty="0"/>
            </a:br>
            <a:r>
              <a:rPr lang="en-GB" altLang="ko-Kore-KR" sz="1600" dirty="0"/>
              <a:t>– 16 June 1907</a:t>
            </a:r>
            <a:endParaRPr lang="en-GB" sz="2800" dirty="0"/>
          </a:p>
        </p:txBody>
      </p:sp>
      <p:pic>
        <p:nvPicPr>
          <p:cNvPr id="7" name="그림 6" descr="남자, 대형, 거리, 말이(가) 표시된 사진&#10;&#10;자동 생성된 설명">
            <a:extLst>
              <a:ext uri="{FF2B5EF4-FFF2-40B4-BE49-F238E27FC236}">
                <a16:creationId xmlns:a16="http://schemas.microsoft.com/office/drawing/2014/main" id="{29DD211E-20FF-1D45-9BF5-FDD4D287CD99}"/>
              </a:ext>
            </a:extLst>
          </p:cNvPr>
          <p:cNvPicPr>
            <a:picLocks noChangeAspect="1"/>
          </p:cNvPicPr>
          <p:nvPr/>
        </p:nvPicPr>
        <p:blipFill rotWithShape="1">
          <a:blip r:embed="rId2">
            <a:extLst>
              <a:ext uri="{28A0092B-C50C-407E-A947-70E740481C1C}">
                <a14:useLocalDpi xmlns:a14="http://schemas.microsoft.com/office/drawing/2010/main" val="0"/>
              </a:ext>
            </a:extLst>
          </a:blip>
          <a:srcRect t="4147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내용 개체 틀 2">
            <a:extLst>
              <a:ext uri="{FF2B5EF4-FFF2-40B4-BE49-F238E27FC236}">
                <a16:creationId xmlns:a16="http://schemas.microsoft.com/office/drawing/2014/main" id="{F5A40F7E-959F-444A-A243-86CF518E0D01}"/>
              </a:ext>
            </a:extLst>
          </p:cNvPr>
          <p:cNvSpPr>
            <a:spLocks noGrp="1"/>
          </p:cNvSpPr>
          <p:nvPr>
            <p:ph idx="1"/>
          </p:nvPr>
        </p:nvSpPr>
        <p:spPr>
          <a:xfrm>
            <a:off x="2358190" y="3404935"/>
            <a:ext cx="9697452" cy="3164305"/>
          </a:xfrm>
        </p:spPr>
        <p:txBody>
          <a:bodyPr anchor="ctr">
            <a:normAutofit/>
          </a:bodyPr>
          <a:lstStyle/>
          <a:p>
            <a:pPr latinLnBrk="0"/>
            <a:r>
              <a:rPr lang="en-US" altLang="ko-KR" sz="1400" dirty="0" err="1"/>
              <a:t>Mogok</a:t>
            </a:r>
            <a:r>
              <a:rPr lang="en-US" altLang="ko-KR" sz="1400" dirty="0"/>
              <a:t> di </a:t>
            </a:r>
            <a:r>
              <a:rPr lang="en-US" altLang="ko-KR" sz="1400" dirty="0" err="1"/>
              <a:t>Pabrik</a:t>
            </a:r>
            <a:r>
              <a:rPr lang="en-US" altLang="ko-KR" sz="1400" dirty="0"/>
              <a:t> </a:t>
            </a:r>
            <a:r>
              <a:rPr lang="en-US" altLang="ko-KR" sz="1400" dirty="0" err="1"/>
              <a:t>Putilov</a:t>
            </a:r>
            <a:r>
              <a:rPr lang="en-US" altLang="ko-KR" sz="1400" dirty="0"/>
              <a:t> pada December 1904 dan </a:t>
            </a:r>
            <a:r>
              <a:rPr lang="en-US" altLang="ko-KR" sz="1400" dirty="0" err="1"/>
              <a:t>mogok</a:t>
            </a:r>
            <a:r>
              <a:rPr lang="en-US" altLang="ko-KR" sz="1400" dirty="0"/>
              <a:t> </a:t>
            </a:r>
            <a:r>
              <a:rPr lang="en-US" altLang="ko-KR" sz="1400" dirty="0" err="1"/>
              <a:t>simpatis</a:t>
            </a:r>
            <a:r>
              <a:rPr lang="en-US" altLang="ko-KR" sz="1400" dirty="0"/>
              <a:t> </a:t>
            </a:r>
            <a:r>
              <a:rPr lang="en-US" altLang="ko-KR" sz="1400" dirty="0" err="1"/>
              <a:t>diikuti</a:t>
            </a:r>
            <a:r>
              <a:rPr lang="en-US" altLang="ko-KR" sz="1400" dirty="0"/>
              <a:t> oleh 150,000 </a:t>
            </a:r>
            <a:r>
              <a:rPr lang="en-US" altLang="ko-KR" sz="1400" dirty="0" err="1"/>
              <a:t>pekerja</a:t>
            </a:r>
            <a:r>
              <a:rPr lang="en-US" altLang="ko-KR" sz="1400" dirty="0"/>
              <a:t> di 382 </a:t>
            </a:r>
            <a:r>
              <a:rPr lang="en-US" altLang="ko-KR" sz="1400" dirty="0" err="1"/>
              <a:t>pabrik</a:t>
            </a:r>
            <a:r>
              <a:rPr lang="en-US" altLang="ko-KR" sz="1400" dirty="0"/>
              <a:t> </a:t>
            </a:r>
            <a:r>
              <a:rPr lang="en-GB" altLang="ko-KR" sz="1400" dirty="0"/>
              <a:t>di</a:t>
            </a:r>
            <a:r>
              <a:rPr lang="en-GB" altLang="ko-Kore-KR" sz="1400" dirty="0"/>
              <a:t> St Petersburg. </a:t>
            </a:r>
            <a:endParaRPr lang="en-US" altLang="ko-KR" sz="1400" dirty="0"/>
          </a:p>
          <a:p>
            <a:pPr latinLnBrk="0"/>
            <a:r>
              <a:rPr lang="en-US" altLang="ko-KR" sz="1400" dirty="0" err="1"/>
              <a:t>Minggu</a:t>
            </a:r>
            <a:r>
              <a:rPr lang="en-US" altLang="ko-KR" sz="1400" dirty="0"/>
              <a:t> </a:t>
            </a:r>
            <a:r>
              <a:rPr lang="en-US" altLang="ko-KR" sz="1400" dirty="0" err="1"/>
              <a:t>Berdarah</a:t>
            </a:r>
            <a:r>
              <a:rPr lang="en-US" altLang="ko-KR" sz="1400" dirty="0"/>
              <a:t> 9 January 1905, </a:t>
            </a:r>
            <a:r>
              <a:rPr lang="en-US" altLang="ko-KR" sz="1400" dirty="0" err="1"/>
              <a:t>menyebabkan</a:t>
            </a:r>
            <a:r>
              <a:rPr lang="en-US" altLang="ko-KR" sz="1400" dirty="0"/>
              <a:t> 1,000 </a:t>
            </a:r>
            <a:r>
              <a:rPr lang="en-US" altLang="ko-KR" sz="1400" dirty="0" err="1"/>
              <a:t>kematian</a:t>
            </a:r>
            <a:r>
              <a:rPr lang="en-US" altLang="ko-KR" sz="1400" dirty="0"/>
              <a:t> dan </a:t>
            </a:r>
            <a:r>
              <a:rPr lang="en-US" altLang="ko-KR" sz="1400" dirty="0" err="1"/>
              <a:t>mengakibatkan</a:t>
            </a:r>
            <a:r>
              <a:rPr lang="en-US" altLang="ko-KR" sz="1400" dirty="0"/>
              <a:t>   </a:t>
            </a:r>
            <a:r>
              <a:rPr lang="en-US" altLang="ko-KR" sz="1400" dirty="0" err="1"/>
              <a:t>pemogokan</a:t>
            </a:r>
            <a:r>
              <a:rPr lang="en-US" altLang="ko-KR" sz="1400" dirty="0"/>
              <a:t> </a:t>
            </a:r>
            <a:r>
              <a:rPr lang="en-US" altLang="ko-KR" sz="1400" dirty="0" err="1"/>
              <a:t>umum</a:t>
            </a:r>
            <a:r>
              <a:rPr lang="en-US" altLang="ko-KR" sz="1400" dirty="0"/>
              <a:t> </a:t>
            </a:r>
            <a:r>
              <a:rPr lang="en-US" altLang="ko-KR" sz="1400" dirty="0" err="1"/>
              <a:t>diikuti</a:t>
            </a:r>
            <a:r>
              <a:rPr lang="en-US" altLang="ko-KR" sz="1400" dirty="0"/>
              <a:t> oleh 414,000 </a:t>
            </a:r>
            <a:r>
              <a:rPr lang="en-US" altLang="ko-KR" sz="1400" dirty="0" err="1"/>
              <a:t>pekerja</a:t>
            </a:r>
            <a:endParaRPr lang="en-US" altLang="ko-KR" sz="1400" dirty="0"/>
          </a:p>
          <a:p>
            <a:pPr latinLnBrk="0"/>
            <a:r>
              <a:rPr lang="en-US" altLang="ko-KR" sz="1400" dirty="0"/>
              <a:t>15,000 orang di </a:t>
            </a:r>
            <a:r>
              <a:rPr lang="en-US" altLang="ko-KR" sz="1400" dirty="0" err="1"/>
              <a:t>gantung</a:t>
            </a:r>
            <a:r>
              <a:rPr lang="en-US" altLang="ko-KR" sz="1400" dirty="0"/>
              <a:t> </a:t>
            </a:r>
            <a:r>
              <a:rPr lang="en-US" altLang="ko-KR" sz="1400" dirty="0" err="1"/>
              <a:t>atau</a:t>
            </a:r>
            <a:r>
              <a:rPr lang="en-US" altLang="ko-KR" sz="1400" dirty="0"/>
              <a:t> </a:t>
            </a:r>
            <a:r>
              <a:rPr lang="en-US" altLang="ko-KR" sz="1400" dirty="0" err="1"/>
              <a:t>tertembak</a:t>
            </a:r>
            <a:r>
              <a:rPr lang="en-US" altLang="ko-KR" sz="1400" dirty="0"/>
              <a:t>; 20,000 </a:t>
            </a:r>
            <a:r>
              <a:rPr lang="en-US" altLang="ko-KR" sz="1400" dirty="0" err="1"/>
              <a:t>terluka</a:t>
            </a:r>
            <a:r>
              <a:rPr lang="en-US" altLang="ko-KR" sz="1400" dirty="0"/>
              <a:t>; 45,000 </a:t>
            </a:r>
            <a:r>
              <a:rPr lang="en-US" altLang="ko-KR" sz="1400" dirty="0" err="1"/>
              <a:t>dikirim</a:t>
            </a:r>
            <a:r>
              <a:rPr lang="en-US" altLang="ko-KR" sz="1400" dirty="0"/>
              <a:t> </a:t>
            </a:r>
            <a:r>
              <a:rPr lang="en-US" altLang="ko-KR" sz="1400" dirty="0" err="1"/>
              <a:t>ke</a:t>
            </a:r>
            <a:r>
              <a:rPr lang="en-US" altLang="ko-KR" sz="1400" dirty="0"/>
              <a:t> </a:t>
            </a:r>
            <a:r>
              <a:rPr lang="en-US" altLang="ko-KR" sz="1400" dirty="0" err="1"/>
              <a:t>pengasingan</a:t>
            </a:r>
            <a:endParaRPr lang="en-US" altLang="ko-KR" sz="1400" dirty="0"/>
          </a:p>
          <a:p>
            <a:pPr latinLnBrk="0"/>
            <a:r>
              <a:rPr lang="en-US" altLang="ko-KR" sz="1400" dirty="0"/>
              <a:t>1</a:t>
            </a:r>
            <a:r>
              <a:rPr lang="en-US" altLang="ko-KR" sz="1400" baseline="30000" dirty="0"/>
              <a:t>st</a:t>
            </a:r>
            <a:r>
              <a:rPr lang="en-US" altLang="ko-KR" sz="1400" dirty="0"/>
              <a:t> Duma (April-July 1906), </a:t>
            </a:r>
            <a:r>
              <a:rPr lang="en-US" altLang="ko-KR" sz="1400" dirty="0" err="1"/>
              <a:t>boikot</a:t>
            </a:r>
            <a:r>
              <a:rPr lang="en-US" altLang="ko-KR" sz="1400" dirty="0"/>
              <a:t> oleh RSDLP</a:t>
            </a:r>
          </a:p>
          <a:p>
            <a:pPr latinLnBrk="0"/>
            <a:r>
              <a:rPr lang="en-US" sz="1400" dirty="0"/>
              <a:t>2</a:t>
            </a:r>
            <a:r>
              <a:rPr lang="en-US" sz="1400" baseline="30000" dirty="0"/>
              <a:t>nd</a:t>
            </a:r>
            <a:r>
              <a:rPr lang="en-US" sz="1400" dirty="0"/>
              <a:t> Duma (February-June 1907), 3</a:t>
            </a:r>
            <a:r>
              <a:rPr lang="en-US" sz="1400" baseline="30000" dirty="0"/>
              <a:t>rd</a:t>
            </a:r>
            <a:r>
              <a:rPr lang="en-US" sz="1400" dirty="0"/>
              <a:t> Duma (1907-1912), 4</a:t>
            </a:r>
            <a:r>
              <a:rPr lang="en-US" sz="1400" baseline="30000" dirty="0"/>
              <a:t>th</a:t>
            </a:r>
            <a:r>
              <a:rPr lang="en-US" sz="1400" dirty="0"/>
              <a:t> Duma (1912-1917), di </a:t>
            </a:r>
            <a:r>
              <a:rPr lang="en-US" sz="1400" dirty="0" err="1"/>
              <a:t>pimpin</a:t>
            </a:r>
            <a:r>
              <a:rPr lang="en-US" sz="1400" dirty="0"/>
              <a:t> oleh RSDLP (</a:t>
            </a:r>
          </a:p>
          <a:p>
            <a:pPr latinLnBrk="0"/>
            <a:r>
              <a:rPr lang="en-US" sz="1400" dirty="0" err="1"/>
              <a:t>akhirnya</a:t>
            </a:r>
            <a:r>
              <a:rPr lang="en-US" sz="1400" dirty="0"/>
              <a:t>, </a:t>
            </a:r>
            <a:r>
              <a:rPr lang="en-US" sz="1400" dirty="0" err="1"/>
              <a:t>pecah</a:t>
            </a:r>
            <a:r>
              <a:rPr lang="en-US" sz="1400" dirty="0"/>
              <a:t> </a:t>
            </a:r>
            <a:r>
              <a:rPr lang="en-US" sz="1400" dirty="0" err="1"/>
              <a:t>antara</a:t>
            </a:r>
            <a:r>
              <a:rPr lang="en-US" sz="1400" dirty="0"/>
              <a:t> </a:t>
            </a:r>
            <a:r>
              <a:rPr lang="en-GB" altLang="ko-Kore-KR" sz="1400" dirty="0"/>
              <a:t>Mensheviks dan Bolsheviks di 1912</a:t>
            </a:r>
          </a:p>
          <a:p>
            <a:pPr latinLnBrk="0"/>
            <a:r>
              <a:rPr lang="en-GB" sz="1400" dirty="0" err="1"/>
              <a:t>Perjuangan</a:t>
            </a:r>
            <a:r>
              <a:rPr lang="en-GB" sz="1400" dirty="0"/>
              <a:t> Lenin </a:t>
            </a:r>
            <a:r>
              <a:rPr lang="en-GB" sz="1400" dirty="0" err="1"/>
              <a:t>melawan</a:t>
            </a:r>
            <a:r>
              <a:rPr lang="en-GB" sz="1400" dirty="0"/>
              <a:t> </a:t>
            </a:r>
            <a:r>
              <a:rPr lang="id-ID" sz="1050" dirty="0"/>
              <a:t>Likuidator, </a:t>
            </a:r>
            <a:r>
              <a:rPr lang="id-ID" sz="1050" dirty="0" err="1"/>
              <a:t>Recallist</a:t>
            </a:r>
            <a:r>
              <a:rPr lang="id-ID" sz="1050" dirty="0"/>
              <a:t>, </a:t>
            </a:r>
            <a:r>
              <a:rPr lang="id-ID" sz="1050" dirty="0" err="1"/>
              <a:t>Ultimatis</a:t>
            </a:r>
            <a:r>
              <a:rPr lang="en-GB" sz="1400" dirty="0"/>
              <a:t>, </a:t>
            </a:r>
          </a:p>
        </p:txBody>
      </p:sp>
      <p:sp>
        <p:nvSpPr>
          <p:cNvPr id="5" name="슬라이드 번호 개체 틀 4">
            <a:extLst>
              <a:ext uri="{FF2B5EF4-FFF2-40B4-BE49-F238E27FC236}">
                <a16:creationId xmlns:a16="http://schemas.microsoft.com/office/drawing/2014/main" id="{12265621-9746-1C47-8EEE-6DB0ACCC88D9}"/>
              </a:ext>
            </a:extLst>
          </p:cNvPr>
          <p:cNvSpPr>
            <a:spLocks noGrp="1"/>
          </p:cNvSpPr>
          <p:nvPr>
            <p:ph type="sldNum" sz="quarter" idx="12"/>
          </p:nvPr>
        </p:nvSpPr>
        <p:spPr>
          <a:xfrm>
            <a:off x="8864600" y="6356350"/>
            <a:ext cx="2743200" cy="365125"/>
          </a:xfrm>
        </p:spPr>
        <p:txBody>
          <a:bodyPr>
            <a:normAutofit/>
          </a:bodyPr>
          <a:lstStyle/>
          <a:p>
            <a:pPr>
              <a:spcAft>
                <a:spcPts val="600"/>
              </a:spcAft>
            </a:pPr>
            <a:fld id="{DE8B6C5A-9C7E-4642-94CC-C833C3321E80}" type="slidenum">
              <a:rPr lang="ko-KR" altLang="en-US">
                <a:solidFill>
                  <a:schemeClr val="tx1">
                    <a:lumMod val="75000"/>
                    <a:lumOff val="25000"/>
                  </a:schemeClr>
                </a:solidFill>
              </a:rPr>
              <a:pPr>
                <a:spcAft>
                  <a:spcPts val="600"/>
                </a:spcAft>
              </a:pPr>
              <a:t>35</a:t>
            </a:fld>
            <a:endParaRPr lang="ko-KR" altLang="en-US">
              <a:solidFill>
                <a:schemeClr val="tx1">
                  <a:lumMod val="75000"/>
                  <a:lumOff val="25000"/>
                </a:schemeClr>
              </a:solidFill>
            </a:endParaRPr>
          </a:p>
        </p:txBody>
      </p:sp>
    </p:spTree>
    <p:extLst>
      <p:ext uri="{BB962C8B-B14F-4D97-AF65-F5344CB8AC3E}">
        <p14:creationId xmlns:p14="http://schemas.microsoft.com/office/powerpoint/2010/main" val="2923250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CC12CD3-F3FF-A943-A902-2C1A192846D9}"/>
              </a:ext>
            </a:extLst>
          </p:cNvPr>
          <p:cNvSpPr>
            <a:spLocks noGrp="1"/>
          </p:cNvSpPr>
          <p:nvPr>
            <p:ph type="title"/>
          </p:nvPr>
        </p:nvSpPr>
        <p:spPr/>
        <p:txBody>
          <a:bodyPr/>
          <a:lstStyle/>
          <a:p>
            <a:endParaRPr lang="en-GB"/>
          </a:p>
        </p:txBody>
      </p:sp>
      <p:sp>
        <p:nvSpPr>
          <p:cNvPr id="3" name="내용 개체 틀 2">
            <a:extLst>
              <a:ext uri="{FF2B5EF4-FFF2-40B4-BE49-F238E27FC236}">
                <a16:creationId xmlns:a16="http://schemas.microsoft.com/office/drawing/2014/main" id="{5C8F5538-0D83-144B-92DC-B7E02D330AFB}"/>
              </a:ext>
            </a:extLst>
          </p:cNvPr>
          <p:cNvSpPr>
            <a:spLocks noGrp="1"/>
          </p:cNvSpPr>
          <p:nvPr>
            <p:ph idx="1"/>
          </p:nvPr>
        </p:nvSpPr>
        <p:spPr/>
        <p:txBody>
          <a:bodyPr/>
          <a:lstStyle/>
          <a:p>
            <a:endParaRPr lang="en-GB"/>
          </a:p>
        </p:txBody>
      </p:sp>
      <p:sp>
        <p:nvSpPr>
          <p:cNvPr id="4" name="슬라이드 번호 개체 틀 3">
            <a:extLst>
              <a:ext uri="{FF2B5EF4-FFF2-40B4-BE49-F238E27FC236}">
                <a16:creationId xmlns:a16="http://schemas.microsoft.com/office/drawing/2014/main" id="{D91CA560-12F0-5B45-B89D-F113354304FC}"/>
              </a:ext>
            </a:extLst>
          </p:cNvPr>
          <p:cNvSpPr>
            <a:spLocks noGrp="1"/>
          </p:cNvSpPr>
          <p:nvPr>
            <p:ph type="sldNum" sz="quarter" idx="12"/>
          </p:nvPr>
        </p:nvSpPr>
        <p:spPr/>
        <p:txBody>
          <a:bodyPr/>
          <a:lstStyle/>
          <a:p>
            <a:fld id="{142D4981-7652-A545-8813-EE153DC6C76F}" type="slidenum">
              <a:rPr kumimoji="1" lang="ko-KR" altLang="en-US" smtClean="0"/>
              <a:t>36</a:t>
            </a:fld>
            <a:endParaRPr kumimoji="1" lang="ko-KR" altLang="en-US"/>
          </a:p>
        </p:txBody>
      </p:sp>
      <p:pic>
        <p:nvPicPr>
          <p:cNvPr id="5" name="그림 4">
            <a:extLst>
              <a:ext uri="{FF2B5EF4-FFF2-40B4-BE49-F238E27FC236}">
                <a16:creationId xmlns:a16="http://schemas.microsoft.com/office/drawing/2014/main" id="{F453E2CF-BF81-8E4F-87D7-1BAA3FE59DD4}"/>
              </a:ext>
            </a:extLst>
          </p:cNvPr>
          <p:cNvPicPr>
            <a:picLocks noChangeAspect="1"/>
          </p:cNvPicPr>
          <p:nvPr/>
        </p:nvPicPr>
        <p:blipFill>
          <a:blip r:embed="rId2"/>
          <a:stretch>
            <a:fillRect/>
          </a:stretch>
        </p:blipFill>
        <p:spPr>
          <a:xfrm>
            <a:off x="0" y="274674"/>
            <a:ext cx="12192000" cy="6308651"/>
          </a:xfrm>
          <a:prstGeom prst="rect">
            <a:avLst/>
          </a:prstGeom>
        </p:spPr>
      </p:pic>
      <p:sp>
        <p:nvSpPr>
          <p:cNvPr id="6" name="제목 1">
            <a:extLst>
              <a:ext uri="{FF2B5EF4-FFF2-40B4-BE49-F238E27FC236}">
                <a16:creationId xmlns:a16="http://schemas.microsoft.com/office/drawing/2014/main" id="{61AA477A-2AD1-2148-9DAF-8F9023DD426E}"/>
              </a:ext>
            </a:extLst>
          </p:cNvPr>
          <p:cNvSpPr txBox="1">
            <a:spLocks/>
          </p:cNvSpPr>
          <p:nvPr/>
        </p:nvSpPr>
        <p:spPr>
          <a:xfrm>
            <a:off x="5258969" y="244808"/>
            <a:ext cx="6589543" cy="3063875"/>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latinLnBrk="0"/>
            <a:r>
              <a:rPr lang="en-GB" sz="3200" b="1" dirty="0" err="1">
                <a:solidFill>
                  <a:srgbClr val="FFFF00"/>
                </a:solidFill>
              </a:rPr>
              <a:t>Transisi</a:t>
            </a:r>
            <a:r>
              <a:rPr lang="en-GB" sz="3200" b="1" dirty="0">
                <a:solidFill>
                  <a:srgbClr val="FFFF00"/>
                </a:solidFill>
              </a:rPr>
              <a:t> </a:t>
            </a:r>
            <a:r>
              <a:rPr lang="en-GB" sz="3200" b="1" dirty="0" err="1">
                <a:solidFill>
                  <a:srgbClr val="FFFF00"/>
                </a:solidFill>
              </a:rPr>
              <a:t>Energi</a:t>
            </a:r>
            <a:r>
              <a:rPr lang="en-GB" sz="3200" b="1" dirty="0">
                <a:solidFill>
                  <a:srgbClr val="FFFF00"/>
                </a:solidFill>
              </a:rPr>
              <a:t> </a:t>
            </a:r>
          </a:p>
          <a:p>
            <a:pPr latinLnBrk="0"/>
            <a:r>
              <a:rPr lang="en-GB" sz="3200" b="1" dirty="0">
                <a:solidFill>
                  <a:srgbClr val="FFFF00"/>
                </a:solidFill>
              </a:rPr>
              <a:t>Dari </a:t>
            </a:r>
            <a:r>
              <a:rPr lang="en-GB" sz="3200" b="1" dirty="0" err="1">
                <a:solidFill>
                  <a:srgbClr val="FFFF00"/>
                </a:solidFill>
              </a:rPr>
              <a:t>Uap</a:t>
            </a:r>
            <a:r>
              <a:rPr lang="en-GB" sz="3200" b="1" dirty="0">
                <a:solidFill>
                  <a:srgbClr val="FFFF00"/>
                </a:solidFill>
              </a:rPr>
              <a:t> </a:t>
            </a:r>
            <a:r>
              <a:rPr lang="en-GB" sz="3200" b="1" dirty="0" err="1">
                <a:solidFill>
                  <a:srgbClr val="FFFF00"/>
                </a:solidFill>
              </a:rPr>
              <a:t>ke</a:t>
            </a:r>
            <a:r>
              <a:rPr lang="en-GB" sz="3200" b="1" dirty="0">
                <a:solidFill>
                  <a:srgbClr val="FFFF00"/>
                </a:solidFill>
              </a:rPr>
              <a:t> Listrik</a:t>
            </a:r>
          </a:p>
          <a:p>
            <a:pPr latinLnBrk="0"/>
            <a:r>
              <a:rPr lang="en-GB" sz="3200" b="1" dirty="0" err="1">
                <a:solidFill>
                  <a:srgbClr val="FFFF00"/>
                </a:solidFill>
              </a:rPr>
              <a:t>Transisi</a:t>
            </a:r>
            <a:r>
              <a:rPr lang="en-GB" sz="3200" b="1" dirty="0">
                <a:solidFill>
                  <a:srgbClr val="FFFF00"/>
                </a:solidFill>
              </a:rPr>
              <a:t>  </a:t>
            </a:r>
            <a:r>
              <a:rPr lang="en-GB" sz="3200" b="1" dirty="0" err="1">
                <a:solidFill>
                  <a:srgbClr val="FFFF00"/>
                </a:solidFill>
              </a:rPr>
              <a:t>dari</a:t>
            </a:r>
            <a:r>
              <a:rPr lang="en-GB" sz="3200" b="1" dirty="0">
                <a:solidFill>
                  <a:srgbClr val="FFFF00"/>
                </a:solidFill>
              </a:rPr>
              <a:t> </a:t>
            </a:r>
            <a:r>
              <a:rPr lang="en-GB" sz="3200" b="1" dirty="0" err="1">
                <a:solidFill>
                  <a:srgbClr val="FFFF00"/>
                </a:solidFill>
              </a:rPr>
              <a:t>Revolusi</a:t>
            </a:r>
            <a:r>
              <a:rPr lang="en-GB" sz="3200" b="1" dirty="0">
                <a:solidFill>
                  <a:srgbClr val="FFFF00"/>
                </a:solidFill>
              </a:rPr>
              <a:t> </a:t>
            </a:r>
            <a:r>
              <a:rPr lang="en-GB" sz="3200" b="1" dirty="0" err="1">
                <a:solidFill>
                  <a:srgbClr val="FFFF00"/>
                </a:solidFill>
              </a:rPr>
              <a:t>Industri</a:t>
            </a:r>
            <a:r>
              <a:rPr lang="en-GB" sz="3200" b="1" dirty="0">
                <a:solidFill>
                  <a:srgbClr val="FFFF00"/>
                </a:solidFill>
              </a:rPr>
              <a:t> 1</a:t>
            </a:r>
          </a:p>
          <a:p>
            <a:pPr latinLnBrk="0"/>
            <a:r>
              <a:rPr lang="en-GB" sz="3200" b="1" dirty="0" err="1">
                <a:solidFill>
                  <a:srgbClr val="FFFF00"/>
                </a:solidFill>
              </a:rPr>
              <a:t>Ke</a:t>
            </a:r>
            <a:r>
              <a:rPr lang="en-GB" sz="3200" b="1" dirty="0">
                <a:solidFill>
                  <a:srgbClr val="FFFF00"/>
                </a:solidFill>
              </a:rPr>
              <a:t> </a:t>
            </a:r>
            <a:r>
              <a:rPr lang="en-GB" sz="3200" b="1" dirty="0" err="1">
                <a:solidFill>
                  <a:srgbClr val="FFFF00"/>
                </a:solidFill>
              </a:rPr>
              <a:t>Revolusi</a:t>
            </a:r>
            <a:r>
              <a:rPr lang="en-GB" sz="3200" b="1" dirty="0">
                <a:solidFill>
                  <a:srgbClr val="FFFF00"/>
                </a:solidFill>
              </a:rPr>
              <a:t> </a:t>
            </a:r>
            <a:r>
              <a:rPr lang="en-GB" sz="3200" b="1" dirty="0" err="1">
                <a:solidFill>
                  <a:srgbClr val="FFFF00"/>
                </a:solidFill>
              </a:rPr>
              <a:t>Industri</a:t>
            </a:r>
            <a:r>
              <a:rPr lang="en-GB" sz="3200" b="1" dirty="0">
                <a:solidFill>
                  <a:srgbClr val="FFFF00"/>
                </a:solidFill>
              </a:rPr>
              <a:t> 2</a:t>
            </a:r>
          </a:p>
        </p:txBody>
      </p:sp>
    </p:spTree>
    <p:extLst>
      <p:ext uri="{BB962C8B-B14F-4D97-AF65-F5344CB8AC3E}">
        <p14:creationId xmlns:p14="http://schemas.microsoft.com/office/powerpoint/2010/main" val="2221475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내용 개체 틀 5" descr="실외, 건물, 말, 운송이(가) 표시된 사진&#10;&#10;자동 생성된 설명">
            <a:extLst>
              <a:ext uri="{FF2B5EF4-FFF2-40B4-BE49-F238E27FC236}">
                <a16:creationId xmlns:a16="http://schemas.microsoft.com/office/drawing/2014/main" id="{AC1139BD-0F33-E24A-9037-1F574CEF8144}"/>
              </a:ext>
            </a:extLst>
          </p:cNvPr>
          <p:cNvPicPr>
            <a:picLocks noGrp="1" noChangeAspect="1"/>
          </p:cNvPicPr>
          <p:nvPr>
            <p:ph idx="1"/>
          </p:nvPr>
        </p:nvPicPr>
        <p:blipFill>
          <a:blip r:embed="rId2"/>
          <a:stretch>
            <a:fillRect/>
          </a:stretch>
        </p:blipFill>
        <p:spPr>
          <a:xfrm>
            <a:off x="2199791" y="0"/>
            <a:ext cx="9984152" cy="6721475"/>
          </a:xfrm>
        </p:spPr>
      </p:pic>
      <p:sp>
        <p:nvSpPr>
          <p:cNvPr id="2" name="제목 1">
            <a:extLst>
              <a:ext uri="{FF2B5EF4-FFF2-40B4-BE49-F238E27FC236}">
                <a16:creationId xmlns:a16="http://schemas.microsoft.com/office/drawing/2014/main" id="{F423C4F1-5B49-7C46-B01D-E9D511F0C6FD}"/>
              </a:ext>
            </a:extLst>
          </p:cNvPr>
          <p:cNvSpPr>
            <a:spLocks noGrp="1"/>
          </p:cNvSpPr>
          <p:nvPr>
            <p:ph type="title"/>
          </p:nvPr>
        </p:nvSpPr>
        <p:spPr>
          <a:xfrm>
            <a:off x="838199" y="365125"/>
            <a:ext cx="4788877" cy="1829435"/>
          </a:xfrm>
        </p:spPr>
        <p:txBody>
          <a:bodyPr>
            <a:normAutofit fontScale="90000"/>
          </a:bodyPr>
          <a:lstStyle/>
          <a:p>
            <a:pPr latinLnBrk="0"/>
            <a:r>
              <a:rPr lang="en-GB" dirty="0" err="1"/>
              <a:t>Transisi</a:t>
            </a:r>
            <a:r>
              <a:rPr lang="en-GB" dirty="0"/>
              <a:t> </a:t>
            </a:r>
            <a:r>
              <a:rPr lang="en-GB" dirty="0" err="1"/>
              <a:t>Energi</a:t>
            </a:r>
            <a:r>
              <a:rPr lang="en-GB" dirty="0"/>
              <a:t> </a:t>
            </a:r>
            <a:br>
              <a:rPr lang="en-GB" dirty="0"/>
            </a:br>
            <a:br>
              <a:rPr lang="en-GB" dirty="0"/>
            </a:br>
            <a:r>
              <a:rPr lang="en-GB" dirty="0" err="1"/>
              <a:t>Kereta</a:t>
            </a:r>
            <a:r>
              <a:rPr lang="en-GB" dirty="0"/>
              <a:t> </a:t>
            </a:r>
            <a:r>
              <a:rPr lang="en-GB" dirty="0" err="1"/>
              <a:t>kuda</a:t>
            </a:r>
            <a:br>
              <a:rPr lang="en-GB" dirty="0"/>
            </a:br>
            <a:r>
              <a:rPr lang="en-GB" dirty="0"/>
              <a:t>1890s-1910s</a:t>
            </a:r>
          </a:p>
        </p:txBody>
      </p:sp>
      <p:sp>
        <p:nvSpPr>
          <p:cNvPr id="4" name="슬라이드 번호 개체 틀 3">
            <a:extLst>
              <a:ext uri="{FF2B5EF4-FFF2-40B4-BE49-F238E27FC236}">
                <a16:creationId xmlns:a16="http://schemas.microsoft.com/office/drawing/2014/main" id="{F88BC854-47EF-2E4E-B1FC-D59A9E50F9F4}"/>
              </a:ext>
            </a:extLst>
          </p:cNvPr>
          <p:cNvSpPr>
            <a:spLocks noGrp="1"/>
          </p:cNvSpPr>
          <p:nvPr>
            <p:ph type="sldNum" sz="quarter" idx="12"/>
          </p:nvPr>
        </p:nvSpPr>
        <p:spPr/>
        <p:txBody>
          <a:bodyPr/>
          <a:lstStyle/>
          <a:p>
            <a:fld id="{142D4981-7652-A545-8813-EE153DC6C76F}" type="slidenum">
              <a:rPr kumimoji="1" lang="ko-KR" altLang="en-US" smtClean="0"/>
              <a:t>37</a:t>
            </a:fld>
            <a:endParaRPr kumimoji="1" lang="ko-KR" altLang="en-US"/>
          </a:p>
        </p:txBody>
      </p:sp>
    </p:spTree>
    <p:extLst>
      <p:ext uri="{BB962C8B-B14F-4D97-AF65-F5344CB8AC3E}">
        <p14:creationId xmlns:p14="http://schemas.microsoft.com/office/powerpoint/2010/main" val="2483913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BB9CA78-D61E-C444-8948-A2A5ACE811D5}"/>
              </a:ext>
            </a:extLst>
          </p:cNvPr>
          <p:cNvSpPr>
            <a:spLocks noGrp="1"/>
          </p:cNvSpPr>
          <p:nvPr>
            <p:ph type="title"/>
          </p:nvPr>
        </p:nvSpPr>
        <p:spPr>
          <a:xfrm>
            <a:off x="838200" y="365126"/>
            <a:ext cx="10515600" cy="704020"/>
          </a:xfrm>
        </p:spPr>
        <p:txBody>
          <a:bodyPr>
            <a:normAutofit fontScale="90000"/>
          </a:bodyPr>
          <a:lstStyle/>
          <a:p>
            <a:pPr latinLnBrk="0"/>
            <a:r>
              <a:rPr lang="en-GB" altLang="ko-Kore-KR" sz="3600" dirty="0" err="1"/>
              <a:t>Pabrik</a:t>
            </a:r>
            <a:r>
              <a:rPr lang="en-GB" altLang="ko-Kore-KR" sz="3600" dirty="0"/>
              <a:t> Highland Park Ford </a:t>
            </a:r>
            <a:r>
              <a:rPr lang="en-GB" altLang="ko-Kore-KR" sz="3600" dirty="0" err="1"/>
              <a:t>dibuka</a:t>
            </a:r>
            <a:r>
              <a:rPr lang="en-GB" altLang="ko-Kore-KR" sz="3600" dirty="0"/>
              <a:t> </a:t>
            </a:r>
            <a:r>
              <a:rPr lang="en-GB" altLang="ko-Kore-KR" sz="3600" dirty="0" err="1"/>
              <a:t>tahun</a:t>
            </a:r>
            <a:r>
              <a:rPr lang="en-GB" altLang="ko-Kore-KR" sz="3600" dirty="0"/>
              <a:t> 1910, Michigan, </a:t>
            </a:r>
            <a:r>
              <a:rPr lang="en-GB" altLang="ko-Kore-KR" sz="3600" dirty="0" err="1"/>
              <a:t>memproduksi</a:t>
            </a:r>
            <a:r>
              <a:rPr lang="en-GB" altLang="ko-Kore-KR" sz="3600" dirty="0"/>
              <a:t> Model T</a:t>
            </a:r>
            <a:endParaRPr lang="en-GB" sz="3600" dirty="0"/>
          </a:p>
        </p:txBody>
      </p:sp>
      <p:pic>
        <p:nvPicPr>
          <p:cNvPr id="5" name="내용 개체 틀 4" descr="실외, 담장, 건물, 잔디이(가) 표시된 사진&#10;&#10;자동 생성된 설명">
            <a:extLst>
              <a:ext uri="{FF2B5EF4-FFF2-40B4-BE49-F238E27FC236}">
                <a16:creationId xmlns:a16="http://schemas.microsoft.com/office/drawing/2014/main" id="{51D8BC4D-4689-3B40-8102-D1B232968064}"/>
              </a:ext>
            </a:extLst>
          </p:cNvPr>
          <p:cNvPicPr>
            <a:picLocks noGrp="1" noChangeAspect="1"/>
          </p:cNvPicPr>
          <p:nvPr>
            <p:ph idx="1"/>
          </p:nvPr>
        </p:nvPicPr>
        <p:blipFill>
          <a:blip r:embed="rId2"/>
          <a:stretch>
            <a:fillRect/>
          </a:stretch>
        </p:blipFill>
        <p:spPr>
          <a:xfrm>
            <a:off x="618980" y="1202942"/>
            <a:ext cx="10916529" cy="5380189"/>
          </a:xfrm>
        </p:spPr>
      </p:pic>
      <p:sp>
        <p:nvSpPr>
          <p:cNvPr id="4" name="슬라이드 번호 개체 틀 3">
            <a:extLst>
              <a:ext uri="{FF2B5EF4-FFF2-40B4-BE49-F238E27FC236}">
                <a16:creationId xmlns:a16="http://schemas.microsoft.com/office/drawing/2014/main" id="{1C6FA3B9-16A5-B249-A52A-3DC710AEA575}"/>
              </a:ext>
            </a:extLst>
          </p:cNvPr>
          <p:cNvSpPr>
            <a:spLocks noGrp="1"/>
          </p:cNvSpPr>
          <p:nvPr>
            <p:ph type="sldNum" sz="quarter" idx="12"/>
          </p:nvPr>
        </p:nvSpPr>
        <p:spPr/>
        <p:txBody>
          <a:bodyPr/>
          <a:lstStyle/>
          <a:p>
            <a:fld id="{DE8B6C5A-9C7E-4642-94CC-C833C3321E80}" type="slidenum">
              <a:rPr lang="ko-KR" altLang="en-US" smtClean="0"/>
              <a:t>38</a:t>
            </a:fld>
            <a:endParaRPr lang="ko-KR" altLang="en-US"/>
          </a:p>
        </p:txBody>
      </p:sp>
    </p:spTree>
    <p:extLst>
      <p:ext uri="{BB962C8B-B14F-4D97-AF65-F5344CB8AC3E}">
        <p14:creationId xmlns:p14="http://schemas.microsoft.com/office/powerpoint/2010/main" val="272603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내용 개체 틀 4" descr="실외, 도로, 건물, 거리이(가) 표시된 사진&#10;&#10;자동 생성된 설명">
            <a:extLst>
              <a:ext uri="{FF2B5EF4-FFF2-40B4-BE49-F238E27FC236}">
                <a16:creationId xmlns:a16="http://schemas.microsoft.com/office/drawing/2014/main" id="{742FF29C-3C98-EC44-9AE1-0171487F3A88}"/>
              </a:ext>
            </a:extLst>
          </p:cNvPr>
          <p:cNvPicPr>
            <a:picLocks noGrp="1" noChangeAspect="1"/>
          </p:cNvPicPr>
          <p:nvPr>
            <p:ph idx="1"/>
          </p:nvPr>
        </p:nvPicPr>
        <p:blipFill rotWithShape="1">
          <a:blip r:embed="rId2"/>
          <a:srcRect t="5664" r="-1" b="-1"/>
          <a:stretch/>
        </p:blipFill>
        <p:spPr>
          <a:xfrm>
            <a:off x="606719" y="-1"/>
            <a:ext cx="11585281" cy="6857999"/>
          </a:xfrm>
          <a:prstGeom prst="rect">
            <a:avLst/>
          </a:prstGeom>
        </p:spPr>
      </p:pic>
      <p:sp>
        <p:nvSpPr>
          <p:cNvPr id="2" name="제목 1">
            <a:extLst>
              <a:ext uri="{FF2B5EF4-FFF2-40B4-BE49-F238E27FC236}">
                <a16:creationId xmlns:a16="http://schemas.microsoft.com/office/drawing/2014/main" id="{BDDEF7C1-DF5E-DB4B-B12A-414717D0D0D3}"/>
              </a:ext>
            </a:extLst>
          </p:cNvPr>
          <p:cNvSpPr>
            <a:spLocks noGrp="1"/>
          </p:cNvSpPr>
          <p:nvPr>
            <p:ph type="title"/>
          </p:nvPr>
        </p:nvSpPr>
        <p:spPr>
          <a:xfrm>
            <a:off x="816551" y="-625852"/>
            <a:ext cx="3953501" cy="3072393"/>
          </a:xfrm>
        </p:spPr>
        <p:txBody>
          <a:bodyPr vert="horz" lIns="91440" tIns="45720" rIns="91440" bIns="45720" rtlCol="0" anchor="b">
            <a:normAutofit/>
          </a:bodyPr>
          <a:lstStyle/>
          <a:p>
            <a:r>
              <a:rPr lang="en-US" sz="5600" dirty="0">
                <a:solidFill>
                  <a:srgbClr val="FFFF00"/>
                </a:solidFill>
              </a:rPr>
              <a:t>Ford </a:t>
            </a:r>
            <a:br>
              <a:rPr lang="en-US" sz="5600" dirty="0">
                <a:solidFill>
                  <a:srgbClr val="FFFF00"/>
                </a:solidFill>
              </a:rPr>
            </a:br>
            <a:r>
              <a:rPr lang="en-US" sz="5600" dirty="0">
                <a:solidFill>
                  <a:srgbClr val="FFFF00"/>
                </a:solidFill>
              </a:rPr>
              <a:t>Model T</a:t>
            </a:r>
          </a:p>
        </p:txBody>
      </p:sp>
      <p:sp>
        <p:nvSpPr>
          <p:cNvPr id="4" name="슬라이드 번호 개체 틀 3">
            <a:extLst>
              <a:ext uri="{FF2B5EF4-FFF2-40B4-BE49-F238E27FC236}">
                <a16:creationId xmlns:a16="http://schemas.microsoft.com/office/drawing/2014/main" id="{BD4C1DB6-D66D-9F41-8990-24E4E1BBC879}"/>
              </a:ext>
            </a:extLst>
          </p:cNvPr>
          <p:cNvSpPr>
            <a:spLocks noGrp="1"/>
          </p:cNvSpPr>
          <p:nvPr>
            <p:ph type="sldNum" sz="quarter" idx="12"/>
          </p:nvPr>
        </p:nvSpPr>
        <p:spPr/>
        <p:txBody>
          <a:bodyPr/>
          <a:lstStyle/>
          <a:p>
            <a:fld id="{DE8B6C5A-9C7E-4642-94CC-C833C3321E80}" type="slidenum">
              <a:rPr lang="ko-KR" altLang="en-US" smtClean="0"/>
              <a:t>39</a:t>
            </a:fld>
            <a:endParaRPr lang="ko-KR" altLang="en-US"/>
          </a:p>
        </p:txBody>
      </p:sp>
    </p:spTree>
    <p:extLst>
      <p:ext uri="{BB962C8B-B14F-4D97-AF65-F5344CB8AC3E}">
        <p14:creationId xmlns:p14="http://schemas.microsoft.com/office/powerpoint/2010/main" val="2092627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p:cNvSpPr>
            <a:spLocks noGrp="1"/>
          </p:cNvSpPr>
          <p:nvPr>
            <p:ph type="title"/>
          </p:nvPr>
        </p:nvSpPr>
        <p:spPr>
          <a:xfrm>
            <a:off x="556532" y="643467"/>
            <a:ext cx="11210925" cy="744836"/>
          </a:xfrm>
        </p:spPr>
        <p:txBody>
          <a:bodyPr vert="horz" lIns="91440" tIns="45720" rIns="91440" bIns="45720" rtlCol="0" anchor="ctr">
            <a:normAutofit/>
          </a:bodyPr>
          <a:lstStyle/>
          <a:p>
            <a:pPr algn="ctr" latinLnBrk="0"/>
            <a:r>
              <a:rPr lang="en-US" altLang="ko-KR" sz="3200" b="1" kern="1200">
                <a:solidFill>
                  <a:schemeClr val="bg1"/>
                </a:solidFill>
                <a:latin typeface="+mj-lt"/>
                <a:ea typeface="+mj-ea"/>
                <a:cs typeface="+mj-cs"/>
              </a:rPr>
              <a:t>1880s – 1910s</a:t>
            </a:r>
          </a:p>
        </p:txBody>
      </p:sp>
      <p:sp>
        <p:nvSpPr>
          <p:cNvPr id="2" name="슬라이드 번호 개체 틀 1">
            <a:extLst>
              <a:ext uri="{FF2B5EF4-FFF2-40B4-BE49-F238E27FC236}">
                <a16:creationId xmlns:a16="http://schemas.microsoft.com/office/drawing/2014/main" id="{4B440BFF-4021-7D49-AAC2-C17189B5E83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latinLnBrk="0">
              <a:spcAft>
                <a:spcPts val="600"/>
              </a:spcAft>
            </a:pPr>
            <a:fld id="{DE8B6C5A-9C7E-4642-94CC-C833C3321E80}" type="slidenum">
              <a:rPr lang="en-US" altLang="ko-KR" smtClean="0"/>
              <a:pPr latinLnBrk="0">
                <a:spcAft>
                  <a:spcPts val="600"/>
                </a:spcAft>
              </a:pPr>
              <a:t>40</a:t>
            </a:fld>
            <a:endParaRPr lang="en-US" altLang="ko-KR"/>
          </a:p>
        </p:txBody>
      </p:sp>
      <p:pic>
        <p:nvPicPr>
          <p:cNvPr id="26627" name="Picture 4" descr="https://encrypted-tbn0.gstatic.com/images?q=tbn:ANd9GcSAItuJvV2kxFTFuonKpJF0JyfXvGkylde9JloxKw9qTrrPOq8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731963"/>
            <a:ext cx="6024563" cy="42799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philoforchange.files.wordpress.com/2013/12/greed2.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792913" y="1731963"/>
            <a:ext cx="4714875" cy="4279900"/>
          </a:xfrm>
          <a:prstGeom prst="rect">
            <a:avLst/>
          </a:prstGeom>
        </p:spPr>
      </p:pic>
    </p:spTree>
    <p:extLst>
      <p:ext uri="{BB962C8B-B14F-4D97-AF65-F5344CB8AC3E}">
        <p14:creationId xmlns:p14="http://schemas.microsoft.com/office/powerpoint/2010/main" val="2189459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179E650B-8100-564E-962F-1F280B7BDBB2}"/>
              </a:ext>
            </a:extLst>
          </p:cNvPr>
          <p:cNvSpPr>
            <a:spLocks noGrp="1"/>
          </p:cNvSpPr>
          <p:nvPr>
            <p:ph type="sldNum" sz="quarter" idx="12"/>
          </p:nvPr>
        </p:nvSpPr>
        <p:spPr/>
        <p:txBody>
          <a:bodyPr/>
          <a:lstStyle/>
          <a:p>
            <a:fld id="{D37E3E4E-C390-2E43-924F-C8D405B8689B}" type="slidenum">
              <a:rPr kumimoji="1" lang="ko-Kore-KR" altLang="en-US" smtClean="0"/>
              <a:t>41</a:t>
            </a:fld>
            <a:endParaRPr kumimoji="1" lang="ko-Kore-KR" altLang="en-US"/>
          </a:p>
        </p:txBody>
      </p:sp>
      <p:pic>
        <p:nvPicPr>
          <p:cNvPr id="11" name="그림 10" descr="지도이(가) 표시된 사진&#10;&#10;자동 생성된 설명">
            <a:extLst>
              <a:ext uri="{FF2B5EF4-FFF2-40B4-BE49-F238E27FC236}">
                <a16:creationId xmlns:a16="http://schemas.microsoft.com/office/drawing/2014/main" id="{305814C9-6E53-2549-90D9-31A9442667C1}"/>
              </a:ext>
            </a:extLst>
          </p:cNvPr>
          <p:cNvPicPr>
            <a:picLocks noChangeAspect="1"/>
          </p:cNvPicPr>
          <p:nvPr/>
        </p:nvPicPr>
        <p:blipFill>
          <a:blip r:embed="rId2"/>
          <a:stretch>
            <a:fillRect/>
          </a:stretch>
        </p:blipFill>
        <p:spPr>
          <a:xfrm>
            <a:off x="1016691" y="0"/>
            <a:ext cx="10649683" cy="6858000"/>
          </a:xfrm>
          <a:prstGeom prst="rect">
            <a:avLst/>
          </a:prstGeom>
        </p:spPr>
      </p:pic>
      <p:sp>
        <p:nvSpPr>
          <p:cNvPr id="14" name="TextBox 13">
            <a:extLst>
              <a:ext uri="{FF2B5EF4-FFF2-40B4-BE49-F238E27FC236}">
                <a16:creationId xmlns:a16="http://schemas.microsoft.com/office/drawing/2014/main" id="{7D71879F-7334-0243-967E-3AA6944D544D}"/>
              </a:ext>
            </a:extLst>
          </p:cNvPr>
          <p:cNvSpPr txBox="1"/>
          <p:nvPr/>
        </p:nvSpPr>
        <p:spPr>
          <a:xfrm>
            <a:off x="1002805" y="598161"/>
            <a:ext cx="4054103" cy="954107"/>
          </a:xfrm>
          <a:prstGeom prst="rect">
            <a:avLst/>
          </a:prstGeom>
          <a:noFill/>
        </p:spPr>
        <p:txBody>
          <a:bodyPr wrap="square" rtlCol="0">
            <a:spAutoFit/>
          </a:bodyPr>
          <a:lstStyle/>
          <a:p>
            <a:r>
              <a:rPr kumimoji="1" lang="en-US" altLang="ko-KR" sz="2800" b="1" dirty="0" err="1">
                <a:solidFill>
                  <a:srgbClr val="FFFF00"/>
                </a:solidFill>
                <a:highlight>
                  <a:srgbClr val="000000"/>
                </a:highlight>
              </a:rPr>
              <a:t>Penjajahan</a:t>
            </a:r>
            <a:r>
              <a:rPr kumimoji="1" lang="en-US" altLang="ko-KR" sz="2800" b="1" dirty="0">
                <a:solidFill>
                  <a:srgbClr val="FFFF00"/>
                </a:solidFill>
                <a:highlight>
                  <a:srgbClr val="000000"/>
                </a:highlight>
              </a:rPr>
              <a:t> di Asia</a:t>
            </a:r>
          </a:p>
          <a:p>
            <a:r>
              <a:rPr kumimoji="1" lang="en-US" altLang="ko-KR" sz="2800" b="1" dirty="0">
                <a:solidFill>
                  <a:srgbClr val="FFFF00"/>
                </a:solidFill>
                <a:highlight>
                  <a:srgbClr val="000000"/>
                </a:highlight>
              </a:rPr>
              <a:t>1510-1912</a:t>
            </a:r>
            <a:endParaRPr kumimoji="1" lang="ko-Kore-KR" altLang="en-US" sz="2800" b="1" dirty="0">
              <a:solidFill>
                <a:srgbClr val="FFFF00"/>
              </a:solidFill>
              <a:highlight>
                <a:srgbClr val="000000"/>
              </a:highlight>
            </a:endParaRPr>
          </a:p>
        </p:txBody>
      </p:sp>
    </p:spTree>
    <p:extLst>
      <p:ext uri="{BB962C8B-B14F-4D97-AF65-F5344CB8AC3E}">
        <p14:creationId xmlns:p14="http://schemas.microsoft.com/office/powerpoint/2010/main" val="16263957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6233082-49CB-FC4D-A9FE-6E5172698C20}"/>
              </a:ext>
            </a:extLst>
          </p:cNvPr>
          <p:cNvSpPr>
            <a:spLocks noGrp="1"/>
          </p:cNvSpPr>
          <p:nvPr>
            <p:ph type="title"/>
          </p:nvPr>
        </p:nvSpPr>
        <p:spPr>
          <a:xfrm>
            <a:off x="337867" y="89078"/>
            <a:ext cx="10479950" cy="928840"/>
          </a:xfrm>
        </p:spPr>
        <p:txBody>
          <a:bodyPr>
            <a:noAutofit/>
          </a:bodyPr>
          <a:lstStyle/>
          <a:p>
            <a:r>
              <a:rPr kumimoji="1" lang="en-US" altLang="ko-Kore-KR" sz="2400" b="1" dirty="0" err="1">
                <a:solidFill>
                  <a:srgbClr val="FF0000"/>
                </a:solidFill>
                <a:latin typeface="Arial" panose="020B0604020202020204" pitchFamily="34" charset="0"/>
                <a:ea typeface="Nanum Pen Script" panose="03040600000000000000" pitchFamily="66" charset="-127"/>
                <a:cs typeface="Arial" panose="020B0604020202020204" pitchFamily="34" charset="0"/>
              </a:rPr>
              <a:t>Kolonialisasi</a:t>
            </a:r>
            <a:r>
              <a:rPr kumimoji="1" lang="en-US" altLang="ko-Kore-KR" sz="2400" b="1" dirty="0">
                <a:solidFill>
                  <a:srgbClr val="FF0000"/>
                </a:solidFill>
                <a:latin typeface="Arial" panose="020B0604020202020204" pitchFamily="34" charset="0"/>
                <a:ea typeface="Nanum Pen Script" panose="03040600000000000000" pitchFamily="66" charset="-127"/>
                <a:cs typeface="Arial" panose="020B0604020202020204" pitchFamily="34" charset="0"/>
              </a:rPr>
              <a:t> dan </a:t>
            </a:r>
            <a:r>
              <a:rPr kumimoji="1" lang="en-US" altLang="ko-Kore-KR" sz="2400" b="1" dirty="0" err="1">
                <a:solidFill>
                  <a:srgbClr val="FF0000"/>
                </a:solidFill>
                <a:latin typeface="Arial" panose="020B0604020202020204" pitchFamily="34" charset="0"/>
                <a:ea typeface="Nanum Pen Script" panose="03040600000000000000" pitchFamily="66" charset="-127"/>
                <a:cs typeface="Arial" panose="020B0604020202020204" pitchFamily="34" charset="0"/>
              </a:rPr>
              <a:t>Pembagian</a:t>
            </a:r>
            <a:r>
              <a:rPr kumimoji="1" lang="en-US" altLang="ko-Kore-KR" sz="2400" b="1" dirty="0">
                <a:solidFill>
                  <a:srgbClr val="FF0000"/>
                </a:solidFill>
                <a:latin typeface="Arial" panose="020B0604020202020204" pitchFamily="34" charset="0"/>
                <a:ea typeface="Nanum Pen Script" panose="03040600000000000000" pitchFamily="66" charset="-127"/>
                <a:cs typeface="Arial" panose="020B0604020202020204" pitchFamily="34" charset="0"/>
              </a:rPr>
              <a:t> di  Afrika</a:t>
            </a:r>
            <a:r>
              <a:rPr kumimoji="1" lang="en-US" altLang="ko-Kore-KR" sz="2400" dirty="0">
                <a:solidFill>
                  <a:srgbClr val="FF0000"/>
                </a:solidFill>
                <a:latin typeface="Arial" panose="020B0604020202020204" pitchFamily="34" charset="0"/>
                <a:ea typeface="Nanum Pen Script" panose="03040600000000000000" pitchFamily="66" charset="-127"/>
                <a:cs typeface="Arial" panose="020B0604020202020204" pitchFamily="34" charset="0"/>
              </a:rPr>
              <a:t>: </a:t>
            </a:r>
            <a:r>
              <a:rPr kumimoji="1" lang="en-US" altLang="ko-Kore-KR" sz="1800" b="1" dirty="0">
                <a:solidFill>
                  <a:srgbClr val="FF0000"/>
                </a:solidFill>
                <a:latin typeface="Arial" panose="020B0604020202020204" pitchFamily="34" charset="0"/>
                <a:ea typeface="Nanum Pen Script" panose="03040600000000000000" pitchFamily="66" charset="-127"/>
                <a:cs typeface="Arial" panose="020B0604020202020204" pitchFamily="34" charset="0"/>
              </a:rPr>
              <a:t>Berlin Conference </a:t>
            </a:r>
            <a:r>
              <a:rPr kumimoji="1" lang="en-US" altLang="ko-Kore-KR" sz="1800" dirty="0">
                <a:solidFill>
                  <a:srgbClr val="FF0000"/>
                </a:solidFill>
                <a:latin typeface="Arial" panose="020B0604020202020204" pitchFamily="34" charset="0"/>
                <a:ea typeface="Nanum Pen Script" panose="03040600000000000000" pitchFamily="66" charset="-127"/>
                <a:cs typeface="Arial" panose="020B0604020202020204" pitchFamily="34" charset="0"/>
              </a:rPr>
              <a:t>in November 1884 and February 1</a:t>
            </a:r>
            <a:r>
              <a:rPr kumimoji="1" lang="en-US" altLang="ko-KR" sz="1800" dirty="0">
                <a:solidFill>
                  <a:srgbClr val="FF0000"/>
                </a:solidFill>
                <a:latin typeface="Arial" panose="020B0604020202020204" pitchFamily="34" charset="0"/>
                <a:ea typeface="Nanum Pen Script" panose="03040600000000000000" pitchFamily="66" charset="-127"/>
                <a:cs typeface="Arial" panose="020B0604020202020204" pitchFamily="34" charset="0"/>
              </a:rPr>
              <a:t>885 joined by Germany, Austria-Hungary, Belgium, Spain, Denmark, USA, France, UK, Italy, Netherlands, Portugal, Russia, Sweden-Norway, and Ottoman </a:t>
            </a:r>
            <a:r>
              <a:rPr kumimoji="1" lang="en-US" altLang="ko-KR" sz="1800" dirty="0" err="1">
                <a:solidFill>
                  <a:srgbClr val="FF0000"/>
                </a:solidFill>
                <a:latin typeface="Arial" panose="020B0604020202020204" pitchFamily="34" charset="0"/>
                <a:ea typeface="Nanum Pen Script" panose="03040600000000000000" pitchFamily="66" charset="-127"/>
                <a:cs typeface="Arial" panose="020B0604020202020204" pitchFamily="34" charset="0"/>
              </a:rPr>
              <a:t>Empore</a:t>
            </a:r>
            <a:r>
              <a:rPr kumimoji="1" lang="en-US" altLang="ko-KR" sz="1800" dirty="0">
                <a:solidFill>
                  <a:srgbClr val="FF0000"/>
                </a:solidFill>
                <a:latin typeface="Arial" panose="020B0604020202020204" pitchFamily="34" charset="0"/>
                <a:ea typeface="Nanum Pen Script" panose="03040600000000000000" pitchFamily="66" charset="-127"/>
                <a:cs typeface="Arial" panose="020B0604020202020204" pitchFamily="34" charset="0"/>
              </a:rPr>
              <a:t>. </a:t>
            </a:r>
            <a:endParaRPr kumimoji="1" lang="ko-Kore-KR" altLang="en-US" sz="1800" dirty="0">
              <a:solidFill>
                <a:srgbClr val="FF0000"/>
              </a:solidFill>
              <a:latin typeface="Arial" panose="020B0604020202020204" pitchFamily="34" charset="0"/>
              <a:ea typeface="Nanum Pen Script" panose="03040600000000000000" pitchFamily="66" charset="-127"/>
              <a:cs typeface="Arial" panose="020B0604020202020204" pitchFamily="34" charset="0"/>
            </a:endParaRPr>
          </a:p>
        </p:txBody>
      </p:sp>
      <p:pic>
        <p:nvPicPr>
          <p:cNvPr id="5" name="내용 개체 틀 4" descr="지도이(가) 표시된 사진&#10;&#10;자동 생성된 설명">
            <a:extLst>
              <a:ext uri="{FF2B5EF4-FFF2-40B4-BE49-F238E27FC236}">
                <a16:creationId xmlns:a16="http://schemas.microsoft.com/office/drawing/2014/main" id="{1F97A2F7-1272-0446-9B6E-E2986D9F83B3}"/>
              </a:ext>
            </a:extLst>
          </p:cNvPr>
          <p:cNvPicPr>
            <a:picLocks noGrp="1" noChangeAspect="1"/>
          </p:cNvPicPr>
          <p:nvPr>
            <p:ph idx="1"/>
          </p:nvPr>
        </p:nvPicPr>
        <p:blipFill>
          <a:blip r:embed="rId2"/>
          <a:stretch>
            <a:fillRect/>
          </a:stretch>
        </p:blipFill>
        <p:spPr>
          <a:xfrm>
            <a:off x="424133" y="1091842"/>
            <a:ext cx="11566584" cy="5668817"/>
          </a:xfrm>
        </p:spPr>
      </p:pic>
      <p:sp>
        <p:nvSpPr>
          <p:cNvPr id="6" name="슬라이드 번호 개체 틀 5">
            <a:extLst>
              <a:ext uri="{FF2B5EF4-FFF2-40B4-BE49-F238E27FC236}">
                <a16:creationId xmlns:a16="http://schemas.microsoft.com/office/drawing/2014/main" id="{6EE7DA00-A386-4F4D-A917-DFC2557BE9D3}"/>
              </a:ext>
            </a:extLst>
          </p:cNvPr>
          <p:cNvSpPr>
            <a:spLocks noGrp="1"/>
          </p:cNvSpPr>
          <p:nvPr>
            <p:ph type="sldNum" sz="quarter" idx="12"/>
          </p:nvPr>
        </p:nvSpPr>
        <p:spPr/>
        <p:txBody>
          <a:bodyPr/>
          <a:lstStyle/>
          <a:p>
            <a:fld id="{D37E3E4E-C390-2E43-924F-C8D405B8689B}" type="slidenum">
              <a:rPr kumimoji="1" lang="ko-Kore-KR" altLang="en-US" smtClean="0"/>
              <a:t>42</a:t>
            </a:fld>
            <a:endParaRPr kumimoji="1" lang="ko-Kore-KR" altLang="en-US"/>
          </a:p>
        </p:txBody>
      </p:sp>
    </p:spTree>
    <p:extLst>
      <p:ext uri="{BB962C8B-B14F-4D97-AF65-F5344CB8AC3E}">
        <p14:creationId xmlns:p14="http://schemas.microsoft.com/office/powerpoint/2010/main" val="3417882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그림 22" descr="사람, 실내, 먹는, 젊은이(가) 표시된 사진&#10;&#10;자동 생성된 설명">
            <a:extLst>
              <a:ext uri="{FF2B5EF4-FFF2-40B4-BE49-F238E27FC236}">
                <a16:creationId xmlns:a16="http://schemas.microsoft.com/office/drawing/2014/main" id="{906313F1-89D7-0743-8C6C-0E012150D845}"/>
              </a:ext>
            </a:extLst>
          </p:cNvPr>
          <p:cNvPicPr>
            <a:picLocks noChangeAspect="1"/>
          </p:cNvPicPr>
          <p:nvPr/>
        </p:nvPicPr>
        <p:blipFill rotWithShape="1">
          <a:blip r:embed="rId2">
            <a:extLst>
              <a:ext uri="{28A0092B-C50C-407E-A947-70E740481C1C}">
                <a14:useLocalDpi xmlns:a14="http://schemas.microsoft.com/office/drawing/2010/main" val="0"/>
              </a:ext>
            </a:extLst>
          </a:blip>
          <a:srcRect l="13571" r="74" b="-3"/>
          <a:stretch/>
        </p:blipFill>
        <p:spPr>
          <a:xfrm>
            <a:off x="20" y="-1"/>
            <a:ext cx="3936404" cy="6309360"/>
          </a:xfrm>
          <a:prstGeom prst="rect">
            <a:avLst/>
          </a:prstGeom>
        </p:spPr>
      </p:pic>
      <p:sp>
        <p:nvSpPr>
          <p:cNvPr id="2" name="제목 1">
            <a:extLst>
              <a:ext uri="{FF2B5EF4-FFF2-40B4-BE49-F238E27FC236}">
                <a16:creationId xmlns:a16="http://schemas.microsoft.com/office/drawing/2014/main" id="{9C06DEED-B7B8-6A48-A5D2-5F1B2E25B0EC}"/>
              </a:ext>
            </a:extLst>
          </p:cNvPr>
          <p:cNvSpPr>
            <a:spLocks noGrp="1"/>
          </p:cNvSpPr>
          <p:nvPr>
            <p:ph type="title"/>
          </p:nvPr>
        </p:nvSpPr>
        <p:spPr>
          <a:xfrm>
            <a:off x="4391891" y="305117"/>
            <a:ext cx="3000596" cy="1855395"/>
          </a:xfrm>
        </p:spPr>
        <p:txBody>
          <a:bodyPr>
            <a:normAutofit fontScale="90000"/>
          </a:bodyPr>
          <a:lstStyle/>
          <a:p>
            <a:pPr latinLnBrk="0"/>
            <a:br>
              <a:rPr lang="en-GB" altLang="ko-Kore-KR" sz="2200" b="1" dirty="0"/>
            </a:br>
            <a:r>
              <a:rPr lang="en-GB" altLang="ko-Kore-KR" sz="2200" b="1" dirty="0" err="1"/>
              <a:t>Imperialisme</a:t>
            </a:r>
            <a:br>
              <a:rPr lang="en-US" altLang="ko-KR" sz="2200" b="1" dirty="0">
                <a:solidFill>
                  <a:srgbClr val="FF0000"/>
                </a:solidFill>
              </a:rPr>
            </a:br>
            <a:br>
              <a:rPr lang="en-US" altLang="ko-KR" sz="2200" b="1" dirty="0">
                <a:solidFill>
                  <a:srgbClr val="FF0000"/>
                </a:solidFill>
              </a:rPr>
            </a:br>
            <a:br>
              <a:rPr lang="en-GB" sz="2200" b="1" dirty="0"/>
            </a:br>
            <a:r>
              <a:rPr lang="en-GB" sz="2200" b="1" dirty="0"/>
              <a:t>Financial Capitalism</a:t>
            </a:r>
            <a:br>
              <a:rPr lang="en-GB" sz="2000" b="1" dirty="0"/>
            </a:br>
            <a:br>
              <a:rPr lang="en-GB" sz="2000" b="1" dirty="0"/>
            </a:br>
            <a:endParaRPr lang="en-GB" sz="2000" b="1" dirty="0"/>
          </a:p>
        </p:txBody>
      </p:sp>
      <p:sp>
        <p:nvSpPr>
          <p:cNvPr id="27" name="Content Placeholder 26">
            <a:extLst>
              <a:ext uri="{FF2B5EF4-FFF2-40B4-BE49-F238E27FC236}">
                <a16:creationId xmlns:a16="http://schemas.microsoft.com/office/drawing/2014/main" id="{335063AC-4588-4592-B9ED-7E95D66A712B}"/>
              </a:ext>
            </a:extLst>
          </p:cNvPr>
          <p:cNvSpPr>
            <a:spLocks noGrp="1"/>
          </p:cNvSpPr>
          <p:nvPr>
            <p:ph idx="1"/>
          </p:nvPr>
        </p:nvSpPr>
        <p:spPr>
          <a:xfrm>
            <a:off x="6913418" y="-43590"/>
            <a:ext cx="5112327" cy="2013027"/>
          </a:xfrm>
        </p:spPr>
        <p:txBody>
          <a:bodyPr anchor="ctr">
            <a:normAutofit/>
          </a:bodyPr>
          <a:lstStyle/>
          <a:p>
            <a:pPr latinLnBrk="0"/>
            <a:r>
              <a:rPr lang="en-GB" altLang="ko-Kore-KR" sz="1600" dirty="0">
                <a:solidFill>
                  <a:srgbClr val="FF0000"/>
                </a:solidFill>
              </a:rPr>
              <a:t>Imperialism, A Study (1902) by Hobson</a:t>
            </a:r>
          </a:p>
          <a:p>
            <a:pPr latinLnBrk="0"/>
            <a:r>
              <a:rPr lang="en-GB" altLang="ko-Kore-KR" sz="1600" dirty="0">
                <a:solidFill>
                  <a:srgbClr val="FF0000"/>
                </a:solidFill>
              </a:rPr>
              <a:t>Financial Capital (1910) by </a:t>
            </a:r>
            <a:r>
              <a:rPr lang="en-GB" altLang="ko-Kore-KR" sz="1600" dirty="0" err="1">
                <a:solidFill>
                  <a:srgbClr val="FF0000"/>
                </a:solidFill>
              </a:rPr>
              <a:t>Hilferding</a:t>
            </a:r>
            <a:r>
              <a:rPr lang="en-GB" altLang="ko-Kore-KR" sz="1600" dirty="0">
                <a:solidFill>
                  <a:srgbClr val="FF0000"/>
                </a:solidFill>
              </a:rPr>
              <a:t> </a:t>
            </a:r>
          </a:p>
          <a:p>
            <a:pPr latinLnBrk="0"/>
            <a:r>
              <a:rPr lang="en-GB" altLang="ko-Kore-KR" sz="1600" dirty="0" err="1">
                <a:solidFill>
                  <a:srgbClr val="FF0000"/>
                </a:solidFill>
              </a:rPr>
              <a:t>Imperialisme</a:t>
            </a:r>
            <a:r>
              <a:rPr lang="en-GB" altLang="ko-Kore-KR" sz="1600" dirty="0">
                <a:solidFill>
                  <a:srgbClr val="FF0000"/>
                </a:solidFill>
              </a:rPr>
              <a:t>, </a:t>
            </a:r>
            <a:r>
              <a:rPr lang="en-GB" altLang="ko-Kore-KR" sz="1600" dirty="0" err="1">
                <a:solidFill>
                  <a:srgbClr val="FF0000"/>
                </a:solidFill>
              </a:rPr>
              <a:t>Tahapan</a:t>
            </a:r>
            <a:r>
              <a:rPr lang="en-GB" altLang="ko-Kore-KR" sz="1600" dirty="0">
                <a:solidFill>
                  <a:srgbClr val="FF0000"/>
                </a:solidFill>
              </a:rPr>
              <a:t> </a:t>
            </a:r>
            <a:r>
              <a:rPr lang="en-GB" altLang="ko-Kore-KR" sz="1600" dirty="0" err="1">
                <a:solidFill>
                  <a:srgbClr val="FF0000"/>
                </a:solidFill>
              </a:rPr>
              <a:t>tertinggi</a:t>
            </a:r>
            <a:r>
              <a:rPr lang="en-GB" altLang="ko-Kore-KR" sz="1600" dirty="0">
                <a:solidFill>
                  <a:srgbClr val="FF0000"/>
                </a:solidFill>
              </a:rPr>
              <a:t> </a:t>
            </a:r>
            <a:r>
              <a:rPr lang="en-GB" altLang="ko-Kore-KR" sz="1600" dirty="0" err="1">
                <a:solidFill>
                  <a:srgbClr val="FF0000"/>
                </a:solidFill>
              </a:rPr>
              <a:t>Kapitalisme</a:t>
            </a:r>
            <a:r>
              <a:rPr lang="en-GB" altLang="ko-Kore-KR" sz="1600" dirty="0">
                <a:solidFill>
                  <a:srgbClr val="FF0000"/>
                </a:solidFill>
              </a:rPr>
              <a:t> (1916) by Lenin</a:t>
            </a:r>
            <a:endParaRPr lang="en-US" sz="1600" dirty="0">
              <a:solidFill>
                <a:srgbClr val="FF0000"/>
              </a:solidFill>
            </a:endParaRPr>
          </a:p>
        </p:txBody>
      </p:sp>
      <p:pic>
        <p:nvPicPr>
          <p:cNvPr id="19" name="내용 개체 틀 18" descr="남자, 사람, 오래된, 넥타이이(가) 표시된 사진&#10;&#10;자동 생성된 설명">
            <a:extLst>
              <a:ext uri="{FF2B5EF4-FFF2-40B4-BE49-F238E27FC236}">
                <a16:creationId xmlns:a16="http://schemas.microsoft.com/office/drawing/2014/main" id="{960B3FDE-B1E2-5A4A-A7D4-ED0884C9EAF5}"/>
              </a:ext>
            </a:extLst>
          </p:cNvPr>
          <p:cNvPicPr>
            <a:picLocks noChangeAspect="1"/>
          </p:cNvPicPr>
          <p:nvPr/>
        </p:nvPicPr>
        <p:blipFill rotWithShape="1">
          <a:blip r:embed="rId3">
            <a:extLst>
              <a:ext uri="{28A0092B-C50C-407E-A947-70E740481C1C}">
                <a14:useLocalDpi xmlns:a14="http://schemas.microsoft.com/office/drawing/2010/main" val="0"/>
              </a:ext>
            </a:extLst>
          </a:blip>
          <a:srcRect t="15369" b="19870"/>
          <a:stretch/>
        </p:blipFill>
        <p:spPr>
          <a:xfrm>
            <a:off x="4155702" y="2046958"/>
            <a:ext cx="3922776" cy="3735926"/>
          </a:xfrm>
          <a:prstGeom prst="rect">
            <a:avLst/>
          </a:prstGeom>
        </p:spPr>
      </p:pic>
      <p:pic>
        <p:nvPicPr>
          <p:cNvPr id="21" name="그림 20" descr="보는, 남자, 사진, 앉아있는이(가) 표시된 사진&#10;&#10;자동 생성된 설명">
            <a:extLst>
              <a:ext uri="{FF2B5EF4-FFF2-40B4-BE49-F238E27FC236}">
                <a16:creationId xmlns:a16="http://schemas.microsoft.com/office/drawing/2014/main" id="{95CEC798-7B2C-6A48-895D-00701D0C449F}"/>
              </a:ext>
            </a:extLst>
          </p:cNvPr>
          <p:cNvPicPr>
            <a:picLocks noChangeAspect="1"/>
          </p:cNvPicPr>
          <p:nvPr/>
        </p:nvPicPr>
        <p:blipFill rotWithShape="1">
          <a:blip r:embed="rId4">
            <a:extLst>
              <a:ext uri="{28A0092B-C50C-407E-A947-70E740481C1C}">
                <a14:useLocalDpi xmlns:a14="http://schemas.microsoft.com/office/drawing/2010/main" val="0"/>
              </a:ext>
            </a:extLst>
          </a:blip>
          <a:srcRect t="16626" r="-2" b="21624"/>
          <a:stretch/>
        </p:blipFill>
        <p:spPr>
          <a:xfrm>
            <a:off x="8290932" y="2019778"/>
            <a:ext cx="3901068" cy="3749236"/>
          </a:xfrm>
          <a:prstGeom prst="rect">
            <a:avLst/>
          </a:prstGeom>
        </p:spPr>
      </p:pic>
      <p:sp>
        <p:nvSpPr>
          <p:cNvPr id="5" name="슬라이드 번호 개체 틀 4">
            <a:extLst>
              <a:ext uri="{FF2B5EF4-FFF2-40B4-BE49-F238E27FC236}">
                <a16:creationId xmlns:a16="http://schemas.microsoft.com/office/drawing/2014/main" id="{ECFA228A-5295-7445-95C8-1B0142AFED7D}"/>
              </a:ext>
            </a:extLst>
          </p:cNvPr>
          <p:cNvSpPr>
            <a:spLocks noGrp="1"/>
          </p:cNvSpPr>
          <p:nvPr>
            <p:ph type="sldNum" sz="quarter" idx="12"/>
          </p:nvPr>
        </p:nvSpPr>
        <p:spPr>
          <a:xfrm>
            <a:off x="8610600" y="6356350"/>
            <a:ext cx="2743200" cy="365125"/>
          </a:xfrm>
        </p:spPr>
        <p:txBody>
          <a:bodyPr>
            <a:normAutofit/>
          </a:bodyPr>
          <a:lstStyle/>
          <a:p>
            <a:pPr>
              <a:spcAft>
                <a:spcPts val="600"/>
              </a:spcAft>
            </a:pPr>
            <a:fld id="{DE8B6C5A-9C7E-4642-94CC-C833C3321E80}" type="slidenum">
              <a:rPr lang="ko-KR" altLang="en-US" smtClean="0">
                <a:solidFill>
                  <a:schemeClr val="tx1">
                    <a:lumMod val="50000"/>
                    <a:lumOff val="50000"/>
                  </a:schemeClr>
                </a:solidFill>
              </a:rPr>
              <a:pPr>
                <a:spcAft>
                  <a:spcPts val="600"/>
                </a:spcAft>
              </a:pPr>
              <a:t>43</a:t>
            </a:fld>
            <a:endParaRPr lang="ko-KR" altLang="en-US">
              <a:solidFill>
                <a:schemeClr val="tx1">
                  <a:lumMod val="50000"/>
                  <a:lumOff val="50000"/>
                </a:schemeClr>
              </a:solidFill>
            </a:endParaRPr>
          </a:p>
        </p:txBody>
      </p:sp>
      <p:sp>
        <p:nvSpPr>
          <p:cNvPr id="3" name="TextBox 2">
            <a:extLst>
              <a:ext uri="{FF2B5EF4-FFF2-40B4-BE49-F238E27FC236}">
                <a16:creationId xmlns:a16="http://schemas.microsoft.com/office/drawing/2014/main" id="{50511E0A-7C6A-B1E2-5CD4-37C7CC149C51}"/>
              </a:ext>
            </a:extLst>
          </p:cNvPr>
          <p:cNvSpPr txBox="1"/>
          <p:nvPr/>
        </p:nvSpPr>
        <p:spPr>
          <a:xfrm>
            <a:off x="4258486" y="5183626"/>
            <a:ext cx="4382120" cy="1477328"/>
          </a:xfrm>
          <a:prstGeom prst="rect">
            <a:avLst/>
          </a:prstGeom>
          <a:noFill/>
        </p:spPr>
        <p:txBody>
          <a:bodyPr wrap="square" rtlCol="0">
            <a:spAutoFit/>
          </a:bodyPr>
          <a:lstStyle/>
          <a:p>
            <a:pPr algn="r" latinLnBrk="0"/>
            <a:r>
              <a:rPr kumimoji="1" lang="en-US" altLang="ko-KR" dirty="0">
                <a:solidFill>
                  <a:srgbClr val="FF0000"/>
                </a:solidFill>
                <a:highlight>
                  <a:srgbClr val="FFFF00"/>
                </a:highlight>
              </a:rPr>
              <a:t>Rudolf </a:t>
            </a:r>
            <a:r>
              <a:rPr kumimoji="1" lang="en-US" altLang="ko-KR" dirty="0" err="1">
                <a:solidFill>
                  <a:srgbClr val="FF0000"/>
                </a:solidFill>
                <a:highlight>
                  <a:srgbClr val="FFFF00"/>
                </a:highlight>
              </a:rPr>
              <a:t>Hilferding</a:t>
            </a:r>
            <a:r>
              <a:rPr kumimoji="1" lang="en-US" altLang="ko-KR" dirty="0">
                <a:solidFill>
                  <a:srgbClr val="FF0000"/>
                </a:solidFill>
                <a:highlight>
                  <a:srgbClr val="FFFF00"/>
                </a:highlight>
              </a:rPr>
              <a:t> 1877-1941</a:t>
            </a:r>
          </a:p>
          <a:p>
            <a:pPr algn="r" latinLnBrk="0"/>
            <a:r>
              <a:rPr lang="id-ID" dirty="0">
                <a:highlight>
                  <a:srgbClr val="FFFF00"/>
                </a:highlight>
              </a:rPr>
              <a:t>ekonom Austria “transformasi dari ‘kapitalisme liberal’ yang kompetitif dan </a:t>
            </a:r>
            <a:r>
              <a:rPr lang="id-ID" dirty="0" err="1">
                <a:highlight>
                  <a:srgbClr val="FFFF00"/>
                </a:highlight>
              </a:rPr>
              <a:t>pluralistik</a:t>
            </a:r>
            <a:r>
              <a:rPr lang="id-ID" dirty="0">
                <a:highlight>
                  <a:srgbClr val="FFFF00"/>
                </a:highlight>
              </a:rPr>
              <a:t> menjadi ‘kapital keuangan’ yang monopolistik</a:t>
            </a:r>
            <a:r>
              <a:rPr kumimoji="1" lang="en-US" altLang="ko-KR" dirty="0">
                <a:solidFill>
                  <a:srgbClr val="FF0000"/>
                </a:solidFill>
                <a:highlight>
                  <a:srgbClr val="FFFF00"/>
                </a:highlight>
              </a:rPr>
              <a:t>’”</a:t>
            </a:r>
          </a:p>
        </p:txBody>
      </p:sp>
      <p:sp>
        <p:nvSpPr>
          <p:cNvPr id="6" name="TextBox 5">
            <a:extLst>
              <a:ext uri="{FF2B5EF4-FFF2-40B4-BE49-F238E27FC236}">
                <a16:creationId xmlns:a16="http://schemas.microsoft.com/office/drawing/2014/main" id="{5BC11C6C-9788-5AFA-759F-64F7E90BB47F}"/>
              </a:ext>
            </a:extLst>
          </p:cNvPr>
          <p:cNvSpPr txBox="1"/>
          <p:nvPr/>
        </p:nvSpPr>
        <p:spPr>
          <a:xfrm>
            <a:off x="66830" y="5128201"/>
            <a:ext cx="4186515" cy="1754326"/>
          </a:xfrm>
          <a:prstGeom prst="rect">
            <a:avLst/>
          </a:prstGeom>
          <a:noFill/>
        </p:spPr>
        <p:txBody>
          <a:bodyPr wrap="square" rtlCol="0">
            <a:spAutoFit/>
          </a:bodyPr>
          <a:lstStyle/>
          <a:p>
            <a:pPr algn="r" latinLnBrk="0"/>
            <a:r>
              <a:rPr kumimoji="1" lang="en-US" altLang="ko-Kore-KR" dirty="0" err="1">
                <a:solidFill>
                  <a:srgbClr val="FF0000"/>
                </a:solidFill>
                <a:highlight>
                  <a:srgbClr val="FFFF00"/>
                </a:highlight>
              </a:rPr>
              <a:t>Jonh</a:t>
            </a:r>
            <a:r>
              <a:rPr kumimoji="1" lang="en-US" altLang="ko-Kore-KR" dirty="0">
                <a:solidFill>
                  <a:srgbClr val="FF0000"/>
                </a:solidFill>
                <a:highlight>
                  <a:srgbClr val="FFFF00"/>
                </a:highlight>
              </a:rPr>
              <a:t> A. Hobson 1858-1940</a:t>
            </a:r>
          </a:p>
          <a:p>
            <a:pPr algn="r" latinLnBrk="0"/>
            <a:r>
              <a:rPr lang="id-ID" dirty="0">
                <a:highlight>
                  <a:srgbClr val="FFFF00"/>
                </a:highlight>
              </a:rPr>
              <a:t>Ekonom liberal Inggris “akar utama dari imperialisme bukanlah pada kebanggaan nasionalis, tetapi pada oligarki kapitalis.” “Produksi Berlebih-Konsumsi Kurang</a:t>
            </a:r>
            <a:r>
              <a:rPr kumimoji="1" lang="en-US" altLang="ko-Kore-KR" dirty="0">
                <a:solidFill>
                  <a:srgbClr val="FF0000"/>
                </a:solidFill>
                <a:highlight>
                  <a:srgbClr val="FFFF00"/>
                </a:highlight>
              </a:rPr>
              <a:t>” </a:t>
            </a:r>
            <a:endParaRPr kumimoji="1" lang="ko-Kore-KR" altLang="en-US" dirty="0">
              <a:solidFill>
                <a:srgbClr val="FF0000"/>
              </a:solidFill>
              <a:highlight>
                <a:srgbClr val="FFFF00"/>
              </a:highlight>
            </a:endParaRPr>
          </a:p>
        </p:txBody>
      </p:sp>
      <p:sp>
        <p:nvSpPr>
          <p:cNvPr id="7" name="TextBox 6">
            <a:extLst>
              <a:ext uri="{FF2B5EF4-FFF2-40B4-BE49-F238E27FC236}">
                <a16:creationId xmlns:a16="http://schemas.microsoft.com/office/drawing/2014/main" id="{A0477268-D5B9-B928-B5BF-2B1613520C61}"/>
              </a:ext>
            </a:extLst>
          </p:cNvPr>
          <p:cNvSpPr txBox="1"/>
          <p:nvPr/>
        </p:nvSpPr>
        <p:spPr>
          <a:xfrm>
            <a:off x="8515912" y="5142061"/>
            <a:ext cx="3609258" cy="1754326"/>
          </a:xfrm>
          <a:prstGeom prst="rect">
            <a:avLst/>
          </a:prstGeom>
          <a:noFill/>
        </p:spPr>
        <p:txBody>
          <a:bodyPr wrap="square" rtlCol="0">
            <a:spAutoFit/>
          </a:bodyPr>
          <a:lstStyle/>
          <a:p>
            <a:pPr algn="r" latinLnBrk="0"/>
            <a:r>
              <a:rPr kumimoji="1" lang="en-US" altLang="ko-KR" dirty="0">
                <a:solidFill>
                  <a:srgbClr val="FF0000"/>
                </a:solidFill>
                <a:highlight>
                  <a:srgbClr val="FFFF00"/>
                </a:highlight>
              </a:rPr>
              <a:t>Vladimir Lenin 1870-1924</a:t>
            </a:r>
          </a:p>
          <a:p>
            <a:pPr algn="r" latinLnBrk="0"/>
            <a:r>
              <a:rPr lang="id-ID" dirty="0">
                <a:highlight>
                  <a:srgbClr val="FFFF00"/>
                </a:highlight>
              </a:rPr>
              <a:t>Politisi Rusia </a:t>
            </a:r>
          </a:p>
          <a:p>
            <a:pPr algn="r" latinLnBrk="0"/>
            <a:r>
              <a:rPr lang="id-ID" dirty="0">
                <a:highlight>
                  <a:srgbClr val="FFFF00"/>
                </a:highlight>
              </a:rPr>
              <a:t>Apa yang Harus Dilakukan Negara dan Revolusi Komunisme “Sayap Kiri”: Gangguan Kekanak-kanakan</a:t>
            </a:r>
            <a:endParaRPr kumimoji="1" lang="en-US" altLang="ko-KR" sz="1600" dirty="0">
              <a:solidFill>
                <a:srgbClr val="FF0000"/>
              </a:solidFill>
              <a:highlight>
                <a:srgbClr val="FFFF00"/>
              </a:highlight>
            </a:endParaRPr>
          </a:p>
        </p:txBody>
      </p:sp>
    </p:spTree>
    <p:extLst>
      <p:ext uri="{BB962C8B-B14F-4D97-AF65-F5344CB8AC3E}">
        <p14:creationId xmlns:p14="http://schemas.microsoft.com/office/powerpoint/2010/main" val="37398183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7" name="Rectangle 86">
            <a:extLst>
              <a:ext uri="{FF2B5EF4-FFF2-40B4-BE49-F238E27FC236}">
                <a16:creationId xmlns:a16="http://schemas.microsoft.com/office/drawing/2014/main" id="{3D7E4C9F-7EC2-4C52-9146-0E1435CC2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7" name="Picture 4" descr="http://3.bp.blogspot.com/_YYMeAu4i7gA/SyOAjQsM8FI/AAAAAAAAHPg/js3msf1HtwI/s1600/ww1-first-world-war-one-amazing-incredible-dramatic-rare-pictures-images-photos-008.jpg"/>
          <p:cNvPicPr>
            <a:picLocks noChangeAspect="1" noChangeArrowheads="1"/>
          </p:cNvPicPr>
          <p:nvPr/>
        </p:nvPicPr>
        <p:blipFill rotWithShape="1">
          <a:blip r:embed="rId2">
            <a:extLst>
              <a:ext uri="{28A0092B-C50C-407E-A947-70E740481C1C}">
                <a14:useLocalDpi xmlns:a14="http://schemas.microsoft.com/office/drawing/2010/main" val="0"/>
              </a:ext>
            </a:extLst>
          </a:blip>
          <a:srcRect l="4454" r="9857" b="4"/>
          <a:stretch/>
        </p:blipFill>
        <p:spPr bwMode="auto">
          <a:xfrm>
            <a:off x="-1" y="5"/>
            <a:ext cx="3922776" cy="393760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2" descr="http://media-1.web.britannica.com/eb-media/51/135151-004-0D4D550E.jpg"/>
          <p:cNvPicPr>
            <a:picLocks noChangeAspect="1" noChangeArrowheads="1"/>
          </p:cNvPicPr>
          <p:nvPr/>
        </p:nvPicPr>
        <p:blipFill rotWithShape="1">
          <a:blip r:embed="rId3">
            <a:extLst>
              <a:ext uri="{28A0092B-C50C-407E-A947-70E740481C1C}">
                <a14:useLocalDpi xmlns:a14="http://schemas.microsoft.com/office/drawing/2010/main" val="0"/>
              </a:ext>
            </a:extLst>
          </a:blip>
          <a:srcRect l="25065" r="17655" b="-3"/>
          <a:stretch/>
        </p:blipFill>
        <p:spPr bwMode="auto">
          <a:xfrm>
            <a:off x="4131633" y="10"/>
            <a:ext cx="3922776" cy="39375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89" name="Rectangle 88">
            <a:extLst>
              <a:ext uri="{FF2B5EF4-FFF2-40B4-BE49-F238E27FC236}">
                <a16:creationId xmlns:a16="http://schemas.microsoft.com/office/drawing/2014/main" id="{E677BBB0-8A66-4619-B31B-5097655C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15384"/>
            <a:ext cx="7475146"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674" name="제목 1"/>
          <p:cNvSpPr>
            <a:spLocks noGrp="1"/>
          </p:cNvSpPr>
          <p:nvPr>
            <p:ph type="title"/>
          </p:nvPr>
        </p:nvSpPr>
        <p:spPr>
          <a:xfrm>
            <a:off x="865325" y="4462819"/>
            <a:ext cx="2869683" cy="1608383"/>
          </a:xfrm>
        </p:spPr>
        <p:txBody>
          <a:bodyPr>
            <a:normAutofit/>
          </a:bodyPr>
          <a:lstStyle/>
          <a:p>
            <a:r>
              <a:rPr lang="en-US" altLang="ko-KR" sz="2400" dirty="0" err="1"/>
              <a:t>Perang</a:t>
            </a:r>
            <a:r>
              <a:rPr lang="en-US" altLang="ko-KR" sz="2400" dirty="0"/>
              <a:t> Dunia I. </a:t>
            </a:r>
            <a:br>
              <a:rPr lang="en-US" altLang="ko-KR" sz="2400" dirty="0"/>
            </a:br>
            <a:r>
              <a:rPr lang="en-US" altLang="ko-KR" sz="2400" dirty="0"/>
              <a:t>1914-1918</a:t>
            </a:r>
            <a:endParaRPr lang="ko-KR" altLang="en-US" sz="2400" dirty="0"/>
          </a:p>
        </p:txBody>
      </p:sp>
      <p:pic>
        <p:nvPicPr>
          <p:cNvPr id="28678" name="Picture 6" descr="http://imgc.allpostersimages.com/images/P-473-488-90/37/3725/HZSAF00Z/posters/world-war-i-american-artillery-firing-at-the-german-army-september-26-1918.jpg"/>
          <p:cNvPicPr>
            <a:picLocks noChangeAspect="1" noChangeArrowheads="1"/>
          </p:cNvPicPr>
          <p:nvPr/>
        </p:nvPicPr>
        <p:blipFill rotWithShape="1">
          <a:blip r:embed="rId4">
            <a:extLst>
              <a:ext uri="{28A0092B-C50C-407E-A947-70E740481C1C}">
                <a14:useLocalDpi xmlns:a14="http://schemas.microsoft.com/office/drawing/2010/main" val="0"/>
              </a:ext>
            </a:extLst>
          </a:blip>
          <a:srcRect l="1744" r="23294" b="2"/>
          <a:stretch/>
        </p:blipFill>
        <p:spPr bwMode="auto">
          <a:xfrm>
            <a:off x="8263267" y="10"/>
            <a:ext cx="3928733" cy="39375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90">
            <a:extLst>
              <a:ext uri="{FF2B5EF4-FFF2-40B4-BE49-F238E27FC236}">
                <a16:creationId xmlns:a16="http://schemas.microsoft.com/office/drawing/2014/main" id="{FB56C437-7CF8-4D2B-8C62-6F9CEA561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288F414E-1A16-495F-8EF5-F55A4207E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92282" y="525322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675" name="내용 개체 틀 2"/>
          <p:cNvSpPr>
            <a:spLocks noGrp="1"/>
          </p:cNvSpPr>
          <p:nvPr>
            <p:ph idx="1"/>
          </p:nvPr>
        </p:nvSpPr>
        <p:spPr>
          <a:xfrm>
            <a:off x="4131633" y="4464872"/>
            <a:ext cx="3712464" cy="1608383"/>
          </a:xfrm>
        </p:spPr>
        <p:txBody>
          <a:bodyPr anchor="ctr">
            <a:normAutofit/>
          </a:bodyPr>
          <a:lstStyle/>
          <a:p>
            <a:endParaRPr lang="ko-KR" altLang="en-US" sz="1700"/>
          </a:p>
        </p:txBody>
      </p:sp>
      <p:pic>
        <p:nvPicPr>
          <p:cNvPr id="28679" name="Picture 8" descr="http://www.historyonthenet.com/WW1/images/tank.jpg"/>
          <p:cNvPicPr>
            <a:picLocks noChangeAspect="1" noChangeArrowheads="1"/>
          </p:cNvPicPr>
          <p:nvPr/>
        </p:nvPicPr>
        <p:blipFill rotWithShape="1">
          <a:blip r:embed="rId5">
            <a:extLst>
              <a:ext uri="{28A0092B-C50C-407E-A947-70E740481C1C}">
                <a14:useLocalDpi xmlns:a14="http://schemas.microsoft.com/office/drawing/2010/main" val="0"/>
              </a:ext>
            </a:extLst>
          </a:blip>
          <a:srcRect t="3788" r="2" b="2"/>
          <a:stretch/>
        </p:blipFill>
        <p:spPr bwMode="auto">
          <a:xfrm>
            <a:off x="8269224" y="4160171"/>
            <a:ext cx="3922776" cy="21491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슬라이드 번호 개체 틀 1">
            <a:extLst>
              <a:ext uri="{FF2B5EF4-FFF2-40B4-BE49-F238E27FC236}">
                <a16:creationId xmlns:a16="http://schemas.microsoft.com/office/drawing/2014/main" id="{852C9B85-67A3-FE47-8D92-2EB2B94E3198}"/>
              </a:ext>
            </a:extLst>
          </p:cNvPr>
          <p:cNvSpPr>
            <a:spLocks noGrp="1"/>
          </p:cNvSpPr>
          <p:nvPr>
            <p:ph type="sldNum" sz="quarter" idx="12"/>
          </p:nvPr>
        </p:nvSpPr>
        <p:spPr>
          <a:xfrm>
            <a:off x="8610600" y="6356350"/>
            <a:ext cx="2743200" cy="365125"/>
          </a:xfrm>
          <a:prstGeom prst="ellipse">
            <a:avLst/>
          </a:prstGeom>
        </p:spPr>
        <p:txBody>
          <a:bodyPr>
            <a:normAutofit/>
          </a:bodyPr>
          <a:lstStyle/>
          <a:p>
            <a:pPr>
              <a:lnSpc>
                <a:spcPct val="90000"/>
              </a:lnSpc>
              <a:spcAft>
                <a:spcPts val="600"/>
              </a:spcAft>
            </a:pPr>
            <a:fld id="{DE8B6C5A-9C7E-4642-94CC-C833C3321E80}" type="slidenum">
              <a:rPr lang="ko-KR" altLang="en-US">
                <a:solidFill>
                  <a:schemeClr val="tx1">
                    <a:lumMod val="50000"/>
                    <a:lumOff val="50000"/>
                  </a:schemeClr>
                </a:solidFill>
              </a:rPr>
              <a:pPr>
                <a:lnSpc>
                  <a:spcPct val="90000"/>
                </a:lnSpc>
                <a:spcAft>
                  <a:spcPts val="600"/>
                </a:spcAft>
              </a:pPr>
              <a:t>44</a:t>
            </a:fld>
            <a:endParaRPr lang="ko-KR" altLang="en-US">
              <a:solidFill>
                <a:schemeClr val="tx1">
                  <a:lumMod val="50000"/>
                  <a:lumOff val="50000"/>
                </a:schemeClr>
              </a:solidFill>
            </a:endParaRPr>
          </a:p>
        </p:txBody>
      </p:sp>
    </p:spTree>
    <p:extLst>
      <p:ext uri="{BB962C8B-B14F-4D97-AF65-F5344CB8AC3E}">
        <p14:creationId xmlns:p14="http://schemas.microsoft.com/office/powerpoint/2010/main" val="2255366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4" name="Rectangle 74">
            <a:extLst>
              <a:ext uri="{FF2B5EF4-FFF2-40B4-BE49-F238E27FC236}">
                <a16:creationId xmlns:a16="http://schemas.microsoft.com/office/drawing/2014/main" id="{A6B42B9F-F674-4D7F-AEFD-F5DC47A70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701" name="Picture 4" descr="http://25.media.tumblr.com/tumblr_ly6ym7ec5e1qb7hr6o1_1280.jpg"/>
          <p:cNvPicPr>
            <a:picLocks noChangeAspect="1" noChangeArrowheads="1"/>
          </p:cNvPicPr>
          <p:nvPr/>
        </p:nvPicPr>
        <p:blipFill rotWithShape="1">
          <a:blip r:embed="rId2">
            <a:extLst>
              <a:ext uri="{28A0092B-C50C-407E-A947-70E740481C1C}">
                <a14:useLocalDpi xmlns:a14="http://schemas.microsoft.com/office/drawing/2010/main" val="0"/>
              </a:ext>
            </a:extLst>
          </a:blip>
          <a:srcRect l="18813" r="15343"/>
          <a:stretch/>
        </p:blipFill>
        <p:spPr bwMode="auto">
          <a:xfrm>
            <a:off x="-1" y="6"/>
            <a:ext cx="3922776" cy="393760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6" descr="http://t2.gstatic.com/images?q=tbn:ANd9GcSEpLehGnWqdEjUMke0Dj7F8vWDpeA-Q9KE9D1hpTLUYf20JE12mg"/>
          <p:cNvPicPr>
            <a:picLocks noChangeAspect="1" noChangeArrowheads="1"/>
          </p:cNvPicPr>
          <p:nvPr/>
        </p:nvPicPr>
        <p:blipFill rotWithShape="1">
          <a:blip r:embed="rId3">
            <a:extLst>
              <a:ext uri="{28A0092B-C50C-407E-A947-70E740481C1C}">
                <a14:useLocalDpi xmlns:a14="http://schemas.microsoft.com/office/drawing/2010/main" val="0"/>
              </a:ext>
            </a:extLst>
          </a:blip>
          <a:srcRect t="6112" r="-2" b="-2"/>
          <a:stretch/>
        </p:blipFill>
        <p:spPr bwMode="auto">
          <a:xfrm>
            <a:off x="4131633" y="10"/>
            <a:ext cx="3922776" cy="39375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29705" name="Rectangle 76">
            <a:extLst>
              <a:ext uri="{FF2B5EF4-FFF2-40B4-BE49-F238E27FC236}">
                <a16:creationId xmlns:a16="http://schemas.microsoft.com/office/drawing/2014/main" id="{E677BBB0-8A66-4619-B31B-5097655C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15384"/>
            <a:ext cx="7475146"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698" name="제목 1"/>
          <p:cNvSpPr>
            <a:spLocks noGrp="1"/>
          </p:cNvSpPr>
          <p:nvPr>
            <p:ph type="title"/>
          </p:nvPr>
        </p:nvSpPr>
        <p:spPr>
          <a:xfrm>
            <a:off x="865325" y="4462819"/>
            <a:ext cx="2869683" cy="1608383"/>
          </a:xfrm>
        </p:spPr>
        <p:txBody>
          <a:bodyPr>
            <a:normAutofit/>
          </a:bodyPr>
          <a:lstStyle/>
          <a:p>
            <a:r>
              <a:rPr lang="en-US" altLang="ko-KR" sz="2400" b="1" dirty="0" err="1">
                <a:solidFill>
                  <a:srgbClr val="FF0000"/>
                </a:solidFill>
              </a:rPr>
              <a:t>Revolusi</a:t>
            </a:r>
            <a:r>
              <a:rPr lang="en-US" altLang="ko-KR" sz="2400" b="1" dirty="0">
                <a:solidFill>
                  <a:srgbClr val="FF0000"/>
                </a:solidFill>
              </a:rPr>
              <a:t> </a:t>
            </a:r>
            <a:r>
              <a:rPr lang="en-US" altLang="ko-KR" sz="2400" b="1" dirty="0" err="1">
                <a:solidFill>
                  <a:srgbClr val="FF0000"/>
                </a:solidFill>
              </a:rPr>
              <a:t>Pekerja</a:t>
            </a:r>
            <a:r>
              <a:rPr lang="en-US" altLang="ko-KR" sz="2400" b="1" dirty="0">
                <a:solidFill>
                  <a:srgbClr val="FF0000"/>
                </a:solidFill>
              </a:rPr>
              <a:t> </a:t>
            </a:r>
            <a:r>
              <a:rPr lang="en-US" altLang="ko-KR" sz="2400" b="1" dirty="0" err="1">
                <a:solidFill>
                  <a:srgbClr val="FF0000"/>
                </a:solidFill>
              </a:rPr>
              <a:t>Rusia</a:t>
            </a:r>
            <a:r>
              <a:rPr lang="en-US" altLang="ko-KR" sz="2400" b="1" dirty="0">
                <a:solidFill>
                  <a:srgbClr val="FF0000"/>
                </a:solidFill>
              </a:rPr>
              <a:t>, </a:t>
            </a:r>
            <a:r>
              <a:rPr lang="en-US" altLang="ko-KR" sz="2400" dirty="0"/>
              <a:t>November 1917</a:t>
            </a:r>
            <a:endParaRPr lang="ko-KR" altLang="en-US" sz="2400" dirty="0"/>
          </a:p>
        </p:txBody>
      </p:sp>
      <p:sp>
        <p:nvSpPr>
          <p:cNvPr id="29706" name="Rectangle 78">
            <a:extLst>
              <a:ext uri="{FF2B5EF4-FFF2-40B4-BE49-F238E27FC236}">
                <a16:creationId xmlns:a16="http://schemas.microsoft.com/office/drawing/2014/main" id="{FB56C437-7CF8-4D2B-8C62-6F9CEA561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288F414E-1A16-495F-8EF5-F55A4207E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92282" y="525322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699" name="내용 개체 틀 2"/>
          <p:cNvSpPr>
            <a:spLocks noGrp="1"/>
          </p:cNvSpPr>
          <p:nvPr>
            <p:ph idx="1"/>
          </p:nvPr>
        </p:nvSpPr>
        <p:spPr>
          <a:xfrm>
            <a:off x="4131633" y="4464872"/>
            <a:ext cx="3712464" cy="1608383"/>
          </a:xfrm>
        </p:spPr>
        <p:txBody>
          <a:bodyPr anchor="ctr">
            <a:normAutofit/>
          </a:bodyPr>
          <a:lstStyle/>
          <a:p>
            <a:endParaRPr lang="ko-KR" altLang="en-US" sz="1700"/>
          </a:p>
        </p:txBody>
      </p:sp>
      <p:pic>
        <p:nvPicPr>
          <p:cNvPr id="29700" name="Picture 2" descr="http://libcom.org/files/images/history/rr06%5b1%5d.jpg"/>
          <p:cNvPicPr>
            <a:picLocks noChangeAspect="1" noChangeArrowheads="1"/>
          </p:cNvPicPr>
          <p:nvPr/>
        </p:nvPicPr>
        <p:blipFill rotWithShape="1">
          <a:blip r:embed="rId4">
            <a:extLst>
              <a:ext uri="{28A0092B-C50C-407E-A947-70E740481C1C}">
                <a14:useLocalDpi xmlns:a14="http://schemas.microsoft.com/office/drawing/2010/main" val="0"/>
              </a:ext>
            </a:extLst>
          </a:blip>
          <a:srcRect l="22052" r="36752" b="1"/>
          <a:stretch/>
        </p:blipFill>
        <p:spPr bwMode="auto">
          <a:xfrm>
            <a:off x="8269224" y="-6"/>
            <a:ext cx="3922776" cy="63093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슬라이드 번호 개체 틀 1">
            <a:extLst>
              <a:ext uri="{FF2B5EF4-FFF2-40B4-BE49-F238E27FC236}">
                <a16:creationId xmlns:a16="http://schemas.microsoft.com/office/drawing/2014/main" id="{1AD7808B-C2DE-0C40-ADFA-FEE5A77F0C6A}"/>
              </a:ext>
            </a:extLst>
          </p:cNvPr>
          <p:cNvSpPr>
            <a:spLocks noGrp="1"/>
          </p:cNvSpPr>
          <p:nvPr>
            <p:ph type="sldNum" sz="quarter" idx="12"/>
          </p:nvPr>
        </p:nvSpPr>
        <p:spPr>
          <a:xfrm>
            <a:off x="8583476" y="6356350"/>
            <a:ext cx="2743200" cy="365125"/>
          </a:xfrm>
        </p:spPr>
        <p:txBody>
          <a:bodyPr>
            <a:normAutofit/>
          </a:bodyPr>
          <a:lstStyle/>
          <a:p>
            <a:pPr>
              <a:spcAft>
                <a:spcPts val="600"/>
              </a:spcAft>
            </a:pPr>
            <a:fld id="{DE8B6C5A-9C7E-4642-94CC-C833C3321E80}" type="slidenum">
              <a:rPr lang="ko-KR" altLang="en-US">
                <a:solidFill>
                  <a:schemeClr val="tx1">
                    <a:lumMod val="50000"/>
                    <a:lumOff val="50000"/>
                  </a:schemeClr>
                </a:solidFill>
              </a:rPr>
              <a:pPr>
                <a:spcAft>
                  <a:spcPts val="600"/>
                </a:spcAft>
              </a:pPr>
              <a:t>45</a:t>
            </a:fld>
            <a:endParaRPr lang="ko-KR" altLang="en-US">
              <a:solidFill>
                <a:schemeClr val="tx1">
                  <a:lumMod val="50000"/>
                  <a:lumOff val="50000"/>
                </a:schemeClr>
              </a:solidFill>
            </a:endParaRPr>
          </a:p>
        </p:txBody>
      </p:sp>
      <p:sp>
        <p:nvSpPr>
          <p:cNvPr id="13" name="TextBox 12">
            <a:extLst>
              <a:ext uri="{FF2B5EF4-FFF2-40B4-BE49-F238E27FC236}">
                <a16:creationId xmlns:a16="http://schemas.microsoft.com/office/drawing/2014/main" id="{754F84E0-61FA-BD44-8DA3-EBA98B5E18D6}"/>
              </a:ext>
            </a:extLst>
          </p:cNvPr>
          <p:cNvSpPr txBox="1"/>
          <p:nvPr/>
        </p:nvSpPr>
        <p:spPr>
          <a:xfrm>
            <a:off x="49299" y="1662952"/>
            <a:ext cx="2465302" cy="1200329"/>
          </a:xfrm>
          <a:prstGeom prst="rect">
            <a:avLst/>
          </a:prstGeom>
          <a:noFill/>
        </p:spPr>
        <p:txBody>
          <a:bodyPr wrap="square" rtlCol="0">
            <a:spAutoFit/>
          </a:bodyPr>
          <a:lstStyle/>
          <a:p>
            <a:pPr latinLnBrk="0"/>
            <a:r>
              <a:rPr kumimoji="1" lang="en-US" altLang="ko-KR" dirty="0">
                <a:solidFill>
                  <a:srgbClr val="FF0000"/>
                </a:solidFill>
                <a:highlight>
                  <a:srgbClr val="FFFF00"/>
                </a:highlight>
              </a:rPr>
              <a:t>1920.5.5. </a:t>
            </a:r>
            <a:r>
              <a:rPr kumimoji="1" lang="ko-KR" altLang="en-US" dirty="0">
                <a:solidFill>
                  <a:srgbClr val="FF0000"/>
                </a:solidFill>
                <a:highlight>
                  <a:srgbClr val="FFFF00"/>
                </a:highlight>
              </a:rPr>
              <a:t> </a:t>
            </a:r>
            <a:endParaRPr kumimoji="1" lang="en-US" altLang="ko-KR" dirty="0">
              <a:solidFill>
                <a:srgbClr val="FF0000"/>
              </a:solidFill>
              <a:highlight>
                <a:srgbClr val="FFFF00"/>
              </a:highlight>
            </a:endParaRPr>
          </a:p>
          <a:p>
            <a:pPr latinLnBrk="0"/>
            <a:r>
              <a:rPr kumimoji="1" lang="en-US" altLang="ko-KR" dirty="0">
                <a:solidFill>
                  <a:srgbClr val="FF0000"/>
                </a:solidFill>
                <a:highlight>
                  <a:srgbClr val="FFFF00"/>
                </a:highlight>
              </a:rPr>
              <a:t>Petrograd</a:t>
            </a:r>
          </a:p>
          <a:p>
            <a:pPr latinLnBrk="0"/>
            <a:r>
              <a:rPr kumimoji="1" lang="en-US" altLang="ko-KR" dirty="0">
                <a:solidFill>
                  <a:srgbClr val="FF0000"/>
                </a:solidFill>
                <a:highlight>
                  <a:srgbClr val="FFFF00"/>
                </a:highlight>
              </a:rPr>
              <a:t>Lenin dan Trotsky (1879-1940)</a:t>
            </a:r>
            <a:endParaRPr kumimoji="1" lang="ko-Kore-KR" altLang="en-US" dirty="0">
              <a:solidFill>
                <a:srgbClr val="FF0000"/>
              </a:solidFill>
              <a:highlight>
                <a:srgbClr val="FFFF00"/>
              </a:highlight>
            </a:endParaRPr>
          </a:p>
        </p:txBody>
      </p:sp>
      <p:sp>
        <p:nvSpPr>
          <p:cNvPr id="15" name="TextBox 14">
            <a:extLst>
              <a:ext uri="{FF2B5EF4-FFF2-40B4-BE49-F238E27FC236}">
                <a16:creationId xmlns:a16="http://schemas.microsoft.com/office/drawing/2014/main" id="{00930786-B56E-3B47-8940-EF320C6951F4}"/>
              </a:ext>
            </a:extLst>
          </p:cNvPr>
          <p:cNvSpPr txBox="1"/>
          <p:nvPr/>
        </p:nvSpPr>
        <p:spPr>
          <a:xfrm>
            <a:off x="5316068" y="85166"/>
            <a:ext cx="2528045" cy="646331"/>
          </a:xfrm>
          <a:prstGeom prst="rect">
            <a:avLst/>
          </a:prstGeom>
          <a:noFill/>
        </p:spPr>
        <p:txBody>
          <a:bodyPr wrap="square" rtlCol="0">
            <a:spAutoFit/>
          </a:bodyPr>
          <a:lstStyle/>
          <a:p>
            <a:pPr algn="r" latinLnBrk="0"/>
            <a:r>
              <a:rPr kumimoji="1" lang="en-US" altLang="ko-KR" dirty="0" err="1">
                <a:solidFill>
                  <a:srgbClr val="FF0000"/>
                </a:solidFill>
                <a:highlight>
                  <a:srgbClr val="FFFF00"/>
                </a:highlight>
              </a:rPr>
              <a:t>Tentara</a:t>
            </a:r>
            <a:r>
              <a:rPr kumimoji="1" lang="en-US" altLang="ko-KR" dirty="0">
                <a:solidFill>
                  <a:srgbClr val="FF0000"/>
                </a:solidFill>
                <a:highlight>
                  <a:srgbClr val="FFFF00"/>
                </a:highlight>
              </a:rPr>
              <a:t> Soviet</a:t>
            </a:r>
            <a:r>
              <a:rPr kumimoji="1" lang="ko-KR" altLang="en-US" dirty="0">
                <a:solidFill>
                  <a:srgbClr val="FF0000"/>
                </a:solidFill>
                <a:highlight>
                  <a:srgbClr val="FFFF00"/>
                </a:highlight>
              </a:rPr>
              <a:t> </a:t>
            </a:r>
            <a:endParaRPr kumimoji="1" lang="en-US" altLang="ko-KR" dirty="0">
              <a:solidFill>
                <a:srgbClr val="FF0000"/>
              </a:solidFill>
              <a:highlight>
                <a:srgbClr val="FFFF00"/>
              </a:highlight>
            </a:endParaRPr>
          </a:p>
          <a:p>
            <a:pPr algn="r" latinLnBrk="0"/>
            <a:r>
              <a:rPr kumimoji="1" lang="en-US" altLang="ko-Kore-KR" dirty="0">
                <a:solidFill>
                  <a:srgbClr val="FF0000"/>
                </a:solidFill>
                <a:highlight>
                  <a:srgbClr val="FFFF00"/>
                </a:highlight>
              </a:rPr>
              <a:t>Petrograd</a:t>
            </a:r>
            <a:endParaRPr kumimoji="1" lang="ko-Kore-KR" altLang="en-US" dirty="0">
              <a:solidFill>
                <a:srgbClr val="FF0000"/>
              </a:solidFill>
              <a:highlight>
                <a:srgbClr val="FFFF00"/>
              </a:highlight>
            </a:endParaRPr>
          </a:p>
        </p:txBody>
      </p:sp>
      <p:sp>
        <p:nvSpPr>
          <p:cNvPr id="16" name="TextBox 15">
            <a:extLst>
              <a:ext uri="{FF2B5EF4-FFF2-40B4-BE49-F238E27FC236}">
                <a16:creationId xmlns:a16="http://schemas.microsoft.com/office/drawing/2014/main" id="{B893ECD9-4FD0-0E4D-AB02-4A6507F837CC}"/>
              </a:ext>
            </a:extLst>
          </p:cNvPr>
          <p:cNvSpPr txBox="1"/>
          <p:nvPr/>
        </p:nvSpPr>
        <p:spPr>
          <a:xfrm>
            <a:off x="9028548" y="80684"/>
            <a:ext cx="2993121" cy="923330"/>
          </a:xfrm>
          <a:prstGeom prst="rect">
            <a:avLst/>
          </a:prstGeom>
          <a:noFill/>
        </p:spPr>
        <p:txBody>
          <a:bodyPr wrap="square" rtlCol="0">
            <a:spAutoFit/>
          </a:bodyPr>
          <a:lstStyle/>
          <a:p>
            <a:pPr algn="r" latinLnBrk="0"/>
            <a:r>
              <a:rPr kumimoji="1" lang="en-US" altLang="ko-Kore-KR" dirty="0" err="1">
                <a:solidFill>
                  <a:srgbClr val="FF0000"/>
                </a:solidFill>
                <a:highlight>
                  <a:srgbClr val="FFFF00"/>
                </a:highlight>
              </a:rPr>
              <a:t>Buruh</a:t>
            </a:r>
            <a:r>
              <a:rPr kumimoji="1" lang="en-US" altLang="ko-Kore-KR" dirty="0">
                <a:solidFill>
                  <a:srgbClr val="FF0000"/>
                </a:solidFill>
                <a:highlight>
                  <a:srgbClr val="FFFF00"/>
                </a:highlight>
              </a:rPr>
              <a:t>’ </a:t>
            </a:r>
            <a:r>
              <a:rPr kumimoji="1" lang="en-US" altLang="ko-Kore-KR" dirty="0" err="1">
                <a:solidFill>
                  <a:srgbClr val="FF0000"/>
                </a:solidFill>
                <a:highlight>
                  <a:srgbClr val="FFFF00"/>
                </a:highlight>
              </a:rPr>
              <a:t>Pabrik</a:t>
            </a:r>
            <a:r>
              <a:rPr kumimoji="1" lang="en-US" altLang="ko-Kore-KR" dirty="0">
                <a:solidFill>
                  <a:srgbClr val="FF0000"/>
                </a:solidFill>
                <a:highlight>
                  <a:srgbClr val="FFFF00"/>
                </a:highlight>
              </a:rPr>
              <a:t> Soviet</a:t>
            </a:r>
          </a:p>
          <a:p>
            <a:pPr algn="r" latinLnBrk="0"/>
            <a:r>
              <a:rPr kumimoji="1" lang="en-US" altLang="ko-Kore-KR" dirty="0" err="1">
                <a:solidFill>
                  <a:srgbClr val="FF0000"/>
                </a:solidFill>
                <a:highlight>
                  <a:srgbClr val="FFFF00"/>
                </a:highlight>
              </a:rPr>
              <a:t>Putilov</a:t>
            </a:r>
            <a:r>
              <a:rPr kumimoji="1" lang="en-US" altLang="ko-Kore-KR" dirty="0">
                <a:solidFill>
                  <a:srgbClr val="FF0000"/>
                </a:solidFill>
                <a:highlight>
                  <a:srgbClr val="FFFF00"/>
                </a:highlight>
              </a:rPr>
              <a:t> </a:t>
            </a:r>
            <a:r>
              <a:rPr kumimoji="1" lang="en-US" altLang="ko-KR" dirty="0">
                <a:solidFill>
                  <a:srgbClr val="FF0000"/>
                </a:solidFill>
                <a:highlight>
                  <a:srgbClr val="FFFF00"/>
                </a:highlight>
              </a:rPr>
              <a:t>,</a:t>
            </a:r>
            <a:r>
              <a:rPr kumimoji="1" lang="ko-KR" altLang="en-US" dirty="0">
                <a:solidFill>
                  <a:srgbClr val="FF0000"/>
                </a:solidFill>
                <a:highlight>
                  <a:srgbClr val="FFFF00"/>
                </a:highlight>
              </a:rPr>
              <a:t> </a:t>
            </a:r>
            <a:endParaRPr kumimoji="1" lang="en-US" altLang="ko-KR" dirty="0">
              <a:solidFill>
                <a:srgbClr val="FF0000"/>
              </a:solidFill>
              <a:highlight>
                <a:srgbClr val="FFFF00"/>
              </a:highlight>
            </a:endParaRPr>
          </a:p>
          <a:p>
            <a:pPr algn="r" latinLnBrk="0"/>
            <a:r>
              <a:rPr kumimoji="1" lang="en-US" altLang="ko-Kore-KR" dirty="0">
                <a:solidFill>
                  <a:srgbClr val="FF0000"/>
                </a:solidFill>
                <a:highlight>
                  <a:srgbClr val="FFFF00"/>
                </a:highlight>
              </a:rPr>
              <a:t>Petrograd</a:t>
            </a:r>
            <a:endParaRPr kumimoji="1" lang="ko-Kore-KR" altLang="en-US" dirty="0">
              <a:solidFill>
                <a:srgbClr val="FF0000"/>
              </a:solidFill>
              <a:highlight>
                <a:srgbClr val="FFFF00"/>
              </a:highlight>
            </a:endParaRPr>
          </a:p>
        </p:txBody>
      </p:sp>
    </p:spTree>
    <p:extLst>
      <p:ext uri="{BB962C8B-B14F-4D97-AF65-F5344CB8AC3E}">
        <p14:creationId xmlns:p14="http://schemas.microsoft.com/office/powerpoint/2010/main" val="2485277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31EA4A4-5D79-4817-B146-24029A2F3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F62B8AC6-D417-B746-BD39-F671B6979329}"/>
              </a:ext>
            </a:extLst>
          </p:cNvPr>
          <p:cNvSpPr>
            <a:spLocks noGrp="1"/>
          </p:cNvSpPr>
          <p:nvPr>
            <p:ph type="title"/>
          </p:nvPr>
        </p:nvSpPr>
        <p:spPr>
          <a:xfrm>
            <a:off x="7848600" y="1122363"/>
            <a:ext cx="4099560" cy="3063557"/>
          </a:xfrm>
        </p:spPr>
        <p:txBody>
          <a:bodyPr vert="horz" lIns="91440" tIns="45720" rIns="91440" bIns="45720" rtlCol="0" anchor="b">
            <a:normAutofit fontScale="90000"/>
          </a:bodyPr>
          <a:lstStyle/>
          <a:p>
            <a:pPr latinLnBrk="0"/>
            <a:r>
              <a:rPr lang="en-US" altLang="ko-Kore-KR" sz="3000" b="1" dirty="0" err="1">
                <a:solidFill>
                  <a:srgbClr val="FF0000"/>
                </a:solidFill>
              </a:rPr>
              <a:t>Revolusi</a:t>
            </a:r>
            <a:r>
              <a:rPr lang="en-US" altLang="ko-Kore-KR" sz="3000" b="1" dirty="0">
                <a:solidFill>
                  <a:srgbClr val="FF0000"/>
                </a:solidFill>
              </a:rPr>
              <a:t> </a:t>
            </a:r>
            <a:r>
              <a:rPr lang="en-US" altLang="ko-Kore-KR" sz="3000" b="1" dirty="0" err="1">
                <a:solidFill>
                  <a:srgbClr val="FF0000"/>
                </a:solidFill>
              </a:rPr>
              <a:t>Pekerja</a:t>
            </a:r>
            <a:r>
              <a:rPr lang="en-US" altLang="ko-Kore-KR" sz="3000" b="1" dirty="0">
                <a:solidFill>
                  <a:srgbClr val="FF0000"/>
                </a:solidFill>
              </a:rPr>
              <a:t> </a:t>
            </a:r>
            <a:r>
              <a:rPr lang="en-US" altLang="ko-Kore-KR" sz="3000" b="1" dirty="0" err="1">
                <a:solidFill>
                  <a:srgbClr val="FF0000"/>
                </a:solidFill>
              </a:rPr>
              <a:t>Jerman</a:t>
            </a:r>
            <a:br>
              <a:rPr lang="en-US" altLang="ko-Kore-KR" sz="3000" dirty="0"/>
            </a:br>
            <a:br>
              <a:rPr lang="en-US" altLang="ko-Kore-KR" sz="3000" dirty="0"/>
            </a:br>
            <a:r>
              <a:rPr lang="en-US" altLang="ko-Kore-KR" sz="3000" dirty="0"/>
              <a:t>29 October 1918 – 11 August1919</a:t>
            </a:r>
            <a:br>
              <a:rPr lang="en-US" altLang="ko-Kore-KR" sz="3000" dirty="0"/>
            </a:br>
            <a:br>
              <a:rPr lang="en-US" altLang="ko-Kore-KR" sz="3000" dirty="0"/>
            </a:br>
            <a:r>
              <a:rPr lang="en-US" altLang="ko-Kore-KR" sz="3000" dirty="0" err="1"/>
              <a:t>Lahirnya</a:t>
            </a:r>
            <a:r>
              <a:rPr lang="en-US" altLang="ko-Kore-KR" sz="3000" dirty="0"/>
              <a:t> </a:t>
            </a:r>
            <a:r>
              <a:rPr lang="en-US" altLang="ko-Kore-KR" sz="3000" dirty="0" err="1"/>
              <a:t>Republik</a:t>
            </a:r>
            <a:r>
              <a:rPr lang="en-US" altLang="ko-Kore-KR" sz="3000" dirty="0"/>
              <a:t> Weimar</a:t>
            </a:r>
            <a:endParaRPr lang="en-US" sz="3000" dirty="0"/>
          </a:p>
        </p:txBody>
      </p:sp>
      <p:pic>
        <p:nvPicPr>
          <p:cNvPr id="6" name="내용 개체 틀 5" descr="건물, 실외, 사람들, 사진이(가) 표시된 사진&#10;&#10;자동 생성된 설명">
            <a:extLst>
              <a:ext uri="{FF2B5EF4-FFF2-40B4-BE49-F238E27FC236}">
                <a16:creationId xmlns:a16="http://schemas.microsoft.com/office/drawing/2014/main" id="{2714B494-1E92-F143-807E-45568995A6B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751" r="14390" b="-2"/>
          <a:stretch/>
        </p:blipFill>
        <p:spPr>
          <a:xfrm>
            <a:off x="20" y="10"/>
            <a:ext cx="7443196" cy="6857990"/>
          </a:xfrm>
          <a:prstGeom prst="rect">
            <a:avLst/>
          </a:prstGeom>
        </p:spPr>
      </p:pic>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슬라이드 번호 개체 틀 3">
            <a:extLst>
              <a:ext uri="{FF2B5EF4-FFF2-40B4-BE49-F238E27FC236}">
                <a16:creationId xmlns:a16="http://schemas.microsoft.com/office/drawing/2014/main" id="{33749CE4-F86E-FD42-A604-661EBD7D2B0C}"/>
              </a:ext>
            </a:extLst>
          </p:cNvPr>
          <p:cNvSpPr>
            <a:spLocks noGrp="1"/>
          </p:cNvSpPr>
          <p:nvPr>
            <p:ph type="sldNum" sz="quarter" idx="12"/>
          </p:nvPr>
        </p:nvSpPr>
        <p:spPr>
          <a:xfrm>
            <a:off x="11104418" y="6356350"/>
            <a:ext cx="721822" cy="365125"/>
          </a:xfrm>
        </p:spPr>
        <p:txBody>
          <a:bodyPr vert="horz" lIns="91440" tIns="45720" rIns="91440" bIns="45720" rtlCol="0" anchor="ctr">
            <a:normAutofit/>
          </a:bodyPr>
          <a:lstStyle/>
          <a:p>
            <a:pPr latinLnBrk="0">
              <a:spcAft>
                <a:spcPts val="600"/>
              </a:spcAft>
              <a:defRPr/>
            </a:pPr>
            <a:fld id="{DE8B6C5A-9C7E-4642-94CC-C833C3321E80}" type="slidenum">
              <a:rPr lang="en-US" altLang="ko-KR">
                <a:solidFill>
                  <a:schemeClr val="tx1">
                    <a:lumMod val="50000"/>
                    <a:lumOff val="50000"/>
                  </a:schemeClr>
                </a:solidFill>
                <a:latin typeface="Calibri" panose="020F0502020204030204"/>
              </a:rPr>
              <a:pPr latinLnBrk="0">
                <a:spcAft>
                  <a:spcPts val="600"/>
                </a:spcAft>
                <a:defRPr/>
              </a:pPr>
              <a:t>46</a:t>
            </a:fld>
            <a:endParaRPr lang="en-US" altLang="ko-KR">
              <a:solidFill>
                <a:schemeClr val="tx1">
                  <a:lumMod val="50000"/>
                  <a:lumOff val="50000"/>
                </a:schemeClr>
              </a:solidFill>
              <a:latin typeface="Calibri" panose="020F0502020204030204"/>
            </a:endParaRPr>
          </a:p>
        </p:txBody>
      </p:sp>
      <p:sp>
        <p:nvSpPr>
          <p:cNvPr id="9" name="TextBox 8">
            <a:extLst>
              <a:ext uri="{FF2B5EF4-FFF2-40B4-BE49-F238E27FC236}">
                <a16:creationId xmlns:a16="http://schemas.microsoft.com/office/drawing/2014/main" id="{F9BA127D-CA0F-2340-8AA2-B05367E25F7E}"/>
              </a:ext>
            </a:extLst>
          </p:cNvPr>
          <p:cNvSpPr txBox="1"/>
          <p:nvPr/>
        </p:nvSpPr>
        <p:spPr>
          <a:xfrm>
            <a:off x="53793" y="107580"/>
            <a:ext cx="1882589" cy="646331"/>
          </a:xfrm>
          <a:prstGeom prst="rect">
            <a:avLst/>
          </a:prstGeom>
          <a:noFill/>
        </p:spPr>
        <p:txBody>
          <a:bodyPr wrap="square" rtlCol="0">
            <a:spAutoFit/>
          </a:bodyPr>
          <a:lstStyle/>
          <a:p>
            <a:r>
              <a:rPr kumimoji="1" lang="en-US" altLang="ko-Kore-KR" dirty="0">
                <a:highlight>
                  <a:srgbClr val="FFFF00"/>
                </a:highlight>
              </a:rPr>
              <a:t>Karl Liebknecht</a:t>
            </a:r>
          </a:p>
          <a:p>
            <a:r>
              <a:rPr kumimoji="1" lang="en-US" altLang="ko-Kore-KR" dirty="0">
                <a:highlight>
                  <a:srgbClr val="FFFF00"/>
                </a:highlight>
              </a:rPr>
              <a:t>1871-1919</a:t>
            </a:r>
            <a:endParaRPr kumimoji="1" lang="ko-Kore-KR" altLang="en-US" dirty="0">
              <a:highlight>
                <a:srgbClr val="FFFF00"/>
              </a:highlight>
            </a:endParaRPr>
          </a:p>
        </p:txBody>
      </p:sp>
    </p:spTree>
    <p:extLst>
      <p:ext uri="{BB962C8B-B14F-4D97-AF65-F5344CB8AC3E}">
        <p14:creationId xmlns:p14="http://schemas.microsoft.com/office/powerpoint/2010/main" val="120406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그림 5" descr="사람, 건물, 서있는, 실외이(가) 표시된 사진&#10;&#10;자동 생성된 설명">
            <a:extLst>
              <a:ext uri="{FF2B5EF4-FFF2-40B4-BE49-F238E27FC236}">
                <a16:creationId xmlns:a16="http://schemas.microsoft.com/office/drawing/2014/main" id="{293E7D46-3123-4F4D-8ECC-AC2CB40B24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b="1316"/>
          <a:stretch/>
        </p:blipFill>
        <p:spPr>
          <a:xfrm>
            <a:off x="20" y="9"/>
            <a:ext cx="12191979" cy="6857990"/>
          </a:xfrm>
          <a:prstGeom prst="rect">
            <a:avLst/>
          </a:prstGeom>
        </p:spPr>
      </p:pic>
      <p:sp>
        <p:nvSpPr>
          <p:cNvPr id="2" name="제목 1">
            <a:extLst>
              <a:ext uri="{FF2B5EF4-FFF2-40B4-BE49-F238E27FC236}">
                <a16:creationId xmlns:a16="http://schemas.microsoft.com/office/drawing/2014/main" id="{DC21A971-5EB5-CE45-BAD1-F36A66DE9EC5}"/>
              </a:ext>
            </a:extLst>
          </p:cNvPr>
          <p:cNvSpPr>
            <a:spLocks noGrp="1"/>
          </p:cNvSpPr>
          <p:nvPr>
            <p:ph type="title"/>
          </p:nvPr>
        </p:nvSpPr>
        <p:spPr>
          <a:xfrm>
            <a:off x="841249" y="1062603"/>
            <a:ext cx="10506456" cy="2057400"/>
          </a:xfrm>
        </p:spPr>
        <p:txBody>
          <a:bodyPr anchor="b">
            <a:normAutofit/>
          </a:bodyPr>
          <a:lstStyle/>
          <a:p>
            <a:r>
              <a:rPr lang="en-GB" altLang="ko-Kore-KR" b="1" dirty="0" err="1"/>
              <a:t>Konferensi</a:t>
            </a:r>
            <a:r>
              <a:rPr lang="en-GB" altLang="ko-Kore-KR" b="1" dirty="0"/>
              <a:t> </a:t>
            </a:r>
            <a:r>
              <a:rPr lang="en-GB" altLang="ko-Kore-KR" b="1" dirty="0" err="1"/>
              <a:t>Perdamaian</a:t>
            </a:r>
            <a:r>
              <a:rPr lang="en-GB" altLang="ko-Kore-KR" b="1" dirty="0"/>
              <a:t> Paris</a:t>
            </a:r>
            <a:br>
              <a:rPr lang="en-GB" altLang="ko-Kore-KR" sz="5000" dirty="0"/>
            </a:br>
            <a:r>
              <a:rPr lang="en-GB" altLang="ko-Kore-KR" sz="3200" dirty="0"/>
              <a:t>January 1919–1920</a:t>
            </a:r>
            <a:endParaRPr lang="en-GB" sz="5000" dirty="0"/>
          </a:p>
        </p:txBody>
      </p:sp>
      <p:sp>
        <p:nvSpPr>
          <p:cNvPr id="21"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내용 개체 틀 2">
            <a:extLst>
              <a:ext uri="{FF2B5EF4-FFF2-40B4-BE49-F238E27FC236}">
                <a16:creationId xmlns:a16="http://schemas.microsoft.com/office/drawing/2014/main" id="{65582811-EE47-6C40-9AA6-5EABAB521764}"/>
              </a:ext>
            </a:extLst>
          </p:cNvPr>
          <p:cNvSpPr>
            <a:spLocks noGrp="1"/>
          </p:cNvSpPr>
          <p:nvPr>
            <p:ph idx="1"/>
          </p:nvPr>
        </p:nvSpPr>
        <p:spPr>
          <a:xfrm>
            <a:off x="841248" y="3598408"/>
            <a:ext cx="10506456" cy="2670048"/>
          </a:xfrm>
        </p:spPr>
        <p:txBody>
          <a:bodyPr>
            <a:normAutofit/>
          </a:bodyPr>
          <a:lstStyle/>
          <a:p>
            <a:pPr latinLnBrk="0"/>
            <a:r>
              <a:rPr lang="en-GB" altLang="ko-Kore-KR" sz="2000" dirty="0"/>
              <a:t>”4 </a:t>
            </a:r>
            <a:r>
              <a:rPr lang="en-GB" altLang="ko-Kore-KR" sz="2000" dirty="0" err="1"/>
              <a:t>besar</a:t>
            </a:r>
            <a:r>
              <a:rPr lang="en-GB" altLang="ko-Kore-KR" sz="2000" dirty="0"/>
              <a:t>”: PM </a:t>
            </a:r>
            <a:r>
              <a:rPr lang="en-GB" altLang="ko-Kore-KR" sz="2000" dirty="0" err="1"/>
              <a:t>Perancis</a:t>
            </a:r>
            <a:r>
              <a:rPr lang="en-GB" altLang="ko-Kore-KR" sz="2000" dirty="0"/>
              <a:t> Georges Clemenceau, PM </a:t>
            </a:r>
            <a:r>
              <a:rPr lang="en-GB" altLang="ko-Kore-KR" sz="2000" dirty="0" err="1"/>
              <a:t>Inggris</a:t>
            </a:r>
            <a:r>
              <a:rPr lang="en-GB" altLang="ko-Kore-KR" sz="2000" dirty="0"/>
              <a:t> David Lloyd George, President AS: Woodrow Wilson, PM Italia Vittorio Emanuele Orlando</a:t>
            </a:r>
          </a:p>
          <a:p>
            <a:pPr latinLnBrk="0"/>
            <a:r>
              <a:rPr lang="en-GB" sz="2000" dirty="0" err="1"/>
              <a:t>Perjanjian</a:t>
            </a:r>
            <a:r>
              <a:rPr lang="en-GB" sz="2000" dirty="0"/>
              <a:t> Versailles, 28 June 1919: </a:t>
            </a:r>
            <a:r>
              <a:rPr lang="en-GB" sz="2000" dirty="0">
                <a:solidFill>
                  <a:srgbClr val="FF0000"/>
                </a:solidFill>
                <a:highlight>
                  <a:srgbClr val="FFFF00"/>
                </a:highlight>
              </a:rPr>
              <a:t>Bab 13 </a:t>
            </a:r>
            <a:r>
              <a:rPr lang="en-GB" sz="2000" dirty="0" err="1">
                <a:solidFill>
                  <a:srgbClr val="FF0000"/>
                </a:solidFill>
                <a:highlight>
                  <a:srgbClr val="FFFF00"/>
                </a:highlight>
              </a:rPr>
              <a:t>tentang</a:t>
            </a:r>
            <a:r>
              <a:rPr lang="en-GB" sz="2000" dirty="0">
                <a:solidFill>
                  <a:srgbClr val="FF0000"/>
                </a:solidFill>
                <a:highlight>
                  <a:srgbClr val="FFFF00"/>
                </a:highlight>
              </a:rPr>
              <a:t> </a:t>
            </a:r>
            <a:r>
              <a:rPr lang="en-GB" sz="2000" dirty="0" err="1">
                <a:solidFill>
                  <a:srgbClr val="FF0000"/>
                </a:solidFill>
                <a:highlight>
                  <a:srgbClr val="FFFF00"/>
                </a:highlight>
              </a:rPr>
              <a:t>Buruh</a:t>
            </a:r>
            <a:endParaRPr lang="en-GB" sz="2000" dirty="0">
              <a:solidFill>
                <a:srgbClr val="FF0000"/>
              </a:solidFill>
              <a:highlight>
                <a:srgbClr val="FFFF00"/>
              </a:highlight>
            </a:endParaRPr>
          </a:p>
          <a:p>
            <a:pPr latinLnBrk="0"/>
            <a:r>
              <a:rPr lang="en-GB" sz="2000" dirty="0"/>
              <a:t>Liga </a:t>
            </a:r>
            <a:r>
              <a:rPr lang="en-GB" sz="2000" dirty="0" err="1"/>
              <a:t>Bangsa-Bangsa</a:t>
            </a:r>
            <a:r>
              <a:rPr lang="en-GB" sz="2000" dirty="0"/>
              <a:t>, 10 January 1920 </a:t>
            </a:r>
          </a:p>
        </p:txBody>
      </p:sp>
      <p:sp>
        <p:nvSpPr>
          <p:cNvPr id="4" name="슬라이드 번호 개체 틀 3">
            <a:extLst>
              <a:ext uri="{FF2B5EF4-FFF2-40B4-BE49-F238E27FC236}">
                <a16:creationId xmlns:a16="http://schemas.microsoft.com/office/drawing/2014/main" id="{11208801-DA64-244F-B287-B983E2AE0BCA}"/>
              </a:ext>
            </a:extLst>
          </p:cNvPr>
          <p:cNvSpPr>
            <a:spLocks noGrp="1"/>
          </p:cNvSpPr>
          <p:nvPr>
            <p:ph type="sldNum" sz="quarter" idx="12"/>
          </p:nvPr>
        </p:nvSpPr>
        <p:spPr>
          <a:xfrm>
            <a:off x="8860536" y="6356350"/>
            <a:ext cx="2487168" cy="365125"/>
          </a:xfrm>
        </p:spPr>
        <p:txBody>
          <a:bodyPr>
            <a:normAutofit/>
          </a:bodyPr>
          <a:lstStyle/>
          <a:p>
            <a:pPr>
              <a:spcAft>
                <a:spcPts val="600"/>
              </a:spcAft>
            </a:pPr>
            <a:fld id="{DE8B6C5A-9C7E-4642-94CC-C833C3321E80}" type="slidenum">
              <a:rPr lang="ko-KR" altLang="en-US">
                <a:solidFill>
                  <a:schemeClr val="tx1"/>
                </a:solidFill>
              </a:rPr>
              <a:pPr>
                <a:spcAft>
                  <a:spcPts val="600"/>
                </a:spcAft>
              </a:pPr>
              <a:t>47</a:t>
            </a:fld>
            <a:endParaRPr lang="ko-KR" altLang="en-US">
              <a:solidFill>
                <a:schemeClr val="tx1"/>
              </a:solidFill>
            </a:endParaRPr>
          </a:p>
        </p:txBody>
      </p:sp>
    </p:spTree>
    <p:extLst>
      <p:ext uri="{BB962C8B-B14F-4D97-AF65-F5344CB8AC3E}">
        <p14:creationId xmlns:p14="http://schemas.microsoft.com/office/powerpoint/2010/main" val="1511830161"/>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281995"/>
            <a:ext cx="10515600" cy="1211843"/>
          </a:xfrm>
        </p:spPr>
        <p:txBody>
          <a:bodyPr>
            <a:noAutofit/>
          </a:bodyPr>
          <a:lstStyle/>
          <a:p>
            <a:pPr>
              <a:defRPr/>
            </a:pPr>
            <a:r>
              <a:rPr lang="en-US" altLang="ko-KR" sz="3200" b="1" dirty="0"/>
              <a:t>Lahir </a:t>
            </a:r>
            <a:r>
              <a:rPr lang="en-US" altLang="ko-KR" sz="3200" b="1" dirty="0" err="1"/>
              <a:t>nya</a:t>
            </a:r>
            <a:r>
              <a:rPr lang="en-GB" altLang="ko-KR" sz="3200" b="1" dirty="0"/>
              <a:t> International Labour Organisation (ILO)</a:t>
            </a:r>
            <a:br>
              <a:rPr lang="en-US" altLang="ko-KR" sz="3200" dirty="0"/>
            </a:br>
            <a:r>
              <a:rPr lang="en-US" altLang="ko-KR" sz="3200" dirty="0"/>
              <a:t>October – November 1919  di  Washington</a:t>
            </a:r>
            <a:br>
              <a:rPr lang="en-US" altLang="ko-KR" sz="3200" dirty="0"/>
            </a:br>
            <a:r>
              <a:rPr lang="en-US" altLang="ko-KR" sz="3200" dirty="0"/>
              <a:t>“</a:t>
            </a:r>
            <a:r>
              <a:rPr lang="en-US" altLang="ko-KR" sz="3200" b="1" dirty="0" err="1"/>
              <a:t>Tidak</a:t>
            </a:r>
            <a:r>
              <a:rPr lang="en-US" altLang="ko-KR" sz="3200" b="1" dirty="0"/>
              <a:t> </a:t>
            </a:r>
            <a:r>
              <a:rPr lang="en-US" altLang="ko-KR" sz="3200" b="1" dirty="0" err="1"/>
              <a:t>ada</a:t>
            </a:r>
            <a:r>
              <a:rPr lang="en-US" altLang="ko-KR" sz="3200" b="1" dirty="0"/>
              <a:t> </a:t>
            </a:r>
            <a:r>
              <a:rPr lang="en-US" altLang="ko-KR" sz="3200" b="1" dirty="0" err="1"/>
              <a:t>perdamaian</a:t>
            </a:r>
            <a:r>
              <a:rPr lang="en-US" altLang="ko-KR" sz="3200" b="1" dirty="0"/>
              <a:t> </a:t>
            </a:r>
            <a:r>
              <a:rPr lang="en-US" altLang="ko-KR" sz="3200" b="1" dirty="0" err="1"/>
              <a:t>abadi</a:t>
            </a:r>
            <a:r>
              <a:rPr lang="en-US" altLang="ko-KR" sz="3200" b="1" dirty="0"/>
              <a:t> </a:t>
            </a:r>
            <a:r>
              <a:rPr lang="en-US" altLang="ko-KR" sz="3200" b="1" dirty="0" err="1"/>
              <a:t>tanpa</a:t>
            </a:r>
            <a:r>
              <a:rPr lang="en-US" altLang="ko-KR" sz="3200" b="1" dirty="0"/>
              <a:t> </a:t>
            </a:r>
            <a:r>
              <a:rPr lang="en-US" altLang="ko-KR" sz="3200" b="1" dirty="0" err="1">
                <a:solidFill>
                  <a:srgbClr val="FF0000"/>
                </a:solidFill>
              </a:rPr>
              <a:t>keadilan</a:t>
            </a:r>
            <a:r>
              <a:rPr lang="en-US" altLang="ko-KR" sz="3200" b="1" dirty="0">
                <a:solidFill>
                  <a:srgbClr val="FF0000"/>
                </a:solidFill>
              </a:rPr>
              <a:t> </a:t>
            </a:r>
            <a:r>
              <a:rPr lang="en-US" altLang="ko-KR" sz="3200" b="1" dirty="0" err="1">
                <a:solidFill>
                  <a:srgbClr val="FF0000"/>
                </a:solidFill>
              </a:rPr>
              <a:t>sosial</a:t>
            </a:r>
            <a:r>
              <a:rPr lang="en-US" altLang="ko-KR" sz="3200" b="1" dirty="0"/>
              <a:t>”</a:t>
            </a:r>
            <a:endParaRPr lang="ko-KR" altLang="en-US" sz="3200" dirty="0"/>
          </a:p>
        </p:txBody>
      </p:sp>
      <p:sp>
        <p:nvSpPr>
          <p:cNvPr id="30723" name="내용 개체 틀 2"/>
          <p:cNvSpPr>
            <a:spLocks noGrp="1"/>
          </p:cNvSpPr>
          <p:nvPr>
            <p:ph idx="1"/>
          </p:nvPr>
        </p:nvSpPr>
        <p:spPr/>
        <p:txBody>
          <a:bodyPr/>
          <a:lstStyle/>
          <a:p>
            <a:endParaRPr lang="ko-KR" altLang="en-US"/>
          </a:p>
        </p:txBody>
      </p:sp>
      <p:pic>
        <p:nvPicPr>
          <p:cNvPr id="30724" name="Picture 2" descr="http://www.ilo.org/dyn/media/images/web/e98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 y="1677658"/>
            <a:ext cx="11135784" cy="495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슬라이드 번호 개체 틀 2">
            <a:extLst>
              <a:ext uri="{FF2B5EF4-FFF2-40B4-BE49-F238E27FC236}">
                <a16:creationId xmlns:a16="http://schemas.microsoft.com/office/drawing/2014/main" id="{6111C467-C6C3-4940-B5F9-F5DB9D14D2EF}"/>
              </a:ext>
            </a:extLst>
          </p:cNvPr>
          <p:cNvSpPr>
            <a:spLocks noGrp="1"/>
          </p:cNvSpPr>
          <p:nvPr>
            <p:ph type="sldNum" sz="quarter" idx="12"/>
          </p:nvPr>
        </p:nvSpPr>
        <p:spPr/>
        <p:txBody>
          <a:bodyPr/>
          <a:lstStyle/>
          <a:p>
            <a:fld id="{DE8B6C5A-9C7E-4642-94CC-C833C3321E80}" type="slidenum">
              <a:rPr lang="ko-KR" altLang="en-US" smtClean="0"/>
              <a:t>48</a:t>
            </a:fld>
            <a:endParaRPr lang="ko-KR" altLang="en-US"/>
          </a:p>
        </p:txBody>
      </p:sp>
    </p:spTree>
    <p:extLst>
      <p:ext uri="{BB962C8B-B14F-4D97-AF65-F5344CB8AC3E}">
        <p14:creationId xmlns:p14="http://schemas.microsoft.com/office/powerpoint/2010/main" val="1638282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334434" y="333375"/>
            <a:ext cx="5295900" cy="2865438"/>
          </a:xfrm>
        </p:spPr>
        <p:txBody>
          <a:bodyPr/>
          <a:lstStyle/>
          <a:p>
            <a:r>
              <a:rPr lang="en-US" altLang="ko-KR" dirty="0" err="1"/>
              <a:t>Konvensi</a:t>
            </a:r>
            <a:r>
              <a:rPr lang="en-US" altLang="ko-KR" dirty="0"/>
              <a:t> ILO </a:t>
            </a:r>
            <a:br>
              <a:rPr lang="en-US" altLang="ko-KR" dirty="0"/>
            </a:br>
            <a:r>
              <a:rPr lang="en-US" altLang="ko-KR" dirty="0"/>
              <a:t>No 1, 1919</a:t>
            </a:r>
            <a:endParaRPr lang="ko-KR" altLang="en-US" dirty="0"/>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9039" y="153859"/>
            <a:ext cx="7185870" cy="655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https://encrypted-tbn3.gstatic.com/images?q=tbn:ANd9GcT3Y8WXm-fJ-Cn3EixvLSSjz0iQQnA-eBoHAtYtIA4lEN2XK6ke0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035" y="2657096"/>
            <a:ext cx="1843752" cy="2996098"/>
          </a:xfrm>
          <a:prstGeom prst="rect">
            <a:avLst/>
          </a:prstGeom>
          <a:noFill/>
          <a:extLst>
            <a:ext uri="{909E8E84-426E-40DD-AFC4-6F175D3DCCD1}">
              <a14:hiddenFill xmlns:a14="http://schemas.microsoft.com/office/drawing/2010/main">
                <a:solidFill>
                  <a:srgbClr val="FFFFFF"/>
                </a:solidFill>
              </a14:hiddenFill>
            </a:ext>
          </a:extLst>
        </p:spPr>
      </p:pic>
      <p:sp>
        <p:nvSpPr>
          <p:cNvPr id="2" name="슬라이드 번호 개체 틀 1">
            <a:extLst>
              <a:ext uri="{FF2B5EF4-FFF2-40B4-BE49-F238E27FC236}">
                <a16:creationId xmlns:a16="http://schemas.microsoft.com/office/drawing/2014/main" id="{21721388-78EC-DD40-AC44-D7113DFD2919}"/>
              </a:ext>
            </a:extLst>
          </p:cNvPr>
          <p:cNvSpPr>
            <a:spLocks noGrp="1"/>
          </p:cNvSpPr>
          <p:nvPr>
            <p:ph type="sldNum" sz="quarter" idx="12"/>
          </p:nvPr>
        </p:nvSpPr>
        <p:spPr/>
        <p:txBody>
          <a:bodyPr/>
          <a:lstStyle/>
          <a:p>
            <a:fld id="{DE8B6C5A-9C7E-4642-94CC-C833C3321E80}" type="slidenum">
              <a:rPr lang="ko-KR" altLang="en-US" smtClean="0"/>
              <a:t>49</a:t>
            </a:fld>
            <a:endParaRPr lang="ko-KR" altLang="en-US"/>
          </a:p>
        </p:txBody>
      </p:sp>
      <mc:AlternateContent xmlns:mc="http://schemas.openxmlformats.org/markup-compatibility/2006" xmlns:p14="http://schemas.microsoft.com/office/powerpoint/2010/main">
        <mc:Choice Requires="p14">
          <p:contentPart p14:bwMode="auto" r:id="rId4">
            <p14:nvContentPartPr>
              <p14:cNvPr id="6" name="잉크 5">
                <a:extLst>
                  <a:ext uri="{FF2B5EF4-FFF2-40B4-BE49-F238E27FC236}">
                    <a16:creationId xmlns:a16="http://schemas.microsoft.com/office/drawing/2014/main" id="{2F5F2C29-824C-404F-8B2B-6A3C7CBC3B2C}"/>
                  </a:ext>
                </a:extLst>
              </p14:cNvPr>
              <p14:cNvContentPartPr/>
              <p14:nvPr/>
            </p14:nvContentPartPr>
            <p14:xfrm>
              <a:off x="10109274" y="5649044"/>
              <a:ext cx="1447200" cy="33480"/>
            </p14:xfrm>
          </p:contentPart>
        </mc:Choice>
        <mc:Fallback xmlns="">
          <p:pic>
            <p:nvPicPr>
              <p:cNvPr id="6" name="잉크 5">
                <a:extLst>
                  <a:ext uri="{FF2B5EF4-FFF2-40B4-BE49-F238E27FC236}">
                    <a16:creationId xmlns:a16="http://schemas.microsoft.com/office/drawing/2014/main" id="{2F5F2C29-824C-404F-8B2B-6A3C7CBC3B2C}"/>
                  </a:ext>
                </a:extLst>
              </p:cNvPr>
              <p:cNvPicPr/>
              <p:nvPr/>
            </p:nvPicPr>
            <p:blipFill>
              <a:blip r:embed="rId5"/>
              <a:stretch>
                <a:fillRect/>
              </a:stretch>
            </p:blipFill>
            <p:spPr>
              <a:xfrm>
                <a:off x="10100274" y="5640044"/>
                <a:ext cx="14648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잉크 6">
                <a:extLst>
                  <a:ext uri="{FF2B5EF4-FFF2-40B4-BE49-F238E27FC236}">
                    <a16:creationId xmlns:a16="http://schemas.microsoft.com/office/drawing/2014/main" id="{89A01895-FA67-4D44-B794-3735B82F53F3}"/>
                  </a:ext>
                </a:extLst>
              </p14:cNvPr>
              <p14:cNvContentPartPr/>
              <p14:nvPr/>
            </p14:nvContentPartPr>
            <p14:xfrm>
              <a:off x="5650674" y="5793044"/>
              <a:ext cx="1374120" cy="39600"/>
            </p14:xfrm>
          </p:contentPart>
        </mc:Choice>
        <mc:Fallback xmlns="">
          <p:pic>
            <p:nvPicPr>
              <p:cNvPr id="7" name="잉크 6">
                <a:extLst>
                  <a:ext uri="{FF2B5EF4-FFF2-40B4-BE49-F238E27FC236}">
                    <a16:creationId xmlns:a16="http://schemas.microsoft.com/office/drawing/2014/main" id="{89A01895-FA67-4D44-B794-3735B82F53F3}"/>
                  </a:ext>
                </a:extLst>
              </p:cNvPr>
              <p:cNvPicPr/>
              <p:nvPr/>
            </p:nvPicPr>
            <p:blipFill>
              <a:blip r:embed="rId7"/>
              <a:stretch>
                <a:fillRect/>
              </a:stretch>
            </p:blipFill>
            <p:spPr>
              <a:xfrm>
                <a:off x="5641674" y="5784404"/>
                <a:ext cx="13917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잉크 7">
                <a:extLst>
                  <a:ext uri="{FF2B5EF4-FFF2-40B4-BE49-F238E27FC236}">
                    <a16:creationId xmlns:a16="http://schemas.microsoft.com/office/drawing/2014/main" id="{2399144B-3D65-594A-9F01-A6B06E34E6A5}"/>
                  </a:ext>
                </a:extLst>
              </p14:cNvPr>
              <p14:cNvContentPartPr/>
              <p14:nvPr/>
            </p14:nvContentPartPr>
            <p14:xfrm>
              <a:off x="4356474" y="5359964"/>
              <a:ext cx="212760" cy="391680"/>
            </p14:xfrm>
          </p:contentPart>
        </mc:Choice>
        <mc:Fallback xmlns="">
          <p:pic>
            <p:nvPicPr>
              <p:cNvPr id="8" name="잉크 7">
                <a:extLst>
                  <a:ext uri="{FF2B5EF4-FFF2-40B4-BE49-F238E27FC236}">
                    <a16:creationId xmlns:a16="http://schemas.microsoft.com/office/drawing/2014/main" id="{2399144B-3D65-594A-9F01-A6B06E34E6A5}"/>
                  </a:ext>
                </a:extLst>
              </p:cNvPr>
              <p:cNvPicPr/>
              <p:nvPr/>
            </p:nvPicPr>
            <p:blipFill>
              <a:blip r:embed="rId9"/>
              <a:stretch>
                <a:fillRect/>
              </a:stretch>
            </p:blipFill>
            <p:spPr>
              <a:xfrm>
                <a:off x="4347834" y="5350964"/>
                <a:ext cx="230400" cy="409320"/>
              </a:xfrm>
              <a:prstGeom prst="rect">
                <a:avLst/>
              </a:prstGeom>
            </p:spPr>
          </p:pic>
        </mc:Fallback>
      </mc:AlternateContent>
    </p:spTree>
    <p:extLst>
      <p:ext uri="{BB962C8B-B14F-4D97-AF65-F5344CB8AC3E}">
        <p14:creationId xmlns:p14="http://schemas.microsoft.com/office/powerpoint/2010/main" val="42056359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356273" y="-2031712"/>
            <a:ext cx="10515600" cy="1325563"/>
          </a:xfrm>
        </p:spPr>
        <p:txBody>
          <a:bodyPr/>
          <a:lstStyle/>
          <a:p>
            <a:endParaRPr lang="ko-KR"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48" y="2246815"/>
            <a:ext cx="11649815" cy="4270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https://encrypted-tbn3.gstatic.com/images?q=tbn:ANd9GcT3Y8WXm-fJ-Cn3EixvLSSjz0iQQnA-eBoHAtYtIA4lEN2XK6ke0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7143" y="280891"/>
            <a:ext cx="2088795" cy="3394293"/>
          </a:xfrm>
          <a:prstGeom prst="rect">
            <a:avLst/>
          </a:prstGeom>
          <a:noFill/>
          <a:extLst>
            <a:ext uri="{909E8E84-426E-40DD-AFC4-6F175D3DCCD1}">
              <a14:hiddenFill xmlns:a14="http://schemas.microsoft.com/office/drawing/2010/main">
                <a:solidFill>
                  <a:srgbClr val="FFFFFF"/>
                </a:solidFill>
              </a14:hiddenFill>
            </a:ext>
          </a:extLst>
        </p:spPr>
      </p:pic>
      <p:sp>
        <p:nvSpPr>
          <p:cNvPr id="4" name="슬라이드 번호 개체 틀 3">
            <a:extLst>
              <a:ext uri="{FF2B5EF4-FFF2-40B4-BE49-F238E27FC236}">
                <a16:creationId xmlns:a16="http://schemas.microsoft.com/office/drawing/2014/main" id="{B8793C02-E7FD-4D41-AA5F-92B9E0FC9AAE}"/>
              </a:ext>
            </a:extLst>
          </p:cNvPr>
          <p:cNvSpPr>
            <a:spLocks noGrp="1"/>
          </p:cNvSpPr>
          <p:nvPr>
            <p:ph type="sldNum" sz="quarter" idx="12"/>
          </p:nvPr>
        </p:nvSpPr>
        <p:spPr/>
        <p:txBody>
          <a:bodyPr/>
          <a:lstStyle/>
          <a:p>
            <a:fld id="{DE8B6C5A-9C7E-4642-94CC-C833C3321E80}" type="slidenum">
              <a:rPr lang="ko-KR" altLang="en-US" smtClean="0"/>
              <a:t>50</a:t>
            </a:fld>
            <a:endParaRPr lang="ko-KR" altLang="en-US"/>
          </a:p>
        </p:txBody>
      </p:sp>
      <p:sp>
        <p:nvSpPr>
          <p:cNvPr id="6" name="직사각형 5">
            <a:extLst>
              <a:ext uri="{FF2B5EF4-FFF2-40B4-BE49-F238E27FC236}">
                <a16:creationId xmlns:a16="http://schemas.microsoft.com/office/drawing/2014/main" id="{450160E6-DA52-194F-8E7F-855C8235B908}"/>
              </a:ext>
            </a:extLst>
          </p:cNvPr>
          <p:cNvSpPr/>
          <p:nvPr/>
        </p:nvSpPr>
        <p:spPr>
          <a:xfrm>
            <a:off x="267411" y="213745"/>
            <a:ext cx="10953583" cy="584775"/>
          </a:xfrm>
          <a:prstGeom prst="rect">
            <a:avLst/>
          </a:prstGeom>
        </p:spPr>
        <p:txBody>
          <a:bodyPr wrap="square">
            <a:spAutoFit/>
          </a:bodyPr>
          <a:lstStyle/>
          <a:p>
            <a:r>
              <a:rPr lang="en-US" altLang="ko-KR" sz="2800" dirty="0">
                <a:solidFill>
                  <a:srgbClr val="FF0000"/>
                </a:solidFill>
              </a:rPr>
              <a:t>6 </a:t>
            </a:r>
            <a:r>
              <a:rPr lang="en-US" altLang="ko-KR" sz="2800" dirty="0" err="1">
                <a:solidFill>
                  <a:srgbClr val="FF0000"/>
                </a:solidFill>
              </a:rPr>
              <a:t>Konvensi</a:t>
            </a:r>
            <a:r>
              <a:rPr lang="en-US" altLang="ko-KR" sz="2800" dirty="0">
                <a:solidFill>
                  <a:srgbClr val="FF0000"/>
                </a:solidFill>
              </a:rPr>
              <a:t> yang </a:t>
            </a:r>
            <a:r>
              <a:rPr lang="en-US" altLang="ko-KR" sz="2800" dirty="0" err="1">
                <a:solidFill>
                  <a:srgbClr val="FF0000"/>
                </a:solidFill>
              </a:rPr>
              <a:t>diadopsi</a:t>
            </a:r>
            <a:r>
              <a:rPr lang="en-US" altLang="ko-KR" sz="2800" dirty="0">
                <a:solidFill>
                  <a:srgbClr val="FF0000"/>
                </a:solidFill>
              </a:rPr>
              <a:t> pada tahun1919</a:t>
            </a:r>
            <a:r>
              <a:rPr lang="en-GB" altLang="ko-Kore-KR" sz="3200" dirty="0" err="1">
                <a:solidFill>
                  <a:srgbClr val="FFFFFF"/>
                </a:solidFill>
              </a:rPr>
              <a:t>D</a:t>
            </a:r>
            <a:r>
              <a:rPr lang="en-GB" altLang="ko-Kore-KR" dirty="0" err="1">
                <a:solidFill>
                  <a:srgbClr val="FFFFFF"/>
                </a:solidFill>
              </a:rPr>
              <a:t>ilson</a:t>
            </a:r>
            <a:r>
              <a:rPr lang="en-GB" altLang="ko-Kore-KR" dirty="0">
                <a:solidFill>
                  <a:srgbClr val="FFFFFF"/>
                </a:solidFill>
              </a:rPr>
              <a:t>, </a:t>
            </a:r>
            <a:endParaRPr lang="en-GB" dirty="0"/>
          </a:p>
        </p:txBody>
      </p:sp>
    </p:spTree>
    <p:extLst>
      <p:ext uri="{BB962C8B-B14F-4D97-AF65-F5344CB8AC3E}">
        <p14:creationId xmlns:p14="http://schemas.microsoft.com/office/powerpoint/2010/main" val="4126453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05AAF82-611D-754E-9EAD-DA714DEFFF15}"/>
              </a:ext>
            </a:extLst>
          </p:cNvPr>
          <p:cNvSpPr>
            <a:spLocks noGrp="1"/>
          </p:cNvSpPr>
          <p:nvPr>
            <p:ph type="title"/>
          </p:nvPr>
        </p:nvSpPr>
        <p:spPr>
          <a:xfrm>
            <a:off x="248822" y="386079"/>
            <a:ext cx="5029201" cy="6335395"/>
          </a:xfrm>
        </p:spPr>
        <p:txBody>
          <a:bodyPr>
            <a:normAutofit fontScale="90000"/>
          </a:bodyPr>
          <a:lstStyle/>
          <a:p>
            <a:pPr eaLnBrk="0"/>
            <a:r>
              <a:rPr lang="id-ID" sz="2700" dirty="0" err="1"/>
              <a:t>the</a:t>
            </a:r>
            <a:r>
              <a:rPr lang="id-ID" sz="2700" dirty="0"/>
              <a:t> Union </a:t>
            </a:r>
            <a:r>
              <a:rPr lang="id-ID" sz="2700" dirty="0" err="1"/>
              <a:t>of</a:t>
            </a:r>
            <a:r>
              <a:rPr lang="id-ID" sz="2700" dirty="0"/>
              <a:t> </a:t>
            </a:r>
            <a:r>
              <a:rPr lang="id-ID" sz="2700" dirty="0" err="1"/>
              <a:t>Rail</a:t>
            </a:r>
            <a:r>
              <a:rPr lang="id-ID" sz="2700" dirty="0"/>
              <a:t> </a:t>
            </a:r>
            <a:r>
              <a:rPr lang="id-ID" sz="2700" dirty="0" err="1"/>
              <a:t>and</a:t>
            </a:r>
            <a:r>
              <a:rPr lang="id-ID" sz="2700" dirty="0"/>
              <a:t> </a:t>
            </a:r>
            <a:r>
              <a:rPr lang="id-ID" sz="2700" dirty="0" err="1"/>
              <a:t>Tramway</a:t>
            </a:r>
            <a:r>
              <a:rPr lang="id-ID" sz="2700" dirty="0"/>
              <a:t> </a:t>
            </a:r>
            <a:r>
              <a:rPr lang="id-ID" sz="2700" dirty="0" err="1"/>
              <a:t>Personnel</a:t>
            </a:r>
            <a:r>
              <a:rPr lang="id-ID" sz="2700" dirty="0"/>
              <a:t> (VSTP) dibentuk di Semarang pada tanggal 14 November 1908 </a:t>
            </a:r>
            <a:br>
              <a:rPr lang="id-ID" sz="2700" dirty="0"/>
            </a:br>
            <a:r>
              <a:rPr lang="id-ID" sz="2700" dirty="0"/>
              <a:t>oleh 63 karyawan Eropa dari 3 </a:t>
            </a:r>
            <a:br>
              <a:rPr lang="id-ID" sz="2700" dirty="0"/>
            </a:br>
            <a:r>
              <a:rPr lang="id-ID" sz="2700" dirty="0"/>
              <a:t>perusahaan kereta api swasta yang berbasis di Semarang seperti </a:t>
            </a:r>
            <a:br>
              <a:rPr lang="id-ID" sz="2700" dirty="0"/>
            </a:br>
            <a:r>
              <a:rPr lang="id-ID" sz="2700" dirty="0"/>
              <a:t>NIS, SJS, dan SCS dengan </a:t>
            </a:r>
            <a:r>
              <a:rPr lang="id-ID" sz="2700" dirty="0" err="1"/>
              <a:t>Henk</a:t>
            </a:r>
            <a:r>
              <a:rPr lang="id-ID" sz="2700" dirty="0"/>
              <a:t> </a:t>
            </a:r>
            <a:r>
              <a:rPr lang="id-ID" sz="2700" dirty="0" err="1"/>
              <a:t>Sneevliet</a:t>
            </a:r>
            <a:r>
              <a:rPr lang="id-ID" sz="2700" dirty="0"/>
              <a:t> (</a:t>
            </a:r>
            <a:r>
              <a:rPr lang="id-ID" sz="2700" dirty="0" err="1"/>
              <a:t>Maring</a:t>
            </a:r>
            <a:r>
              <a:rPr lang="id-ID" sz="2700" dirty="0"/>
              <a:t>) antara tahun 1913-1917 di Indonesia.</a:t>
            </a:r>
            <a:br>
              <a:rPr lang="en-US" altLang="ko-KR" sz="6000" dirty="0"/>
            </a:br>
            <a:br>
              <a:rPr lang="en-US" altLang="ko-KR" sz="6000" dirty="0"/>
            </a:br>
            <a:r>
              <a:rPr lang="en-US" altLang="ko-KR" sz="2800" b="1" dirty="0"/>
              <a:t>Sentral </a:t>
            </a:r>
            <a:r>
              <a:rPr lang="en-US" altLang="ko-KR" sz="2800" b="1" dirty="0" err="1"/>
              <a:t>Organisasi</a:t>
            </a:r>
            <a:r>
              <a:rPr lang="en-US" altLang="ko-KR" sz="2800" b="1" dirty="0"/>
              <a:t> </a:t>
            </a:r>
            <a:r>
              <a:rPr lang="en-US" altLang="ko-KR" sz="2800" b="1" dirty="0" err="1"/>
              <a:t>Buruh</a:t>
            </a:r>
            <a:r>
              <a:rPr lang="en-US" altLang="ko-KR" sz="2800" b="1" dirty="0"/>
              <a:t> </a:t>
            </a:r>
            <a:r>
              <a:rPr lang="en-US" altLang="ko-KR" sz="2800" b="1" dirty="0" err="1"/>
              <a:t>Seluruh</a:t>
            </a:r>
            <a:r>
              <a:rPr lang="en-US" altLang="ko-KR" sz="2800" b="1" dirty="0"/>
              <a:t> Indonesia (SOBSI) </a:t>
            </a:r>
            <a:r>
              <a:rPr lang="en-US" altLang="ko-KR" sz="2800" dirty="0" err="1"/>
              <a:t>dibentuk</a:t>
            </a:r>
            <a:r>
              <a:rPr lang="en-US" altLang="ko-KR" sz="2800" dirty="0"/>
              <a:t> pada November 1946, </a:t>
            </a:r>
            <a:r>
              <a:rPr lang="en-US" altLang="ko-KR" sz="2800" dirty="0" err="1"/>
              <a:t>mempunyai</a:t>
            </a:r>
            <a:r>
              <a:rPr lang="en-US" altLang="ko-KR" sz="2800" dirty="0"/>
              <a:t> 2,732,909 </a:t>
            </a:r>
            <a:r>
              <a:rPr lang="en-US" altLang="ko-KR" sz="2800" dirty="0" err="1"/>
              <a:t>anggota</a:t>
            </a:r>
            <a:r>
              <a:rPr lang="en-US" altLang="ko-KR" sz="2800" dirty="0"/>
              <a:t>, 15 </a:t>
            </a:r>
            <a:r>
              <a:rPr lang="en-US" altLang="ko-KR" sz="2800" dirty="0" err="1"/>
              <a:t>serikat</a:t>
            </a:r>
            <a:r>
              <a:rPr lang="en-US" altLang="ko-KR" sz="2800" dirty="0"/>
              <a:t> </a:t>
            </a:r>
            <a:r>
              <a:rPr lang="en-US" altLang="ko-KR" sz="2800" dirty="0" err="1"/>
              <a:t>buruh</a:t>
            </a:r>
            <a:r>
              <a:rPr lang="en-US" altLang="ko-KR" sz="2800" dirty="0"/>
              <a:t> </a:t>
            </a:r>
            <a:r>
              <a:rPr lang="en-US" altLang="ko-KR" sz="2800" dirty="0" err="1"/>
              <a:t>industri</a:t>
            </a:r>
            <a:r>
              <a:rPr lang="en-US" altLang="ko-KR" sz="2800" dirty="0"/>
              <a:t> pada 1960.  </a:t>
            </a:r>
            <a:br>
              <a:rPr lang="en-US" altLang="ko-KR" b="1" dirty="0"/>
            </a:br>
            <a:endParaRPr kumimoji="1" lang="ko-Kore-KR" altLang="en-US" dirty="0"/>
          </a:p>
        </p:txBody>
      </p:sp>
      <p:pic>
        <p:nvPicPr>
          <p:cNvPr id="7" name="내용 개체 틀 6" descr="텍스트, 오래된, 여러개이(가) 표시된 사진&#10;&#10;자동 생성된 설명">
            <a:extLst>
              <a:ext uri="{FF2B5EF4-FFF2-40B4-BE49-F238E27FC236}">
                <a16:creationId xmlns:a16="http://schemas.microsoft.com/office/drawing/2014/main" id="{C748B243-83E4-B64A-9441-DEE78D4444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78023" y="213703"/>
            <a:ext cx="6665154" cy="6142647"/>
          </a:xfrm>
        </p:spPr>
      </p:pic>
      <p:sp>
        <p:nvSpPr>
          <p:cNvPr id="5" name="슬라이드 번호 개체 틀 4">
            <a:extLst>
              <a:ext uri="{FF2B5EF4-FFF2-40B4-BE49-F238E27FC236}">
                <a16:creationId xmlns:a16="http://schemas.microsoft.com/office/drawing/2014/main" id="{C0CDA232-1C83-6E40-BBB5-204A1A25DCC0}"/>
              </a:ext>
            </a:extLst>
          </p:cNvPr>
          <p:cNvSpPr>
            <a:spLocks noGrp="1"/>
          </p:cNvSpPr>
          <p:nvPr>
            <p:ph type="sldNum" sz="quarter" idx="12"/>
          </p:nvPr>
        </p:nvSpPr>
        <p:spPr/>
        <p:txBody>
          <a:bodyPr/>
          <a:lstStyle/>
          <a:p>
            <a:fld id="{DE8B6C5A-9C7E-4642-94CC-C833C3321E80}" type="slidenum">
              <a:rPr lang="ko-KR" altLang="en-US" smtClean="0"/>
              <a:t>51</a:t>
            </a:fld>
            <a:endParaRPr lang="ko-KR" altLang="en-US"/>
          </a:p>
        </p:txBody>
      </p:sp>
    </p:spTree>
    <p:extLst>
      <p:ext uri="{BB962C8B-B14F-4D97-AF65-F5344CB8AC3E}">
        <p14:creationId xmlns:p14="http://schemas.microsoft.com/office/powerpoint/2010/main" val="173412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987552"/>
            <a:ext cx="4807291" cy="4835732"/>
          </a:xfrm>
        </p:spPr>
        <p:txBody>
          <a:bodyPr anchor="b">
            <a:normAutofit/>
          </a:bodyPr>
          <a:lstStyle/>
          <a:p>
            <a:r>
              <a:rPr lang="en-US" altLang="ko-KR" sz="4000" b="1" dirty="0" err="1">
                <a:effectLst>
                  <a:outerShdw blurRad="38100" dist="38100" dir="2700000" algn="tl">
                    <a:srgbClr val="000000">
                      <a:alpha val="43137"/>
                    </a:srgbClr>
                  </a:outerShdw>
                </a:effectLst>
              </a:rPr>
              <a:t>Tumbuhnya</a:t>
            </a:r>
            <a:r>
              <a:rPr lang="en-US" altLang="ko-KR" sz="4000" b="1">
                <a:effectLst>
                  <a:outerShdw blurRad="38100" dist="38100" dir="2700000" algn="tl">
                    <a:srgbClr val="000000">
                      <a:alpha val="43137"/>
                    </a:srgbClr>
                  </a:outerShdw>
                </a:effectLst>
              </a:rPr>
              <a:t> Gerakan </a:t>
            </a:r>
            <a:r>
              <a:rPr lang="en-US" altLang="ko-KR" sz="4000" b="1" dirty="0" err="1">
                <a:effectLst>
                  <a:outerShdw blurRad="38100" dist="38100" dir="2700000" algn="tl">
                    <a:srgbClr val="000000">
                      <a:alpha val="43137"/>
                    </a:srgbClr>
                  </a:outerShdw>
                </a:effectLst>
              </a:rPr>
              <a:t>pembebasan</a:t>
            </a:r>
            <a:r>
              <a:rPr lang="en-US" altLang="ko-KR" sz="4000" b="1" dirty="0">
                <a:effectLst>
                  <a:outerShdw blurRad="38100" dist="38100" dir="2700000" algn="tl">
                    <a:srgbClr val="000000">
                      <a:alpha val="43137"/>
                    </a:srgbClr>
                  </a:outerShdw>
                </a:effectLst>
              </a:rPr>
              <a:t> </a:t>
            </a:r>
            <a:r>
              <a:rPr lang="en-US" altLang="ko-KR" sz="4000" b="1" dirty="0" err="1">
                <a:effectLst>
                  <a:outerShdw blurRad="38100" dist="38100" dir="2700000" algn="tl">
                    <a:srgbClr val="000000">
                      <a:alpha val="43137"/>
                    </a:srgbClr>
                  </a:outerShdw>
                </a:effectLst>
              </a:rPr>
              <a:t>nasional</a:t>
            </a:r>
            <a:r>
              <a:rPr lang="en-US" altLang="ko-KR" sz="4000" b="1" dirty="0">
                <a:effectLst>
                  <a:outerShdw blurRad="38100" dist="38100" dir="2700000" algn="tl">
                    <a:srgbClr val="000000">
                      <a:alpha val="43137"/>
                    </a:srgbClr>
                  </a:outerShdw>
                </a:effectLst>
              </a:rPr>
              <a:t> </a:t>
            </a:r>
            <a:r>
              <a:rPr lang="en-US" altLang="ko-KR" sz="4000" b="1" dirty="0" err="1">
                <a:effectLst>
                  <a:outerShdw blurRad="38100" dist="38100" dir="2700000" algn="tl">
                    <a:srgbClr val="000000">
                      <a:alpha val="43137"/>
                    </a:srgbClr>
                  </a:outerShdw>
                </a:effectLst>
              </a:rPr>
              <a:t>melawan</a:t>
            </a:r>
            <a:r>
              <a:rPr lang="en-US" altLang="ko-KR" sz="4000" b="1" dirty="0">
                <a:effectLst>
                  <a:outerShdw blurRad="38100" dist="38100" dir="2700000" algn="tl">
                    <a:srgbClr val="000000">
                      <a:alpha val="43137"/>
                    </a:srgbClr>
                  </a:outerShdw>
                </a:effectLst>
              </a:rPr>
              <a:t> </a:t>
            </a:r>
            <a:br>
              <a:rPr lang="en-US" altLang="ko-KR" sz="4000" b="1" dirty="0">
                <a:effectLst>
                  <a:outerShdw blurRad="38100" dist="38100" dir="2700000" algn="tl">
                    <a:srgbClr val="000000">
                      <a:alpha val="43137"/>
                    </a:srgbClr>
                  </a:outerShdw>
                </a:effectLst>
              </a:rPr>
            </a:br>
            <a:r>
              <a:rPr lang="en-US" altLang="ko-KR" sz="4000" b="1" dirty="0" err="1">
                <a:effectLst>
                  <a:outerShdw blurRad="38100" dist="38100" dir="2700000" algn="tl">
                    <a:srgbClr val="000000">
                      <a:alpha val="43137"/>
                    </a:srgbClr>
                  </a:outerShdw>
                </a:effectLst>
              </a:rPr>
              <a:t>imprealisme</a:t>
            </a:r>
            <a:r>
              <a:rPr lang="en-US" altLang="ko-KR" sz="4000" b="1" dirty="0">
                <a:effectLst>
                  <a:outerShdw blurRad="38100" dist="38100" dir="2700000" algn="tl">
                    <a:srgbClr val="000000">
                      <a:alpha val="43137"/>
                    </a:srgbClr>
                  </a:outerShdw>
                </a:effectLst>
              </a:rPr>
              <a:t> dan </a:t>
            </a:r>
            <a:r>
              <a:rPr lang="en-US" altLang="ko-KR" sz="4000" b="1" dirty="0" err="1">
                <a:effectLst>
                  <a:outerShdw blurRad="38100" dist="38100" dir="2700000" algn="tl">
                    <a:srgbClr val="000000">
                      <a:alpha val="43137"/>
                    </a:srgbClr>
                  </a:outerShdw>
                </a:effectLst>
              </a:rPr>
              <a:t>kolonialisme</a:t>
            </a:r>
            <a:br>
              <a:rPr lang="en-US" altLang="ko-KR" sz="4000" b="1" dirty="0">
                <a:effectLst>
                  <a:outerShdw blurRad="38100" dist="38100" dir="2700000" algn="tl">
                    <a:srgbClr val="000000">
                      <a:alpha val="43137"/>
                    </a:srgbClr>
                  </a:outerShdw>
                </a:effectLst>
              </a:rPr>
            </a:br>
            <a:br>
              <a:rPr lang="en-US" altLang="ko-KR" sz="4000" b="1" dirty="0">
                <a:effectLst>
                  <a:outerShdw blurRad="38100" dist="38100" dir="2700000" algn="tl">
                    <a:srgbClr val="000000">
                      <a:alpha val="43137"/>
                    </a:srgbClr>
                  </a:outerShdw>
                </a:effectLst>
              </a:rPr>
            </a:br>
            <a:endParaRPr lang="ko-KR" altLang="en-US" sz="4000" b="1" dirty="0">
              <a:effectLst>
                <a:outerShdw blurRad="38100" dist="38100" dir="2700000" algn="tl">
                  <a:srgbClr val="000000">
                    <a:alpha val="43137"/>
                  </a:srgbClr>
                </a:outerShdw>
              </a:effectLst>
            </a:endParaRPr>
          </a:p>
        </p:txBody>
      </p:sp>
      <p:pic>
        <p:nvPicPr>
          <p:cNvPr id="4" name="Picture 2" descr="http://chineseposters.net/images/e3-724.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Lst>
          </a:blip>
          <a:srcRect l="14148" r="14082"/>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6" name="슬라이드 번호 개체 틀 5">
            <a:extLst>
              <a:ext uri="{FF2B5EF4-FFF2-40B4-BE49-F238E27FC236}">
                <a16:creationId xmlns:a16="http://schemas.microsoft.com/office/drawing/2014/main" id="{4BF8A42C-5B53-0049-9FE7-4626DDDE441A}"/>
              </a:ext>
            </a:extLst>
          </p:cNvPr>
          <p:cNvSpPr>
            <a:spLocks noGrp="1"/>
          </p:cNvSpPr>
          <p:nvPr>
            <p:ph type="sldNum" sz="quarter" idx="12"/>
          </p:nvPr>
        </p:nvSpPr>
        <p:spPr>
          <a:xfrm>
            <a:off x="9037321" y="6356350"/>
            <a:ext cx="2743200" cy="365125"/>
          </a:xfrm>
        </p:spPr>
        <p:txBody>
          <a:bodyPr>
            <a:normAutofit/>
          </a:bodyPr>
          <a:lstStyle/>
          <a:p>
            <a:pPr>
              <a:spcAft>
                <a:spcPts val="600"/>
              </a:spcAft>
            </a:pPr>
            <a:fld id="{DE8B6C5A-9C7E-4642-94CC-C833C3321E80}" type="slidenum">
              <a:rPr lang="ko-KR" altLang="en-US">
                <a:solidFill>
                  <a:schemeClr val="bg1"/>
                </a:solidFill>
              </a:rPr>
              <a:pPr>
                <a:spcAft>
                  <a:spcPts val="600"/>
                </a:spcAft>
              </a:pPr>
              <a:t>52</a:t>
            </a:fld>
            <a:endParaRPr lang="ko-KR" altLang="en-US">
              <a:solidFill>
                <a:schemeClr val="bg1"/>
              </a:solidFill>
            </a:endParaRPr>
          </a:p>
        </p:txBody>
      </p:sp>
    </p:spTree>
    <p:extLst>
      <p:ext uri="{BB962C8B-B14F-4D97-AF65-F5344CB8AC3E}">
        <p14:creationId xmlns:p14="http://schemas.microsoft.com/office/powerpoint/2010/main" val="7965124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latin typeface="Avenir Book"/>
                <a:cs typeface="Avenir Book"/>
              </a:rPr>
              <a:t>Sejarah </a:t>
            </a:r>
            <a:r>
              <a:rPr lang="en-US" sz="4800" dirty="0" err="1">
                <a:solidFill>
                  <a:srgbClr val="FFFFFF"/>
                </a:solidFill>
                <a:latin typeface="Avenir Book"/>
                <a:cs typeface="Avenir Book"/>
              </a:rPr>
              <a:t>Pergerakan</a:t>
            </a:r>
            <a:r>
              <a:rPr lang="en-US" sz="4800" dirty="0">
                <a:solidFill>
                  <a:srgbClr val="FFFFFF"/>
                </a:solidFill>
                <a:latin typeface="Avenir Book"/>
                <a:cs typeface="Avenir Book"/>
              </a:rPr>
              <a:t> </a:t>
            </a:r>
            <a:br>
              <a:rPr lang="en-US" sz="4800" dirty="0">
                <a:solidFill>
                  <a:srgbClr val="FFFFFF"/>
                </a:solidFill>
                <a:latin typeface="Avenir Book"/>
                <a:cs typeface="Avenir Book"/>
              </a:rPr>
            </a:br>
            <a:r>
              <a:rPr lang="en-US" sz="4800" dirty="0" err="1">
                <a:solidFill>
                  <a:srgbClr val="FFFFFF"/>
                </a:solidFill>
                <a:latin typeface="Avenir Book"/>
                <a:cs typeface="Avenir Book"/>
              </a:rPr>
              <a:t>Serikat</a:t>
            </a:r>
            <a:r>
              <a:rPr lang="en-US" sz="4800" dirty="0">
                <a:solidFill>
                  <a:srgbClr val="FFFFFF"/>
                </a:solidFill>
                <a:latin typeface="Avenir Book"/>
                <a:cs typeface="Avenir Book"/>
              </a:rPr>
              <a:t> </a:t>
            </a:r>
            <a:r>
              <a:rPr lang="en-US" sz="4800" dirty="0" err="1">
                <a:solidFill>
                  <a:srgbClr val="FFFFFF"/>
                </a:solidFill>
                <a:latin typeface="Avenir Book"/>
                <a:cs typeface="Avenir Book"/>
              </a:rPr>
              <a:t>Buruh</a:t>
            </a:r>
            <a:r>
              <a:rPr lang="en-US" sz="4800" dirty="0">
                <a:solidFill>
                  <a:srgbClr val="FFFFFF"/>
                </a:solidFill>
                <a:latin typeface="Avenir Book"/>
                <a:cs typeface="Avenir Book"/>
              </a:rPr>
              <a:t> di Indonesia</a:t>
            </a:r>
          </a:p>
        </p:txBody>
      </p:sp>
      <p:sp>
        <p:nvSpPr>
          <p:cNvPr id="3" name="Subtitle 2"/>
          <p:cNvSpPr>
            <a:spLocks noGrp="1"/>
          </p:cNvSpPr>
          <p:nvPr>
            <p:ph type="subTitle" idx="1"/>
          </p:nvPr>
        </p:nvSpPr>
        <p:spPr>
          <a:xfrm>
            <a:off x="1350682" y="4870824"/>
            <a:ext cx="10005951" cy="1458258"/>
          </a:xfrm>
        </p:spPr>
        <p:txBody>
          <a:bodyPr anchor="ctr">
            <a:normAutofit/>
          </a:bodyPr>
          <a:lstStyle/>
          <a:p>
            <a:pPr algn="l"/>
            <a:endParaRPr lang="en-US" dirty="0"/>
          </a:p>
          <a:p>
            <a:pPr algn="l"/>
            <a:endParaRPr lang="en-US" dirty="0"/>
          </a:p>
          <a:p>
            <a:pPr algn="l"/>
            <a:r>
              <a:rPr lang="en-US" dirty="0"/>
              <a:t>Indah Saptorini</a:t>
            </a:r>
          </a:p>
        </p:txBody>
      </p:sp>
    </p:spTree>
    <p:extLst>
      <p:ext uri="{BB962C8B-B14F-4D97-AF65-F5344CB8AC3E}">
        <p14:creationId xmlns:p14="http://schemas.microsoft.com/office/powerpoint/2010/main" val="33675946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Medium"/>
                <a:cs typeface="Avenir Medium"/>
              </a:rPr>
              <a:t>MASA PENJAJAHAN</a:t>
            </a:r>
          </a:p>
        </p:txBody>
      </p:sp>
      <p:sp>
        <p:nvSpPr>
          <p:cNvPr id="3" name="Text Placeholder 2"/>
          <p:cNvSpPr>
            <a:spLocks noGrp="1"/>
          </p:cNvSpPr>
          <p:nvPr>
            <p:ph type="body" idx="1"/>
          </p:nvPr>
        </p:nvSpPr>
        <p:spPr/>
        <p:txBody>
          <a:bodyPr/>
          <a:lstStyle/>
          <a:p>
            <a:r>
              <a:rPr lang="en-US"/>
              <a:t>Pergerakan Serikat Buruh di Indonesia</a:t>
            </a:r>
          </a:p>
        </p:txBody>
      </p:sp>
    </p:spTree>
    <p:extLst>
      <p:ext uri="{BB962C8B-B14F-4D97-AF65-F5344CB8AC3E}">
        <p14:creationId xmlns:p14="http://schemas.microsoft.com/office/powerpoint/2010/main" val="23944605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1803" y="350196"/>
            <a:ext cx="4646904" cy="1624520"/>
          </a:xfrm>
        </p:spPr>
        <p:txBody>
          <a:bodyPr vert="horz" lIns="91440" tIns="45720" rIns="91440" bIns="45720" rtlCol="0" anchor="ctr">
            <a:normAutofit/>
          </a:bodyPr>
          <a:lstStyle/>
          <a:p>
            <a:pPr latinLnBrk="0"/>
            <a:r>
              <a:rPr lang="en-US" sz="4000"/>
              <a:t>1603 – 1799</a:t>
            </a:r>
          </a:p>
        </p:txBody>
      </p:sp>
      <p:sp>
        <p:nvSpPr>
          <p:cNvPr id="4" name="Content Placeholder 3"/>
          <p:cNvSpPr>
            <a:spLocks noGrp="1"/>
          </p:cNvSpPr>
          <p:nvPr>
            <p:ph sz="half" idx="2"/>
          </p:nvPr>
        </p:nvSpPr>
        <p:spPr>
          <a:xfrm>
            <a:off x="761802" y="2743200"/>
            <a:ext cx="4646905" cy="3613149"/>
          </a:xfrm>
        </p:spPr>
        <p:txBody>
          <a:bodyPr vert="horz" lIns="91440" tIns="45720" rIns="91440" bIns="45720" rtlCol="0" anchor="ctr">
            <a:normAutofit/>
          </a:bodyPr>
          <a:lstStyle/>
          <a:p>
            <a:pPr latinLnBrk="0"/>
            <a:r>
              <a:rPr lang="en-US" sz="2000"/>
              <a:t>VOC, Perusahaan hindia timur, mendirikan ibu kota di kota pelabuhan Jayakarta (Batavia)</a:t>
            </a:r>
          </a:p>
          <a:p>
            <a:pPr latinLnBrk="0"/>
            <a:r>
              <a:rPr lang="en-US" sz="2000"/>
              <a:t>Perusahaan multinasional pertama di dunia</a:t>
            </a:r>
          </a:p>
          <a:p>
            <a:pPr latinLnBrk="0"/>
            <a:r>
              <a:rPr lang="en-US" sz="2000"/>
              <a:t>Melakukan monopoli terhadap perdagangan hindia timur selama kurang lebih 200 tahun</a:t>
            </a:r>
          </a:p>
          <a:p>
            <a:pPr latinLnBrk="0"/>
            <a:r>
              <a:rPr lang="en-US" sz="2000"/>
              <a:t>Penjajahan belanda merupakan awal gerakan kelas pekerja di Indonesia  </a:t>
            </a:r>
          </a:p>
        </p:txBody>
      </p:sp>
      <p:pic>
        <p:nvPicPr>
          <p:cNvPr id="5" name="606px-Voc.jpg" descr="/Users/SaptoriniIndah/Downloads/606px-Voc.jpg"/>
          <p:cNvPicPr>
            <a:picLocks noGrp="1" noChangeAspect="1"/>
          </p:cNvPicPr>
          <p:nvPr>
            <p:ph sz="half" idx="1"/>
          </p:nvPr>
        </p:nvPicPr>
        <p:blipFill rotWithShape="1">
          <a:blip r:embed="rId2" r:link="rId3">
            <a:extLst>
              <a:ext uri="{28A0092B-C50C-407E-A947-70E740481C1C}">
                <a14:useLocalDpi xmlns:a14="http://schemas.microsoft.com/office/drawing/2010/main" val="0"/>
              </a:ext>
            </a:extLst>
          </a:blip>
          <a:srcRect l="11552" r="17924"/>
          <a:stretch>
            <a:fillRect/>
          </a:stretch>
        </p:blipFill>
        <p:spPr>
          <a:xfrm>
            <a:off x="6096000" y="1"/>
            <a:ext cx="6102825" cy="6858000"/>
          </a:xfrm>
          <a:prstGeom prst="rect">
            <a:avLst/>
          </a:prstGeom>
        </p:spPr>
      </p:pic>
    </p:spTree>
    <p:extLst>
      <p:ext uri="{BB962C8B-B14F-4D97-AF65-F5344CB8AC3E}">
        <p14:creationId xmlns:p14="http://schemas.microsoft.com/office/powerpoint/2010/main" val="41299979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36397" y="502020"/>
            <a:ext cx="5323715" cy="1642970"/>
          </a:xfrm>
        </p:spPr>
        <p:txBody>
          <a:bodyPr vert="horz" lIns="91440" tIns="45720" rIns="91440" bIns="45720" rtlCol="0" anchor="b">
            <a:normAutofit/>
          </a:bodyPr>
          <a:lstStyle/>
          <a:p>
            <a:pPr latinLnBrk="0"/>
            <a:r>
              <a:rPr lang="en-US" sz="4000" kern="1200">
                <a:solidFill>
                  <a:schemeClr val="tx1"/>
                </a:solidFill>
                <a:latin typeface="+mj-lt"/>
                <a:ea typeface="+mj-ea"/>
                <a:cs typeface="+mj-cs"/>
              </a:rPr>
              <a:t>1879-1942</a:t>
            </a:r>
          </a:p>
        </p:txBody>
      </p:sp>
      <p:sp>
        <p:nvSpPr>
          <p:cNvPr id="4" name="Content Placeholder 3"/>
          <p:cNvSpPr>
            <a:spLocks noGrp="1"/>
          </p:cNvSpPr>
          <p:nvPr>
            <p:ph sz="half" idx="2"/>
          </p:nvPr>
        </p:nvSpPr>
        <p:spPr>
          <a:xfrm>
            <a:off x="1144923" y="2405894"/>
            <a:ext cx="5315189" cy="3535083"/>
          </a:xfrm>
        </p:spPr>
        <p:txBody>
          <a:bodyPr vert="horz" lIns="91440" tIns="45720" rIns="91440" bIns="45720" rtlCol="0" anchor="t">
            <a:normAutofit/>
          </a:bodyPr>
          <a:lstStyle/>
          <a:p>
            <a:pPr latinLnBrk="0"/>
            <a:r>
              <a:rPr lang="en-US" sz="2000"/>
              <a:t>Serikat buruh pertama kali dibentuk pada tahun 1897 bernama NIOG (Nederland Indies Onderw Genootsch- Serikat Guru)</a:t>
            </a:r>
          </a:p>
          <a:p>
            <a:pPr latinLnBrk="0"/>
            <a:r>
              <a:rPr lang="en-US" sz="2000"/>
              <a:t>1905 (Serikat Buruh Pos)</a:t>
            </a:r>
          </a:p>
          <a:p>
            <a:pPr latinLnBrk="0"/>
            <a:r>
              <a:rPr lang="en-US" sz="2000"/>
              <a:t>1906 (Serikat Buruh perkebunan, Serikat buruh Gula)</a:t>
            </a:r>
          </a:p>
          <a:p>
            <a:pPr latinLnBrk="0"/>
            <a:r>
              <a:rPr lang="en-US" sz="2000"/>
              <a:t>1907 (Serikat Buruh Pegawai Negeri Sipil)</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java-verwerking-van-de-kapokoogst-1900_tmnr_60020393.jpg" descr="/Users/SaptoriniIndah/Downloads/java-verwerking-van-de-kapokoogst-1900_tmnr_60020393.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l="16984" r="16984"/>
          <a:stretch>
            <a:fillRect/>
          </a:stretch>
        </p:blipFill>
        <p:spPr>
          <a:xfrm>
            <a:off x="7075967" y="1108058"/>
            <a:ext cx="4170530" cy="4673777"/>
          </a:xfrm>
          <a:prstGeom prst="rect">
            <a:avLst/>
          </a:prstGeom>
        </p:spPr>
      </p:pic>
    </p:spTree>
    <p:extLst>
      <p:ext uri="{BB962C8B-B14F-4D97-AF65-F5344CB8AC3E}">
        <p14:creationId xmlns:p14="http://schemas.microsoft.com/office/powerpoint/2010/main" val="14621386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388F20F8-60BF-42FE-A252-DFD5A7445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2">
            <a:extLst>
              <a:ext uri="{FF2B5EF4-FFF2-40B4-BE49-F238E27FC236}">
                <a16:creationId xmlns:a16="http://schemas.microsoft.com/office/drawing/2014/main" id="{98A68847-134F-4AF1-B1C6-332344C9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latinLnBrk="0"/>
            <a:r>
              <a:rPr lang="en-US" kern="1200">
                <a:solidFill>
                  <a:schemeClr val="tx1"/>
                </a:solidFill>
                <a:latin typeface="+mj-lt"/>
                <a:ea typeface="+mj-ea"/>
                <a:cs typeface="+mj-cs"/>
              </a:rPr>
              <a:t>1908 </a:t>
            </a:r>
          </a:p>
        </p:txBody>
      </p:sp>
      <p:pic>
        <p:nvPicPr>
          <p:cNvPr id="5" name="180px-Semaoen.jpg" descr="/Users/SaptoriniIndah/Downloads/180px-Semaoen.jpg"/>
          <p:cNvPicPr>
            <a:picLocks noChangeAspect="1"/>
          </p:cNvPicPr>
          <p:nvPr/>
        </p:nvPicPr>
        <p:blipFill>
          <a:blip r:embed="rId2" r:link="rId3">
            <a:extLst>
              <a:ext uri="{28A0092B-C50C-407E-A947-70E740481C1C}">
                <a14:useLocalDpi xmlns:a14="http://schemas.microsoft.com/office/drawing/2010/main" val="0"/>
              </a:ext>
            </a:extLst>
          </a:blip>
          <a:srcRect t="4362" b="4362"/>
          <a:stretch>
            <a:fillRect/>
          </a:stretch>
        </p:blipFill>
        <p:spPr>
          <a:xfrm>
            <a:off x="1553043" y="2002965"/>
            <a:ext cx="4477117" cy="3759736"/>
          </a:xfrm>
          <a:prstGeom prst="rect">
            <a:avLst/>
          </a:prstGeom>
        </p:spPr>
      </p:pic>
      <p:sp>
        <p:nvSpPr>
          <p:cNvPr id="4" name="Content Placeholder 3"/>
          <p:cNvSpPr>
            <a:spLocks/>
          </p:cNvSpPr>
          <p:nvPr/>
        </p:nvSpPr>
        <p:spPr>
          <a:xfrm>
            <a:off x="6161839" y="2002965"/>
            <a:ext cx="4477117" cy="3759736"/>
          </a:xfrm>
          <a:prstGeom prst="rect">
            <a:avLst/>
          </a:prstGeom>
        </p:spPr>
        <p:txBody>
          <a:bodyPr>
            <a:normAutofit/>
          </a:bodyPr>
          <a:lstStyle/>
          <a:p>
            <a:pPr defTabSz="786384">
              <a:spcAft>
                <a:spcPts val="600"/>
              </a:spcAft>
            </a:pPr>
            <a:r>
              <a:rPr lang="en-US" sz="1548" kern="1200">
                <a:solidFill>
                  <a:schemeClr val="tx1"/>
                </a:solidFill>
                <a:latin typeface="Avenir Book"/>
                <a:ea typeface="+mn-ea"/>
                <a:cs typeface="+mn-cs"/>
              </a:rPr>
              <a:t>VSTP (Vereniging Spoor-Traam Personen- Serikat Buruh Kereta Api) terbentuk pada 14 November 1908 di Semarang.</a:t>
            </a:r>
          </a:p>
          <a:p>
            <a:pPr defTabSz="786384">
              <a:spcAft>
                <a:spcPts val="600"/>
              </a:spcAft>
            </a:pPr>
            <a:r>
              <a:rPr lang="en-US" sz="1548" kern="1200">
                <a:solidFill>
                  <a:schemeClr val="tx1"/>
                </a:solidFill>
                <a:latin typeface="Avenir Book"/>
                <a:ea typeface="+mn-ea"/>
                <a:cs typeface="+mn-cs"/>
              </a:rPr>
              <a:t>Semaoen, pada umur 16 tahun terpilih sebagai salah satu orang Indonesia pertama yang menjadi anggota VSTP </a:t>
            </a:r>
          </a:p>
          <a:p>
            <a:pPr defTabSz="786384">
              <a:spcAft>
                <a:spcPts val="600"/>
              </a:spcAft>
            </a:pPr>
            <a:r>
              <a:rPr lang="en-US" sz="1548" kern="1200">
                <a:solidFill>
                  <a:schemeClr val="tx1"/>
                </a:solidFill>
                <a:latin typeface="Avenir Book"/>
                <a:ea typeface="+mn-ea"/>
                <a:cs typeface="+mn-cs"/>
              </a:rPr>
              <a:t>Anggota VSTP  pada 1913 sebanyak 1,242 (673 orang eropa, 569 Indonesia)</a:t>
            </a:r>
          </a:p>
          <a:p>
            <a:pPr defTabSz="786384">
              <a:spcAft>
                <a:spcPts val="600"/>
              </a:spcAft>
            </a:pPr>
            <a:r>
              <a:rPr lang="en-US" sz="1548" kern="1200">
                <a:solidFill>
                  <a:schemeClr val="tx1"/>
                </a:solidFill>
                <a:latin typeface="Avenir Book"/>
                <a:ea typeface="+mn-ea"/>
                <a:cs typeface="+mn-cs"/>
              </a:rPr>
              <a:t>VSTP memiliki terbitan harian (</a:t>
            </a:r>
            <a:r>
              <a:rPr lang="en-US" sz="1548" i="1" kern="1200">
                <a:solidFill>
                  <a:schemeClr val="tx1"/>
                </a:solidFill>
                <a:latin typeface="Avenir Book"/>
                <a:ea typeface="+mn-ea"/>
                <a:cs typeface="+mn-cs"/>
              </a:rPr>
              <a:t>Si Tetap</a:t>
            </a:r>
            <a:r>
              <a:rPr lang="en-US" sz="1548" kern="1200">
                <a:solidFill>
                  <a:schemeClr val="tx1"/>
                </a:solidFill>
                <a:latin typeface="Avenir Book"/>
                <a:ea typeface="+mn-ea"/>
                <a:cs typeface="+mn-cs"/>
              </a:rPr>
              <a:t>) berbahasa Indonesia</a:t>
            </a:r>
          </a:p>
          <a:p>
            <a:pPr defTabSz="786384">
              <a:spcAft>
                <a:spcPts val="600"/>
              </a:spcAft>
            </a:pPr>
            <a:r>
              <a:rPr lang="en-US" sz="1548" kern="1200">
                <a:solidFill>
                  <a:schemeClr val="tx1"/>
                </a:solidFill>
                <a:latin typeface="Avenir Book"/>
                <a:ea typeface="+mn-ea"/>
                <a:cs typeface="+mn-cs"/>
              </a:rPr>
              <a:t>Pada 1923, dia mengorganisir pemogokan umum serikat buruh kereta api. </a:t>
            </a:r>
            <a:endParaRPr lang="en-US">
              <a:latin typeface="Avenir Book"/>
              <a:cs typeface="Avenir Book"/>
            </a:endParaRPr>
          </a:p>
        </p:txBody>
      </p:sp>
      <p:sp>
        <p:nvSpPr>
          <p:cNvPr id="6" name="TextBox 5"/>
          <p:cNvSpPr txBox="1"/>
          <p:nvPr/>
        </p:nvSpPr>
        <p:spPr>
          <a:xfrm>
            <a:off x="3513047" y="5844684"/>
            <a:ext cx="1434974" cy="330540"/>
          </a:xfrm>
          <a:prstGeom prst="rect">
            <a:avLst/>
          </a:prstGeom>
          <a:noFill/>
        </p:spPr>
        <p:txBody>
          <a:bodyPr wrap="square" rtlCol="0">
            <a:spAutoFit/>
          </a:bodyPr>
          <a:lstStyle/>
          <a:p>
            <a:pPr defTabSz="786384">
              <a:spcAft>
                <a:spcPts val="600"/>
              </a:spcAft>
            </a:pPr>
            <a:r>
              <a:rPr lang="en-US" sz="1548" kern="1200">
                <a:solidFill>
                  <a:schemeClr val="tx1"/>
                </a:solidFill>
                <a:latin typeface="+mn-lt"/>
                <a:ea typeface="+mn-ea"/>
                <a:cs typeface="+mn-cs"/>
              </a:rPr>
              <a:t>Semaoen</a:t>
            </a:r>
            <a:endParaRPr lang="en-US"/>
          </a:p>
        </p:txBody>
      </p:sp>
    </p:spTree>
    <p:extLst>
      <p:ext uri="{BB962C8B-B14F-4D97-AF65-F5344CB8AC3E}">
        <p14:creationId xmlns:p14="http://schemas.microsoft.com/office/powerpoint/2010/main" val="1666420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1">
            <a:extLst>
              <a:ext uri="{FF2B5EF4-FFF2-40B4-BE49-F238E27FC236}">
                <a16:creationId xmlns:a16="http://schemas.microsoft.com/office/drawing/2014/main" id="{388F20F8-60BF-42FE-A252-DFD5A7445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13">
            <a:extLst>
              <a:ext uri="{FF2B5EF4-FFF2-40B4-BE49-F238E27FC236}">
                <a16:creationId xmlns:a16="http://schemas.microsoft.com/office/drawing/2014/main" id="{98A68847-134F-4AF1-B1C6-332344C9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latinLnBrk="0"/>
            <a:r>
              <a:rPr lang="en-US" kern="1200">
                <a:solidFill>
                  <a:schemeClr val="tx1"/>
                </a:solidFill>
                <a:latin typeface="+mj-lt"/>
                <a:ea typeface="+mj-ea"/>
                <a:cs typeface="+mj-cs"/>
              </a:rPr>
              <a:t>1912</a:t>
            </a:r>
          </a:p>
        </p:txBody>
      </p:sp>
      <p:pic>
        <p:nvPicPr>
          <p:cNvPr id="5" name="COLLECTIE_TROPENMUSEUM_Groepsportret_tijdens_een_ledenvergadering_van_de_Sarekat_Islam_(SI)_in_Kaliwoengoe_TMnr_60009089.jpg" descr="/Users/SaptoriniIndah/Downloads/COLLECTIE_TROPENMUSEUM_Groepsportret_tijdens_een_ledenvergadering_van_de_Sarekat_Islam_(SI)_in_Kaliwoengoe_TMnr_60009089.jpg"/>
          <p:cNvPicPr>
            <a:picLocks noChangeAspect="1"/>
          </p:cNvPicPr>
          <p:nvPr/>
        </p:nvPicPr>
        <p:blipFill>
          <a:blip r:embed="rId2" r:link="rId3">
            <a:extLst>
              <a:ext uri="{28A0092B-C50C-407E-A947-70E740481C1C}">
                <a14:useLocalDpi xmlns:a14="http://schemas.microsoft.com/office/drawing/2010/main" val="0"/>
              </a:ext>
            </a:extLst>
          </a:blip>
          <a:srcRect l="16666" r="16666"/>
          <a:stretch>
            <a:fillRect/>
          </a:stretch>
        </p:blipFill>
        <p:spPr>
          <a:xfrm>
            <a:off x="2256007" y="2002965"/>
            <a:ext cx="3309262" cy="3858204"/>
          </a:xfrm>
          <a:prstGeom prst="rect">
            <a:avLst/>
          </a:prstGeom>
        </p:spPr>
      </p:pic>
      <p:sp>
        <p:nvSpPr>
          <p:cNvPr id="4" name="Content Placeholder 3"/>
          <p:cNvSpPr>
            <a:spLocks/>
          </p:cNvSpPr>
          <p:nvPr/>
        </p:nvSpPr>
        <p:spPr>
          <a:xfrm>
            <a:off x="5690147" y="2002965"/>
            <a:ext cx="4968754" cy="3899829"/>
          </a:xfrm>
          <a:prstGeom prst="rect">
            <a:avLst/>
          </a:prstGeom>
        </p:spPr>
        <p:txBody>
          <a:bodyPr>
            <a:normAutofit/>
          </a:bodyPr>
          <a:lstStyle/>
          <a:p>
            <a:pPr defTabSz="740664">
              <a:spcAft>
                <a:spcPts val="600"/>
              </a:spcAft>
            </a:pPr>
            <a:r>
              <a:rPr lang="en-US" sz="1458" kern="1200" dirty="0" err="1">
                <a:solidFill>
                  <a:schemeClr val="tx1"/>
                </a:solidFill>
                <a:latin typeface="Avenir Book"/>
                <a:ea typeface="+mn-ea"/>
                <a:cs typeface="+mn-cs"/>
              </a:rPr>
              <a:t>Sarekat</a:t>
            </a:r>
            <a:r>
              <a:rPr lang="en-US" sz="1458" kern="1200" dirty="0">
                <a:solidFill>
                  <a:schemeClr val="tx1"/>
                </a:solidFill>
                <a:latin typeface="Avenir Book"/>
                <a:ea typeface="+mn-ea"/>
                <a:cs typeface="+mn-cs"/>
              </a:rPr>
              <a:t> Islam </a:t>
            </a:r>
            <a:r>
              <a:rPr lang="en-US" sz="1458" kern="1200" dirty="0" err="1">
                <a:solidFill>
                  <a:schemeClr val="tx1"/>
                </a:solidFill>
                <a:latin typeface="Avenir Book"/>
                <a:ea typeface="+mn-ea"/>
                <a:cs typeface="+mn-cs"/>
              </a:rPr>
              <a:t>dahulu</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Sarekat</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Dagang</a:t>
            </a:r>
            <a:r>
              <a:rPr lang="en-US" sz="1458" kern="1200" dirty="0">
                <a:solidFill>
                  <a:schemeClr val="tx1"/>
                </a:solidFill>
                <a:latin typeface="Avenir Book"/>
                <a:ea typeface="+mn-ea"/>
                <a:cs typeface="+mn-cs"/>
              </a:rPr>
              <a:t> Islam  </a:t>
            </a:r>
            <a:r>
              <a:rPr lang="en-US" sz="1458" kern="1200" dirty="0" err="1">
                <a:solidFill>
                  <a:schemeClr val="tx1"/>
                </a:solidFill>
                <a:latin typeface="Avenir Book"/>
                <a:ea typeface="+mn-ea"/>
                <a:cs typeface="+mn-cs"/>
              </a:rPr>
              <a:t>merupakan</a:t>
            </a:r>
            <a:r>
              <a:rPr lang="en-US" sz="1458" kern="1200" dirty="0">
                <a:solidFill>
                  <a:schemeClr val="tx1"/>
                </a:solidFill>
                <a:latin typeface="Avenir Book"/>
                <a:ea typeface="+mn-ea"/>
                <a:cs typeface="+mn-cs"/>
              </a:rPr>
              <a:t> </a:t>
            </a:r>
          </a:p>
          <a:p>
            <a:pPr defTabSz="740664">
              <a:spcAft>
                <a:spcPts val="600"/>
              </a:spcAft>
            </a:pPr>
            <a:r>
              <a:rPr lang="en-US" sz="1458" kern="1200" dirty="0" err="1">
                <a:solidFill>
                  <a:schemeClr val="tx1"/>
                </a:solidFill>
                <a:latin typeface="Avenir Book"/>
                <a:ea typeface="+mn-ea"/>
                <a:cs typeface="+mn-cs"/>
              </a:rPr>
              <a:t>kumpulan</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pedagang</a:t>
            </a:r>
            <a:r>
              <a:rPr lang="en-US" sz="1458" kern="1200" dirty="0">
                <a:solidFill>
                  <a:schemeClr val="tx1"/>
                </a:solidFill>
                <a:latin typeface="Avenir Book"/>
                <a:ea typeface="+mn-ea"/>
                <a:cs typeface="+mn-cs"/>
              </a:rPr>
              <a:t> batik yang </a:t>
            </a:r>
            <a:r>
              <a:rPr lang="en-US" sz="1458" kern="1200" dirty="0" err="1">
                <a:solidFill>
                  <a:schemeClr val="tx1"/>
                </a:solidFill>
                <a:latin typeface="Avenir Book"/>
                <a:ea typeface="+mn-ea"/>
                <a:cs typeface="+mn-cs"/>
              </a:rPr>
              <a:t>berubah</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menjadi</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organisasi</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pergerakan</a:t>
            </a:r>
            <a:r>
              <a:rPr lang="en-US" sz="1458" kern="1200" dirty="0">
                <a:solidFill>
                  <a:schemeClr val="tx1"/>
                </a:solidFill>
                <a:latin typeface="Avenir Book"/>
                <a:ea typeface="+mn-ea"/>
                <a:cs typeface="+mn-cs"/>
              </a:rPr>
              <a:t>. H.O,S </a:t>
            </a:r>
            <a:r>
              <a:rPr lang="en-US" sz="1458" kern="1200" dirty="0" err="1">
                <a:solidFill>
                  <a:schemeClr val="tx1"/>
                </a:solidFill>
                <a:latin typeface="Avenir Book"/>
                <a:ea typeface="+mn-ea"/>
                <a:cs typeface="+mn-cs"/>
              </a:rPr>
              <a:t>Cokroaminoto</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adalah</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tokoh</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utama</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Sarekat</a:t>
            </a:r>
            <a:r>
              <a:rPr lang="en-US" sz="1458" kern="1200" dirty="0">
                <a:solidFill>
                  <a:schemeClr val="tx1"/>
                </a:solidFill>
                <a:latin typeface="Avenir Book"/>
                <a:ea typeface="+mn-ea"/>
                <a:cs typeface="+mn-cs"/>
              </a:rPr>
              <a:t> Islam. </a:t>
            </a:r>
            <a:r>
              <a:rPr lang="en-US" sz="1458" kern="1200" dirty="0" err="1">
                <a:solidFill>
                  <a:schemeClr val="tx1"/>
                </a:solidFill>
                <a:latin typeface="Avenir Book"/>
                <a:ea typeface="+mn-ea"/>
                <a:cs typeface="+mn-cs"/>
              </a:rPr>
              <a:t>Beliau</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mempunyai</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tiga</a:t>
            </a:r>
            <a:r>
              <a:rPr lang="en-US" sz="1458" kern="1200" dirty="0">
                <a:solidFill>
                  <a:schemeClr val="tx1"/>
                </a:solidFill>
                <a:latin typeface="Avenir Book"/>
                <a:ea typeface="+mn-ea"/>
                <a:cs typeface="+mn-cs"/>
              </a:rPr>
              <a:t> murid yang pada </a:t>
            </a:r>
          </a:p>
          <a:p>
            <a:pPr defTabSz="740664">
              <a:spcAft>
                <a:spcPts val="600"/>
              </a:spcAft>
            </a:pPr>
            <a:r>
              <a:rPr lang="en-US" sz="1458" kern="1200" dirty="0" err="1">
                <a:solidFill>
                  <a:schemeClr val="tx1"/>
                </a:solidFill>
                <a:latin typeface="Avenir Book"/>
                <a:ea typeface="+mn-ea"/>
                <a:cs typeface="+mn-cs"/>
              </a:rPr>
              <a:t>masanya</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mempunyai</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peran</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penting</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dalam</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politik</a:t>
            </a:r>
            <a:r>
              <a:rPr lang="en-US" sz="1458" kern="1200" dirty="0">
                <a:solidFill>
                  <a:schemeClr val="tx1"/>
                </a:solidFill>
                <a:latin typeface="Avenir Book"/>
                <a:ea typeface="+mn-ea"/>
                <a:cs typeface="+mn-cs"/>
              </a:rPr>
              <a:t> Indonesia : Soekarno (</a:t>
            </a:r>
            <a:r>
              <a:rPr lang="en-US" sz="1458" kern="1200" dirty="0" err="1">
                <a:solidFill>
                  <a:schemeClr val="tx1"/>
                </a:solidFill>
                <a:latin typeface="Avenir Book"/>
                <a:ea typeface="+mn-ea"/>
                <a:cs typeface="+mn-cs"/>
              </a:rPr>
              <a:t>nationalis</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Semaoen</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komunis</a:t>
            </a:r>
            <a:r>
              <a:rPr lang="en-US" sz="1458" kern="1200" dirty="0">
                <a:solidFill>
                  <a:schemeClr val="tx1"/>
                </a:solidFill>
                <a:latin typeface="Avenir Book"/>
                <a:ea typeface="+mn-ea"/>
                <a:cs typeface="+mn-cs"/>
              </a:rPr>
              <a:t>), and </a:t>
            </a:r>
            <a:r>
              <a:rPr lang="en-US" sz="1458" kern="1200" dirty="0" err="1">
                <a:solidFill>
                  <a:schemeClr val="tx1"/>
                </a:solidFill>
                <a:latin typeface="Avenir Book"/>
                <a:ea typeface="+mn-ea"/>
                <a:cs typeface="+mn-cs"/>
              </a:rPr>
              <a:t>Kartosuwirjo</a:t>
            </a:r>
            <a:r>
              <a:rPr lang="en-US" sz="1458" kern="1200" dirty="0">
                <a:solidFill>
                  <a:schemeClr val="tx1"/>
                </a:solidFill>
                <a:latin typeface="Avenir Book"/>
                <a:ea typeface="+mn-ea"/>
                <a:cs typeface="+mn-cs"/>
              </a:rPr>
              <a:t> (</a:t>
            </a:r>
            <a:r>
              <a:rPr lang="en-US" sz="1458" kern="1200" dirty="0" err="1">
                <a:solidFill>
                  <a:schemeClr val="tx1"/>
                </a:solidFill>
                <a:latin typeface="Avenir Book"/>
                <a:ea typeface="+mn-ea"/>
                <a:cs typeface="+mn-cs"/>
              </a:rPr>
              <a:t>islamis</a:t>
            </a:r>
            <a:r>
              <a:rPr lang="en-US" sz="1458" kern="1200" dirty="0">
                <a:solidFill>
                  <a:schemeClr val="tx1"/>
                </a:solidFill>
                <a:latin typeface="Avenir Book"/>
                <a:ea typeface="+mn-ea"/>
                <a:cs typeface="+mn-cs"/>
              </a:rPr>
              <a:t>) </a:t>
            </a:r>
            <a:endParaRPr lang="en-US" dirty="0">
              <a:latin typeface="Avenir Book"/>
              <a:cs typeface="Avenir Book"/>
            </a:endParaRPr>
          </a:p>
        </p:txBody>
      </p:sp>
      <p:sp>
        <p:nvSpPr>
          <p:cNvPr id="7" name="TextBox 6"/>
          <p:cNvSpPr txBox="1"/>
          <p:nvPr/>
        </p:nvSpPr>
        <p:spPr>
          <a:xfrm>
            <a:off x="2633843" y="5861168"/>
            <a:ext cx="3056304" cy="316690"/>
          </a:xfrm>
          <a:prstGeom prst="rect">
            <a:avLst/>
          </a:prstGeom>
          <a:noFill/>
        </p:spPr>
        <p:txBody>
          <a:bodyPr wrap="square" rtlCol="0">
            <a:spAutoFit/>
          </a:bodyPr>
          <a:lstStyle/>
          <a:p>
            <a:pPr defTabSz="740664">
              <a:spcAft>
                <a:spcPts val="600"/>
              </a:spcAft>
            </a:pPr>
            <a:r>
              <a:rPr lang="en-US" sz="1458" kern="1200">
                <a:solidFill>
                  <a:schemeClr val="tx1"/>
                </a:solidFill>
                <a:latin typeface="+mn-lt"/>
                <a:ea typeface="+mn-ea"/>
                <a:cs typeface="+mn-cs"/>
              </a:rPr>
              <a:t>Group Photo of SI Meeting</a:t>
            </a:r>
            <a:endParaRPr lang="en-US"/>
          </a:p>
        </p:txBody>
      </p:sp>
    </p:spTree>
    <p:extLst>
      <p:ext uri="{BB962C8B-B14F-4D97-AF65-F5344CB8AC3E}">
        <p14:creationId xmlns:p14="http://schemas.microsoft.com/office/powerpoint/2010/main" val="1325427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1919-1921</a:t>
            </a:r>
          </a:p>
        </p:txBody>
      </p:sp>
      <p:pic>
        <p:nvPicPr>
          <p:cNvPr id="5" name="Soerjopranoto_1961_Indonesia_stamp.jpg" descr="/Users/SaptoriniIndah/Downloads/Soerjopranoto_1961_Indonesia_stamp.jpg"/>
          <p:cNvPicPr>
            <a:picLocks noGrp="1" noChangeAspect="1"/>
          </p:cNvPicPr>
          <p:nvPr>
            <p:ph sz="half" idx="1"/>
          </p:nvPr>
        </p:nvPicPr>
        <p:blipFill>
          <a:blip r:embed="rId2" r:link="rId3">
            <a:extLst>
              <a:ext uri="{28A0092B-C50C-407E-A947-70E740481C1C}">
                <a14:useLocalDpi xmlns:a14="http://schemas.microsoft.com/office/drawing/2010/main" val="0"/>
              </a:ext>
            </a:extLst>
          </a:blip>
          <a:srcRect t="-40590" b="-40590"/>
          <a:stretch>
            <a:fillRect/>
          </a:stretch>
        </p:blipFill>
        <p:spPr/>
      </p:pic>
      <p:sp>
        <p:nvSpPr>
          <p:cNvPr id="4" name="Content Placeholder 3"/>
          <p:cNvSpPr>
            <a:spLocks noGrp="1"/>
          </p:cNvSpPr>
          <p:nvPr>
            <p:ph sz="half" idx="2"/>
          </p:nvPr>
        </p:nvSpPr>
        <p:spPr/>
        <p:txBody>
          <a:bodyPr>
            <a:normAutofit fontScale="85000" lnSpcReduction="20000"/>
          </a:bodyPr>
          <a:lstStyle/>
          <a:p>
            <a:r>
              <a:rPr lang="en-US">
                <a:latin typeface="Avenir Book"/>
                <a:cs typeface="Avenir Book"/>
              </a:rPr>
              <a:t>Persatuan Pergerakan Kaum Buruh (PPKB) dibentuk pada  1919. PPKB merupakan federasi pertama di Indonesia.</a:t>
            </a:r>
          </a:p>
          <a:p>
            <a:r>
              <a:rPr lang="en-US">
                <a:latin typeface="Avenir Book"/>
                <a:cs typeface="Avenir Book"/>
              </a:rPr>
              <a:t>PPKB juga mempunyai anggaran dasar serikat buruh </a:t>
            </a:r>
          </a:p>
          <a:p>
            <a:r>
              <a:rPr lang="en-US">
                <a:latin typeface="Avenir Book"/>
                <a:cs typeface="Avenir Book"/>
              </a:rPr>
              <a:t>Tuntutan buruh: kenaikan upah, 8 jam kerja per hari, 6 jam bagi kerja malam, 14 hari cuti tahunan,  pengakuan sebagai perwakilan serikat buruh di tempat kerja, jaminan sosial (pensiun, asuransi kesehatan)</a:t>
            </a:r>
          </a:p>
          <a:p>
            <a:r>
              <a:rPr lang="en-US">
                <a:latin typeface="Avenir Book"/>
                <a:cs typeface="Avenir Book"/>
              </a:rPr>
              <a:t>Tahun 1921, Federasi PPKB pecah menjadi dua (kelompok Islam dan Kelompok Komunis)</a:t>
            </a:r>
          </a:p>
          <a:p>
            <a:endParaRPr lang="en-US"/>
          </a:p>
        </p:txBody>
      </p:sp>
    </p:spTree>
    <p:extLst>
      <p:ext uri="{BB962C8B-B14F-4D97-AF65-F5344CB8AC3E}">
        <p14:creationId xmlns:p14="http://schemas.microsoft.com/office/powerpoint/2010/main" val="37584312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1920-1923</a:t>
            </a:r>
          </a:p>
        </p:txBody>
      </p:sp>
      <p:sp>
        <p:nvSpPr>
          <p:cNvPr id="3" name="Content Placeholder 2"/>
          <p:cNvSpPr>
            <a:spLocks noGrp="1"/>
          </p:cNvSpPr>
          <p:nvPr>
            <p:ph idx="1"/>
          </p:nvPr>
        </p:nvSpPr>
        <p:spPr>
          <a:xfrm>
            <a:off x="1981200" y="1417639"/>
            <a:ext cx="8229600" cy="4708525"/>
          </a:xfrm>
        </p:spPr>
        <p:txBody>
          <a:bodyPr>
            <a:normAutofit/>
          </a:bodyPr>
          <a:lstStyle/>
          <a:p>
            <a:r>
              <a:rPr lang="en-US">
                <a:latin typeface="Avenir Book"/>
                <a:cs typeface="Avenir Book"/>
              </a:rPr>
              <a:t>Setelah Perang Dunia pertama (1914-1918), Gerakan serikat buruh di Indonesia harus pula menghadapi situasi ekonomi dunia yang sulit (pada masa itu harga kebutuhan pokok meroket) </a:t>
            </a:r>
          </a:p>
          <a:p>
            <a:r>
              <a:rPr lang="en-US">
                <a:latin typeface="Avenir Book"/>
                <a:cs typeface="Avenir Book"/>
              </a:rPr>
              <a:t>Para buruh mengadakan pemogokan umum pada tahun sekitar 1920-1923</a:t>
            </a:r>
          </a:p>
          <a:p>
            <a:r>
              <a:rPr lang="en-US">
                <a:latin typeface="Avenir Book"/>
                <a:cs typeface="Avenir Book"/>
              </a:rPr>
              <a:t>Tuntutan Buruh: Kenaikan upah</a:t>
            </a:r>
          </a:p>
          <a:p>
            <a:r>
              <a:rPr lang="en-US">
                <a:latin typeface="Avenir Book"/>
                <a:cs typeface="Avenir Book"/>
              </a:rPr>
              <a:t>Para pemimpin pemogokan ditangkapi, serikat buruh dilarang melakukan pertemuan-pertemuan.</a:t>
            </a:r>
          </a:p>
          <a:p>
            <a:endParaRPr lang="en-US"/>
          </a:p>
        </p:txBody>
      </p:sp>
    </p:spTree>
    <p:extLst>
      <p:ext uri="{BB962C8B-B14F-4D97-AF65-F5344CB8AC3E}">
        <p14:creationId xmlns:p14="http://schemas.microsoft.com/office/powerpoint/2010/main" val="3157716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894347-C9A9-4BFD-8A6D-05A2B0CDD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9379192"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531D9B7-48AB-4407-A9E8-13391FCB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9902" flipV="1">
            <a:off x="5210629" y="4242714"/>
            <a:ext cx="7104297" cy="3137347"/>
          </a:xfrm>
          <a:custGeom>
            <a:avLst/>
            <a:gdLst>
              <a:gd name="connsiteX0" fmla="*/ 6772629 w 7104297"/>
              <a:gd name="connsiteY0" fmla="*/ 3137347 h 3137347"/>
              <a:gd name="connsiteX1" fmla="*/ 7104297 w 7104297"/>
              <a:gd name="connsiteY1" fmla="*/ 1081624 h 3137347"/>
              <a:gd name="connsiteX2" fmla="*/ 400225 w 7104297"/>
              <a:gd name="connsiteY2" fmla="*/ 0 h 3137347"/>
              <a:gd name="connsiteX3" fmla="*/ 277738 w 7104297"/>
              <a:gd name="connsiteY3" fmla="*/ 5048 h 3137347"/>
              <a:gd name="connsiteX4" fmla="*/ 0 w 7104297"/>
              <a:gd name="connsiteY4" fmla="*/ 23585 h 3137347"/>
              <a:gd name="connsiteX5" fmla="*/ 296410 w 7104297"/>
              <a:gd name="connsiteY5" fmla="*/ 136472 h 3137347"/>
              <a:gd name="connsiteX6" fmla="*/ 396403 w 7104297"/>
              <a:gd name="connsiteY6" fmla="*/ 445861 h 3137347"/>
              <a:gd name="connsiteX7" fmla="*/ 760665 w 7104297"/>
              <a:gd name="connsiteY7" fmla="*/ 621461 h 3137347"/>
              <a:gd name="connsiteX8" fmla="*/ 996368 w 7104297"/>
              <a:gd name="connsiteY8" fmla="*/ 684176 h 3137347"/>
              <a:gd name="connsiteX9" fmla="*/ 1535617 w 7104297"/>
              <a:gd name="connsiteY9" fmla="*/ 776157 h 3137347"/>
              <a:gd name="connsiteX10" fmla="*/ 1614185 w 7104297"/>
              <a:gd name="connsiteY10" fmla="*/ 926671 h 3137347"/>
              <a:gd name="connsiteX11" fmla="*/ 1682037 w 7104297"/>
              <a:gd name="connsiteY11" fmla="*/ 1093909 h 3137347"/>
              <a:gd name="connsiteX12" fmla="*/ 1824886 w 7104297"/>
              <a:gd name="connsiteY12" fmla="*/ 1202614 h 3137347"/>
              <a:gd name="connsiteX13" fmla="*/ 714243 w 7104297"/>
              <a:gd name="connsiteY13" fmla="*/ 1185890 h 3137347"/>
              <a:gd name="connsiteX14" fmla="*/ 1967733 w 7104297"/>
              <a:gd name="connsiteY14" fmla="*/ 1537090 h 3137347"/>
              <a:gd name="connsiteX15" fmla="*/ 1857026 w 7104297"/>
              <a:gd name="connsiteY15" fmla="*/ 1675062 h 3137347"/>
              <a:gd name="connsiteX16" fmla="*/ 2542697 w 7104297"/>
              <a:gd name="connsiteY16" fmla="*/ 1863205 h 3137347"/>
              <a:gd name="connsiteX17" fmla="*/ 2174863 w 7104297"/>
              <a:gd name="connsiteY17" fmla="*/ 1884109 h 3137347"/>
              <a:gd name="connsiteX18" fmla="*/ 4314015 w 7104297"/>
              <a:gd name="connsiteY18" fmla="*/ 2670128 h 3137347"/>
              <a:gd name="connsiteX19" fmla="*/ 5430784 w 7104297"/>
              <a:gd name="connsiteY19" fmla="*/ 2889725 h 3137347"/>
              <a:gd name="connsiteX20" fmla="*/ 6613344 w 7104297"/>
              <a:gd name="connsiteY20" fmla="*/ 3108822 h 313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04297" h="3137347">
                <a:moveTo>
                  <a:pt x="6772629" y="3137347"/>
                </a:moveTo>
                <a:lnTo>
                  <a:pt x="7104297" y="1081624"/>
                </a:lnTo>
                <a:lnTo>
                  <a:pt x="400225" y="0"/>
                </a:lnTo>
                <a:lnTo>
                  <a:pt x="277738" y="5048"/>
                </a:lnTo>
                <a:cubicBezTo>
                  <a:pt x="185423" y="9801"/>
                  <a:pt x="92851" y="15745"/>
                  <a:pt x="0" y="23585"/>
                </a:cubicBezTo>
                <a:cubicBezTo>
                  <a:pt x="96424" y="149013"/>
                  <a:pt x="221416" y="44490"/>
                  <a:pt x="296410" y="136472"/>
                </a:cubicBezTo>
                <a:cubicBezTo>
                  <a:pt x="224986" y="328795"/>
                  <a:pt x="253557" y="433318"/>
                  <a:pt x="396403" y="445861"/>
                </a:cubicBezTo>
                <a:cubicBezTo>
                  <a:pt x="535682" y="458403"/>
                  <a:pt x="685672" y="391507"/>
                  <a:pt x="760665" y="621461"/>
                </a:cubicBezTo>
                <a:cubicBezTo>
                  <a:pt x="782093" y="692537"/>
                  <a:pt x="914229" y="671633"/>
                  <a:pt x="996368" y="684176"/>
                </a:cubicBezTo>
                <a:cubicBezTo>
                  <a:pt x="1174926" y="713442"/>
                  <a:pt x="1364202" y="684176"/>
                  <a:pt x="1535617" y="776157"/>
                </a:cubicBezTo>
                <a:cubicBezTo>
                  <a:pt x="1603471" y="809604"/>
                  <a:pt x="1649896" y="834690"/>
                  <a:pt x="1614185" y="926671"/>
                </a:cubicBezTo>
                <a:cubicBezTo>
                  <a:pt x="1578472" y="1022833"/>
                  <a:pt x="1624898" y="1056279"/>
                  <a:pt x="1682037" y="1093909"/>
                </a:cubicBezTo>
                <a:cubicBezTo>
                  <a:pt x="1724892" y="1123175"/>
                  <a:pt x="1789173" y="1114814"/>
                  <a:pt x="1824886" y="1202614"/>
                </a:cubicBezTo>
                <a:cubicBezTo>
                  <a:pt x="1449909" y="1190070"/>
                  <a:pt x="1085647" y="1118994"/>
                  <a:pt x="714243" y="1185890"/>
                </a:cubicBezTo>
                <a:cubicBezTo>
                  <a:pt x="1121358" y="1353128"/>
                  <a:pt x="1567759" y="1344765"/>
                  <a:pt x="1967733" y="1537090"/>
                </a:cubicBezTo>
                <a:cubicBezTo>
                  <a:pt x="1953448" y="1603986"/>
                  <a:pt x="1860597" y="1574718"/>
                  <a:pt x="1857026" y="1675062"/>
                </a:cubicBezTo>
                <a:cubicBezTo>
                  <a:pt x="2067727" y="1779586"/>
                  <a:pt x="2321284" y="1708508"/>
                  <a:pt x="2542697" y="1863205"/>
                </a:cubicBezTo>
                <a:cubicBezTo>
                  <a:pt x="2414134" y="1934281"/>
                  <a:pt x="2296285" y="1817213"/>
                  <a:pt x="2174863" y="1884109"/>
                </a:cubicBezTo>
                <a:cubicBezTo>
                  <a:pt x="2214147" y="1984452"/>
                  <a:pt x="3992607" y="2603233"/>
                  <a:pt x="4314015" y="2670128"/>
                </a:cubicBezTo>
                <a:cubicBezTo>
                  <a:pt x="4559090" y="2721868"/>
                  <a:pt x="4976921" y="2803592"/>
                  <a:pt x="5430784" y="2889725"/>
                </a:cubicBezTo>
                <a:cubicBezTo>
                  <a:pt x="5827914" y="2965093"/>
                  <a:pt x="6252633" y="3043836"/>
                  <a:pt x="6613344" y="3108822"/>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Title 1"/>
          <p:cNvSpPr>
            <a:spLocks noGrp="1"/>
          </p:cNvSpPr>
          <p:nvPr>
            <p:ph type="title"/>
          </p:nvPr>
        </p:nvSpPr>
        <p:spPr>
          <a:xfrm>
            <a:off x="838200" y="937845"/>
            <a:ext cx="6696453" cy="3643679"/>
          </a:xfrm>
        </p:spPr>
        <p:txBody>
          <a:bodyPr vert="horz" lIns="91440" tIns="45720" rIns="91440" bIns="45720" rtlCol="0" anchor="b">
            <a:normAutofit/>
          </a:bodyPr>
          <a:lstStyle/>
          <a:p>
            <a:pPr latinLnBrk="0"/>
            <a:r>
              <a:rPr lang="en-US" sz="5200" b="0" kern="1200">
                <a:solidFill>
                  <a:schemeClr val="tx1"/>
                </a:solidFill>
                <a:latin typeface="+mj-lt"/>
                <a:ea typeface="+mj-ea"/>
                <a:cs typeface="+mj-cs"/>
              </a:rPr>
              <a:t>SETELAH KEMERDEKAAN, 1945 </a:t>
            </a:r>
          </a:p>
        </p:txBody>
      </p:sp>
      <p:sp>
        <p:nvSpPr>
          <p:cNvPr id="3" name="Text Placeholder 2"/>
          <p:cNvSpPr>
            <a:spLocks noGrp="1"/>
          </p:cNvSpPr>
          <p:nvPr>
            <p:ph type="body" idx="1"/>
          </p:nvPr>
        </p:nvSpPr>
        <p:spPr>
          <a:xfrm>
            <a:off x="6882064" y="5041616"/>
            <a:ext cx="4471736" cy="1246472"/>
          </a:xfrm>
        </p:spPr>
        <p:txBody>
          <a:bodyPr vert="horz" lIns="91440" tIns="45720" rIns="91440" bIns="45720" rtlCol="0" anchor="ctr">
            <a:normAutofit/>
          </a:bodyPr>
          <a:lstStyle/>
          <a:p>
            <a:pPr algn="r" latinLnBrk="0"/>
            <a:r>
              <a:rPr lang="en-US" kern="1200">
                <a:solidFill>
                  <a:schemeClr val="tx1"/>
                </a:solidFill>
                <a:latin typeface="+mn-lt"/>
                <a:ea typeface="+mn-ea"/>
                <a:cs typeface="+mn-cs"/>
              </a:rPr>
              <a:t>Pergerakan serikat buruh Indonesia</a:t>
            </a:r>
          </a:p>
        </p:txBody>
      </p:sp>
    </p:spTree>
    <p:extLst>
      <p:ext uri="{BB962C8B-B14F-4D97-AF65-F5344CB8AC3E}">
        <p14:creationId xmlns:p14="http://schemas.microsoft.com/office/powerpoint/2010/main" val="2185943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2493" y="238539"/>
            <a:ext cx="11018520" cy="1434415"/>
          </a:xfrm>
        </p:spPr>
        <p:txBody>
          <a:bodyPr vert="horz" lIns="91440" tIns="45720" rIns="91440" bIns="45720" rtlCol="0" anchor="b">
            <a:normAutofit/>
          </a:bodyPr>
          <a:lstStyle/>
          <a:p>
            <a:pPr latinLnBrk="0"/>
            <a:r>
              <a:rPr lang="en-US" sz="4600"/>
              <a:t>Barisan Buruh Indonesia</a:t>
            </a:r>
            <a:br>
              <a:rPr lang="en-US" sz="4600"/>
            </a:br>
            <a:r>
              <a:rPr lang="en-US" sz="4600"/>
              <a:t> (19 Sept 1945)</a:t>
            </a:r>
          </a:p>
        </p:txBody>
      </p:sp>
      <p:sp>
        <p:nvSpPr>
          <p:cNvPr id="1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572493" y="2071316"/>
            <a:ext cx="6713552" cy="4119172"/>
          </a:xfrm>
        </p:spPr>
        <p:txBody>
          <a:bodyPr vert="horz" lIns="91440" tIns="45720" rIns="91440" bIns="45720" rtlCol="0" anchor="t">
            <a:normAutofit/>
          </a:bodyPr>
          <a:lstStyle/>
          <a:p>
            <a:pPr latinLnBrk="0"/>
            <a:r>
              <a:rPr lang="en-US" sz="2000"/>
              <a:t>Barisan Buruh Indonesia-BBI (</a:t>
            </a:r>
            <a:r>
              <a:rPr lang="en-US" sz="2000" i="1"/>
              <a:t>Front of Indonesian workers</a:t>
            </a:r>
            <a:r>
              <a:rPr lang="en-US" sz="2000"/>
              <a:t>) didirikan untuk menyatukan organisasi-organisasi buruh yang mewakili gerakan buruh pada saat itu. </a:t>
            </a:r>
          </a:p>
          <a:p>
            <a:pPr latinLnBrk="0"/>
            <a:r>
              <a:rPr lang="en-US" sz="2000"/>
              <a:t>BBI dibentuk  di  Sumatera, Borneo (Kalimantan), Celebes (Sulawesi)</a:t>
            </a:r>
          </a:p>
          <a:p>
            <a:pPr latinLnBrk="0"/>
            <a:r>
              <a:rPr lang="en-US" sz="2000"/>
              <a:t>Pemerintah mendukung penuh pendirian BBI </a:t>
            </a:r>
          </a:p>
          <a:p>
            <a:pPr latinLnBrk="0"/>
            <a:r>
              <a:rPr lang="en-US" sz="2000"/>
              <a:t>BBI membentuk partai politik bernama  Partai Buruh Indonesia</a:t>
            </a:r>
          </a:p>
          <a:p>
            <a:pPr latinLnBrk="0"/>
            <a:r>
              <a:rPr lang="en-US" sz="2000"/>
              <a:t>BBI  juga membentuk  Barisan Buruh Wanita. SK Trimurti adalah salah satu pemimpin buruh pada saat itu</a:t>
            </a:r>
          </a:p>
        </p:txBody>
      </p:sp>
      <p:pic>
        <p:nvPicPr>
          <p:cNvPr id="5" name="6938_lorong_masa_sk._trimurti_saksi_mata_proklamasi_yang_pernah_menolak_menjadi_menteri_1.jpg" descr="/Users/SaptoriniIndah/Downloads/6938_lorong_masa_sk._trimurti_saksi_mata_proklamasi_yang_pernah_menolak_menjadi_menteri_1.jpg"/>
          <p:cNvPicPr>
            <a:picLocks noGrp="1" noChangeAspect="1"/>
          </p:cNvPicPr>
          <p:nvPr>
            <p:ph sz="half" idx="2"/>
          </p:nvPr>
        </p:nvPicPr>
        <p:blipFill rotWithShape="1">
          <a:blip r:embed="rId2" r:link="rId3">
            <a:extLst>
              <a:ext uri="{28A0092B-C50C-407E-A947-70E740481C1C}">
                <a14:useLocalDpi xmlns:a14="http://schemas.microsoft.com/office/drawing/2010/main" val="0"/>
              </a:ext>
            </a:extLst>
          </a:blip>
          <a:srcRect l="10048" r="-2"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9746734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2493" y="238539"/>
            <a:ext cx="11018520" cy="1434415"/>
          </a:xfrm>
        </p:spPr>
        <p:txBody>
          <a:bodyPr vert="horz" lIns="91440" tIns="45720" rIns="91440" bIns="45720" rtlCol="0" anchor="b">
            <a:normAutofit/>
          </a:bodyPr>
          <a:lstStyle/>
          <a:p>
            <a:pPr latinLnBrk="0"/>
            <a:r>
              <a:rPr lang="en-US" sz="5400"/>
              <a:t>1946</a:t>
            </a:r>
          </a:p>
        </p:txBody>
      </p:sp>
      <p:sp>
        <p:nvSpPr>
          <p:cNvPr id="1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572493" y="2071316"/>
            <a:ext cx="6713552" cy="4119172"/>
          </a:xfrm>
        </p:spPr>
        <p:txBody>
          <a:bodyPr vert="horz" lIns="91440" tIns="45720" rIns="91440" bIns="45720" rtlCol="0" anchor="t">
            <a:normAutofit/>
          </a:bodyPr>
          <a:lstStyle/>
          <a:p>
            <a:pPr latinLnBrk="0"/>
            <a:r>
              <a:rPr lang="en-US" sz="2000"/>
              <a:t>BBI pecah menjadi 2  (Gabungan Serikat Buruh Indonesia dan Gabungan Serikat Buruh Vertikal) akan tetapi pada tahun yang sama, keduanya bersatu kembali dan membentuk organisasi bernama  SOBSI (Sentral Organisasi Buruh Indonesia) </a:t>
            </a:r>
          </a:p>
          <a:p>
            <a:pPr latinLnBrk="0"/>
            <a:r>
              <a:rPr lang="en-US" sz="2000"/>
              <a:t>Pada tahun 1948, SOBSI terlibat dalam sebuah pemberontakan yang digagas oleh kaum komunis, Para pemimpin SOBSI dipenjara, kantor federasi juga banyak yang ditutup</a:t>
            </a:r>
          </a:p>
          <a:p>
            <a:pPr latinLnBrk="0"/>
            <a:r>
              <a:rPr lang="en-US" sz="2000"/>
              <a:t>SOBSI diketahui juga menjadi anggota serikat buruh global bernama  WFTU (World Federation of Trade Unions)</a:t>
            </a:r>
          </a:p>
        </p:txBody>
      </p:sp>
      <p:pic>
        <p:nvPicPr>
          <p:cNvPr id="5" name="SOBSIburuh3.png" descr="/Users/SaptoriniIndah/Downloads/SOBSIburuh3.png"/>
          <p:cNvPicPr>
            <a:picLocks noGrp="1" noChangeAspect="1"/>
          </p:cNvPicPr>
          <p:nvPr>
            <p:ph sz="half" idx="2"/>
          </p:nvPr>
        </p:nvPicPr>
        <p:blipFill rotWithShape="1">
          <a:blip r:embed="rId2" r:link="rId3">
            <a:extLst>
              <a:ext uri="{28A0092B-C50C-407E-A947-70E740481C1C}">
                <a14:useLocalDpi xmlns:a14="http://schemas.microsoft.com/office/drawing/2010/main" val="0"/>
              </a:ext>
            </a:extLst>
          </a:blip>
          <a:srcRect l="8718" r="19128"/>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007946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Avenir Book"/>
                <a:cs typeface="Avenir Book"/>
              </a:rPr>
              <a:t>Laskar Buruh Indonesia</a:t>
            </a:r>
            <a:br>
              <a:rPr lang="en-US">
                <a:latin typeface="Avenir Book"/>
                <a:cs typeface="Avenir Book"/>
              </a:rPr>
            </a:br>
            <a:r>
              <a:rPr lang="en-US">
                <a:latin typeface="Avenir Book"/>
                <a:cs typeface="Avenir Book"/>
              </a:rPr>
              <a:t> pada Perayaan 1 May 1947</a:t>
            </a:r>
          </a:p>
        </p:txBody>
      </p:sp>
      <p:pic>
        <p:nvPicPr>
          <p:cNvPr id="4" name="Content Placeholder 3" descr="45837_431495908738_28187_n.jpg"/>
          <p:cNvPicPr>
            <a:picLocks noGrp="1" noChangeAspect="1"/>
          </p:cNvPicPr>
          <p:nvPr>
            <p:ph idx="1"/>
          </p:nvPr>
        </p:nvPicPr>
        <p:blipFill>
          <a:blip r:embed="rId2">
            <a:extLst>
              <a:ext uri="{28A0092B-C50C-407E-A947-70E740481C1C}">
                <a14:useLocalDpi xmlns:a14="http://schemas.microsoft.com/office/drawing/2010/main" val="0"/>
              </a:ext>
            </a:extLst>
          </a:blip>
          <a:srcRect t="11255" b="11255"/>
          <a:stretch>
            <a:fillRect/>
          </a:stretch>
        </p:blipFill>
        <p:spPr/>
      </p:pic>
    </p:spTree>
    <p:extLst>
      <p:ext uri="{BB962C8B-B14F-4D97-AF65-F5344CB8AC3E}">
        <p14:creationId xmlns:p14="http://schemas.microsoft.com/office/powerpoint/2010/main" val="41402619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Avenir Book"/>
                <a:cs typeface="Avenir Book"/>
              </a:rPr>
              <a:t>Pemerintah Republik dan Gerakan serikat buruh</a:t>
            </a:r>
          </a:p>
        </p:txBody>
      </p:sp>
      <p:sp>
        <p:nvSpPr>
          <p:cNvPr id="3" name="Content Placeholder 2"/>
          <p:cNvSpPr>
            <a:spLocks noGrp="1"/>
          </p:cNvSpPr>
          <p:nvPr>
            <p:ph idx="1"/>
          </p:nvPr>
        </p:nvSpPr>
        <p:spPr/>
        <p:txBody>
          <a:bodyPr/>
          <a:lstStyle/>
          <a:p>
            <a:r>
              <a:rPr lang="en-US">
                <a:latin typeface="Avenir Book"/>
                <a:cs typeface="Avenir Book"/>
              </a:rPr>
              <a:t>Keputusan Presiden no 1/1947 Pelaksanaan Peraturan Presiden No 6/1946</a:t>
            </a:r>
            <a:r>
              <a:rPr lang="en-US">
                <a:latin typeface="Avenir Book"/>
                <a:cs typeface="Avenir Book"/>
                <a:sym typeface="Wingdings"/>
              </a:rPr>
              <a:t> 40 pemimpin serikat buruh ditunjuk sebagai anggota parlemen tambahan (untuk menentukan upah buruh pada tahun 1948</a:t>
            </a:r>
            <a:endParaRPr lang="en-US">
              <a:latin typeface="Avenir Book"/>
              <a:cs typeface="Avenir Book"/>
            </a:endParaRPr>
          </a:p>
        </p:txBody>
      </p:sp>
    </p:spTree>
    <p:extLst>
      <p:ext uri="{BB962C8B-B14F-4D97-AF65-F5344CB8AC3E}">
        <p14:creationId xmlns:p14="http://schemas.microsoft.com/office/powerpoint/2010/main" val="16746763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Avenir Book"/>
                <a:cs typeface="Avenir Book"/>
              </a:rPr>
              <a:t>Peraturan Perundangan  </a:t>
            </a:r>
            <a:br>
              <a:rPr lang="en-US">
                <a:latin typeface="Avenir Book"/>
                <a:cs typeface="Avenir Book"/>
              </a:rPr>
            </a:br>
            <a:r>
              <a:rPr lang="en-US">
                <a:latin typeface="Avenir Book"/>
                <a:cs typeface="Avenir Book"/>
              </a:rPr>
              <a:t>pro buruh (1947-1960)</a:t>
            </a:r>
          </a:p>
        </p:txBody>
      </p:sp>
      <p:sp>
        <p:nvSpPr>
          <p:cNvPr id="3" name="Content Placeholder 2"/>
          <p:cNvSpPr>
            <a:spLocks noGrp="1"/>
          </p:cNvSpPr>
          <p:nvPr>
            <p:ph idx="1"/>
          </p:nvPr>
        </p:nvSpPr>
        <p:spPr/>
        <p:txBody>
          <a:bodyPr>
            <a:normAutofit/>
          </a:bodyPr>
          <a:lstStyle/>
          <a:p>
            <a:r>
              <a:rPr lang="en-US">
                <a:latin typeface="Avenir Book"/>
                <a:cs typeface="Avenir Book"/>
              </a:rPr>
              <a:t>Undang-undang Kecelakaan Kerja 1947 (33/1947)</a:t>
            </a:r>
          </a:p>
          <a:p>
            <a:r>
              <a:rPr lang="en-US">
                <a:latin typeface="Avenir Book"/>
                <a:cs typeface="Avenir Book"/>
              </a:rPr>
              <a:t>Undang-undang perburuhan tahun 1948 (undang-undang yang mengurangi jam kerja, melarang buruh anak, pekerjaan yang berbahaya bagi buruh perempuan, 2 hari cuti menstruasi)</a:t>
            </a:r>
          </a:p>
          <a:p>
            <a:r>
              <a:rPr lang="en-US">
                <a:latin typeface="Avenir Book"/>
                <a:cs typeface="Avenir Book"/>
              </a:rPr>
              <a:t>Undang-undang Pengawasan Perburuhan 1948</a:t>
            </a:r>
          </a:p>
          <a:p>
            <a:r>
              <a:rPr lang="en-US">
                <a:latin typeface="Avenir Book"/>
                <a:cs typeface="Avenir Book"/>
              </a:rPr>
              <a:t>Undang-undang No 21 Tahun 1954, Perjanjian Kerja Bersama</a:t>
            </a:r>
          </a:p>
          <a:p>
            <a:r>
              <a:rPr lang="en-US">
                <a:latin typeface="Avenir Book"/>
                <a:cs typeface="Avenir Book"/>
              </a:rPr>
              <a:t>Undang-undang No  22 tahun  1957 (Penyelesaian Perselisihan Perburuhan)</a:t>
            </a:r>
          </a:p>
        </p:txBody>
      </p:sp>
    </p:spTree>
    <p:extLst>
      <p:ext uri="{BB962C8B-B14F-4D97-AF65-F5344CB8AC3E}">
        <p14:creationId xmlns:p14="http://schemas.microsoft.com/office/powerpoint/2010/main" val="2687912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68377"/>
            <a:ext cx="10515600" cy="1325563"/>
          </a:xfrm>
        </p:spPr>
        <p:txBody>
          <a:bodyPr>
            <a:normAutofit/>
          </a:bodyPr>
          <a:lstStyle/>
          <a:p>
            <a:r>
              <a:rPr lang="en-US">
                <a:latin typeface="Avenir Book"/>
                <a:cs typeface="Avenir Book"/>
              </a:rPr>
              <a:t>1960</a:t>
            </a:r>
          </a:p>
        </p:txBody>
      </p:sp>
      <p:sp>
        <p:nvSpPr>
          <p:cNvPr id="3" name="Content Placeholder 2"/>
          <p:cNvSpPr>
            <a:spLocks noGrp="1"/>
          </p:cNvSpPr>
          <p:nvPr>
            <p:ph sz="half" idx="1"/>
          </p:nvPr>
        </p:nvSpPr>
        <p:spPr>
          <a:xfrm>
            <a:off x="838200" y="2177456"/>
            <a:ext cx="5097780" cy="3795748"/>
          </a:xfrm>
        </p:spPr>
        <p:txBody>
          <a:bodyPr>
            <a:normAutofit lnSpcReduction="10000"/>
          </a:bodyPr>
          <a:lstStyle/>
          <a:p>
            <a:r>
              <a:rPr lang="en-US" sz="2000">
                <a:latin typeface="Avenir Book"/>
                <a:cs typeface="Avenir Book"/>
              </a:rPr>
              <a:t>SOKSI (Sentral Organisasi Karyawan Sosialis Indonesia) dibentuk sebagai bentuk langsung keterlibatan militer dalam hubungan perburuhan sehingga mereka mempunyai kontrol yang besar pada gerakan buruh.</a:t>
            </a:r>
          </a:p>
          <a:p>
            <a:r>
              <a:rPr lang="en-US" sz="2000">
                <a:latin typeface="Avenir Book"/>
                <a:cs typeface="Avenir Book"/>
              </a:rPr>
              <a:t>SOKSI mempromosikan sebuah ideologi hubungan yang harmonis antara buruh dan pengusaha</a:t>
            </a:r>
          </a:p>
          <a:p>
            <a:r>
              <a:rPr lang="en-US" sz="2000">
                <a:latin typeface="Avenir Book"/>
                <a:cs typeface="Avenir Book"/>
              </a:rPr>
              <a:t>Istilah “buruh” diubah menjadi istilah  “karyawan”(yang terdengar lebih “halus” dan “netral”)</a:t>
            </a:r>
          </a:p>
        </p:txBody>
      </p:sp>
      <p:sp>
        <p:nvSpPr>
          <p:cNvPr id="4" name="Content Placeholder 3"/>
          <p:cNvSpPr>
            <a:spLocks noGrp="1"/>
          </p:cNvSpPr>
          <p:nvPr>
            <p:ph sz="half" idx="2"/>
          </p:nvPr>
        </p:nvSpPr>
        <p:spPr>
          <a:xfrm>
            <a:off x="6256020" y="2177456"/>
            <a:ext cx="5097780" cy="3795748"/>
          </a:xfrm>
        </p:spPr>
        <p:txBody>
          <a:bodyPr>
            <a:normAutofit lnSpcReduction="10000"/>
          </a:bodyPr>
          <a:lstStyle/>
          <a:p>
            <a:r>
              <a:rPr lang="en-US" sz="2200">
                <a:latin typeface="Avenir Book"/>
                <a:cs typeface="Avenir Book"/>
              </a:rPr>
              <a:t>Pada tahun1962, Soekarno mengembangkan ide Dewan Perusahaan sebagai alat bagi serikat buruh agar mereka dapat berperan dalam menentukan kebijakan perusahaan.</a:t>
            </a:r>
          </a:p>
          <a:p>
            <a:r>
              <a:rPr lang="en-US" sz="2200">
                <a:latin typeface="Avenir Book"/>
                <a:cs typeface="Avenir Book"/>
              </a:rPr>
              <a:t>Pada akhir tahun 1963, dilaporkan sebanyak 656 dewan buruh terbentuk di  21 industri</a:t>
            </a:r>
          </a:p>
          <a:p>
            <a:r>
              <a:rPr lang="en-US" sz="2200">
                <a:latin typeface="Avenir Book"/>
                <a:cs typeface="Avenir Book"/>
              </a:rPr>
              <a:t>Dewan Perusahaan juga berperan sebagai lembaga arbitrase terhadap perselisihan perburuhan di perusahaan BUMN</a:t>
            </a:r>
          </a:p>
        </p:txBody>
      </p:sp>
    </p:spTree>
    <p:extLst>
      <p:ext uri="{BB962C8B-B14F-4D97-AF65-F5344CB8AC3E}">
        <p14:creationId xmlns:p14="http://schemas.microsoft.com/office/powerpoint/2010/main" val="10912640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1973</a:t>
            </a:r>
          </a:p>
        </p:txBody>
      </p:sp>
      <p:sp>
        <p:nvSpPr>
          <p:cNvPr id="3" name="Content Placeholder 2"/>
          <p:cNvSpPr>
            <a:spLocks noGrp="1"/>
          </p:cNvSpPr>
          <p:nvPr>
            <p:ph sz="half" idx="1"/>
          </p:nvPr>
        </p:nvSpPr>
        <p:spPr/>
        <p:txBody>
          <a:bodyPr/>
          <a:lstStyle/>
          <a:p>
            <a:r>
              <a:rPr lang="en-US">
                <a:latin typeface="Avenir Book"/>
                <a:cs typeface="Avenir Book"/>
              </a:rPr>
              <a:t>Federasi Buruh Seluruh Indonesia (FBSI) dibentuk.</a:t>
            </a:r>
          </a:p>
          <a:p>
            <a:r>
              <a:rPr lang="en-US">
                <a:latin typeface="Avenir Book"/>
                <a:cs typeface="Avenir Book"/>
              </a:rPr>
              <a:t>Kepemimpinan nya lebih dekat pada Partai Penguasa saat itu yaitu GOLKAR </a:t>
            </a:r>
          </a:p>
          <a:p>
            <a:endParaRPr lang="en-US">
              <a:latin typeface="Avenir Book"/>
              <a:cs typeface="Avenir Book"/>
            </a:endParaRPr>
          </a:p>
        </p:txBody>
      </p:sp>
      <p:pic>
        <p:nvPicPr>
          <p:cNvPr id="5" name="FREE_P0406201200023.jpg" descr="/Users/SaptoriniIndah/Downloads/FREE_P0406201200023.jpg"/>
          <p:cNvPicPr>
            <a:picLocks noGrp="1" noChangeAspect="1"/>
          </p:cNvPicPr>
          <p:nvPr>
            <p:ph sz="half" idx="2"/>
          </p:nvPr>
        </p:nvPicPr>
        <p:blipFill>
          <a:blip r:embed="rId2" r:link="rId3">
            <a:extLst>
              <a:ext uri="{28A0092B-C50C-407E-A947-70E740481C1C}">
                <a14:useLocalDpi xmlns:a14="http://schemas.microsoft.com/office/drawing/2010/main" val="0"/>
              </a:ext>
            </a:extLst>
          </a:blip>
          <a:srcRect t="-39208" b="-39208"/>
          <a:stretch>
            <a:fillRect/>
          </a:stretch>
        </p:blipFill>
        <p:spPr>
          <a:xfrm>
            <a:off x="6172200" y="1600201"/>
            <a:ext cx="4038600" cy="4108119"/>
          </a:xfrm>
        </p:spPr>
      </p:pic>
      <p:sp>
        <p:nvSpPr>
          <p:cNvPr id="7" name="TextBox 6"/>
          <p:cNvSpPr txBox="1"/>
          <p:nvPr/>
        </p:nvSpPr>
        <p:spPr>
          <a:xfrm>
            <a:off x="5513877" y="5941497"/>
            <a:ext cx="5154123" cy="369332"/>
          </a:xfrm>
          <a:prstGeom prst="rect">
            <a:avLst/>
          </a:prstGeom>
          <a:noFill/>
        </p:spPr>
        <p:txBody>
          <a:bodyPr wrap="square" rtlCol="0">
            <a:spAutoFit/>
          </a:bodyPr>
          <a:lstStyle/>
          <a:p>
            <a:pPr algn="ctr"/>
            <a:r>
              <a:rPr lang="en-US"/>
              <a:t>Agus Sudono (chair of FBSI) and Sudomo</a:t>
            </a:r>
          </a:p>
        </p:txBody>
      </p:sp>
    </p:spTree>
    <p:extLst>
      <p:ext uri="{BB962C8B-B14F-4D97-AF65-F5344CB8AC3E}">
        <p14:creationId xmlns:p14="http://schemas.microsoft.com/office/powerpoint/2010/main" val="21324620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Book"/>
                <a:cs typeface="Avenir Book"/>
              </a:rPr>
              <a:t>1980</a:t>
            </a:r>
          </a:p>
        </p:txBody>
      </p:sp>
      <p:sp>
        <p:nvSpPr>
          <p:cNvPr id="3" name="Content Placeholder 2"/>
          <p:cNvSpPr>
            <a:spLocks noGrp="1"/>
          </p:cNvSpPr>
          <p:nvPr>
            <p:ph sz="half" idx="1"/>
          </p:nvPr>
        </p:nvSpPr>
        <p:spPr/>
        <p:txBody>
          <a:bodyPr/>
          <a:lstStyle/>
          <a:p>
            <a:r>
              <a:rPr lang="en-US">
                <a:latin typeface="Avenir Book"/>
                <a:cs typeface="Avenir Book"/>
              </a:rPr>
              <a:t>Hubungan Industrial Pancasila (HIP)</a:t>
            </a:r>
            <a:endParaRPr lang="en-US" i="1">
              <a:latin typeface="Avenir Book"/>
              <a:cs typeface="Avenir Book"/>
            </a:endParaRPr>
          </a:p>
          <a:p>
            <a:r>
              <a:rPr lang="en-US">
                <a:latin typeface="Avenir Book"/>
                <a:cs typeface="Avenir Book"/>
              </a:rPr>
              <a:t>FBSI secara resmi menjadi  SPSI (1985)</a:t>
            </a:r>
          </a:p>
          <a:p>
            <a:r>
              <a:rPr lang="en-US">
                <a:latin typeface="Avenir Book"/>
                <a:cs typeface="Avenir Book"/>
              </a:rPr>
              <a:t>Sudomo, Ketua Komando Militer dalam waktu yang sama juga Menteri Ketenagakerjaan</a:t>
            </a:r>
          </a:p>
        </p:txBody>
      </p:sp>
      <p:pic>
        <p:nvPicPr>
          <p:cNvPr id="5" name="2012041845.jpg" descr="/Users/SaptoriniIndah/Downloads/2012041845.jpg"/>
          <p:cNvPicPr>
            <a:picLocks noGrp="1" noChangeAspect="1"/>
          </p:cNvPicPr>
          <p:nvPr>
            <p:ph sz="half" idx="2"/>
          </p:nvPr>
        </p:nvPicPr>
        <p:blipFill>
          <a:blip r:embed="rId2" r:link="rId3">
            <a:extLst>
              <a:ext uri="{28A0092B-C50C-407E-A947-70E740481C1C}">
                <a14:useLocalDpi xmlns:a14="http://schemas.microsoft.com/office/drawing/2010/main" val="0"/>
              </a:ext>
            </a:extLst>
          </a:blip>
          <a:srcRect l="20256" r="20256"/>
          <a:stretch>
            <a:fillRect/>
          </a:stretch>
        </p:blipFill>
        <p:spPr/>
      </p:pic>
      <p:sp>
        <p:nvSpPr>
          <p:cNvPr id="6" name="TextBox 5"/>
          <p:cNvSpPr txBox="1"/>
          <p:nvPr/>
        </p:nvSpPr>
        <p:spPr>
          <a:xfrm>
            <a:off x="7335620" y="6298393"/>
            <a:ext cx="2514520" cy="646331"/>
          </a:xfrm>
          <a:prstGeom prst="rect">
            <a:avLst/>
          </a:prstGeom>
          <a:noFill/>
        </p:spPr>
        <p:txBody>
          <a:bodyPr wrap="square" rtlCol="0">
            <a:spAutoFit/>
          </a:bodyPr>
          <a:lstStyle/>
          <a:p>
            <a:r>
              <a:rPr lang="en-US"/>
              <a:t>Sudomo and Soeharto</a:t>
            </a:r>
          </a:p>
        </p:txBody>
      </p:sp>
    </p:spTree>
    <p:extLst>
      <p:ext uri="{BB962C8B-B14F-4D97-AF65-F5344CB8AC3E}">
        <p14:creationId xmlns:p14="http://schemas.microsoft.com/office/powerpoint/2010/main" val="2506999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EA7FA8-6652-4CC5-90F4-3D48CAC0C2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pPr latinLnBrk="0"/>
            <a:r>
              <a:rPr lang="en-US"/>
              <a:t>1998 (</a:t>
            </a:r>
            <a:r>
              <a:rPr lang="en-US" i="1"/>
              <a:t>Reformasi</a:t>
            </a:r>
            <a:r>
              <a:rPr lang="en-US"/>
              <a:t>)</a:t>
            </a:r>
          </a:p>
        </p:txBody>
      </p:sp>
      <p:sp>
        <p:nvSpPr>
          <p:cNvPr id="3" name="Content Placeholder 2"/>
          <p:cNvSpPr>
            <a:spLocks noGrp="1"/>
          </p:cNvSpPr>
          <p:nvPr>
            <p:ph sz="half" idx="1"/>
          </p:nvPr>
        </p:nvSpPr>
        <p:spPr>
          <a:xfrm>
            <a:off x="838201" y="2013625"/>
            <a:ext cx="5269301" cy="4163337"/>
          </a:xfrm>
        </p:spPr>
        <p:txBody>
          <a:bodyPr vert="horz" lIns="91440" tIns="45720" rIns="91440" bIns="45720" rtlCol="0">
            <a:normAutofit/>
          </a:bodyPr>
          <a:lstStyle/>
          <a:p>
            <a:pPr latinLnBrk="0"/>
            <a:r>
              <a:rPr lang="en-US" sz="1900"/>
              <a:t>Soeharto lengser</a:t>
            </a:r>
          </a:p>
          <a:p>
            <a:pPr latinLnBrk="0"/>
            <a:r>
              <a:rPr lang="en-US" sz="1900"/>
              <a:t>Pemerintah Indonesia meratifikasi Konvensi  ILO Convention No 182, No 87.</a:t>
            </a:r>
          </a:p>
          <a:p>
            <a:pPr latinLnBrk="0"/>
            <a:r>
              <a:rPr lang="en-US" sz="1900"/>
              <a:t>Reformasi Hukum Perburuhan oleh ILO/USA Project (Pasar Kerja yang fleksibel)</a:t>
            </a:r>
          </a:p>
          <a:p>
            <a:pPr latinLnBrk="0"/>
            <a:r>
              <a:rPr lang="en-US" sz="1900"/>
              <a:t>Undang-undang No 21/2000 (serikat pekerja/serikat buruh)</a:t>
            </a:r>
          </a:p>
          <a:p>
            <a:pPr latinLnBrk="0"/>
            <a:r>
              <a:rPr lang="en-US" sz="1900"/>
              <a:t>Undang-undang 13/2003 (Ketenagakerjaan)</a:t>
            </a:r>
          </a:p>
          <a:p>
            <a:pPr latinLnBrk="0"/>
            <a:r>
              <a:rPr lang="en-US" sz="1900"/>
              <a:t>Undang-undang No  2/2004 (Penyelesaian Perselisihan Hubungan Industrial)</a:t>
            </a:r>
          </a:p>
          <a:p>
            <a:pPr latinLnBrk="0"/>
            <a:endParaRPr lang="en-US" sz="1900"/>
          </a:p>
        </p:txBody>
      </p:sp>
      <p:pic>
        <p:nvPicPr>
          <p:cNvPr id="5" name="images.jpeg" descr="/Users/SaptoriniIndah/Downloads/images.jpeg"/>
          <p:cNvPicPr>
            <a:picLocks noGrp="1" noChangeAspect="1"/>
          </p:cNvPicPr>
          <p:nvPr>
            <p:ph sz="half" idx="2"/>
          </p:nvPr>
        </p:nvPicPr>
        <p:blipFill rotWithShape="1">
          <a:blip r:embed="rId2" r:link="rId3">
            <a:extLst>
              <a:ext uri="{28A0092B-C50C-407E-A947-70E740481C1C}">
                <a14:useLocalDpi xmlns:a14="http://schemas.microsoft.com/office/drawing/2010/main" val="0"/>
              </a:ext>
            </a:extLst>
          </a:blip>
          <a:srcRect l="17979" r="19275" b="1"/>
          <a:stretch>
            <a:fillRect/>
          </a:stretch>
        </p:blipFill>
        <p:spPr>
          <a:xfrm>
            <a:off x="6573962" y="2013626"/>
            <a:ext cx="4488714" cy="3576825"/>
          </a:xfrm>
          <a:custGeom>
            <a:avLst/>
            <a:gdLst/>
            <a:ahLst/>
            <a:cxnLst/>
            <a:rect l="l" t="t" r="r" b="b"/>
            <a:pathLst>
              <a:path w="4488714" h="3576825">
                <a:moveTo>
                  <a:pt x="713492" y="15"/>
                </a:moveTo>
                <a:cubicBezTo>
                  <a:pt x="723739" y="278"/>
                  <a:pt x="734339" y="3967"/>
                  <a:pt x="743942" y="5139"/>
                </a:cubicBezTo>
                <a:cubicBezTo>
                  <a:pt x="955929" y="31374"/>
                  <a:pt x="1167914" y="59717"/>
                  <a:pt x="1380134" y="84780"/>
                </a:cubicBezTo>
                <a:cubicBezTo>
                  <a:pt x="1578535" y="108204"/>
                  <a:pt x="1778340" y="113591"/>
                  <a:pt x="1977677" y="125771"/>
                </a:cubicBezTo>
                <a:cubicBezTo>
                  <a:pt x="2218942" y="140529"/>
                  <a:pt x="2459740" y="161377"/>
                  <a:pt x="2699600" y="194169"/>
                </a:cubicBezTo>
                <a:cubicBezTo>
                  <a:pt x="2866144" y="217126"/>
                  <a:pt x="3034328" y="233053"/>
                  <a:pt x="3203214" y="214783"/>
                </a:cubicBezTo>
                <a:cubicBezTo>
                  <a:pt x="3211646" y="213845"/>
                  <a:pt x="3221250" y="210801"/>
                  <a:pt x="3228277" y="213845"/>
                </a:cubicBezTo>
                <a:cubicBezTo>
                  <a:pt x="3310262" y="248045"/>
                  <a:pt x="3399740" y="223449"/>
                  <a:pt x="3484768" y="244999"/>
                </a:cubicBezTo>
                <a:cubicBezTo>
                  <a:pt x="3462984" y="328154"/>
                  <a:pt x="3369523" y="321361"/>
                  <a:pt x="3316820" y="378984"/>
                </a:cubicBezTo>
                <a:cubicBezTo>
                  <a:pt x="3402785" y="401939"/>
                  <a:pt x="3480084" y="425129"/>
                  <a:pt x="3558554" y="442462"/>
                </a:cubicBezTo>
                <a:cubicBezTo>
                  <a:pt x="3641709" y="460733"/>
                  <a:pt x="3712214" y="510158"/>
                  <a:pt x="3793494" y="532176"/>
                </a:cubicBezTo>
                <a:cubicBezTo>
                  <a:pt x="3810829" y="536861"/>
                  <a:pt x="3831676" y="553257"/>
                  <a:pt x="3837766" y="569186"/>
                </a:cubicBezTo>
                <a:cubicBezTo>
                  <a:pt x="3857442" y="620719"/>
                  <a:pt x="4250260" y="765244"/>
                  <a:pt x="4203881" y="811154"/>
                </a:cubicBezTo>
                <a:cubicBezTo>
                  <a:pt x="4184673" y="830128"/>
                  <a:pt x="4159844" y="843714"/>
                  <a:pt x="4133843" y="862453"/>
                </a:cubicBezTo>
                <a:cubicBezTo>
                  <a:pt x="4172962" y="897823"/>
                  <a:pt x="4216998" y="913283"/>
                  <a:pt x="4263846" y="923823"/>
                </a:cubicBezTo>
                <a:cubicBezTo>
                  <a:pt x="4277901" y="927103"/>
                  <a:pt x="4291721" y="933661"/>
                  <a:pt x="4293126" y="949590"/>
                </a:cubicBezTo>
                <a:cubicBezTo>
                  <a:pt x="4294531" y="966220"/>
                  <a:pt x="4280242" y="972778"/>
                  <a:pt x="4268297" y="980509"/>
                </a:cubicBezTo>
                <a:cubicBezTo>
                  <a:pt x="4251666" y="991283"/>
                  <a:pt x="4235503" y="1000654"/>
                  <a:pt x="4214422" y="1002059"/>
                </a:cubicBezTo>
                <a:cubicBezTo>
                  <a:pt x="4179754" y="1004167"/>
                  <a:pt x="4163124" y="1034149"/>
                  <a:pt x="4142980" y="1056636"/>
                </a:cubicBezTo>
                <a:cubicBezTo>
                  <a:pt x="4131736" y="1069286"/>
                  <a:pt x="4126114" y="1094817"/>
                  <a:pt x="4145790" y="1099268"/>
                </a:cubicBezTo>
                <a:cubicBezTo>
                  <a:pt x="4193106" y="1110043"/>
                  <a:pt x="4189358" y="1141197"/>
                  <a:pt x="4188188" y="1176567"/>
                </a:cubicBezTo>
                <a:cubicBezTo>
                  <a:pt x="4186548" y="1220370"/>
                  <a:pt x="4158673" y="1240514"/>
                  <a:pt x="4124474" y="1257380"/>
                </a:cubicBezTo>
                <a:cubicBezTo>
                  <a:pt x="4112762" y="1263235"/>
                  <a:pt x="4096132" y="1263000"/>
                  <a:pt x="4091680" y="1281271"/>
                </a:cubicBezTo>
                <a:cubicBezTo>
                  <a:pt x="4110888" y="1298606"/>
                  <a:pt x="4134312" y="1284551"/>
                  <a:pt x="4154926" y="1289469"/>
                </a:cubicBezTo>
                <a:cubicBezTo>
                  <a:pt x="4172025" y="1293452"/>
                  <a:pt x="4200368" y="1291344"/>
                  <a:pt x="4176944" y="1323200"/>
                </a:cubicBezTo>
                <a:cubicBezTo>
                  <a:pt x="4170150" y="1332335"/>
                  <a:pt x="4178114" y="1339363"/>
                  <a:pt x="4186782" y="1340066"/>
                </a:cubicBezTo>
                <a:cubicBezTo>
                  <a:pt x="4256117" y="1347327"/>
                  <a:pt x="4224260" y="1411743"/>
                  <a:pt x="4246513" y="1445708"/>
                </a:cubicBezTo>
                <a:cubicBezTo>
                  <a:pt x="4252602" y="1455076"/>
                  <a:pt x="4246044" y="1471239"/>
                  <a:pt x="4236440" y="1475221"/>
                </a:cubicBezTo>
                <a:cubicBezTo>
                  <a:pt x="4175069" y="1501456"/>
                  <a:pt x="4166637" y="1563998"/>
                  <a:pt x="4136888" y="1617873"/>
                </a:cubicBezTo>
                <a:cubicBezTo>
                  <a:pt x="4169214" y="1639188"/>
                  <a:pt x="4207863" y="1643873"/>
                  <a:pt x="4242764" y="1657693"/>
                </a:cubicBezTo>
                <a:cubicBezTo>
                  <a:pt x="4279072" y="1672216"/>
                  <a:pt x="4279072" y="1682991"/>
                  <a:pt x="4249089" y="1725153"/>
                </a:cubicBezTo>
                <a:cubicBezTo>
                  <a:pt x="4327090" y="1734290"/>
                  <a:pt x="4327090" y="1734290"/>
                  <a:pt x="4302964" y="1800579"/>
                </a:cubicBezTo>
                <a:cubicBezTo>
                  <a:pt x="4368318" y="1806669"/>
                  <a:pt x="4411417" y="1838057"/>
                  <a:pt x="4421488" y="1906689"/>
                </a:cubicBezTo>
                <a:cubicBezTo>
                  <a:pt x="4426408" y="1939951"/>
                  <a:pt x="4455922" y="1955644"/>
                  <a:pt x="4488714" y="1977897"/>
                </a:cubicBezTo>
                <a:cubicBezTo>
                  <a:pt x="4447958" y="1999448"/>
                  <a:pt x="4420318" y="2044421"/>
                  <a:pt x="4372767" y="1996870"/>
                </a:cubicBezTo>
                <a:cubicBezTo>
                  <a:pt x="4355434" y="1979537"/>
                  <a:pt x="4357072" y="2001555"/>
                  <a:pt x="4354731" y="2007880"/>
                </a:cubicBezTo>
                <a:cubicBezTo>
                  <a:pt x="4349110" y="2023339"/>
                  <a:pt x="4360820" y="2033646"/>
                  <a:pt x="4368551" y="2045357"/>
                </a:cubicBezTo>
                <a:cubicBezTo>
                  <a:pt x="4376046" y="2057070"/>
                  <a:pt x="4384948" y="2069484"/>
                  <a:pt x="4387056" y="2082603"/>
                </a:cubicBezTo>
                <a:cubicBezTo>
                  <a:pt x="4388460" y="2091738"/>
                  <a:pt x="4381668" y="2105088"/>
                  <a:pt x="4374173" y="2111882"/>
                </a:cubicBezTo>
                <a:cubicBezTo>
                  <a:pt x="4334820" y="2147720"/>
                  <a:pt x="4358244" y="2228299"/>
                  <a:pt x="4283756" y="2238606"/>
                </a:cubicBezTo>
                <a:cubicBezTo>
                  <a:pt x="4250260" y="2243289"/>
                  <a:pt x="4234098" y="2272804"/>
                  <a:pt x="4209503" y="2288966"/>
                </a:cubicBezTo>
                <a:cubicBezTo>
                  <a:pt x="4124006" y="2345418"/>
                  <a:pt x="4066851" y="2418032"/>
                  <a:pt x="4040383" y="2517817"/>
                </a:cubicBezTo>
                <a:cubicBezTo>
                  <a:pt x="4033122" y="2545457"/>
                  <a:pt x="4005246" y="2567711"/>
                  <a:pt x="3987210" y="2592071"/>
                </a:cubicBezTo>
                <a:cubicBezTo>
                  <a:pt x="3995878" y="2609873"/>
                  <a:pt x="4043193" y="2571458"/>
                  <a:pt x="4026563" y="2618305"/>
                </a:cubicBezTo>
                <a:cubicBezTo>
                  <a:pt x="4013914" y="2653442"/>
                  <a:pt x="3981588" y="2675226"/>
                  <a:pt x="3951137" y="2696074"/>
                </a:cubicBezTo>
                <a:cubicBezTo>
                  <a:pt x="3916470" y="2719731"/>
                  <a:pt x="3878055" y="2738704"/>
                  <a:pt x="3862360" y="2782506"/>
                </a:cubicBezTo>
                <a:cubicBezTo>
                  <a:pt x="3859081" y="2791877"/>
                  <a:pt x="3848540" y="2801714"/>
                  <a:pt x="3839172" y="2805463"/>
                </a:cubicBezTo>
                <a:cubicBezTo>
                  <a:pt x="3350549" y="3576343"/>
                  <a:pt x="2147734" y="3581495"/>
                  <a:pt x="2009066" y="3576107"/>
                </a:cubicBezTo>
                <a:cubicBezTo>
                  <a:pt x="1841116" y="3569315"/>
                  <a:pt x="1682302" y="3521764"/>
                  <a:pt x="1526534" y="3462502"/>
                </a:cubicBezTo>
                <a:cubicBezTo>
                  <a:pt x="1460712" y="3437439"/>
                  <a:pt x="1399577" y="3401835"/>
                  <a:pt x="1335628" y="3374195"/>
                </a:cubicBezTo>
                <a:cubicBezTo>
                  <a:pt x="1247321" y="3336013"/>
                  <a:pt x="1179158" y="3263165"/>
                  <a:pt x="1091084" y="3232479"/>
                </a:cubicBezTo>
                <a:cubicBezTo>
                  <a:pt x="1000434" y="3200857"/>
                  <a:pt x="922901" y="3143000"/>
                  <a:pt x="829673" y="3118405"/>
                </a:cubicBezTo>
                <a:cubicBezTo>
                  <a:pt x="780484" y="3105288"/>
                  <a:pt x="732933" y="3081631"/>
                  <a:pt x="740662" y="3013935"/>
                </a:cubicBezTo>
                <a:cubicBezTo>
                  <a:pt x="742771" y="2994727"/>
                  <a:pt x="729888" y="2979034"/>
                  <a:pt x="709509" y="2984656"/>
                </a:cubicBezTo>
                <a:cubicBezTo>
                  <a:pt x="670626" y="2995196"/>
                  <a:pt x="653058" y="2967321"/>
                  <a:pt x="631507" y="2946474"/>
                </a:cubicBezTo>
                <a:cubicBezTo>
                  <a:pt x="593093" y="2909465"/>
                  <a:pt x="556552" y="2870113"/>
                  <a:pt x="495415" y="2864022"/>
                </a:cubicBezTo>
                <a:cubicBezTo>
                  <a:pt x="507126" y="2834976"/>
                  <a:pt x="527037" y="2839193"/>
                  <a:pt x="545308" y="2845283"/>
                </a:cubicBezTo>
                <a:cubicBezTo>
                  <a:pt x="593327" y="2861212"/>
                  <a:pt x="640877" y="2879248"/>
                  <a:pt x="688896" y="2895176"/>
                </a:cubicBezTo>
                <a:cubicBezTo>
                  <a:pt x="720284" y="2905483"/>
                  <a:pt x="751438" y="2920006"/>
                  <a:pt x="793367" y="2908527"/>
                </a:cubicBezTo>
                <a:cubicBezTo>
                  <a:pt x="757294" y="2849968"/>
                  <a:pt x="695923" y="2839427"/>
                  <a:pt x="646265" y="2821391"/>
                </a:cubicBezTo>
                <a:cubicBezTo>
                  <a:pt x="584192" y="2798670"/>
                  <a:pt x="547651" y="2755803"/>
                  <a:pt x="503847" y="2708019"/>
                </a:cubicBezTo>
                <a:cubicBezTo>
                  <a:pt x="549524" y="2696541"/>
                  <a:pt x="577867" y="2731678"/>
                  <a:pt x="613705" y="2729803"/>
                </a:cubicBezTo>
                <a:cubicBezTo>
                  <a:pt x="615580" y="2723714"/>
                  <a:pt x="618859" y="2714813"/>
                  <a:pt x="618390" y="2714577"/>
                </a:cubicBezTo>
                <a:cubicBezTo>
                  <a:pt x="559831" y="2688343"/>
                  <a:pt x="532425" y="2639153"/>
                  <a:pt x="523289" y="2579656"/>
                </a:cubicBezTo>
                <a:cubicBezTo>
                  <a:pt x="518605" y="2548972"/>
                  <a:pt x="497289" y="2539368"/>
                  <a:pt x="476207" y="2525313"/>
                </a:cubicBezTo>
                <a:cubicBezTo>
                  <a:pt x="402656" y="2475421"/>
                  <a:pt x="324889" y="2430213"/>
                  <a:pt x="264455" y="2361581"/>
                </a:cubicBezTo>
                <a:cubicBezTo>
                  <a:pt x="334259" y="2370716"/>
                  <a:pt x="390242" y="2415455"/>
                  <a:pt x="465433" y="2434663"/>
                </a:cubicBezTo>
                <a:cubicBezTo>
                  <a:pt x="405702" y="2359238"/>
                  <a:pt x="328402" y="2321058"/>
                  <a:pt x="257897" y="2275380"/>
                </a:cubicBezTo>
                <a:cubicBezTo>
                  <a:pt x="225806" y="2254533"/>
                  <a:pt x="196059" y="2227830"/>
                  <a:pt x="157174" y="2216586"/>
                </a:cubicBezTo>
                <a:cubicBezTo>
                  <a:pt x="143354" y="2212604"/>
                  <a:pt x="120633" y="2204172"/>
                  <a:pt x="131643" y="2181919"/>
                </a:cubicBezTo>
                <a:cubicBezTo>
                  <a:pt x="141011" y="2163415"/>
                  <a:pt x="159516" y="2169035"/>
                  <a:pt x="176382" y="2174423"/>
                </a:cubicBezTo>
                <a:cubicBezTo>
                  <a:pt x="216905" y="2187776"/>
                  <a:pt x="258834" y="2188009"/>
                  <a:pt x="313646" y="2187776"/>
                </a:cubicBezTo>
                <a:cubicBezTo>
                  <a:pt x="267735" y="2126639"/>
                  <a:pt x="183643" y="2144910"/>
                  <a:pt x="144292" y="2080728"/>
                </a:cubicBezTo>
                <a:cubicBezTo>
                  <a:pt x="193481" y="2069484"/>
                  <a:pt x="231428" y="2092674"/>
                  <a:pt x="271249" y="2097124"/>
                </a:cubicBezTo>
                <a:cubicBezTo>
                  <a:pt x="307321" y="2101106"/>
                  <a:pt x="316222" y="2090332"/>
                  <a:pt x="307790" y="2054961"/>
                </a:cubicBezTo>
                <a:cubicBezTo>
                  <a:pt x="294673" y="1999915"/>
                  <a:pt x="314349" y="1971806"/>
                  <a:pt x="366818" y="1986798"/>
                </a:cubicBezTo>
                <a:cubicBezTo>
                  <a:pt x="415539" y="2000852"/>
                  <a:pt x="420692" y="1980240"/>
                  <a:pt x="407575" y="1948852"/>
                </a:cubicBezTo>
                <a:cubicBezTo>
                  <a:pt x="388836" y="1903176"/>
                  <a:pt x="410151" y="1867805"/>
                  <a:pt x="424674" y="1829390"/>
                </a:cubicBezTo>
                <a:cubicBezTo>
                  <a:pt x="446928" y="1770831"/>
                  <a:pt x="437558" y="1742253"/>
                  <a:pt x="389539" y="1698685"/>
                </a:cubicBezTo>
                <a:cubicBezTo>
                  <a:pt x="362602" y="1674323"/>
                  <a:pt x="333557" y="1653711"/>
                  <a:pt x="294438" y="1632630"/>
                </a:cubicBezTo>
                <a:cubicBezTo>
                  <a:pt x="384620" y="1621152"/>
                  <a:pt x="289988" y="1582503"/>
                  <a:pt x="321844" y="1558376"/>
                </a:cubicBezTo>
                <a:cubicBezTo>
                  <a:pt x="385557" y="1548538"/>
                  <a:pt x="437558" y="1625368"/>
                  <a:pt x="524227" y="1603350"/>
                </a:cubicBezTo>
                <a:cubicBezTo>
                  <a:pt x="417179" y="1536825"/>
                  <a:pt x="298889" y="1515041"/>
                  <a:pt x="221356" y="1426500"/>
                </a:cubicBezTo>
                <a:cubicBezTo>
                  <a:pt x="239158" y="1406355"/>
                  <a:pt x="256960" y="1425094"/>
                  <a:pt x="272186" y="1417599"/>
                </a:cubicBezTo>
                <a:cubicBezTo>
                  <a:pt x="271717" y="1412914"/>
                  <a:pt x="272889" y="1405886"/>
                  <a:pt x="270077" y="1403779"/>
                </a:cubicBezTo>
                <a:cubicBezTo>
                  <a:pt x="212221" y="1355525"/>
                  <a:pt x="211283" y="1354355"/>
                  <a:pt x="273356" y="1318749"/>
                </a:cubicBezTo>
                <a:cubicBezTo>
                  <a:pt x="295141" y="1306335"/>
                  <a:pt x="293267" y="1295325"/>
                  <a:pt x="281790" y="1279632"/>
                </a:cubicBezTo>
                <a:cubicBezTo>
                  <a:pt x="273590" y="1268622"/>
                  <a:pt x="263753" y="1258784"/>
                  <a:pt x="268438" y="1234657"/>
                </a:cubicBezTo>
                <a:cubicBezTo>
                  <a:pt x="302402" y="1265578"/>
                  <a:pt x="466603" y="1255505"/>
                  <a:pt x="495649" y="1252226"/>
                </a:cubicBezTo>
                <a:cubicBezTo>
                  <a:pt x="528208" y="1248713"/>
                  <a:pt x="560299" y="1233721"/>
                  <a:pt x="594497" y="1241919"/>
                </a:cubicBezTo>
                <a:cubicBezTo>
                  <a:pt x="621903" y="1248479"/>
                  <a:pt x="748860" y="1311957"/>
                  <a:pt x="766898" y="1239109"/>
                </a:cubicBezTo>
                <a:cubicBezTo>
                  <a:pt x="767835" y="1235595"/>
                  <a:pt x="819132" y="1243794"/>
                  <a:pt x="846773" y="1247776"/>
                </a:cubicBezTo>
                <a:cubicBezTo>
                  <a:pt x="871134" y="1251055"/>
                  <a:pt x="898540" y="1265578"/>
                  <a:pt x="914936" y="1236532"/>
                </a:cubicBezTo>
                <a:cubicBezTo>
                  <a:pt x="924540" y="1219433"/>
                  <a:pt x="884954" y="1186405"/>
                  <a:pt x="849584" y="1183594"/>
                </a:cubicBezTo>
                <a:cubicBezTo>
                  <a:pt x="818898" y="1181017"/>
                  <a:pt x="786807" y="1177269"/>
                  <a:pt x="757528" y="1184296"/>
                </a:cubicBezTo>
                <a:cubicBezTo>
                  <a:pt x="721456" y="1192730"/>
                  <a:pt x="702014" y="1179144"/>
                  <a:pt x="691941" y="1149864"/>
                </a:cubicBezTo>
                <a:cubicBezTo>
                  <a:pt x="680698" y="1117539"/>
                  <a:pt x="659147" y="1102547"/>
                  <a:pt x="629400" y="1087555"/>
                </a:cubicBezTo>
                <a:cubicBezTo>
                  <a:pt x="557253" y="1051250"/>
                  <a:pt x="487920" y="1009321"/>
                  <a:pt x="408747" y="988239"/>
                </a:cubicBezTo>
                <a:cubicBezTo>
                  <a:pt x="393052" y="984022"/>
                  <a:pt x="375719" y="978400"/>
                  <a:pt x="368458" y="950527"/>
                </a:cubicBezTo>
                <a:cubicBezTo>
                  <a:pt x="582786" y="992220"/>
                  <a:pt x="778141" y="1100908"/>
                  <a:pt x="999262" y="1094583"/>
                </a:cubicBezTo>
                <a:cubicBezTo>
                  <a:pt x="938829" y="1060149"/>
                  <a:pt x="868792" y="1058276"/>
                  <a:pt x="804376" y="1034149"/>
                </a:cubicBezTo>
                <a:cubicBezTo>
                  <a:pt x="850053" y="1016113"/>
                  <a:pt x="892918" y="1034852"/>
                  <a:pt x="936252" y="1045159"/>
                </a:cubicBezTo>
                <a:cubicBezTo>
                  <a:pt x="972559" y="1053591"/>
                  <a:pt x="1005353" y="1054997"/>
                  <a:pt x="1009335" y="1004636"/>
                </a:cubicBezTo>
                <a:cubicBezTo>
                  <a:pt x="1007929" y="1001356"/>
                  <a:pt x="1008163" y="997141"/>
                  <a:pt x="1008398" y="993158"/>
                </a:cubicBezTo>
                <a:cubicBezTo>
                  <a:pt x="996216" y="972311"/>
                  <a:pt x="977244" y="961536"/>
                  <a:pt x="954757" y="955445"/>
                </a:cubicBezTo>
                <a:cubicBezTo>
                  <a:pt x="941171" y="951697"/>
                  <a:pt x="923135" y="946075"/>
                  <a:pt x="923368" y="931085"/>
                </a:cubicBezTo>
                <a:cubicBezTo>
                  <a:pt x="924071" y="875570"/>
                  <a:pt x="880738" y="859407"/>
                  <a:pt x="837403" y="843245"/>
                </a:cubicBezTo>
                <a:cubicBezTo>
                  <a:pt x="861530" y="815605"/>
                  <a:pt x="880503" y="835983"/>
                  <a:pt x="898774" y="833876"/>
                </a:cubicBezTo>
                <a:cubicBezTo>
                  <a:pt x="910720" y="832470"/>
                  <a:pt x="921495" y="829894"/>
                  <a:pt x="921495" y="815605"/>
                </a:cubicBezTo>
                <a:cubicBezTo>
                  <a:pt x="921729" y="803658"/>
                  <a:pt x="916107" y="790072"/>
                  <a:pt x="904396" y="789839"/>
                </a:cubicBezTo>
                <a:cubicBezTo>
                  <a:pt x="831079" y="787730"/>
                  <a:pt x="790556" y="710900"/>
                  <a:pt x="714428" y="710666"/>
                </a:cubicBezTo>
                <a:cubicBezTo>
                  <a:pt x="668986" y="710666"/>
                  <a:pt x="738086" y="667332"/>
                  <a:pt x="699672" y="649295"/>
                </a:cubicBezTo>
                <a:cubicBezTo>
                  <a:pt x="691238" y="645313"/>
                  <a:pt x="721690" y="639224"/>
                  <a:pt x="735276" y="640160"/>
                </a:cubicBezTo>
                <a:cubicBezTo>
                  <a:pt x="748627" y="641097"/>
                  <a:pt x="760573" y="652574"/>
                  <a:pt x="776736" y="644376"/>
                </a:cubicBezTo>
                <a:cubicBezTo>
                  <a:pt x="785637" y="615097"/>
                  <a:pt x="762682" y="604322"/>
                  <a:pt x="743708" y="596123"/>
                </a:cubicBezTo>
                <a:cubicBezTo>
                  <a:pt x="699905" y="577150"/>
                  <a:pt x="657274" y="554195"/>
                  <a:pt x="609255" y="547401"/>
                </a:cubicBezTo>
                <a:cubicBezTo>
                  <a:pt x="592156" y="545059"/>
                  <a:pt x="633850" y="513671"/>
                  <a:pt x="642048" y="502662"/>
                </a:cubicBezTo>
                <a:cubicBezTo>
                  <a:pt x="448801" y="386949"/>
                  <a:pt x="216437" y="392804"/>
                  <a:pt x="0" y="299342"/>
                </a:cubicBezTo>
                <a:cubicBezTo>
                  <a:pt x="47785" y="281073"/>
                  <a:pt x="82921" y="294424"/>
                  <a:pt x="115480" y="297235"/>
                </a:cubicBezTo>
                <a:cubicBezTo>
                  <a:pt x="196760" y="304261"/>
                  <a:pt x="277105" y="318784"/>
                  <a:pt x="358151" y="327451"/>
                </a:cubicBezTo>
                <a:cubicBezTo>
                  <a:pt x="397971" y="331667"/>
                  <a:pt x="434981" y="347596"/>
                  <a:pt x="479486" y="322299"/>
                </a:cubicBezTo>
                <a:cubicBezTo>
                  <a:pt x="509235" y="305433"/>
                  <a:pt x="556786" y="323703"/>
                  <a:pt x="593327" y="338695"/>
                </a:cubicBezTo>
                <a:cubicBezTo>
                  <a:pt x="623543" y="351109"/>
                  <a:pt x="652355" y="354388"/>
                  <a:pt x="692410" y="338695"/>
                </a:cubicBezTo>
                <a:cubicBezTo>
                  <a:pt x="656103" y="329091"/>
                  <a:pt x="628228" y="320659"/>
                  <a:pt x="599651" y="314802"/>
                </a:cubicBezTo>
                <a:cubicBezTo>
                  <a:pt x="576930" y="310118"/>
                  <a:pt x="631040" y="291144"/>
                  <a:pt x="658679" y="293487"/>
                </a:cubicBezTo>
                <a:cubicBezTo>
                  <a:pt x="697329" y="296766"/>
                  <a:pt x="675545" y="284586"/>
                  <a:pt x="668986" y="267720"/>
                </a:cubicBezTo>
                <a:cubicBezTo>
                  <a:pt x="661959" y="249684"/>
                  <a:pt x="682806" y="244063"/>
                  <a:pt x="695923" y="247810"/>
                </a:cubicBezTo>
                <a:cubicBezTo>
                  <a:pt x="746284" y="262568"/>
                  <a:pt x="796411" y="236567"/>
                  <a:pt x="848413" y="257649"/>
                </a:cubicBezTo>
                <a:cubicBezTo>
                  <a:pt x="835295" y="205647"/>
                  <a:pt x="806952" y="182926"/>
                  <a:pt x="747690" y="175664"/>
                </a:cubicBezTo>
                <a:cubicBezTo>
                  <a:pt x="725437" y="172854"/>
                  <a:pt x="702248" y="177070"/>
                  <a:pt x="683040" y="162078"/>
                </a:cubicBezTo>
                <a:cubicBezTo>
                  <a:pt x="672030" y="153413"/>
                  <a:pt x="659616" y="143106"/>
                  <a:pt x="668283" y="127177"/>
                </a:cubicBezTo>
                <a:cubicBezTo>
                  <a:pt x="674373" y="115933"/>
                  <a:pt x="687491" y="115933"/>
                  <a:pt x="698266" y="119682"/>
                </a:cubicBezTo>
                <a:cubicBezTo>
                  <a:pt x="746519" y="136313"/>
                  <a:pt x="796880" y="142403"/>
                  <a:pt x="847241" y="148494"/>
                </a:cubicBezTo>
                <a:cubicBezTo>
                  <a:pt x="854972" y="149430"/>
                  <a:pt x="863637" y="152476"/>
                  <a:pt x="872305" y="137015"/>
                </a:cubicBezTo>
                <a:cubicBezTo>
                  <a:pt x="778141" y="111951"/>
                  <a:pt x="688662" y="76347"/>
                  <a:pt x="591921" y="62527"/>
                </a:cubicBezTo>
                <a:cubicBezTo>
                  <a:pt x="593327" y="55969"/>
                  <a:pt x="594732" y="49410"/>
                  <a:pt x="596138" y="42852"/>
                </a:cubicBezTo>
                <a:cubicBezTo>
                  <a:pt x="671796" y="52220"/>
                  <a:pt x="747456" y="61590"/>
                  <a:pt x="843025" y="73303"/>
                </a:cubicBezTo>
                <a:cubicBezTo>
                  <a:pt x="784231" y="36058"/>
                  <a:pt x="728717" y="48473"/>
                  <a:pt x="685149" y="15446"/>
                </a:cubicBezTo>
                <a:cubicBezTo>
                  <a:pt x="693347" y="2914"/>
                  <a:pt x="703244" y="-249"/>
                  <a:pt x="713492" y="15"/>
                </a:cubicBezTo>
                <a:close/>
              </a:path>
            </a:pathLst>
          </a:custGeom>
        </p:spPr>
      </p:pic>
    </p:spTree>
    <p:extLst>
      <p:ext uri="{BB962C8B-B14F-4D97-AF65-F5344CB8AC3E}">
        <p14:creationId xmlns:p14="http://schemas.microsoft.com/office/powerpoint/2010/main" val="3479387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7932</TotalTime>
  <Words>3277</Words>
  <Application>Microsoft Macintosh PowerPoint</Application>
  <PresentationFormat>Widescreen</PresentationFormat>
  <Paragraphs>379</Paragraphs>
  <Slides>70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Arial Unicode MS</vt:lpstr>
      <vt:lpstr>맑은 고딕</vt:lpstr>
      <vt:lpstr>Arial</vt:lpstr>
      <vt:lpstr>Avenir Book</vt:lpstr>
      <vt:lpstr>Avenir Medium</vt:lpstr>
      <vt:lpstr>Calibri</vt:lpstr>
      <vt:lpstr>Nanum Pen Script</vt:lpstr>
      <vt:lpstr>Office Theme</vt:lpstr>
      <vt:lpstr>Memahami Sejarah Hubungan Industrial dan  Standar-standar Perburuhan Global  focus pada persfektif Sejarah</vt:lpstr>
      <vt:lpstr>PowerPoint Presentation</vt:lpstr>
      <vt:lpstr>PowerPoint Presentation</vt:lpstr>
      <vt:lpstr> Perdagangan budak Atlantik  Pekerja Migran  Perdagangan Segitiga</vt:lpstr>
      <vt:lpstr>PowerPoint Presentation</vt:lpstr>
      <vt:lpstr>PowerPoint Presentation</vt:lpstr>
      <vt:lpstr>PowerPoint Presentation</vt:lpstr>
      <vt:lpstr>PowerPoint Presentation</vt:lpstr>
      <vt:lpstr>PowerPoint Presentation</vt:lpstr>
      <vt:lpstr>PowerPoint Presentation</vt:lpstr>
      <vt:lpstr>Gerakan Luddite</vt:lpstr>
      <vt:lpstr>PowerPoint Presentation</vt:lpstr>
      <vt:lpstr>Revolusi Industri ke-1  “Energy-fossil-based steam””  pabrik mesin uap  Birmingham, England   1720s – 1810s</vt:lpstr>
      <vt:lpstr>Kapitalisme  – sistem pabrik</vt:lpstr>
      <vt:lpstr>PowerPoint Presentation</vt:lpstr>
      <vt:lpstr>Adam Smith (1723~1790) </vt:lpstr>
      <vt:lpstr>Robert Owen (1771-1858)</vt:lpstr>
      <vt:lpstr>Daniel Legrand (1783~1859)</vt:lpstr>
      <vt:lpstr>  Pierre-Joseph Proudhon (1809-1865) </vt:lpstr>
      <vt:lpstr>Februari 1848 Manifesto Komunis Revolusi di Eropa</vt:lpstr>
      <vt:lpstr>UU Pabrik di Inggris </vt:lpstr>
      <vt:lpstr>PowerPoint Presentation</vt:lpstr>
      <vt:lpstr>UU Pabrik 1847 di Inggris</vt:lpstr>
      <vt:lpstr>Chartism in England (1838-1858) Gerakan kelas buruh untuk reformasi politik</vt:lpstr>
      <vt:lpstr>Louis Auguste Blanqui 1805~1881</vt:lpstr>
      <vt:lpstr>Ferdinand Lassalle April 1825 – August 1864</vt:lpstr>
      <vt:lpstr>Mikhail Bakunin 1814-1876 Михаил Александрович Бакунин</vt:lpstr>
      <vt:lpstr>Abraham Lincoln 1809~1865</vt:lpstr>
      <vt:lpstr>Karl Marx  1818-1883  social relationship of production (industrial relations)</vt:lpstr>
      <vt:lpstr>International Working Men’s Association (1864-1876)  - 8-jam kerja - Tidak ada Pekerja Anak - Pendidikan Gratis</vt:lpstr>
      <vt:lpstr>Komune Paris Maret sampai May 1871</vt:lpstr>
      <vt:lpstr>Pembantaian Haymarket Chicago, 1 May 1886 8-jam kerja </vt:lpstr>
      <vt:lpstr>Formasi  serikat buruh nasional dan partai politik buruh</vt:lpstr>
      <vt:lpstr>Sejarah  pengakuan atas hak-hak buruh</vt:lpstr>
      <vt:lpstr>Revolusi Rusia  9 January 1905  – 16 June 1907</vt:lpstr>
      <vt:lpstr>PowerPoint Presentation</vt:lpstr>
      <vt:lpstr>Transisi Energi   Kereta kuda 1890s-1910s</vt:lpstr>
      <vt:lpstr>Pabrik Highland Park Ford dibuka tahun 1910, Michigan, memproduksi Model T</vt:lpstr>
      <vt:lpstr>Ford  Model T</vt:lpstr>
      <vt:lpstr>1880s – 1910s</vt:lpstr>
      <vt:lpstr>PowerPoint Presentation</vt:lpstr>
      <vt:lpstr>Kolonialisasi dan Pembagian di  Afrika: Berlin Conference in November 1884 and February 1885 joined by Germany, Austria-Hungary, Belgium, Spain, Denmark, USA, France, UK, Italy, Netherlands, Portugal, Russia, Sweden-Norway, and Ottoman Empore. </vt:lpstr>
      <vt:lpstr> Imperialisme   Financial Capitalism  </vt:lpstr>
      <vt:lpstr>Perang Dunia I.  1914-1918</vt:lpstr>
      <vt:lpstr>Revolusi Pekerja Rusia, November 1917</vt:lpstr>
      <vt:lpstr>Revolusi Pekerja Jerman  29 October 1918 – 11 August1919  Lahirnya Republik Weimar</vt:lpstr>
      <vt:lpstr>Konferensi Perdamaian Paris January 1919–1920</vt:lpstr>
      <vt:lpstr>Lahir nya International Labour Organisation (ILO) October – November 1919  di  Washington “Tidak ada perdamaian abadi tanpa keadilan sosial”</vt:lpstr>
      <vt:lpstr>Konvensi ILO  No 1, 1919</vt:lpstr>
      <vt:lpstr>PowerPoint Presentation</vt:lpstr>
      <vt:lpstr>the Union of Rail and Tramway Personnel (VSTP) dibentuk di Semarang pada tanggal 14 November 1908  oleh 63 karyawan Eropa dari 3  perusahaan kereta api swasta yang berbasis di Semarang seperti  NIS, SJS, dan SCS dengan Henk Sneevliet (Maring) antara tahun 1913-1917 di Indonesia.  Sentral Organisasi Buruh Seluruh Indonesia (SOBSI) dibentuk pada November 1946, mempunyai 2,732,909 anggota, 15 serikat buruh industri pada 1960.   </vt:lpstr>
      <vt:lpstr>Tumbuhnya Gerakan pembebasan nasional melawan  imprealisme dan kolonialisme  </vt:lpstr>
      <vt:lpstr>Sejarah Pergerakan  Serikat Buruh di Indonesia</vt:lpstr>
      <vt:lpstr>MASA PENJAJAHAN</vt:lpstr>
      <vt:lpstr>1603 – 1799</vt:lpstr>
      <vt:lpstr>1879-1942</vt:lpstr>
      <vt:lpstr>1908 </vt:lpstr>
      <vt:lpstr>1912</vt:lpstr>
      <vt:lpstr>1919-1921</vt:lpstr>
      <vt:lpstr>1920-1923</vt:lpstr>
      <vt:lpstr>SETELAH KEMERDEKAAN, 1945 </vt:lpstr>
      <vt:lpstr>Barisan Buruh Indonesia  (19 Sept 1945)</vt:lpstr>
      <vt:lpstr>1946</vt:lpstr>
      <vt:lpstr>Laskar Buruh Indonesia  pada Perayaan 1 May 1947</vt:lpstr>
      <vt:lpstr>Pemerintah Republik dan Gerakan serikat buruh</vt:lpstr>
      <vt:lpstr>Peraturan Perundangan   pro buruh (1947-1960)</vt:lpstr>
      <vt:lpstr>1960</vt:lpstr>
      <vt:lpstr>1973</vt:lpstr>
      <vt:lpstr>1980</vt:lpstr>
      <vt:lpstr>1998 (Reformasi)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of Industrial Relations History and Global Labour Standards focusing on a historical perspective</dc:title>
  <dc:creator>윤 효원</dc:creator>
  <cp:lastModifiedBy>Indah Saptorini</cp:lastModifiedBy>
  <cp:revision>30</cp:revision>
  <cp:lastPrinted>2023-08-19T02:51:17Z</cp:lastPrinted>
  <dcterms:created xsi:type="dcterms:W3CDTF">2020-10-14T23:44:20Z</dcterms:created>
  <dcterms:modified xsi:type="dcterms:W3CDTF">2023-11-15T04:40:45Z</dcterms:modified>
</cp:coreProperties>
</file>