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92" r:id="rId3"/>
    <p:sldId id="257" r:id="rId4"/>
    <p:sldId id="258" r:id="rId5"/>
    <p:sldId id="260" r:id="rId6"/>
    <p:sldId id="262" r:id="rId7"/>
    <p:sldId id="259" r:id="rId8"/>
    <p:sldId id="261" r:id="rId9"/>
    <p:sldId id="264" r:id="rId10"/>
    <p:sldId id="290" r:id="rId11"/>
    <p:sldId id="263" r:id="rId12"/>
    <p:sldId id="291" r:id="rId13"/>
    <p:sldId id="293" r:id="rId14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0"/>
  </p:normalViewPr>
  <p:slideViewPr>
    <p:cSldViewPr snapToGrid="0">
      <p:cViewPr varScale="1">
        <p:scale>
          <a:sx n="87" d="100"/>
          <a:sy n="87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83C14-D99E-2B44-B2A1-48690D803D95}" type="datetimeFigureOut">
              <a:rPr kumimoji="1" lang="ko-Kore-KR" altLang="en-US" smtClean="0"/>
              <a:t>2023. 7. 21.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DD034-9E86-2D4C-BA69-B50CE59A9AD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82539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3AF4DB-4DB3-2D6A-E365-C47EE3F38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2CE8312-3492-9D13-9A44-05A056B7B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5C9B9D-D53D-5A9C-E0CE-30B1F65D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0785-75A7-094E-997A-4B5EE45DFBF9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1DA090-04E6-58EF-4F62-0CFB2EEFA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18DE0F-34E4-EA0A-C800-93E97A06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3558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4CD4B5-DEDB-7370-3924-D058C345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53A223-3049-6E33-C3DE-40AAB10AD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F366C9-2D76-BB29-0B39-4CB616C2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4469-2934-E240-BF49-53331587AD04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11C5D7-0BCF-9501-BE4E-47F872E9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B9C2C4-2AAE-A8CD-255F-DDF6BBDF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0205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B64FC-5C8C-D1F7-D22E-60C3E186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4C63F5-D379-D8DA-9EA6-9B0A128C1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F7178C-79C4-FF71-A881-4C3B25EC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1B8-93AF-0C42-A80B-141F532E378D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EF90CA-ABC9-CF8A-664D-83DC8781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B47133-7E7E-5532-63A2-8D5258895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17297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5CFB22-D8D7-10BE-8BD7-4E7F3C11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0835580-8FE4-24E9-B624-262C0F8C0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95DA6C5-000A-594F-82B5-B88607FB6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4A6D62-2214-4539-10F0-C2371038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B0334-54BB-A642-97FF-1F314EF666A6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87D6BFA-D1BC-32CA-E8A6-A2769AB16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700723-0946-5F1B-372C-1D98E012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2931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DBA9D9-F1E4-5EA7-4E32-8608E762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13744B-1CAA-0C6C-61F5-18F34BD04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2225FF-9AB6-E3AB-6893-65DA02CB3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F85AC0D-5B28-B51D-A6FC-C022F7842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2EA5E07-B9BF-A4EB-619E-0DF500A2D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D75E86-8A39-C7BA-2767-6E72E74C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F951-79DE-A94A-B9BA-3B09F55B9D37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5A67C7D-571E-25FE-A1F6-29FAF3E90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0A3AFA0-50C7-3792-77CD-1FD0714C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8075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FCE847-1E21-D37C-F19E-A58F5833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9E853C1-9654-5737-DC75-BDB66E0C5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B511-180C-524A-AE60-5ACE2C978452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0230889-EC17-A261-A4BE-129C7747F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977BEFA-E8E3-9A4E-0B48-51A03DB6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2245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7DF09E2-7D7F-D2C9-2D3B-EC3A5D93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CAA7-9073-4B41-B313-44AE3DFC3E5D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7C944D5-D7DF-2100-45CD-BA2F5E85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D83B09-09B4-C9DD-E61B-3B069FDE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4066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3C39D9-2501-386E-8C1B-A81BDBB5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5522F1-30A9-90C9-DB51-00C0BAA01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3A546B6-59A0-3B6A-2DA0-EACB630E9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A67B14-D425-2041-C2DD-A416E56E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0C09B-2107-6547-8ACE-292DA7BF485C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C5D8CE-7DD2-DA08-F3D9-28ED0725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4B00F2-F452-3C35-E16E-0AD791D0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163299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463347-57B6-C1DC-3ED0-E41FC8EC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DA1D456-063B-EDAC-FE6A-EB245AA9A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F3EC331-CC96-F19F-3886-6A6A977F4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681F59-999C-4541-1411-9EE349A4F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641C-9304-6F48-998F-82499A2F399D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1BEFFD-19B3-E1AC-002A-BE1DF7EB5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6698B23-731B-989B-6DA9-DB6371FFE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7850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5ECA92-5844-B9BC-03EB-C51784A2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297781D-25F5-4ED7-7DF6-01B9BD271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E827DD-93FD-EB7D-7DFC-AE27C111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F96A-86B3-CC49-834F-802818DDAA64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5C45EC7-2B45-CE0A-A52B-F97C5387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28D9C0-CE4D-A653-53DE-C98DC23C4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5069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C220918-6589-9489-29C2-AC6AF848FD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FFAEBD1-84A3-864C-4716-81E8652F0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8B409C-87AF-2241-BED1-EB5F81E0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8B99-FE8B-9948-A774-03083FFAD87C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10550-078A-ECDA-6F41-DDD35FDA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322150-8478-3C82-8F11-048215E0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3956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A9E3FEC-E10B-B2F9-B374-ADE4F241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347747-2C2D-7E57-A6AE-04A2D13DA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AA41F9-CA0A-978D-7254-689AF4339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BB01B-05A8-0E4A-A219-4379BDDDDB61}" type="datetime1">
              <a:rPr kumimoji="1" lang="ko-KR" altLang="en-US" smtClean="0"/>
              <a:t>2023. 7. 21.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50019B-B73A-DEC6-E0AC-1C94576AD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6A467B-FBE8-4AB0-7380-91ED6D576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237A5-F742-FA4C-9D2C-90602C864A1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9528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global/topics/green-jobs/WCMS_824102/lang--en/index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integration/themes/mdw/WCMS_189392/lang--en/index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ifpdial/areas-of-work/social-dialogue/lang--en/index.htm)%20%20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AE801A-BC4C-4E54-A02C-0A81036573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ko-Kore-KR" sz="4800" dirty="0"/>
              <a:t>Understanding of ‘</a:t>
            </a:r>
            <a:r>
              <a:rPr kumimoji="1" lang="en-US" altLang="ko-Kore-KR" sz="4800" b="1" dirty="0"/>
              <a:t>A Just Transition</a:t>
            </a:r>
            <a:r>
              <a:rPr kumimoji="1" lang="en-US" altLang="ko-Kore-KR" sz="4800" dirty="0"/>
              <a:t>’</a:t>
            </a:r>
            <a:br>
              <a:rPr kumimoji="1" lang="en-US" altLang="ko-Kore-KR" sz="4800" dirty="0"/>
            </a:br>
            <a:r>
              <a:rPr kumimoji="1" lang="en-US" altLang="ko-Kore-KR" sz="4800" dirty="0"/>
              <a:t>with practical perspective</a:t>
            </a:r>
            <a:endParaRPr kumimoji="1" lang="ko-Kore-KR" altLang="en-US" sz="4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3D3451C-F46E-84BA-53EB-B60A2B4E2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2856B81-CF86-DA57-9D2C-2D1A8F330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72249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9BDD14-4399-164E-8224-FDE0C6D7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599" y="129157"/>
            <a:ext cx="9827342" cy="1138025"/>
          </a:xfrm>
        </p:spPr>
        <p:txBody>
          <a:bodyPr>
            <a:noAutofit/>
          </a:bodyPr>
          <a:lstStyle/>
          <a:p>
            <a:pPr algn="r"/>
            <a:r>
              <a:rPr lang="en-GB" sz="3200" b="1" dirty="0">
                <a:solidFill>
                  <a:srgbClr val="0070C0"/>
                </a:solidFill>
              </a:rPr>
              <a:t>Industrial Relations </a:t>
            </a:r>
            <a:br>
              <a:rPr lang="en-GB" sz="3200" b="1" dirty="0">
                <a:solidFill>
                  <a:srgbClr val="0070C0"/>
                </a:solidFill>
              </a:rPr>
            </a:br>
            <a:r>
              <a:rPr lang="en-US" altLang="ko-KR" sz="3200" b="1" dirty="0">
                <a:solidFill>
                  <a:srgbClr val="0070C0"/>
                </a:solidFill>
              </a:rPr>
              <a:t>(</a:t>
            </a:r>
            <a:r>
              <a:rPr lang="en-GB" sz="3200" b="1" dirty="0">
                <a:solidFill>
                  <a:srgbClr val="0070C0"/>
                </a:solidFill>
              </a:rPr>
              <a:t>social relations and human relations</a:t>
            </a:r>
            <a:r>
              <a:rPr lang="en-US" altLang="ko-KR" sz="3200" b="1" dirty="0">
                <a:solidFill>
                  <a:srgbClr val="0070C0"/>
                </a:solidFill>
              </a:rPr>
              <a:t>)</a:t>
            </a:r>
            <a:br>
              <a:rPr lang="en-US" altLang="ko-KR" sz="3200" b="1" dirty="0">
                <a:solidFill>
                  <a:srgbClr val="0070C0"/>
                </a:solidFill>
              </a:rPr>
            </a:br>
            <a:r>
              <a:rPr lang="en-US" altLang="ko-KR" sz="3200" b="1" dirty="0">
                <a:solidFill>
                  <a:srgbClr val="0070C0"/>
                </a:solidFill>
              </a:rPr>
              <a:t>and “Union Structure” 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C8DE2-ED95-F24C-B4FE-69924931E959}"/>
              </a:ext>
            </a:extLst>
          </p:cNvPr>
          <p:cNvSpPr txBox="1"/>
          <p:nvPr/>
        </p:nvSpPr>
        <p:spPr>
          <a:xfrm>
            <a:off x="7719520" y="1871001"/>
            <a:ext cx="861774" cy="43328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en-GB" sz="4400"/>
              <a:t>Workers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A2DCA8-4B0E-4249-A706-97A2A5BCC0CC}"/>
              </a:ext>
            </a:extLst>
          </p:cNvPr>
          <p:cNvSpPr txBox="1"/>
          <p:nvPr/>
        </p:nvSpPr>
        <p:spPr>
          <a:xfrm>
            <a:off x="10052413" y="1882721"/>
            <a:ext cx="861774" cy="43328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en-GB" sz="4400"/>
              <a:t>Employers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41C97026-1B3D-794D-A7EE-C51F567D07D1}"/>
              </a:ext>
            </a:extLst>
          </p:cNvPr>
          <p:cNvCxnSpPr>
            <a:cxnSpLocks/>
          </p:cNvCxnSpPr>
          <p:nvPr/>
        </p:nvCxnSpPr>
        <p:spPr>
          <a:xfrm>
            <a:off x="3460652" y="5387926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[R] 7">
            <a:extLst>
              <a:ext uri="{FF2B5EF4-FFF2-40B4-BE49-F238E27FC236}">
                <a16:creationId xmlns:a16="http://schemas.microsoft.com/office/drawing/2014/main" id="{6605F6DC-6038-344A-BFDD-D53F36E6A2E4}"/>
              </a:ext>
            </a:extLst>
          </p:cNvPr>
          <p:cNvCxnSpPr>
            <a:cxnSpLocks/>
          </p:cNvCxnSpPr>
          <p:nvPr/>
        </p:nvCxnSpPr>
        <p:spPr>
          <a:xfrm>
            <a:off x="3458304" y="4302373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[R] 8">
            <a:extLst>
              <a:ext uri="{FF2B5EF4-FFF2-40B4-BE49-F238E27FC236}">
                <a16:creationId xmlns:a16="http://schemas.microsoft.com/office/drawing/2014/main" id="{B50DF387-06B6-1148-8FF3-4A107902E7F9}"/>
              </a:ext>
            </a:extLst>
          </p:cNvPr>
          <p:cNvCxnSpPr>
            <a:cxnSpLocks/>
          </p:cNvCxnSpPr>
          <p:nvPr/>
        </p:nvCxnSpPr>
        <p:spPr>
          <a:xfrm>
            <a:off x="3486440" y="3205089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CFA8168D-97FF-6E41-93C1-6B725470D835}"/>
              </a:ext>
            </a:extLst>
          </p:cNvPr>
          <p:cNvCxnSpPr>
            <a:cxnSpLocks/>
          </p:cNvCxnSpPr>
          <p:nvPr/>
        </p:nvCxnSpPr>
        <p:spPr>
          <a:xfrm>
            <a:off x="3472372" y="2192214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BEA7DF0-E2D5-0D40-B655-A29B30917647}"/>
              </a:ext>
            </a:extLst>
          </p:cNvPr>
          <p:cNvSpPr txBox="1"/>
          <p:nvPr/>
        </p:nvSpPr>
        <p:spPr>
          <a:xfrm>
            <a:off x="2700996" y="5846238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Workplace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5D5B2-2A7C-B24C-B563-DD37FBA69AAE}"/>
              </a:ext>
            </a:extLst>
          </p:cNvPr>
          <p:cNvSpPr txBox="1"/>
          <p:nvPr/>
        </p:nvSpPr>
        <p:spPr>
          <a:xfrm>
            <a:off x="2726784" y="4648141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Company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D3C12B-5C46-6B4E-B175-BFAE3B34CB43}"/>
              </a:ext>
            </a:extLst>
          </p:cNvPr>
          <p:cNvSpPr txBox="1"/>
          <p:nvPr/>
        </p:nvSpPr>
        <p:spPr>
          <a:xfrm>
            <a:off x="2710368" y="3675126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Industrial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BBFE7-EE42-6A42-96D6-6B6940DFB14A}"/>
              </a:ext>
            </a:extLst>
          </p:cNvPr>
          <p:cNvSpPr txBox="1"/>
          <p:nvPr/>
        </p:nvSpPr>
        <p:spPr>
          <a:xfrm>
            <a:off x="2696301" y="2662250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National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E7EFD-017D-934F-934E-9C74B436FC14}"/>
              </a:ext>
            </a:extLst>
          </p:cNvPr>
          <p:cNvSpPr txBox="1"/>
          <p:nvPr/>
        </p:nvSpPr>
        <p:spPr>
          <a:xfrm>
            <a:off x="2668164" y="1522769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Global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4D2CC-0B81-430B-6AB0-D3F2161F878D}"/>
              </a:ext>
            </a:extLst>
          </p:cNvPr>
          <p:cNvSpPr txBox="1"/>
          <p:nvPr/>
        </p:nvSpPr>
        <p:spPr>
          <a:xfrm>
            <a:off x="207764" y="801092"/>
            <a:ext cx="226867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ore-KR" sz="2400" b="1" dirty="0">
                <a:solidFill>
                  <a:srgbClr val="FF0000"/>
                </a:solidFill>
              </a:rPr>
              <a:t>Climate Change</a:t>
            </a:r>
          </a:p>
          <a:p>
            <a:endParaRPr kumimoji="1" lang="en-US" altLang="ko-Kore-KR" sz="2400" b="1" dirty="0">
              <a:solidFill>
                <a:srgbClr val="FF0000"/>
              </a:solidFill>
            </a:endParaRPr>
          </a:p>
          <a:p>
            <a:r>
              <a:rPr kumimoji="1" lang="en-US" altLang="ko-Kore-KR" sz="2400" b="1" dirty="0">
                <a:solidFill>
                  <a:srgbClr val="FF0000"/>
                </a:solidFill>
              </a:rPr>
              <a:t>Industrial restructuring </a:t>
            </a:r>
          </a:p>
          <a:p>
            <a:endParaRPr kumimoji="1" lang="en-US" altLang="ko-Kore-KR" sz="2400" b="1" dirty="0">
              <a:solidFill>
                <a:srgbClr val="FF0000"/>
              </a:solidFill>
            </a:endParaRPr>
          </a:p>
          <a:p>
            <a:r>
              <a:rPr kumimoji="1" lang="en-US" altLang="ko-Kore-KR" sz="2400" b="1" dirty="0">
                <a:solidFill>
                  <a:srgbClr val="FF0000"/>
                </a:solidFill>
              </a:rPr>
              <a:t>Industry 4.0</a:t>
            </a:r>
          </a:p>
          <a:p>
            <a:endParaRPr kumimoji="1" lang="en-US" altLang="ko-Kore-KR" sz="2400" b="1" dirty="0">
              <a:solidFill>
                <a:srgbClr val="FF0000"/>
              </a:solidFill>
            </a:endParaRPr>
          </a:p>
          <a:p>
            <a:r>
              <a:rPr kumimoji="1" lang="en-US" altLang="ko-Kore-KR" sz="2400" b="1" dirty="0">
                <a:solidFill>
                  <a:srgbClr val="FF0000"/>
                </a:solidFill>
              </a:rPr>
              <a:t>Just Transition</a:t>
            </a:r>
          </a:p>
          <a:p>
            <a:endParaRPr kumimoji="1" lang="en-US" altLang="ko-Kore-KR" sz="2400" b="1" dirty="0">
              <a:solidFill>
                <a:srgbClr val="FF0000"/>
              </a:solidFill>
            </a:endParaRPr>
          </a:p>
          <a:p>
            <a:r>
              <a:rPr kumimoji="1" lang="en-US" altLang="ko-Kore-KR" sz="2400" b="1" dirty="0" err="1">
                <a:solidFill>
                  <a:srgbClr val="FF0000"/>
                </a:solidFill>
              </a:rPr>
              <a:t>Labour</a:t>
            </a:r>
            <a:r>
              <a:rPr kumimoji="1" lang="en-US" altLang="ko-Kore-KR" sz="2400" b="1" dirty="0">
                <a:solidFill>
                  <a:srgbClr val="FF0000"/>
                </a:solidFill>
              </a:rPr>
              <a:t> Law changes</a:t>
            </a:r>
          </a:p>
          <a:p>
            <a:endParaRPr kumimoji="1" lang="en-US" altLang="ko-Kore-KR" sz="2400" b="1" dirty="0">
              <a:solidFill>
                <a:srgbClr val="FF0000"/>
              </a:solidFill>
            </a:endParaRPr>
          </a:p>
          <a:p>
            <a:r>
              <a:rPr kumimoji="1" lang="en-US" altLang="ko-Kore-KR" sz="2400" b="1" dirty="0">
                <a:solidFill>
                  <a:srgbClr val="FF0000"/>
                </a:solidFill>
              </a:rPr>
              <a:t>Global Supply Chains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C91519B-11D3-C0A3-587E-18D5AF5C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66699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A58513-A1C1-8D90-657D-D59BC408C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046110" cy="814746"/>
          </a:xfrm>
        </p:spPr>
        <p:txBody>
          <a:bodyPr>
            <a:normAutofit fontScale="90000"/>
          </a:bodyPr>
          <a:lstStyle/>
          <a:p>
            <a:r>
              <a:rPr kumimoji="1" lang="en-US" altLang="ko-Kore-KR" b="1" dirty="0"/>
              <a:t>ILO: A Just Transition, WHAT and HOW</a:t>
            </a:r>
            <a:br>
              <a:rPr kumimoji="1" lang="en-US" altLang="ko-Kore-KR" dirty="0"/>
            </a:br>
            <a:r>
              <a:rPr kumimoji="1" lang="en-US" altLang="ko-Kore-KR" sz="2200" dirty="0">
                <a:hlinkClick r:id="rId2"/>
              </a:rPr>
              <a:t>https://www.ilo.org/global/topics/green-jobs/WCMS_824102/lang--en/index.htm</a:t>
            </a:r>
            <a:r>
              <a:rPr kumimoji="1" lang="ko-KR" altLang="en-US" sz="2200" dirty="0"/>
              <a:t> 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4D7C6D-C5AB-8A9D-B96B-5BBDD7C76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7574"/>
            <a:ext cx="10798277" cy="5058696"/>
          </a:xfrm>
        </p:spPr>
        <p:txBody>
          <a:bodyPr>
            <a:normAutofit fontScale="62500" lnSpcReduction="20000"/>
          </a:bodyPr>
          <a:lstStyle/>
          <a:p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What: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 Just Transition means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greening the economy </a:t>
            </a:r>
          </a:p>
          <a:p>
            <a:endParaRPr lang="en-US" altLang="ko-Kore-KR" sz="3200" b="0" i="0" u="none" strike="noStrike" dirty="0">
              <a:solidFill>
                <a:srgbClr val="230050"/>
              </a:solidFill>
              <a:effectLst/>
              <a:latin typeface="Noto Sans" panose="020B0502040504020204" pitchFamily="34" charset="0"/>
            </a:endParaRPr>
          </a:p>
          <a:p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How: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in a way that is as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fair and inclusive 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as possible to everyone concerned,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creating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decent work 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opportunities and leaving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no one behind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through effective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social dialogue  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among all groups impacted,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and respect for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fundamental  principles and rights at work 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also promoting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social justice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and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addressing poverty, inequality and gender ga</a:t>
            </a:r>
            <a:r>
              <a:rPr lang="en-US" altLang="ko-Kore-KR" sz="320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ps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endParaRPr lang="en-US" altLang="ko-Kore-KR" sz="3200" b="0" i="0" u="none" strike="noStrike" dirty="0">
              <a:solidFill>
                <a:srgbClr val="230050"/>
              </a:solidFill>
              <a:effectLst/>
              <a:latin typeface="Noto Sans" panose="020B0502040504020204" pitchFamily="34" charset="0"/>
            </a:endParaRPr>
          </a:p>
          <a:p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Balanced Approach: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Ensuring a just transition is important for all countries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at all levels of development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. </a:t>
            </a:r>
          </a:p>
          <a:p>
            <a:pPr lvl="1"/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It is also important for </a:t>
            </a:r>
            <a:r>
              <a:rPr lang="en-US" altLang="ko-Kore-KR" sz="3200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all economic sectors 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– by no means limited to energy supply – and </a:t>
            </a:r>
            <a:r>
              <a:rPr lang="en-US" altLang="ko-Kore-KR" sz="320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in urban and rural areas alike</a:t>
            </a:r>
            <a:r>
              <a:rPr lang="en-US" altLang="ko-Kore-KR" sz="3200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.</a:t>
            </a:r>
            <a:br>
              <a:rPr lang="en-US" altLang="ko-Kore-KR" sz="3200" dirty="0"/>
            </a:br>
            <a:endParaRPr lang="en-US" altLang="ko-Kore-KR" sz="2000" b="0" i="0" u="none" strike="noStrike" dirty="0">
              <a:solidFill>
                <a:srgbClr val="230050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C096E4-BEF4-C864-AB4E-714BC8F4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63414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0025D9-CAD1-B049-4FE0-008A7D64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706897" cy="755752"/>
          </a:xfrm>
        </p:spPr>
        <p:txBody>
          <a:bodyPr>
            <a:normAutofit fontScale="90000"/>
          </a:bodyPr>
          <a:lstStyle/>
          <a:p>
            <a:r>
              <a:rPr kumimoji="1" lang="en-US" altLang="ko-Kore-KR" b="1" dirty="0"/>
              <a:t>Decent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Work</a:t>
            </a:r>
            <a:r>
              <a:rPr kumimoji="1" lang="en-US" altLang="ko-KR" dirty="0"/>
              <a:t>: 4 pillars and 10 indicators</a:t>
            </a:r>
            <a:br>
              <a:rPr kumimoji="1" lang="en-US" altLang="ko-KR" dirty="0"/>
            </a:br>
            <a:r>
              <a:rPr kumimoji="1" lang="en-US" altLang="ko-KR" sz="2200" dirty="0">
                <a:hlinkClick r:id="rId2"/>
              </a:rPr>
              <a:t>https://www.ilo.org/integration/themes/mdw/WCMS_189392/lang--en/index.htm</a:t>
            </a:r>
            <a:r>
              <a:rPr kumimoji="1" lang="en-US" altLang="ko-KR" sz="2200" dirty="0"/>
              <a:t> 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6F3B20-D30E-9A70-D3AC-64A4A9805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026" y="1533832"/>
            <a:ext cx="7595419" cy="517668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employment opportunities (not only quantity, but also quality)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adequate earnings and productive work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decent working time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combining work, family and personal life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neither forced </a:t>
            </a:r>
            <a:r>
              <a:rPr kumimoji="1" lang="en-US" altLang="ko-Kore-KR" sz="3000" dirty="0" err="1"/>
              <a:t>labour</a:t>
            </a:r>
            <a:r>
              <a:rPr kumimoji="1" lang="en-US" altLang="ko-Kore-KR" sz="3000" dirty="0"/>
              <a:t> nor child </a:t>
            </a:r>
            <a:r>
              <a:rPr kumimoji="1" lang="en-US" altLang="ko-Kore-KR" sz="3000" dirty="0" err="1"/>
              <a:t>labour</a:t>
            </a:r>
            <a:endParaRPr kumimoji="1" lang="en-US" altLang="ko-Kore-KR" sz="3000" dirty="0"/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stability and security of work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equal opportunity and treatment  in employment 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safe work environment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social security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US" altLang="ko-Kore-KR" sz="3000" dirty="0"/>
              <a:t>social dialogue: workers’ representation</a:t>
            </a:r>
          </a:p>
          <a:p>
            <a:pPr marL="514350" indent="-514350">
              <a:buFont typeface="+mj-lt"/>
              <a:buAutoNum type="arabicParenR"/>
            </a:pPr>
            <a:endParaRPr kumimoji="1" lang="ko-Kore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69EE06B8-4638-2575-48A4-39BC49CD58EC}"/>
              </a:ext>
            </a:extLst>
          </p:cNvPr>
          <p:cNvSpPr txBox="1">
            <a:spLocks/>
          </p:cNvSpPr>
          <p:nvPr/>
        </p:nvSpPr>
        <p:spPr>
          <a:xfrm>
            <a:off x="403120" y="1535576"/>
            <a:ext cx="36674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kumimoji="1" lang="en-US" altLang="ko-Kore-KR" sz="4000" dirty="0"/>
              <a:t>Employment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4000" dirty="0"/>
              <a:t>Fundamental rights at work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4000" dirty="0"/>
              <a:t>Social security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4000" dirty="0"/>
              <a:t>Social dialogue</a:t>
            </a:r>
            <a:endParaRPr kumimoji="1" lang="ko-Kore-KR" altLang="en-US" sz="4000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A914DAD-6CC2-5573-3491-D1CF8862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3991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F64AF4-B8D7-2CCF-6723-372B412F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965"/>
            <a:ext cx="10429568" cy="1445342"/>
          </a:xfrm>
        </p:spPr>
        <p:txBody>
          <a:bodyPr>
            <a:normAutofit/>
          </a:bodyPr>
          <a:lstStyle/>
          <a:p>
            <a:r>
              <a:rPr kumimoji="1" lang="en-US" altLang="ko-Kore-KR" b="1" dirty="0"/>
              <a:t>Fundamental Principles and Rights at Work</a:t>
            </a:r>
            <a:endParaRPr kumimoji="1" lang="ko-Kore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2611E1-2D55-32CC-04BA-22BC9442D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40307"/>
            <a:ext cx="10931014" cy="49407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ko-Kore-KR" sz="3600" b="1" dirty="0"/>
              <a:t>Freedom of association </a:t>
            </a:r>
            <a:r>
              <a:rPr kumimoji="1" lang="en-US" altLang="ko-Kore-KR" sz="3600" dirty="0"/>
              <a:t>and the effective recognition of the right to </a:t>
            </a:r>
            <a:r>
              <a:rPr kumimoji="1" lang="en-US" altLang="ko-Kore-KR" sz="3600" b="1" dirty="0"/>
              <a:t>collective bargaining </a:t>
            </a:r>
            <a:r>
              <a:rPr kumimoji="1" lang="en-US" altLang="ko-Kore-KR" sz="3600" dirty="0"/>
              <a:t>(ILO C87, C98)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3600" dirty="0"/>
              <a:t>Elimination of all forms of </a:t>
            </a:r>
            <a:r>
              <a:rPr kumimoji="1" lang="en-US" altLang="ko-Kore-KR" sz="3600" b="1" dirty="0"/>
              <a:t>forced or compulsory </a:t>
            </a:r>
            <a:r>
              <a:rPr kumimoji="1" lang="en-US" altLang="ko-Kore-KR" sz="3600" b="1" dirty="0" err="1"/>
              <a:t>labour</a:t>
            </a:r>
            <a:r>
              <a:rPr kumimoji="1" lang="en-US" altLang="ko-Kore-KR" sz="3600" dirty="0"/>
              <a:t> (C29, C105)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3600" dirty="0"/>
              <a:t>Effective abolition of </a:t>
            </a:r>
            <a:r>
              <a:rPr kumimoji="1" lang="en-US" altLang="ko-Kore-KR" sz="3600" b="1" dirty="0"/>
              <a:t>child </a:t>
            </a:r>
            <a:r>
              <a:rPr kumimoji="1" lang="en-US" altLang="ko-Kore-KR" sz="3600" b="1" dirty="0" err="1"/>
              <a:t>labour</a:t>
            </a:r>
            <a:r>
              <a:rPr kumimoji="1" lang="en-US" altLang="ko-Kore-KR" sz="3600" dirty="0"/>
              <a:t> (C138, C182)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3600" b="1" dirty="0"/>
              <a:t>Elimination of discrimination</a:t>
            </a:r>
            <a:r>
              <a:rPr kumimoji="1" lang="en-US" altLang="ko-Kore-KR" sz="3600" dirty="0"/>
              <a:t> in employment and occupation (C100, C111)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sz="3600" b="1" dirty="0"/>
              <a:t>Safe and healthy working </a:t>
            </a:r>
            <a:r>
              <a:rPr kumimoji="1" lang="en-US" altLang="ko-Kore-KR" sz="3600" dirty="0"/>
              <a:t>environment (C155, C187)</a:t>
            </a:r>
            <a:endParaRPr kumimoji="1" lang="ko-Kore-KR" altLang="en-US" sz="36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4CCDB6C-C6CA-D48F-1262-B1F07382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9742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EF111-6002-EDEB-9AAC-55C3531D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914"/>
            <a:ext cx="10385323" cy="888488"/>
          </a:xfrm>
        </p:spPr>
        <p:txBody>
          <a:bodyPr/>
          <a:lstStyle/>
          <a:p>
            <a:r>
              <a:rPr kumimoji="1" lang="en-US" altLang="ko-Kore-KR" b="1" dirty="0"/>
              <a:t>Social Security</a:t>
            </a:r>
            <a:r>
              <a:rPr kumimoji="1" lang="en-US" altLang="ko-Kore-KR" dirty="0"/>
              <a:t>: ILO Convention No. 102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280E93-B29E-8177-462A-A35A2A90C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133"/>
            <a:ext cx="10515600" cy="56043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ko-Kore-KR" b="1" dirty="0"/>
              <a:t>Convention concerning Minimum Standards of Social Security </a:t>
            </a:r>
          </a:p>
          <a:p>
            <a:pPr marL="0" indent="0">
              <a:buNone/>
            </a:pPr>
            <a:r>
              <a:rPr kumimoji="1" lang="en-US" altLang="ko-Kore-KR" dirty="0"/>
              <a:t>Social Security (Minimum Standards) Convention, 1952 (No. 102)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Sickness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Unemployment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Old-age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Employment injury </a:t>
            </a:r>
            <a:r>
              <a:rPr kumimoji="1" lang="en-US" altLang="ko-Kore-KR" dirty="0"/>
              <a:t>benefit</a:t>
            </a:r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ko-Kore-KR" dirty="0"/>
              <a:t>Incapacity of work</a:t>
            </a:r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ko-Kore-KR" dirty="0"/>
              <a:t>Invalidity</a:t>
            </a:r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ko-Kore-KR" dirty="0"/>
              <a:t>Survivors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Family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Maternity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Invalidity</a:t>
            </a:r>
            <a:r>
              <a:rPr kumimoji="1" lang="en-US" altLang="ko-Kore-KR" dirty="0"/>
              <a:t> benefit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ore-KR" b="1" dirty="0"/>
              <a:t>Survivors</a:t>
            </a:r>
            <a:r>
              <a:rPr kumimoji="1" lang="en-US" altLang="ko-Kore-KR" dirty="0"/>
              <a:t>’ benefit</a:t>
            </a:r>
          </a:p>
          <a:p>
            <a:r>
              <a:rPr kumimoji="1" lang="en-US" altLang="ko-Kore-KR" i="1" dirty="0"/>
              <a:t>Equality of treatment of non-national residents</a:t>
            </a:r>
          </a:p>
          <a:p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F642CB-8EA6-D9C7-A026-0D608AD5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33711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05CB3D-0ADD-E9AA-6B24-9C0AAEC7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94"/>
            <a:ext cx="10515600" cy="962230"/>
          </a:xfrm>
        </p:spPr>
        <p:txBody>
          <a:bodyPr>
            <a:normAutofit fontScale="90000"/>
          </a:bodyPr>
          <a:lstStyle/>
          <a:p>
            <a:r>
              <a:rPr kumimoji="1" lang="en-US" altLang="ko-Kore-KR" b="1" dirty="0"/>
              <a:t>Social Dialogue</a:t>
            </a:r>
            <a:br>
              <a:rPr kumimoji="1" lang="en-US" altLang="ko-Kore-KR" dirty="0"/>
            </a:br>
            <a:r>
              <a:rPr kumimoji="1" lang="en-US" altLang="ko-Kore-KR" sz="2200" dirty="0">
                <a:hlinkClick r:id="rId2"/>
              </a:rPr>
              <a:t>https://www.ilo.org/ifpdial/areas-of-work/social-dialogue/lang--en/index.htm)%20%20a</a:t>
            </a:r>
            <a:r>
              <a:rPr kumimoji="1" lang="en-US" altLang="ko-Kore-KR" sz="2200" dirty="0"/>
              <a:t> </a:t>
            </a:r>
            <a:endParaRPr kumimoji="1" lang="ko-Kore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5BCE469-E48B-DD02-5D7F-1E2F81F88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581"/>
            <a:ext cx="10515600" cy="4628382"/>
          </a:xfrm>
        </p:spPr>
        <p:txBody>
          <a:bodyPr>
            <a:normAutofit fontScale="92500" lnSpcReduction="20000"/>
          </a:bodyPr>
          <a:lstStyle/>
          <a:p>
            <a:r>
              <a:rPr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A</a:t>
            </a:r>
            <a:r>
              <a:rPr lang="en-US" altLang="ko-Kore-KR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ll types of </a:t>
            </a:r>
            <a:r>
              <a:rPr lang="en-US" altLang="ko-Kore-KR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negotiation</a:t>
            </a:r>
            <a:r>
              <a:rPr lang="en-US" altLang="ko-Kore-KR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US" altLang="ko-Kore-KR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consultation </a:t>
            </a:r>
            <a:r>
              <a:rPr lang="en-US" altLang="ko-Kore-KR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or simply exchange of </a:t>
            </a:r>
            <a:r>
              <a:rPr lang="en-US" altLang="ko-Kore-KR" b="1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information</a:t>
            </a:r>
            <a:r>
              <a:rPr lang="en-US" altLang="ko-Kore-KR" b="0" i="0" u="none" strike="noStrike" dirty="0">
                <a:solidFill>
                  <a:srgbClr val="230050"/>
                </a:solidFill>
                <a:effectLst/>
                <a:latin typeface="Noto Sans" panose="020B0502040504020204" pitchFamily="34" charset="0"/>
              </a:rPr>
              <a:t> between, or among, representatives of governments, employers and workers, on issues of common interest relating to economic and social policy. </a:t>
            </a:r>
          </a:p>
          <a:p>
            <a:endParaRPr lang="en-US" altLang="ko-Kore-KR" b="0" i="0" u="none" strike="noStrike" dirty="0">
              <a:solidFill>
                <a:srgbClr val="230050"/>
              </a:solidFill>
              <a:effectLst/>
              <a:latin typeface="Noto Sans" panose="020B0502040504020204" pitchFamily="34" charset="0"/>
            </a:endParaRPr>
          </a:p>
          <a:p>
            <a:r>
              <a:rPr kumimoji="1"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In order for social dialogue to take place, the following must exist:</a:t>
            </a:r>
          </a:p>
          <a:p>
            <a:pPr lvl="1"/>
            <a:r>
              <a:rPr kumimoji="1" lang="en-US" altLang="ko-Kore-KR" b="1" dirty="0">
                <a:solidFill>
                  <a:srgbClr val="230050"/>
                </a:solidFill>
                <a:latin typeface="Noto Sans" panose="020B0502040504020204" pitchFamily="34" charset="0"/>
              </a:rPr>
              <a:t>Strong, independent workers’ organizations </a:t>
            </a:r>
            <a:r>
              <a:rPr kumimoji="1"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and employers’ organizations with the technical capacity and the access to relevant information to participate in social dialogue;</a:t>
            </a:r>
          </a:p>
          <a:p>
            <a:pPr lvl="1"/>
            <a:r>
              <a:rPr kumimoji="1"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Political will and commitment to engage in social dialogue on the part of the parties;</a:t>
            </a:r>
          </a:p>
          <a:p>
            <a:pPr lvl="1"/>
            <a:r>
              <a:rPr kumimoji="1"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Respect for the </a:t>
            </a:r>
            <a:r>
              <a:rPr kumimoji="1" lang="en-US" altLang="ko-Kore-KR" b="1" dirty="0">
                <a:solidFill>
                  <a:srgbClr val="230050"/>
                </a:solidFill>
                <a:latin typeface="Noto Sans" panose="020B0502040504020204" pitchFamily="34" charset="0"/>
              </a:rPr>
              <a:t>fundamental rights of freedom of association and collective bargaining;</a:t>
            </a:r>
          </a:p>
          <a:p>
            <a:pPr lvl="1"/>
            <a:r>
              <a:rPr kumimoji="1" lang="en-US" altLang="ko-Kore-KR" dirty="0">
                <a:solidFill>
                  <a:srgbClr val="230050"/>
                </a:solidFill>
                <a:latin typeface="Noto Sans" panose="020B0502040504020204" pitchFamily="34" charset="0"/>
              </a:rPr>
              <a:t>And appropriate institutional support;</a:t>
            </a:r>
          </a:p>
          <a:p>
            <a:endParaRPr kumimoji="1" lang="ko-Kore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2E2C63-AB96-B59C-6159-1AAE8D5A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1465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15F1AC-CD73-EBFE-2AFC-DAC90A54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375" y="365124"/>
            <a:ext cx="3893586" cy="5888192"/>
          </a:xfrm>
        </p:spPr>
        <p:txBody>
          <a:bodyPr>
            <a:normAutofit fontScale="90000"/>
          </a:bodyPr>
          <a:lstStyle/>
          <a:p>
            <a:r>
              <a:rPr kumimoji="1" lang="en-US" altLang="ko-Kore-KR" b="1" dirty="0"/>
              <a:t>Collective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B</a:t>
            </a:r>
            <a:r>
              <a:rPr kumimoji="1" lang="en-US" altLang="ko-Kore-KR" b="1" dirty="0"/>
              <a:t>arg</a:t>
            </a:r>
            <a:r>
              <a:rPr kumimoji="1" lang="en-US" altLang="ko-KR" b="1" dirty="0"/>
              <a:t>aining</a:t>
            </a:r>
            <a:r>
              <a:rPr kumimoji="1" lang="ko-KR" altLang="en-US" b="1" dirty="0"/>
              <a:t> </a:t>
            </a:r>
            <a:br>
              <a:rPr kumimoji="1" lang="en-US" altLang="ko-KR" b="1" dirty="0"/>
            </a:br>
            <a:r>
              <a:rPr kumimoji="1" lang="en-US" altLang="ko-KR" dirty="0"/>
              <a:t>for</a:t>
            </a:r>
            <a:r>
              <a:rPr kumimoji="1" lang="ko-KR" altLang="en-US" dirty="0"/>
              <a:t> </a:t>
            </a:r>
            <a:r>
              <a:rPr kumimoji="1" lang="en-US" altLang="ko-KR" dirty="0"/>
              <a:t>an</a:t>
            </a:r>
            <a:r>
              <a:rPr kumimoji="1" lang="ko-KR" altLang="en-US" dirty="0"/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inclusive,</a:t>
            </a:r>
            <a:r>
              <a:rPr kumimoji="1" lang="ko-KR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sustainable</a:t>
            </a:r>
            <a:r>
              <a:rPr kumimoji="1" lang="ko-KR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and</a:t>
            </a:r>
            <a:r>
              <a:rPr kumimoji="1" lang="ko-KR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resilient</a:t>
            </a:r>
            <a:r>
              <a:rPr kumimoji="1" lang="ko-KR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recovery</a:t>
            </a:r>
            <a:br>
              <a:rPr kumimoji="1" lang="en-US" altLang="ko-KR" b="1" dirty="0">
                <a:solidFill>
                  <a:srgbClr val="FF0000"/>
                </a:solidFill>
              </a:rPr>
            </a:br>
            <a:br>
              <a:rPr kumimoji="1" lang="en-US" altLang="ko-KR" b="1" dirty="0">
                <a:solidFill>
                  <a:srgbClr val="FF0000"/>
                </a:solidFill>
              </a:rPr>
            </a:br>
            <a:r>
              <a:rPr kumimoji="1" lang="en-US" altLang="ko-KR" sz="3600" b="1" dirty="0">
                <a:solidFill>
                  <a:srgbClr val="0070C0"/>
                </a:solidFill>
              </a:rPr>
              <a:t>Right to information</a:t>
            </a:r>
            <a:br>
              <a:rPr kumimoji="1" lang="en-US" altLang="ko-KR" sz="3600" b="1" dirty="0">
                <a:solidFill>
                  <a:srgbClr val="0070C0"/>
                </a:solidFill>
              </a:rPr>
            </a:br>
            <a:br>
              <a:rPr kumimoji="1" lang="en-US" altLang="ko-KR" sz="3600" b="1" dirty="0">
                <a:solidFill>
                  <a:srgbClr val="0070C0"/>
                </a:solidFill>
              </a:rPr>
            </a:br>
            <a:r>
              <a:rPr kumimoji="1" lang="en-US" altLang="ko-KR" sz="3600" b="1" dirty="0">
                <a:solidFill>
                  <a:srgbClr val="0070C0"/>
                </a:solidFill>
              </a:rPr>
              <a:t>Right to consultation</a:t>
            </a:r>
            <a:br>
              <a:rPr kumimoji="1" lang="en-US" altLang="ko-KR" sz="3600" b="1" dirty="0">
                <a:solidFill>
                  <a:srgbClr val="0070C0"/>
                </a:solidFill>
              </a:rPr>
            </a:br>
            <a:br>
              <a:rPr kumimoji="1" lang="en-US" altLang="ko-KR" sz="3600" b="1" dirty="0">
                <a:solidFill>
                  <a:srgbClr val="0070C0"/>
                </a:solidFill>
              </a:rPr>
            </a:br>
            <a:r>
              <a:rPr kumimoji="1" lang="en-US" altLang="ko-KR" sz="3600" b="1" dirty="0">
                <a:solidFill>
                  <a:srgbClr val="0070C0"/>
                </a:solidFill>
              </a:rPr>
              <a:t>Right to participation </a:t>
            </a:r>
            <a:endParaRPr kumimoji="1" lang="ko-Kore-KR" altLang="en-US" b="1" dirty="0">
              <a:solidFill>
                <a:srgbClr val="0070C0"/>
              </a:solidFill>
            </a:endParaRPr>
          </a:p>
        </p:txBody>
      </p:sp>
      <p:pic>
        <p:nvPicPr>
          <p:cNvPr id="7" name="내용 개체 틀 6" descr="텍스트, 사람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4DEAD65D-6E9A-D737-2A38-AFA1C6FC2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25" y="40662"/>
            <a:ext cx="7046359" cy="6787839"/>
          </a:xfr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2647208-BDD2-D402-EC26-F545B49F6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39" y="2794000"/>
            <a:ext cx="2959772" cy="2766142"/>
          </a:xfrm>
          <a:prstGeom prst="rect">
            <a:avLst/>
          </a:prstGeom>
        </p:spPr>
      </p:pic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3181195B-1102-A9B6-29FF-8642C9D0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65325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FBE2DA-E833-BC85-7090-C76596279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ko-KR" sz="3200" b="1" dirty="0">
                <a:solidFill>
                  <a:srgbClr val="0070C0"/>
                </a:solidFill>
              </a:rPr>
              <a:t>ILO Guidelines for a just transition towards environmentally sustainable economies and societies for all (2015)</a:t>
            </a:r>
            <a:endParaRPr kumimoji="1" lang="ko-Kore-KR" altLang="en-US" sz="32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4DE6DC-319C-58F4-793D-C7D11BABA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222" y="1825625"/>
            <a:ext cx="6211529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Macroeconomic and growth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Industrial and sectoral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Enterprise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Skills development 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Occupational safety and health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Social protection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Active labour market policies 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Rights at work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/>
              <a:t>social dialogue and tripartism 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86FD5D38-56AE-4219-34CC-CF0B29E9D094}"/>
              </a:ext>
            </a:extLst>
          </p:cNvPr>
          <p:cNvSpPr txBox="1">
            <a:spLocks/>
          </p:cNvSpPr>
          <p:nvPr/>
        </p:nvSpPr>
        <p:spPr>
          <a:xfrm>
            <a:off x="6963688" y="1825625"/>
            <a:ext cx="4466304" cy="4400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ko-Kore-KR" sz="4600" dirty="0"/>
              <a:t>Which level issue?</a:t>
            </a:r>
          </a:p>
          <a:p>
            <a:r>
              <a:rPr kumimoji="1" lang="en-US" altLang="ko-Kore-KR" sz="4600" dirty="0"/>
              <a:t>Factory/company level</a:t>
            </a:r>
          </a:p>
          <a:p>
            <a:r>
              <a:rPr kumimoji="1" lang="en-US" altLang="ko-Kore-KR" sz="4600" dirty="0"/>
              <a:t>Industry/sector level</a:t>
            </a:r>
          </a:p>
          <a:p>
            <a:r>
              <a:rPr kumimoji="1" lang="en-US" altLang="ko-Kore-KR" sz="4600" dirty="0"/>
              <a:t>National level</a:t>
            </a:r>
          </a:p>
          <a:p>
            <a:r>
              <a:rPr kumimoji="1" lang="en-US" altLang="ko-Kore-KR" sz="4600" dirty="0"/>
              <a:t>Global level</a:t>
            </a:r>
          </a:p>
          <a:p>
            <a:endParaRPr kumimoji="1" lang="en-US" altLang="ko-Kore-KR" sz="3600" dirty="0"/>
          </a:p>
          <a:p>
            <a:pPr marL="0" indent="0">
              <a:buNone/>
            </a:pPr>
            <a:r>
              <a:rPr kumimoji="1" lang="en-US" altLang="ko-Kore-KR" sz="3600" b="1" i="1" dirty="0"/>
              <a:t>But our union structure is based on factory and company level. </a:t>
            </a:r>
          </a:p>
          <a:p>
            <a:pPr marL="0" indent="0">
              <a:buNone/>
            </a:pPr>
            <a:endParaRPr kumimoji="1" lang="en-US" altLang="ko-Kore-KR" sz="3600" b="1" i="1" dirty="0"/>
          </a:p>
          <a:p>
            <a:pPr marL="0" indent="0">
              <a:buNone/>
            </a:pPr>
            <a:r>
              <a:rPr kumimoji="1" lang="en-US" altLang="ko-Kore-KR" sz="3600" b="1" i="1" dirty="0"/>
              <a:t>So, what will happen to us in dealing with “just Transition”?</a:t>
            </a:r>
            <a:endParaRPr kumimoji="1" lang="ko-Kore-KR" altLang="en-US" sz="3600" b="1" i="1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F6D81C-2BAE-3425-FB01-4DC65BD3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57072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9BDD14-4399-164E-8224-FDE0C6D7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599" y="129157"/>
            <a:ext cx="9827342" cy="1138025"/>
          </a:xfrm>
        </p:spPr>
        <p:txBody>
          <a:bodyPr>
            <a:noAutofit/>
          </a:bodyPr>
          <a:lstStyle/>
          <a:p>
            <a:pPr algn="r"/>
            <a:r>
              <a:rPr lang="en-GB" sz="3200" b="1" dirty="0">
                <a:solidFill>
                  <a:srgbClr val="0070C0"/>
                </a:solidFill>
              </a:rPr>
              <a:t>Industrial Relations </a:t>
            </a:r>
            <a:br>
              <a:rPr lang="en-GB" sz="3200" b="1" dirty="0">
                <a:solidFill>
                  <a:srgbClr val="0070C0"/>
                </a:solidFill>
              </a:rPr>
            </a:br>
            <a:r>
              <a:rPr lang="en-US" altLang="ko-KR" sz="3200" b="1" dirty="0">
                <a:solidFill>
                  <a:srgbClr val="0070C0"/>
                </a:solidFill>
              </a:rPr>
              <a:t>(</a:t>
            </a:r>
            <a:r>
              <a:rPr lang="en-GB" sz="3200" b="1" dirty="0">
                <a:solidFill>
                  <a:srgbClr val="0070C0"/>
                </a:solidFill>
              </a:rPr>
              <a:t>social relations and human relations</a:t>
            </a:r>
            <a:r>
              <a:rPr lang="en-US" altLang="ko-KR" sz="3200" b="1" dirty="0">
                <a:solidFill>
                  <a:srgbClr val="0070C0"/>
                </a:solidFill>
              </a:rPr>
              <a:t>)</a:t>
            </a:r>
            <a:br>
              <a:rPr lang="en-US" altLang="ko-KR" sz="3200" b="1" dirty="0">
                <a:solidFill>
                  <a:srgbClr val="0070C0"/>
                </a:solidFill>
              </a:rPr>
            </a:br>
            <a:r>
              <a:rPr lang="en-US" altLang="ko-KR" sz="3200" b="1" dirty="0">
                <a:solidFill>
                  <a:srgbClr val="0070C0"/>
                </a:solidFill>
              </a:rPr>
              <a:t>and “Union Structure” 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C8DE2-ED95-F24C-B4FE-69924931E959}"/>
              </a:ext>
            </a:extLst>
          </p:cNvPr>
          <p:cNvSpPr txBox="1"/>
          <p:nvPr/>
        </p:nvSpPr>
        <p:spPr>
          <a:xfrm>
            <a:off x="7719520" y="1871001"/>
            <a:ext cx="861774" cy="43328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en-GB" sz="4400"/>
              <a:t>Workers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A2DCA8-4B0E-4249-A706-97A2A5BCC0CC}"/>
              </a:ext>
            </a:extLst>
          </p:cNvPr>
          <p:cNvSpPr txBox="1"/>
          <p:nvPr/>
        </p:nvSpPr>
        <p:spPr>
          <a:xfrm>
            <a:off x="10052413" y="1882721"/>
            <a:ext cx="861774" cy="43328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en-GB" sz="4400"/>
              <a:t>Employers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41C97026-1B3D-794D-A7EE-C51F567D07D1}"/>
              </a:ext>
            </a:extLst>
          </p:cNvPr>
          <p:cNvCxnSpPr>
            <a:cxnSpLocks/>
          </p:cNvCxnSpPr>
          <p:nvPr/>
        </p:nvCxnSpPr>
        <p:spPr>
          <a:xfrm>
            <a:off x="3460652" y="5387926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[R] 7">
            <a:extLst>
              <a:ext uri="{FF2B5EF4-FFF2-40B4-BE49-F238E27FC236}">
                <a16:creationId xmlns:a16="http://schemas.microsoft.com/office/drawing/2014/main" id="{6605F6DC-6038-344A-BFDD-D53F36E6A2E4}"/>
              </a:ext>
            </a:extLst>
          </p:cNvPr>
          <p:cNvCxnSpPr>
            <a:cxnSpLocks/>
          </p:cNvCxnSpPr>
          <p:nvPr/>
        </p:nvCxnSpPr>
        <p:spPr>
          <a:xfrm>
            <a:off x="3458304" y="4302373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[R] 8">
            <a:extLst>
              <a:ext uri="{FF2B5EF4-FFF2-40B4-BE49-F238E27FC236}">
                <a16:creationId xmlns:a16="http://schemas.microsoft.com/office/drawing/2014/main" id="{B50DF387-06B6-1148-8FF3-4A107902E7F9}"/>
              </a:ext>
            </a:extLst>
          </p:cNvPr>
          <p:cNvCxnSpPr>
            <a:cxnSpLocks/>
          </p:cNvCxnSpPr>
          <p:nvPr/>
        </p:nvCxnSpPr>
        <p:spPr>
          <a:xfrm>
            <a:off x="3486440" y="3205089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CFA8168D-97FF-6E41-93C1-6B725470D835}"/>
              </a:ext>
            </a:extLst>
          </p:cNvPr>
          <p:cNvCxnSpPr>
            <a:cxnSpLocks/>
          </p:cNvCxnSpPr>
          <p:nvPr/>
        </p:nvCxnSpPr>
        <p:spPr>
          <a:xfrm>
            <a:off x="3472372" y="2192214"/>
            <a:ext cx="8046720" cy="98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BEA7DF0-E2D5-0D40-B655-A29B30917647}"/>
              </a:ext>
            </a:extLst>
          </p:cNvPr>
          <p:cNvSpPr txBox="1"/>
          <p:nvPr/>
        </p:nvSpPr>
        <p:spPr>
          <a:xfrm>
            <a:off x="2700996" y="5846238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Workplace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5D5B2-2A7C-B24C-B563-DD37FBA69AAE}"/>
              </a:ext>
            </a:extLst>
          </p:cNvPr>
          <p:cNvSpPr txBox="1"/>
          <p:nvPr/>
        </p:nvSpPr>
        <p:spPr>
          <a:xfrm>
            <a:off x="2726784" y="4648141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Company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D3C12B-5C46-6B4E-B175-BFAE3B34CB43}"/>
              </a:ext>
            </a:extLst>
          </p:cNvPr>
          <p:cNvSpPr txBox="1"/>
          <p:nvPr/>
        </p:nvSpPr>
        <p:spPr>
          <a:xfrm>
            <a:off x="2710368" y="3675126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Industrial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BBFE7-EE42-6A42-96D6-6B6940DFB14A}"/>
              </a:ext>
            </a:extLst>
          </p:cNvPr>
          <p:cNvSpPr txBox="1"/>
          <p:nvPr/>
        </p:nvSpPr>
        <p:spPr>
          <a:xfrm>
            <a:off x="2696301" y="2662250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National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1E7EFD-017D-934F-934E-9C74B436FC14}"/>
              </a:ext>
            </a:extLst>
          </p:cNvPr>
          <p:cNvSpPr txBox="1"/>
          <p:nvPr/>
        </p:nvSpPr>
        <p:spPr>
          <a:xfrm>
            <a:off x="2668164" y="1522769"/>
            <a:ext cx="2785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Global level</a:t>
            </a:r>
          </a:p>
        </p:txBody>
      </p:sp>
      <p:sp>
        <p:nvSpPr>
          <p:cNvPr id="17" name="내용 개체 틀 2">
            <a:extLst>
              <a:ext uri="{FF2B5EF4-FFF2-40B4-BE49-F238E27FC236}">
                <a16:creationId xmlns:a16="http://schemas.microsoft.com/office/drawing/2014/main" id="{2DF1C9AF-7EE1-849B-A7F4-4407CD3D7ACE}"/>
              </a:ext>
            </a:extLst>
          </p:cNvPr>
          <p:cNvSpPr txBox="1">
            <a:spLocks/>
          </p:cNvSpPr>
          <p:nvPr/>
        </p:nvSpPr>
        <p:spPr>
          <a:xfrm>
            <a:off x="231060" y="930988"/>
            <a:ext cx="2040192" cy="579242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Macroeconomic and growth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Industrial and sectoral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Enterprise policies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Skills development 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Occupational safety and health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Social protection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Active labour market policies 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Rights at work</a:t>
            </a:r>
          </a:p>
          <a:p>
            <a:pPr marL="514350" indent="-514350">
              <a:buFont typeface="+mj-lt"/>
              <a:buAutoNum type="arabicParenR"/>
            </a:pPr>
            <a:r>
              <a:rPr kumimoji="1" lang="en-GB" altLang="ko-Kore-KR" dirty="0">
                <a:solidFill>
                  <a:srgbClr val="FF0000"/>
                </a:solidFill>
              </a:rPr>
              <a:t>social dialogue and tripartism 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55E3FA4D-6F5D-413D-5038-CEB24C79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10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98188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A6F60-9C7F-A11E-396A-51ACBD02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7" y="114409"/>
            <a:ext cx="11272684" cy="1021215"/>
          </a:xfrm>
        </p:spPr>
        <p:txBody>
          <a:bodyPr>
            <a:normAutofit fontScale="90000"/>
          </a:bodyPr>
          <a:lstStyle/>
          <a:p>
            <a:r>
              <a:rPr kumimoji="1" lang="en-US" altLang="ko-Kore-KR" b="1" dirty="0"/>
              <a:t>ILO’s 25</a:t>
            </a:r>
            <a:r>
              <a:rPr kumimoji="1" lang="ko-KR" altLang="en-US" b="1" dirty="0"/>
              <a:t> </a:t>
            </a:r>
            <a:r>
              <a:rPr kumimoji="1" lang="en-US" altLang="ko-Kore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ore-KR" b="1" dirty="0"/>
              <a:t>relevant</a:t>
            </a:r>
            <a:r>
              <a:rPr kumimoji="1" lang="ko-KR" altLang="en-US" b="1" dirty="0"/>
              <a:t> </a:t>
            </a:r>
            <a:r>
              <a:rPr kumimoji="1" lang="en-US" altLang="ko-Kore-KR" b="1" dirty="0"/>
              <a:t>to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A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Just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Transition</a:t>
            </a:r>
            <a:br>
              <a:rPr kumimoji="1" lang="en-US" altLang="ko-KR" b="1" dirty="0"/>
            </a:br>
            <a:r>
              <a:rPr kumimoji="1" lang="en-US" altLang="ko-KR" sz="2000" b="1" dirty="0">
                <a:solidFill>
                  <a:srgbClr val="0070C0"/>
                </a:solidFill>
              </a:rPr>
              <a:t>Guidelines for a just transition towards environmentally sustainable economies and societies for all (2015)</a:t>
            </a:r>
            <a:endParaRPr kumimoji="1" lang="ko-Kore-KR" altLang="en-US" b="1" dirty="0">
              <a:solidFill>
                <a:srgbClr val="0070C0"/>
              </a:solidFill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CD952745-AF81-8D7B-0021-B05120495611}"/>
              </a:ext>
            </a:extLst>
          </p:cNvPr>
          <p:cNvSpPr txBox="1">
            <a:spLocks/>
          </p:cNvSpPr>
          <p:nvPr/>
        </p:nvSpPr>
        <p:spPr>
          <a:xfrm>
            <a:off x="6248402" y="1253612"/>
            <a:ext cx="5702709" cy="53536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b="1" dirty="0"/>
              <a:t>Technical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Security (C102)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Policy (C117)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Paid Educational Leave (C140)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Human Resources Development (1975)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Working Environment - Air Pollution, Noise and Vibration (C 148)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Administration (C150)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Relations (Public Service) (C151)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(C154)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Occupational Health Services (C161)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Chemicals (C170)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Prevention of Major Industrial Accidents (C174)</a:t>
            </a:r>
          </a:p>
          <a:p>
            <a:pPr marL="914400" lvl="1" indent="-457200">
              <a:buFont typeface="+mj-lt"/>
              <a:buAutoNum type="arabicPeriod"/>
            </a:pPr>
            <a:endParaRPr kumimoji="1" lang="ko-Kore-KR" altLang="en-US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CE938141-F6C7-7C26-5154-FD3176608933}"/>
              </a:ext>
            </a:extLst>
          </p:cNvPr>
          <p:cNvSpPr txBox="1">
            <a:spLocks/>
          </p:cNvSpPr>
          <p:nvPr/>
        </p:nvSpPr>
        <p:spPr>
          <a:xfrm>
            <a:off x="693176" y="1283108"/>
            <a:ext cx="5746957" cy="53684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ore-KR" b="1" dirty="0"/>
              <a:t>F</a:t>
            </a:r>
            <a:r>
              <a:rPr kumimoji="1" lang="en-US" altLang="ko-KR" b="1" dirty="0"/>
              <a:t>undamental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Freedom of Association (C87),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Right (C98),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Forced Labour (C29),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Abolition of Forced Labour (C105),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Child Labour (C138,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Worst Form of Child Labour C182),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Equal Pay for Equal Work (C100),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Discrimination (C111),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Occupational Safety &amp; Health (C155),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Framework for OSH (C187)</a:t>
            </a:r>
          </a:p>
          <a:p>
            <a:r>
              <a:rPr kumimoji="1" lang="en-GB" altLang="ko-KR" b="1" dirty="0"/>
              <a:t>Governance (Priority) Conventions </a:t>
            </a:r>
            <a:r>
              <a:rPr kumimoji="1" lang="en-GB" altLang="ko-KR" dirty="0"/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Employment Policy (C122),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(C81),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Tripartite Consultation (C144),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for Agriculture (C129)</a:t>
            </a:r>
          </a:p>
          <a:p>
            <a:pPr marL="0" indent="0">
              <a:buFont typeface="Arial" panose="020B0604020202020204" pitchFamily="34" charset="0"/>
              <a:buNone/>
            </a:pPr>
            <a:endParaRPr kumimoji="1" lang="ko-Kore-KR" alt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D1970A5B-60B4-1C5E-91C7-DDDEA656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11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53821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A6F60-9C7F-A11E-396A-51ACBD02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7" y="114409"/>
            <a:ext cx="11272684" cy="1021215"/>
          </a:xfrm>
        </p:spPr>
        <p:txBody>
          <a:bodyPr>
            <a:normAutofit fontScale="90000"/>
          </a:bodyPr>
          <a:lstStyle/>
          <a:p>
            <a:r>
              <a:rPr kumimoji="1" lang="en-US" altLang="ko-Kore-KR" sz="4000" b="1" dirty="0">
                <a:solidFill>
                  <a:srgbClr val="0070C0"/>
                </a:solidFill>
              </a:rPr>
              <a:t>ILO’s 25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4000" b="1" dirty="0">
                <a:solidFill>
                  <a:srgbClr val="0070C0"/>
                </a:solidFill>
              </a:rPr>
              <a:t>Conventions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4000" b="1" dirty="0">
                <a:solidFill>
                  <a:srgbClr val="0070C0"/>
                </a:solidFill>
              </a:rPr>
              <a:t>relevant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4000" b="1" dirty="0">
                <a:solidFill>
                  <a:srgbClr val="0070C0"/>
                </a:solidFill>
              </a:rPr>
              <a:t>to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4000" b="1" dirty="0">
                <a:solidFill>
                  <a:srgbClr val="0070C0"/>
                </a:solidFill>
              </a:rPr>
              <a:t>A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4000" b="1" dirty="0">
                <a:solidFill>
                  <a:srgbClr val="0070C0"/>
                </a:solidFill>
              </a:rPr>
              <a:t>Just</a:t>
            </a:r>
            <a:r>
              <a:rPr kumimoji="1" lang="ko-KR" altLang="en-US" sz="40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4000" b="1" dirty="0">
                <a:solidFill>
                  <a:srgbClr val="0070C0"/>
                </a:solidFill>
              </a:rPr>
              <a:t>Transition</a:t>
            </a:r>
            <a:br>
              <a:rPr kumimoji="1" lang="en-US" altLang="ko-KR" b="1" dirty="0"/>
            </a:br>
            <a:r>
              <a:rPr kumimoji="1" lang="en-US" altLang="ko-KR" b="1" dirty="0"/>
              <a:t>What are already ratified by Indonesia?</a:t>
            </a:r>
            <a:endParaRPr kumimoji="1" lang="ko-Kore-KR" altLang="en-US" b="1" dirty="0">
              <a:solidFill>
                <a:srgbClr val="0070C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1D5608-05DE-39CD-B22D-952943BE2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38864"/>
            <a:ext cx="5746957" cy="536841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ko-Kore-KR" b="1" dirty="0"/>
              <a:t>F</a:t>
            </a:r>
            <a:r>
              <a:rPr kumimoji="1" lang="en-US" altLang="ko-KR" b="1" dirty="0"/>
              <a:t>undamental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Freedom of Association (C87),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Right (C98),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Forced Labour (C29),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Abolition of Forced Labour (C105),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Child Labour (C138,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Worst Form of Child Labour C182),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Equal Pay for Equal Work (C100),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Discrimination (C111),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Occupational Safety &amp; Health (C155),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Framework for OSH (C187)</a:t>
            </a:r>
          </a:p>
          <a:p>
            <a:r>
              <a:rPr kumimoji="1" lang="en-GB" altLang="ko-KR" b="1" dirty="0"/>
              <a:t>Governance (Priority) Conventions </a:t>
            </a:r>
            <a:r>
              <a:rPr kumimoji="1" lang="en-GB" altLang="ko-KR" dirty="0"/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Employment Policy (C122),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(C81),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Tripartite Consultation (C144),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for Agriculture (C129)</a:t>
            </a:r>
          </a:p>
          <a:p>
            <a:pPr marL="0" indent="0">
              <a:buNone/>
            </a:pPr>
            <a:endParaRPr kumimoji="1" lang="ko-Kore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CD952745-AF81-8D7B-0021-B05120495611}"/>
              </a:ext>
            </a:extLst>
          </p:cNvPr>
          <p:cNvSpPr txBox="1">
            <a:spLocks/>
          </p:cNvSpPr>
          <p:nvPr/>
        </p:nvSpPr>
        <p:spPr>
          <a:xfrm>
            <a:off x="6096000" y="1253612"/>
            <a:ext cx="5855111" cy="53536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b="1" dirty="0"/>
              <a:t>Technical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Security (C102)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Policy (C117)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Paid Educational Leave (C140)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Human Resources Development (1975)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Working Environment - Air Pollution, Noise and Vibration (C 148)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Administration (C150)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Relations (Public Service) (C151)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(C154)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Occupational Health Services (C161)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Chemicals (C170)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Prevention of Major Industrial Accidents (C174)</a:t>
            </a:r>
          </a:p>
          <a:p>
            <a:pPr marL="914400" lvl="1" indent="-457200">
              <a:buFont typeface="+mj-lt"/>
              <a:buAutoNum type="arabicPeriod"/>
            </a:pPr>
            <a:endParaRPr kumimoji="1" lang="ko-Kore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7A57327-2D83-4701-9644-80A10634D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12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46463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A6F60-9C7F-A11E-396A-51ACBD02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7" y="114409"/>
            <a:ext cx="11272684" cy="1021215"/>
          </a:xfrm>
        </p:spPr>
        <p:txBody>
          <a:bodyPr>
            <a:normAutofit fontScale="90000"/>
          </a:bodyPr>
          <a:lstStyle/>
          <a:p>
            <a:r>
              <a:rPr kumimoji="1" lang="en-US" altLang="ko-KR" sz="3600" b="1" dirty="0">
                <a:solidFill>
                  <a:srgbClr val="FF0000"/>
                </a:solidFill>
              </a:rPr>
              <a:t>Yoon</a:t>
            </a:r>
            <a:r>
              <a:rPr kumimoji="1" lang="ko-KR" altLang="en-US" sz="36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3600" b="1" dirty="0">
                <a:solidFill>
                  <a:srgbClr val="FF0000"/>
                </a:solidFill>
              </a:rPr>
              <a:t>Version:</a:t>
            </a:r>
            <a:r>
              <a:rPr kumimoji="1" lang="ko-KR" altLang="en-US" sz="3600" b="1" dirty="0">
                <a:solidFill>
                  <a:srgbClr val="FF0000"/>
                </a:solidFill>
              </a:rPr>
              <a:t> </a:t>
            </a:r>
            <a:r>
              <a:rPr kumimoji="1" lang="en-US" altLang="ko-Kore-KR" sz="3600" b="1" dirty="0">
                <a:solidFill>
                  <a:srgbClr val="0070C0"/>
                </a:solidFill>
              </a:rPr>
              <a:t>ILO’s 2</a:t>
            </a:r>
            <a:r>
              <a:rPr kumimoji="1" lang="en-US" altLang="ko-KR" sz="3600" b="1" dirty="0">
                <a:solidFill>
                  <a:srgbClr val="0070C0"/>
                </a:solidFill>
              </a:rPr>
              <a:t>7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3600" b="1" dirty="0">
                <a:solidFill>
                  <a:srgbClr val="0070C0"/>
                </a:solidFill>
              </a:rPr>
              <a:t>Conventions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3600" b="1" dirty="0">
                <a:solidFill>
                  <a:srgbClr val="0070C0"/>
                </a:solidFill>
              </a:rPr>
              <a:t>relevant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ore-KR" sz="3600" b="1" dirty="0">
                <a:solidFill>
                  <a:srgbClr val="0070C0"/>
                </a:solidFill>
              </a:rPr>
              <a:t>to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3600" b="1" dirty="0">
                <a:solidFill>
                  <a:srgbClr val="0070C0"/>
                </a:solidFill>
              </a:rPr>
              <a:t>A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3600" b="1" dirty="0">
                <a:solidFill>
                  <a:srgbClr val="0070C0"/>
                </a:solidFill>
              </a:rPr>
              <a:t>Just</a:t>
            </a:r>
            <a:r>
              <a:rPr kumimoji="1" lang="ko-KR" altLang="en-US" sz="3600" b="1" dirty="0">
                <a:solidFill>
                  <a:srgbClr val="0070C0"/>
                </a:solidFill>
              </a:rPr>
              <a:t> </a:t>
            </a:r>
            <a:r>
              <a:rPr kumimoji="1" lang="en-US" altLang="ko-KR" sz="3600" b="1" dirty="0">
                <a:solidFill>
                  <a:srgbClr val="0070C0"/>
                </a:solidFill>
              </a:rPr>
              <a:t>Transition</a:t>
            </a:r>
            <a:br>
              <a:rPr kumimoji="1" lang="en-US" altLang="ko-KR" b="1" dirty="0"/>
            </a:br>
            <a:r>
              <a:rPr kumimoji="1" lang="en-US" altLang="ko-KR" b="1" dirty="0"/>
              <a:t>What are already ratified by Indonesia?</a:t>
            </a:r>
            <a:endParaRPr kumimoji="1" lang="ko-Kore-KR" altLang="en-US" b="1" dirty="0">
              <a:solidFill>
                <a:srgbClr val="0070C0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1D5608-05DE-39CD-B22D-952943BE2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13" y="1238864"/>
            <a:ext cx="5746957" cy="536841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ko-Kore-KR" b="1" dirty="0"/>
              <a:t>F</a:t>
            </a:r>
            <a:r>
              <a:rPr kumimoji="1" lang="en-US" altLang="ko-KR" b="1" dirty="0"/>
              <a:t>undamental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Freedom of Association (C87),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Right (C98),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Forced Labour (C29),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Abolition of Forced Labour (C105),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Child Labour (C138,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Worst Form of Child Labour C182),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Equal Pay for Equal Work (C100),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No Discrimination (C111),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Occupational Safety &amp; Health (C155), 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Framework for OSH (C187)</a:t>
            </a:r>
          </a:p>
          <a:p>
            <a:r>
              <a:rPr kumimoji="1" lang="en-GB" altLang="ko-KR" b="1" dirty="0"/>
              <a:t>Governance (Priority) Conventions </a:t>
            </a:r>
            <a:r>
              <a:rPr kumimoji="1" lang="en-GB" altLang="ko-KR" dirty="0"/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Employment Policy (C122),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(C81),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Tripartite Consultation (C144),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Inspection for Agriculture (C129)</a:t>
            </a:r>
          </a:p>
          <a:p>
            <a:pPr marL="0" indent="0">
              <a:buNone/>
            </a:pPr>
            <a:endParaRPr kumimoji="1" lang="ko-Kore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CD952745-AF81-8D7B-0021-B05120495611}"/>
              </a:ext>
            </a:extLst>
          </p:cNvPr>
          <p:cNvSpPr txBox="1">
            <a:spLocks/>
          </p:cNvSpPr>
          <p:nvPr/>
        </p:nvSpPr>
        <p:spPr>
          <a:xfrm>
            <a:off x="5810866" y="1253612"/>
            <a:ext cx="6140246" cy="53536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b="1" dirty="0"/>
              <a:t>Technical</a:t>
            </a:r>
            <a:r>
              <a:rPr kumimoji="1" lang="ko-KR" altLang="en-US" b="1" dirty="0"/>
              <a:t> </a:t>
            </a:r>
            <a:r>
              <a:rPr kumimoji="1" lang="en-US" altLang="ko-KR" b="1" dirty="0"/>
              <a:t>Conventions</a:t>
            </a:r>
            <a:r>
              <a:rPr kumimoji="1" lang="ko-KR" altLang="en-US" b="1" dirty="0"/>
              <a:t> </a:t>
            </a:r>
            <a:r>
              <a:rPr kumimoji="1" lang="en-US" altLang="ko-KR" dirty="0"/>
              <a:t>(12)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US" altLang="ko-KR" b="1" dirty="0">
                <a:solidFill>
                  <a:srgbClr val="FF0000"/>
                </a:solidFill>
              </a:rPr>
              <a:t>8</a:t>
            </a:r>
            <a:r>
              <a:rPr kumimoji="1" lang="ko-KR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</a:rPr>
              <a:t>hours daily (C001)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US" altLang="ko-KR" b="1" dirty="0">
                <a:solidFill>
                  <a:srgbClr val="FF0000"/>
                </a:solidFill>
              </a:rPr>
              <a:t>40 hours weekly (C047)</a:t>
            </a:r>
            <a:endParaRPr kumimoji="1" lang="en-GB" altLang="ko-KR" b="1" dirty="0">
              <a:solidFill>
                <a:srgbClr val="FF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Security (C102)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Social Policy (C117)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Paid Educational Leave (C140)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Human Resources Development (1975)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Working Environment - Air Pollution, Noise and Vibration (C 148)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Administration (C150)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Labour Relations (Public Service) (C151)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R" dirty="0"/>
              <a:t>Collective Bargaining (C154)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Occupational Health Services (C161)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Chemicals (C170)</a:t>
            </a:r>
          </a:p>
          <a:p>
            <a:pPr marL="914400" lvl="1" indent="-457200">
              <a:buFont typeface="+mj-lt"/>
              <a:buAutoNum type="arabicPeriod"/>
            </a:pPr>
            <a:r>
              <a:rPr kumimoji="1" lang="en-GB" altLang="ko-Kore-KR" dirty="0"/>
              <a:t>Prevention of Major Industrial Accidents (C174)</a:t>
            </a:r>
          </a:p>
          <a:p>
            <a:pPr marL="914400" lvl="1" indent="-457200">
              <a:buFont typeface="+mj-lt"/>
              <a:buAutoNum type="arabicPeriod"/>
            </a:pPr>
            <a:endParaRPr kumimoji="1" lang="ko-Kore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1D51ACD-F8AE-52CA-304D-B823A9E9D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237A5-F742-FA4C-9D2C-90602C864A10}" type="slidenum">
              <a:rPr kumimoji="1" lang="ko-Kore-KR" altLang="en-US" smtClean="0"/>
              <a:t>13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5670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1346</Words>
  <Application>Microsoft Macintosh PowerPoint</Application>
  <PresentationFormat>와이드스크린</PresentationFormat>
  <Paragraphs>218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Noto Sans</vt:lpstr>
      <vt:lpstr>Office 테마</vt:lpstr>
      <vt:lpstr>Understanding of ‘A Just Transition’ with practical perspective</vt:lpstr>
      <vt:lpstr>Industrial Relations  (social relations and human relations) and “Union Structure” </vt:lpstr>
      <vt:lpstr>ILO: A Just Transition, WHAT and HOW https://www.ilo.org/global/topics/green-jobs/WCMS_824102/lang--en/index.htm </vt:lpstr>
      <vt:lpstr>Decent Work: 4 pillars and 10 indicators https://www.ilo.org/integration/themes/mdw/WCMS_189392/lang--en/index.htm </vt:lpstr>
      <vt:lpstr>Fundamental Principles and Rights at Work</vt:lpstr>
      <vt:lpstr>Social Security: ILO Convention No. 102</vt:lpstr>
      <vt:lpstr>Social Dialogue https://www.ilo.org/ifpdial/areas-of-work/social-dialogue/lang--en/index.htm)%20%20a </vt:lpstr>
      <vt:lpstr>Collective Bargaining  for an inclusive, sustainable and resilient recovery  Right to information  Right to consultation  Right to participation </vt:lpstr>
      <vt:lpstr>ILO Guidelines for a just transition towards environmentally sustainable economies and societies for all (2015)</vt:lpstr>
      <vt:lpstr>Industrial Relations  (social relations and human relations) and “Union Structure” </vt:lpstr>
      <vt:lpstr>ILO’s 25 Conventions relevant to A Just Transition Guidelines for a just transition towards environmentally sustainable economies and societies for all (2015)</vt:lpstr>
      <vt:lpstr>ILO’s 25 Conventions relevant to A Just Transition What are already ratified by Indonesia?</vt:lpstr>
      <vt:lpstr>Yoon Version: ILO’s 27 Conventions relevant to A Just Transition What are already ratified by Indonesia?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of ‘A Just Transition’ with union perspective</dc:title>
  <dc:creator>윤 효원</dc:creator>
  <cp:lastModifiedBy>윤 효원</cp:lastModifiedBy>
  <cp:revision>11</cp:revision>
  <dcterms:created xsi:type="dcterms:W3CDTF">2023-07-20T01:42:55Z</dcterms:created>
  <dcterms:modified xsi:type="dcterms:W3CDTF">2023-07-21T04:35:36Z</dcterms:modified>
</cp:coreProperties>
</file>