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5" r:id="rId1"/>
  </p:sldMasterIdLst>
  <p:notesMasterIdLst>
    <p:notesMasterId r:id="rId70"/>
  </p:notesMasterIdLst>
  <p:handoutMasterIdLst>
    <p:handoutMasterId r:id="rId71"/>
  </p:handoutMasterIdLst>
  <p:sldIdLst>
    <p:sldId id="256" r:id="rId2"/>
    <p:sldId id="729" r:id="rId3"/>
    <p:sldId id="307" r:id="rId4"/>
    <p:sldId id="434" r:id="rId5"/>
    <p:sldId id="435" r:id="rId6"/>
    <p:sldId id="462" r:id="rId7"/>
    <p:sldId id="463" r:id="rId8"/>
    <p:sldId id="464" r:id="rId9"/>
    <p:sldId id="465" r:id="rId10"/>
    <p:sldId id="467" r:id="rId11"/>
    <p:sldId id="735" r:id="rId12"/>
    <p:sldId id="736" r:id="rId13"/>
    <p:sldId id="737" r:id="rId14"/>
    <p:sldId id="738" r:id="rId15"/>
    <p:sldId id="468" r:id="rId16"/>
    <p:sldId id="469" r:id="rId17"/>
    <p:sldId id="466" r:id="rId18"/>
    <p:sldId id="426" r:id="rId19"/>
    <p:sldId id="443" r:id="rId20"/>
    <p:sldId id="536" r:id="rId21"/>
    <p:sldId id="444" r:id="rId22"/>
    <p:sldId id="383" r:id="rId23"/>
    <p:sldId id="445" r:id="rId24"/>
    <p:sldId id="447" r:id="rId25"/>
    <p:sldId id="498" r:id="rId26"/>
    <p:sldId id="503" r:id="rId27"/>
    <p:sldId id="524" r:id="rId28"/>
    <p:sldId id="525" r:id="rId29"/>
    <p:sldId id="732" r:id="rId30"/>
    <p:sldId id="526" r:id="rId31"/>
    <p:sldId id="381" r:id="rId32"/>
    <p:sldId id="527" r:id="rId33"/>
    <p:sldId id="477" r:id="rId34"/>
    <p:sldId id="734" r:id="rId35"/>
    <p:sldId id="528" r:id="rId36"/>
    <p:sldId id="529" r:id="rId37"/>
    <p:sldId id="496" r:id="rId38"/>
    <p:sldId id="534" r:id="rId39"/>
    <p:sldId id="533" r:id="rId40"/>
    <p:sldId id="483" r:id="rId41"/>
    <p:sldId id="532" r:id="rId42"/>
    <p:sldId id="733" r:id="rId43"/>
    <p:sldId id="535" r:id="rId44"/>
    <p:sldId id="570" r:id="rId45"/>
    <p:sldId id="376" r:id="rId46"/>
    <p:sldId id="451" r:id="rId47"/>
    <p:sldId id="452" r:id="rId48"/>
    <p:sldId id="538" r:id="rId49"/>
    <p:sldId id="357" r:id="rId50"/>
    <p:sldId id="456" r:id="rId51"/>
    <p:sldId id="457" r:id="rId52"/>
    <p:sldId id="458" r:id="rId53"/>
    <p:sldId id="270" r:id="rId54"/>
    <p:sldId id="316" r:id="rId55"/>
    <p:sldId id="478" r:id="rId56"/>
    <p:sldId id="479" r:id="rId57"/>
    <p:sldId id="480" r:id="rId58"/>
    <p:sldId id="481" r:id="rId59"/>
    <p:sldId id="482" r:id="rId60"/>
    <p:sldId id="484" r:id="rId61"/>
    <p:sldId id="485" r:id="rId62"/>
    <p:sldId id="486" r:id="rId63"/>
    <p:sldId id="487" r:id="rId64"/>
    <p:sldId id="488" r:id="rId65"/>
    <p:sldId id="489" r:id="rId66"/>
    <p:sldId id="490" r:id="rId67"/>
    <p:sldId id="491" r:id="rId68"/>
    <p:sldId id="272" r:id="rId69"/>
  </p:sldIdLst>
  <p:sldSz cx="9144000" cy="6858000" type="screen4x3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E5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1"/>
    <p:restoredTop sz="93557" autoAdjust="0"/>
  </p:normalViewPr>
  <p:slideViewPr>
    <p:cSldViewPr>
      <p:cViewPr varScale="1">
        <p:scale>
          <a:sx n="123" d="100"/>
          <a:sy n="123" d="100"/>
        </p:scale>
        <p:origin x="142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619B20-63A4-46E3-8B21-D9BD3AD498F3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680A07B-75DC-4D7F-9AB9-2C8FD9657A73}">
      <dgm:prSet custT="1"/>
      <dgm:spPr/>
      <dgm:t>
        <a:bodyPr/>
        <a:lstStyle/>
        <a:p>
          <a:r>
            <a:rPr lang="en-US" sz="2000" b="0" dirty="0" err="1">
              <a:latin typeface="Calisto MT" panose="02040603050505030304" pitchFamily="18" charset="0"/>
              <a:cs typeface="Arial" pitchFamily="34" charset="0"/>
            </a:rPr>
            <a:t>Undang-undang</a:t>
          </a:r>
          <a:r>
            <a:rPr lang="en-US" sz="2000" b="0" dirty="0">
              <a:latin typeface="Calisto MT" panose="02040603050505030304" pitchFamily="18" charset="0"/>
              <a:cs typeface="Arial" pitchFamily="34" charset="0"/>
            </a:rPr>
            <a:t> </a:t>
          </a:r>
          <a:r>
            <a:rPr lang="en-US" sz="2000" b="0" dirty="0" err="1">
              <a:latin typeface="Calisto MT" panose="02040603050505030304" pitchFamily="18" charset="0"/>
              <a:cs typeface="Arial" pitchFamily="34" charset="0"/>
            </a:rPr>
            <a:t>Nomor</a:t>
          </a:r>
          <a:r>
            <a:rPr lang="en-US" sz="2000" b="0" dirty="0">
              <a:latin typeface="Calisto MT" panose="02040603050505030304" pitchFamily="18" charset="0"/>
              <a:cs typeface="Arial" pitchFamily="34" charset="0"/>
            </a:rPr>
            <a:t> 21/1954</a:t>
          </a:r>
        </a:p>
      </dgm:t>
    </dgm:pt>
    <dgm:pt modelId="{319B9CED-2E43-4CA7-AD8B-BE69C719FD74}" type="parTrans" cxnId="{525D59EA-D0D0-471A-9FB1-AEC52D30611F}">
      <dgm:prSet/>
      <dgm:spPr/>
      <dgm:t>
        <a:bodyPr/>
        <a:lstStyle/>
        <a:p>
          <a:endParaRPr lang="en-US" sz="2000" b="0">
            <a:latin typeface="Calisto MT" panose="02040603050505030304" pitchFamily="18" charset="0"/>
            <a:cs typeface="Arial" pitchFamily="34" charset="0"/>
          </a:endParaRPr>
        </a:p>
      </dgm:t>
    </dgm:pt>
    <dgm:pt modelId="{5EE36313-DE79-4E75-8FD9-A2D372DD69AA}" type="sibTrans" cxnId="{525D59EA-D0D0-471A-9FB1-AEC52D30611F}">
      <dgm:prSet/>
      <dgm:spPr/>
      <dgm:t>
        <a:bodyPr/>
        <a:lstStyle/>
        <a:p>
          <a:endParaRPr lang="en-US" sz="2000" b="0">
            <a:latin typeface="Calisto MT" panose="02040603050505030304" pitchFamily="18" charset="0"/>
            <a:cs typeface="Arial" pitchFamily="34" charset="0"/>
          </a:endParaRPr>
        </a:p>
      </dgm:t>
    </dgm:pt>
    <dgm:pt modelId="{118BD5EF-0921-4B64-B4B7-95FA67E595E0}">
      <dgm:prSet custT="1"/>
      <dgm:spPr/>
      <dgm:t>
        <a:bodyPr/>
        <a:lstStyle/>
        <a:p>
          <a:r>
            <a:rPr lang="en-US" sz="2000" b="0" dirty="0" err="1">
              <a:latin typeface="Calisto MT" panose="02040603050505030304" pitchFamily="18" charset="0"/>
              <a:cs typeface="Arial" pitchFamily="34" charset="0"/>
            </a:rPr>
            <a:t>Peraturan</a:t>
          </a:r>
          <a:r>
            <a:rPr lang="en-US" sz="2000" b="0" dirty="0">
              <a:latin typeface="Calisto MT" panose="02040603050505030304" pitchFamily="18" charset="0"/>
              <a:cs typeface="Arial" pitchFamily="34" charset="0"/>
            </a:rPr>
            <a:t> </a:t>
          </a:r>
          <a:r>
            <a:rPr lang="en-US" sz="2000" b="0" dirty="0" err="1">
              <a:latin typeface="Calisto MT" panose="02040603050505030304" pitchFamily="18" charset="0"/>
              <a:cs typeface="Arial" pitchFamily="34" charset="0"/>
            </a:rPr>
            <a:t>Pemerintah</a:t>
          </a:r>
          <a:r>
            <a:rPr lang="en-US" sz="2000" b="0" dirty="0">
              <a:latin typeface="Calisto MT" panose="02040603050505030304" pitchFamily="18" charset="0"/>
              <a:cs typeface="Arial" pitchFamily="34" charset="0"/>
            </a:rPr>
            <a:t> No 49 </a:t>
          </a:r>
          <a:r>
            <a:rPr lang="en-US" sz="2000" b="0" dirty="0" err="1">
              <a:latin typeface="Calisto MT" panose="02040603050505030304" pitchFamily="18" charset="0"/>
              <a:cs typeface="Arial" pitchFamily="34" charset="0"/>
            </a:rPr>
            <a:t>Tahun</a:t>
          </a:r>
          <a:r>
            <a:rPr lang="en-US" sz="2000" b="0" dirty="0">
              <a:latin typeface="Calisto MT" panose="02040603050505030304" pitchFamily="18" charset="0"/>
              <a:cs typeface="Arial" pitchFamily="34" charset="0"/>
            </a:rPr>
            <a:t> 1954</a:t>
          </a:r>
        </a:p>
      </dgm:t>
    </dgm:pt>
    <dgm:pt modelId="{BEDAF5FD-B27F-41F2-A7B0-8E053E5C2341}" type="parTrans" cxnId="{02D30107-25CF-48BA-91DD-434CDCC755B2}">
      <dgm:prSet/>
      <dgm:spPr/>
      <dgm:t>
        <a:bodyPr/>
        <a:lstStyle/>
        <a:p>
          <a:endParaRPr lang="en-US" sz="2000" b="0">
            <a:latin typeface="Calisto MT" panose="02040603050505030304" pitchFamily="18" charset="0"/>
            <a:cs typeface="Arial" pitchFamily="34" charset="0"/>
          </a:endParaRPr>
        </a:p>
      </dgm:t>
    </dgm:pt>
    <dgm:pt modelId="{8AA166CD-9581-40F4-885B-D00E1B132A9D}" type="sibTrans" cxnId="{02D30107-25CF-48BA-91DD-434CDCC755B2}">
      <dgm:prSet/>
      <dgm:spPr/>
      <dgm:t>
        <a:bodyPr/>
        <a:lstStyle/>
        <a:p>
          <a:endParaRPr lang="en-US" sz="2000" b="0">
            <a:latin typeface="Calisto MT" panose="02040603050505030304" pitchFamily="18" charset="0"/>
            <a:cs typeface="Arial" pitchFamily="34" charset="0"/>
          </a:endParaRPr>
        </a:p>
      </dgm:t>
    </dgm:pt>
    <dgm:pt modelId="{CB1DD1C8-0AFD-4EC8-9F4D-2E4F19FE7701}">
      <dgm:prSet custT="1"/>
      <dgm:spPr/>
      <dgm:t>
        <a:bodyPr/>
        <a:lstStyle/>
        <a:p>
          <a:r>
            <a:rPr lang="en-US" sz="2000" b="0" i="0" dirty="0" err="1">
              <a:latin typeface="Calisto MT" panose="02040603050505030304" pitchFamily="18" charset="0"/>
              <a:cs typeface="Arial" pitchFamily="34" charset="0"/>
            </a:rPr>
            <a:t>Permenakertranskop</a:t>
          </a:r>
          <a:r>
            <a:rPr lang="en-US" sz="2000" b="0" i="0" dirty="0">
              <a:latin typeface="Calisto MT" panose="02040603050505030304" pitchFamily="18" charset="0"/>
              <a:cs typeface="Arial" pitchFamily="34" charset="0"/>
            </a:rPr>
            <a:t> </a:t>
          </a:r>
          <a:r>
            <a:rPr lang="en-US" sz="2000" b="0" i="0" dirty="0" err="1">
              <a:latin typeface="Calisto MT" panose="02040603050505030304" pitchFamily="18" charset="0"/>
              <a:cs typeface="Arial" pitchFamily="34" charset="0"/>
            </a:rPr>
            <a:t>Nomor</a:t>
          </a:r>
          <a:r>
            <a:rPr lang="en-US" sz="2000" b="0" i="0" dirty="0">
              <a:latin typeface="Calisto MT" panose="02040603050505030304" pitchFamily="18" charset="0"/>
              <a:cs typeface="Arial" pitchFamily="34" charset="0"/>
            </a:rPr>
            <a:t> PER-02/MEN/1978 (</a:t>
          </a:r>
          <a:r>
            <a:rPr lang="en-US" sz="2000" b="0" i="0" dirty="0" err="1">
              <a:latin typeface="Calisto MT" panose="02040603050505030304" pitchFamily="18" charset="0"/>
              <a:cs typeface="Arial" pitchFamily="34" charset="0"/>
            </a:rPr>
            <a:t>Peraturan</a:t>
          </a:r>
          <a:r>
            <a:rPr lang="en-US" sz="2000" b="0" i="0" dirty="0">
              <a:latin typeface="Calisto MT" panose="02040603050505030304" pitchFamily="18" charset="0"/>
              <a:cs typeface="Arial" pitchFamily="34" charset="0"/>
            </a:rPr>
            <a:t> Perusahaan dan </a:t>
          </a:r>
          <a:r>
            <a:rPr lang="en-US" sz="2000" b="0" i="0" dirty="0" err="1">
              <a:latin typeface="Calisto MT" panose="02040603050505030304" pitchFamily="18" charset="0"/>
              <a:cs typeface="Arial" pitchFamily="34" charset="0"/>
            </a:rPr>
            <a:t>Perundingan</a:t>
          </a:r>
          <a:r>
            <a:rPr lang="en-US" sz="2000" b="0" i="0" dirty="0">
              <a:latin typeface="Calisto MT" panose="02040603050505030304" pitchFamily="18" charset="0"/>
              <a:cs typeface="Arial" pitchFamily="34" charset="0"/>
            </a:rPr>
            <a:t> </a:t>
          </a:r>
          <a:r>
            <a:rPr lang="en-US" sz="2000" b="0" i="0" dirty="0" err="1">
              <a:latin typeface="Calisto MT" panose="02040603050505030304" pitchFamily="18" charset="0"/>
              <a:cs typeface="Arial" pitchFamily="34" charset="0"/>
            </a:rPr>
            <a:t>Pembuatan</a:t>
          </a:r>
          <a:r>
            <a:rPr lang="en-US" sz="2000" b="0" i="0" dirty="0">
              <a:latin typeface="Calisto MT" panose="02040603050505030304" pitchFamily="18" charset="0"/>
              <a:cs typeface="Arial" pitchFamily="34" charset="0"/>
            </a:rPr>
            <a:t> </a:t>
          </a:r>
          <a:r>
            <a:rPr lang="en-US" sz="2000" b="0" i="0" dirty="0" err="1">
              <a:latin typeface="Calisto MT" panose="02040603050505030304" pitchFamily="18" charset="0"/>
              <a:cs typeface="Arial" pitchFamily="34" charset="0"/>
            </a:rPr>
            <a:t>Perjanjian</a:t>
          </a:r>
          <a:r>
            <a:rPr lang="en-US" sz="2000" b="0" i="0" dirty="0">
              <a:latin typeface="Calisto MT" panose="02040603050505030304" pitchFamily="18" charset="0"/>
              <a:cs typeface="Arial" pitchFamily="34" charset="0"/>
            </a:rPr>
            <a:t> </a:t>
          </a:r>
          <a:r>
            <a:rPr lang="en-US" sz="2000" b="0" i="0" dirty="0" err="1">
              <a:latin typeface="Calisto MT" panose="02040603050505030304" pitchFamily="18" charset="0"/>
              <a:cs typeface="Arial" pitchFamily="34" charset="0"/>
            </a:rPr>
            <a:t>Perburuhan</a:t>
          </a:r>
          <a:r>
            <a:rPr lang="en-US" sz="2000" b="0" i="0" dirty="0">
              <a:latin typeface="Calisto MT" panose="02040603050505030304" pitchFamily="18" charset="0"/>
              <a:cs typeface="Arial" pitchFamily="34" charset="0"/>
            </a:rPr>
            <a:t>)</a:t>
          </a:r>
        </a:p>
      </dgm:t>
    </dgm:pt>
    <dgm:pt modelId="{CFB6B7FB-DA46-4533-ABBC-4E7C160766EC}" type="parTrans" cxnId="{CBC8E8E0-95DB-4F21-8B27-C8BEA90CA262}">
      <dgm:prSet/>
      <dgm:spPr/>
      <dgm:t>
        <a:bodyPr/>
        <a:lstStyle/>
        <a:p>
          <a:endParaRPr lang="en-US" sz="2000" b="0">
            <a:latin typeface="Calisto MT" panose="02040603050505030304" pitchFamily="18" charset="0"/>
            <a:cs typeface="Arial" pitchFamily="34" charset="0"/>
          </a:endParaRPr>
        </a:p>
      </dgm:t>
    </dgm:pt>
    <dgm:pt modelId="{C0E3BAAC-1E3B-4DE5-836E-46B3555824F1}" type="sibTrans" cxnId="{CBC8E8E0-95DB-4F21-8B27-C8BEA90CA262}">
      <dgm:prSet/>
      <dgm:spPr/>
      <dgm:t>
        <a:bodyPr/>
        <a:lstStyle/>
        <a:p>
          <a:endParaRPr lang="en-US" sz="2000" b="0">
            <a:latin typeface="Calisto MT" panose="02040603050505030304" pitchFamily="18" charset="0"/>
            <a:cs typeface="Arial" pitchFamily="34" charset="0"/>
          </a:endParaRPr>
        </a:p>
      </dgm:t>
    </dgm:pt>
    <dgm:pt modelId="{04196F44-823E-4B70-B20B-87964C3369B4}">
      <dgm:prSet custT="1"/>
      <dgm:spPr/>
      <dgm:t>
        <a:bodyPr/>
        <a:lstStyle/>
        <a:p>
          <a:r>
            <a:rPr lang="en-US" sz="2000" b="1" i="0" dirty="0" err="1">
              <a:latin typeface="Calisto MT" panose="02040603050505030304" pitchFamily="18" charset="0"/>
              <a:cs typeface="Arial" pitchFamily="34" charset="0"/>
            </a:rPr>
            <a:t>Permenaker</a:t>
          </a:r>
          <a:r>
            <a:rPr lang="en-US" sz="2000" b="1" i="0" dirty="0">
              <a:latin typeface="Calisto MT" panose="02040603050505030304" pitchFamily="18" charset="0"/>
              <a:cs typeface="Arial" pitchFamily="34" charset="0"/>
            </a:rPr>
            <a:t> </a:t>
          </a:r>
          <a:r>
            <a:rPr lang="en-US" sz="2000" b="1" i="0" dirty="0" err="1">
              <a:latin typeface="Calisto MT" panose="02040603050505030304" pitchFamily="18" charset="0"/>
              <a:cs typeface="Arial" pitchFamily="34" charset="0"/>
            </a:rPr>
            <a:t>Nomor</a:t>
          </a:r>
          <a:r>
            <a:rPr lang="en-US" sz="2000" b="1" i="0" dirty="0">
              <a:latin typeface="Calisto MT" panose="02040603050505030304" pitchFamily="18" charset="0"/>
              <a:cs typeface="Arial" pitchFamily="34" charset="0"/>
            </a:rPr>
            <a:t> PER-01/MEN/1985</a:t>
          </a:r>
        </a:p>
      </dgm:t>
    </dgm:pt>
    <dgm:pt modelId="{1A55739D-5D9B-4B26-9BD5-6F947EC24292}" type="parTrans" cxnId="{3EED8CEB-2593-42E8-8FE4-09D16800D0DE}">
      <dgm:prSet/>
      <dgm:spPr/>
      <dgm:t>
        <a:bodyPr/>
        <a:lstStyle/>
        <a:p>
          <a:endParaRPr lang="en-US" sz="2000" b="0">
            <a:latin typeface="Calisto MT" panose="02040603050505030304" pitchFamily="18" charset="0"/>
            <a:cs typeface="Arial" pitchFamily="34" charset="0"/>
          </a:endParaRPr>
        </a:p>
      </dgm:t>
    </dgm:pt>
    <dgm:pt modelId="{56FFF218-2B83-457A-BDE1-FB039BCC61A9}" type="sibTrans" cxnId="{3EED8CEB-2593-42E8-8FE4-09D16800D0DE}">
      <dgm:prSet/>
      <dgm:spPr/>
      <dgm:t>
        <a:bodyPr/>
        <a:lstStyle/>
        <a:p>
          <a:endParaRPr lang="en-US" sz="2000" b="0">
            <a:latin typeface="Calisto MT" panose="02040603050505030304" pitchFamily="18" charset="0"/>
            <a:cs typeface="Arial" pitchFamily="34" charset="0"/>
          </a:endParaRPr>
        </a:p>
      </dgm:t>
    </dgm:pt>
    <dgm:pt modelId="{6586F67B-B72E-4754-B13E-81047D184CD4}">
      <dgm:prSet custT="1"/>
      <dgm:spPr/>
      <dgm:t>
        <a:bodyPr/>
        <a:lstStyle/>
        <a:p>
          <a:r>
            <a:rPr lang="en-US" sz="2000" b="0" i="0" dirty="0" err="1">
              <a:latin typeface="Calisto MT" panose="02040603050505030304" pitchFamily="18" charset="0"/>
              <a:cs typeface="Arial" pitchFamily="34" charset="0"/>
            </a:rPr>
            <a:t>Kepmenakertrans</a:t>
          </a:r>
          <a:r>
            <a:rPr lang="en-US" sz="2000" b="0" i="0" dirty="0">
              <a:latin typeface="Calisto MT" panose="02040603050505030304" pitchFamily="18" charset="0"/>
              <a:cs typeface="Arial" pitchFamily="34" charset="0"/>
            </a:rPr>
            <a:t> No KEP 48/MEN/IV/2004</a:t>
          </a:r>
        </a:p>
      </dgm:t>
    </dgm:pt>
    <dgm:pt modelId="{5087512E-ECB8-4F99-A052-CBF924228800}" type="parTrans" cxnId="{7355363D-9CA2-4A62-9416-A2DF6A8199E6}">
      <dgm:prSet/>
      <dgm:spPr/>
      <dgm:t>
        <a:bodyPr/>
        <a:lstStyle/>
        <a:p>
          <a:endParaRPr lang="en-US" sz="2000" b="0">
            <a:latin typeface="Calisto MT" panose="02040603050505030304" pitchFamily="18" charset="0"/>
            <a:cs typeface="Arial" pitchFamily="34" charset="0"/>
          </a:endParaRPr>
        </a:p>
      </dgm:t>
    </dgm:pt>
    <dgm:pt modelId="{EBB6DB0F-4FE4-4C03-B886-2C654210E52C}" type="sibTrans" cxnId="{7355363D-9CA2-4A62-9416-A2DF6A8199E6}">
      <dgm:prSet/>
      <dgm:spPr/>
      <dgm:t>
        <a:bodyPr/>
        <a:lstStyle/>
        <a:p>
          <a:endParaRPr lang="en-US" sz="2000" b="0">
            <a:latin typeface="Calisto MT" panose="02040603050505030304" pitchFamily="18" charset="0"/>
            <a:cs typeface="Arial" pitchFamily="34" charset="0"/>
          </a:endParaRPr>
        </a:p>
      </dgm:t>
    </dgm:pt>
    <dgm:pt modelId="{5BCF7DD7-3674-46A5-9CFE-844EFE8E476D}">
      <dgm:prSet custT="1"/>
      <dgm:spPr/>
      <dgm:t>
        <a:bodyPr/>
        <a:lstStyle/>
        <a:p>
          <a:r>
            <a:rPr lang="en-US" sz="2000" b="0" i="0" dirty="0" err="1">
              <a:latin typeface="Calisto MT" panose="02040603050505030304" pitchFamily="18" charset="0"/>
              <a:cs typeface="Arial" pitchFamily="34" charset="0"/>
            </a:rPr>
            <a:t>Peraturan</a:t>
          </a:r>
          <a:r>
            <a:rPr lang="en-US" sz="2000" b="0" i="0" dirty="0">
              <a:latin typeface="Calisto MT" panose="02040603050505030304" pitchFamily="18" charset="0"/>
              <a:cs typeface="Arial" pitchFamily="34" charset="0"/>
            </a:rPr>
            <a:t> Menteri Tenaga </a:t>
          </a:r>
          <a:r>
            <a:rPr lang="en-US" sz="2000" b="0" i="0" dirty="0" err="1">
              <a:latin typeface="Calisto MT" panose="02040603050505030304" pitchFamily="18" charset="0"/>
              <a:cs typeface="Arial" pitchFamily="34" charset="0"/>
            </a:rPr>
            <a:t>Kerja</a:t>
          </a:r>
          <a:r>
            <a:rPr lang="en-US" sz="2000" b="0" i="0" dirty="0">
              <a:latin typeface="Calisto MT" panose="02040603050505030304" pitchFamily="18" charset="0"/>
              <a:cs typeface="Arial" pitchFamily="34" charset="0"/>
            </a:rPr>
            <a:t> dan </a:t>
          </a:r>
          <a:r>
            <a:rPr lang="en-US" sz="2000" b="0" i="0" dirty="0" err="1">
              <a:latin typeface="Calisto MT" panose="02040603050505030304" pitchFamily="18" charset="0"/>
              <a:cs typeface="Arial" pitchFamily="34" charset="0"/>
            </a:rPr>
            <a:t>Transmigrasi</a:t>
          </a:r>
          <a:r>
            <a:rPr lang="en-US" sz="2000" b="0" i="0" dirty="0">
              <a:latin typeface="Calisto MT" panose="02040603050505030304" pitchFamily="18" charset="0"/>
              <a:cs typeface="Arial" pitchFamily="34" charset="0"/>
            </a:rPr>
            <a:t> </a:t>
          </a:r>
          <a:r>
            <a:rPr lang="en-US" sz="2000" b="0" i="0" dirty="0" err="1">
              <a:latin typeface="Calisto MT" panose="02040603050505030304" pitchFamily="18" charset="0"/>
              <a:cs typeface="Arial" pitchFamily="34" charset="0"/>
            </a:rPr>
            <a:t>Nomor</a:t>
          </a:r>
          <a:r>
            <a:rPr lang="en-US" sz="2000" b="0" i="0" dirty="0">
              <a:latin typeface="Calisto MT" panose="02040603050505030304" pitchFamily="18" charset="0"/>
              <a:cs typeface="Arial" pitchFamily="34" charset="0"/>
            </a:rPr>
            <a:t> PER-08/MEN/III/2006</a:t>
          </a:r>
        </a:p>
      </dgm:t>
    </dgm:pt>
    <dgm:pt modelId="{37D211F1-563F-4DAE-810D-C908A789E8B9}" type="parTrans" cxnId="{C29E946E-5078-43C2-9ED3-2F8302408B5D}">
      <dgm:prSet/>
      <dgm:spPr/>
      <dgm:t>
        <a:bodyPr/>
        <a:lstStyle/>
        <a:p>
          <a:endParaRPr lang="en-US" sz="2000" b="0">
            <a:latin typeface="Calisto MT" panose="02040603050505030304" pitchFamily="18" charset="0"/>
            <a:cs typeface="Arial" pitchFamily="34" charset="0"/>
          </a:endParaRPr>
        </a:p>
      </dgm:t>
    </dgm:pt>
    <dgm:pt modelId="{5F1396E5-56FD-4AAC-847C-1520B14C2E0F}" type="sibTrans" cxnId="{C29E946E-5078-43C2-9ED3-2F8302408B5D}">
      <dgm:prSet/>
      <dgm:spPr/>
      <dgm:t>
        <a:bodyPr/>
        <a:lstStyle/>
        <a:p>
          <a:endParaRPr lang="en-US" sz="2000" b="0">
            <a:latin typeface="Calisto MT" panose="02040603050505030304" pitchFamily="18" charset="0"/>
            <a:cs typeface="Arial" pitchFamily="34" charset="0"/>
          </a:endParaRPr>
        </a:p>
      </dgm:t>
    </dgm:pt>
    <dgm:pt modelId="{F80FF91D-0F69-4D14-B3BE-0FCD5FA9DDB8}">
      <dgm:prSet custT="1"/>
      <dgm:spPr/>
      <dgm:t>
        <a:bodyPr/>
        <a:lstStyle/>
        <a:p>
          <a:r>
            <a:rPr lang="en-US" sz="2000" b="0" i="0" dirty="0" err="1">
              <a:latin typeface="Calisto MT" panose="02040603050505030304" pitchFamily="18" charset="0"/>
              <a:cs typeface="Arial" pitchFamily="34" charset="0"/>
            </a:rPr>
            <a:t>Peraturan</a:t>
          </a:r>
          <a:r>
            <a:rPr lang="en-US" sz="2000" b="0" i="0" dirty="0">
              <a:latin typeface="Calisto MT" panose="02040603050505030304" pitchFamily="18" charset="0"/>
              <a:cs typeface="Arial" pitchFamily="34" charset="0"/>
            </a:rPr>
            <a:t> Menteri Tenaga </a:t>
          </a:r>
          <a:r>
            <a:rPr lang="en-US" sz="2000" b="0" i="0" dirty="0" err="1">
              <a:latin typeface="Calisto MT" panose="02040603050505030304" pitchFamily="18" charset="0"/>
              <a:cs typeface="Arial" pitchFamily="34" charset="0"/>
            </a:rPr>
            <a:t>Kerja</a:t>
          </a:r>
          <a:r>
            <a:rPr lang="en-US" sz="2000" b="0" i="0" dirty="0">
              <a:latin typeface="Calisto MT" panose="02040603050505030304" pitchFamily="18" charset="0"/>
              <a:cs typeface="Arial" pitchFamily="34" charset="0"/>
            </a:rPr>
            <a:t> dan </a:t>
          </a:r>
          <a:r>
            <a:rPr lang="en-US" sz="2000" b="0" i="0" dirty="0" err="1">
              <a:latin typeface="Calisto MT" panose="02040603050505030304" pitchFamily="18" charset="0"/>
              <a:cs typeface="Arial" pitchFamily="34" charset="0"/>
            </a:rPr>
            <a:t>Transmigrasi</a:t>
          </a:r>
          <a:r>
            <a:rPr lang="en-US" sz="2000" b="0" i="0" dirty="0">
              <a:latin typeface="Calisto MT" panose="02040603050505030304" pitchFamily="18" charset="0"/>
              <a:cs typeface="Arial" pitchFamily="34" charset="0"/>
            </a:rPr>
            <a:t> </a:t>
          </a:r>
          <a:r>
            <a:rPr lang="en-US" sz="2000" b="0" i="0" dirty="0" err="1">
              <a:latin typeface="Calisto MT" panose="02040603050505030304" pitchFamily="18" charset="0"/>
              <a:cs typeface="Arial" pitchFamily="34" charset="0"/>
            </a:rPr>
            <a:t>Nomor</a:t>
          </a:r>
          <a:r>
            <a:rPr lang="en-US" sz="2000" b="0" i="0" dirty="0">
              <a:latin typeface="Calisto MT" panose="02040603050505030304" pitchFamily="18" charset="0"/>
              <a:cs typeface="Arial" pitchFamily="34" charset="0"/>
            </a:rPr>
            <a:t> PER.16/MEN/XI/2011</a:t>
          </a:r>
        </a:p>
      </dgm:t>
    </dgm:pt>
    <dgm:pt modelId="{4E33D5AB-90AC-4F3B-9BC7-CA52BABB9952}" type="parTrans" cxnId="{66D80C2C-DAEB-4206-969C-9498A3788E90}">
      <dgm:prSet/>
      <dgm:spPr/>
      <dgm:t>
        <a:bodyPr/>
        <a:lstStyle/>
        <a:p>
          <a:endParaRPr lang="en-US" sz="2000" b="0">
            <a:latin typeface="Calisto MT" panose="02040603050505030304" pitchFamily="18" charset="0"/>
            <a:cs typeface="Arial" pitchFamily="34" charset="0"/>
          </a:endParaRPr>
        </a:p>
      </dgm:t>
    </dgm:pt>
    <dgm:pt modelId="{3B498215-D8EC-4211-8AA9-C753D04EF1B7}" type="sibTrans" cxnId="{66D80C2C-DAEB-4206-969C-9498A3788E90}">
      <dgm:prSet/>
      <dgm:spPr/>
      <dgm:t>
        <a:bodyPr/>
        <a:lstStyle/>
        <a:p>
          <a:endParaRPr lang="en-US" sz="2000" b="0">
            <a:latin typeface="Calisto MT" panose="02040603050505030304" pitchFamily="18" charset="0"/>
            <a:cs typeface="Arial" pitchFamily="34" charset="0"/>
          </a:endParaRPr>
        </a:p>
      </dgm:t>
    </dgm:pt>
    <dgm:pt modelId="{D4970F9B-6D44-4796-8308-4BEF81840C93}">
      <dgm:prSet custT="1"/>
      <dgm:spPr/>
      <dgm:t>
        <a:bodyPr/>
        <a:lstStyle/>
        <a:p>
          <a:r>
            <a:rPr lang="en-US" sz="2000" b="0" i="0" dirty="0" err="1">
              <a:latin typeface="Calisto MT" panose="02040603050505030304" pitchFamily="18" charset="0"/>
              <a:cs typeface="Arial" pitchFamily="34" charset="0"/>
            </a:rPr>
            <a:t>Peraturan</a:t>
          </a:r>
          <a:r>
            <a:rPr lang="en-US" sz="2000" b="0" i="0" dirty="0">
              <a:latin typeface="Calisto MT" panose="02040603050505030304" pitchFamily="18" charset="0"/>
              <a:cs typeface="Arial" pitchFamily="34" charset="0"/>
            </a:rPr>
            <a:t> Menteri Tenaga </a:t>
          </a:r>
          <a:r>
            <a:rPr lang="en-US" sz="2000" b="0" i="0" dirty="0" err="1">
              <a:latin typeface="Calisto MT" panose="02040603050505030304" pitchFamily="18" charset="0"/>
              <a:cs typeface="Arial" pitchFamily="34" charset="0"/>
            </a:rPr>
            <a:t>Kerja</a:t>
          </a:r>
          <a:r>
            <a:rPr lang="en-US" sz="2000" b="0" i="0" dirty="0">
              <a:latin typeface="Calisto MT" panose="02040603050505030304" pitchFamily="18" charset="0"/>
              <a:cs typeface="Arial" pitchFamily="34" charset="0"/>
            </a:rPr>
            <a:t> No 28 </a:t>
          </a:r>
          <a:r>
            <a:rPr lang="en-US" sz="2000" b="0" i="0" dirty="0" err="1">
              <a:latin typeface="Calisto MT" panose="02040603050505030304" pitchFamily="18" charset="0"/>
              <a:cs typeface="Arial" pitchFamily="34" charset="0"/>
            </a:rPr>
            <a:t>Tahun</a:t>
          </a:r>
          <a:r>
            <a:rPr lang="en-US" sz="2000" b="0" i="0" dirty="0">
              <a:latin typeface="Calisto MT" panose="02040603050505030304" pitchFamily="18" charset="0"/>
              <a:cs typeface="Arial" pitchFamily="34" charset="0"/>
            </a:rPr>
            <a:t> 2014 </a:t>
          </a:r>
        </a:p>
      </dgm:t>
    </dgm:pt>
    <dgm:pt modelId="{E95C7B05-FA9E-4926-8A9C-E06AD294A04C}" type="parTrans" cxnId="{33F06CF1-283D-4B1F-A846-015E08F907C9}">
      <dgm:prSet/>
      <dgm:spPr/>
      <dgm:t>
        <a:bodyPr/>
        <a:lstStyle/>
        <a:p>
          <a:endParaRPr lang="en-US" sz="2000" b="0">
            <a:latin typeface="Calisto MT" panose="02040603050505030304" pitchFamily="18" charset="0"/>
            <a:cs typeface="Arial" pitchFamily="34" charset="0"/>
          </a:endParaRPr>
        </a:p>
      </dgm:t>
    </dgm:pt>
    <dgm:pt modelId="{70B045E7-31F4-4F03-86CA-DBDE2E62FFA8}" type="sibTrans" cxnId="{33F06CF1-283D-4B1F-A846-015E08F907C9}">
      <dgm:prSet/>
      <dgm:spPr/>
      <dgm:t>
        <a:bodyPr/>
        <a:lstStyle/>
        <a:p>
          <a:endParaRPr lang="en-US" sz="2000" b="0">
            <a:latin typeface="Calisto MT" panose="02040603050505030304" pitchFamily="18" charset="0"/>
            <a:cs typeface="Arial" pitchFamily="34" charset="0"/>
          </a:endParaRPr>
        </a:p>
      </dgm:t>
    </dgm:pt>
    <dgm:pt modelId="{11CFFF70-4408-B542-B1D7-FB74BC0909E2}" type="pres">
      <dgm:prSet presAssocID="{D0619B20-63A4-46E3-8B21-D9BD3AD498F3}" presName="vert0" presStyleCnt="0">
        <dgm:presLayoutVars>
          <dgm:dir/>
          <dgm:animOne val="branch"/>
          <dgm:animLvl val="lvl"/>
        </dgm:presLayoutVars>
      </dgm:prSet>
      <dgm:spPr/>
    </dgm:pt>
    <dgm:pt modelId="{8A3770E7-7A9D-E049-91CC-ED79AFD2CED8}" type="pres">
      <dgm:prSet presAssocID="{9680A07B-75DC-4D7F-9AB9-2C8FD9657A73}" presName="thickLine" presStyleLbl="alignNode1" presStyleIdx="0" presStyleCnt="8"/>
      <dgm:spPr/>
    </dgm:pt>
    <dgm:pt modelId="{7378EA30-DE37-8C41-ACED-6E6F40850500}" type="pres">
      <dgm:prSet presAssocID="{9680A07B-75DC-4D7F-9AB9-2C8FD9657A73}" presName="horz1" presStyleCnt="0"/>
      <dgm:spPr/>
    </dgm:pt>
    <dgm:pt modelId="{94F0D0EF-927A-764A-BF85-B21B7278B234}" type="pres">
      <dgm:prSet presAssocID="{9680A07B-75DC-4D7F-9AB9-2C8FD9657A73}" presName="tx1" presStyleLbl="revTx" presStyleIdx="0" presStyleCnt="8"/>
      <dgm:spPr/>
    </dgm:pt>
    <dgm:pt modelId="{A764962B-5DE0-C242-8967-EB7BAC3AFA62}" type="pres">
      <dgm:prSet presAssocID="{9680A07B-75DC-4D7F-9AB9-2C8FD9657A73}" presName="vert1" presStyleCnt="0"/>
      <dgm:spPr/>
    </dgm:pt>
    <dgm:pt modelId="{1CE601CE-B410-F94E-8F5F-9E18837F9E69}" type="pres">
      <dgm:prSet presAssocID="{118BD5EF-0921-4B64-B4B7-95FA67E595E0}" presName="thickLine" presStyleLbl="alignNode1" presStyleIdx="1" presStyleCnt="8"/>
      <dgm:spPr/>
    </dgm:pt>
    <dgm:pt modelId="{1FF6C59E-FB8D-A54E-AB01-E4A98F559F0A}" type="pres">
      <dgm:prSet presAssocID="{118BD5EF-0921-4B64-B4B7-95FA67E595E0}" presName="horz1" presStyleCnt="0"/>
      <dgm:spPr/>
    </dgm:pt>
    <dgm:pt modelId="{5A689052-2DE5-9F45-90CF-627791B7CDEF}" type="pres">
      <dgm:prSet presAssocID="{118BD5EF-0921-4B64-B4B7-95FA67E595E0}" presName="tx1" presStyleLbl="revTx" presStyleIdx="1" presStyleCnt="8"/>
      <dgm:spPr/>
    </dgm:pt>
    <dgm:pt modelId="{E18265CE-702F-6C4D-8460-79C85ADB61C2}" type="pres">
      <dgm:prSet presAssocID="{118BD5EF-0921-4B64-B4B7-95FA67E595E0}" presName="vert1" presStyleCnt="0"/>
      <dgm:spPr/>
    </dgm:pt>
    <dgm:pt modelId="{56FE05B3-49CD-EB48-8954-5E2118DED4EC}" type="pres">
      <dgm:prSet presAssocID="{CB1DD1C8-0AFD-4EC8-9F4D-2E4F19FE7701}" presName="thickLine" presStyleLbl="alignNode1" presStyleIdx="2" presStyleCnt="8"/>
      <dgm:spPr/>
    </dgm:pt>
    <dgm:pt modelId="{3F812E0C-72CF-2C4C-A187-D037B43EE63E}" type="pres">
      <dgm:prSet presAssocID="{CB1DD1C8-0AFD-4EC8-9F4D-2E4F19FE7701}" presName="horz1" presStyleCnt="0"/>
      <dgm:spPr/>
    </dgm:pt>
    <dgm:pt modelId="{A015DFF5-57BB-0D4A-BBCA-E6C1C7500596}" type="pres">
      <dgm:prSet presAssocID="{CB1DD1C8-0AFD-4EC8-9F4D-2E4F19FE7701}" presName="tx1" presStyleLbl="revTx" presStyleIdx="2" presStyleCnt="8"/>
      <dgm:spPr/>
    </dgm:pt>
    <dgm:pt modelId="{1AC0D1DE-CAF2-FA44-A32A-3D0E7295B7E9}" type="pres">
      <dgm:prSet presAssocID="{CB1DD1C8-0AFD-4EC8-9F4D-2E4F19FE7701}" presName="vert1" presStyleCnt="0"/>
      <dgm:spPr/>
    </dgm:pt>
    <dgm:pt modelId="{8E06DEFB-6285-8C46-A561-A76DF6EBA596}" type="pres">
      <dgm:prSet presAssocID="{04196F44-823E-4B70-B20B-87964C3369B4}" presName="thickLine" presStyleLbl="alignNode1" presStyleIdx="3" presStyleCnt="8"/>
      <dgm:spPr/>
    </dgm:pt>
    <dgm:pt modelId="{17007C70-421A-D542-8E15-FBAB261FCA0C}" type="pres">
      <dgm:prSet presAssocID="{04196F44-823E-4B70-B20B-87964C3369B4}" presName="horz1" presStyleCnt="0"/>
      <dgm:spPr/>
    </dgm:pt>
    <dgm:pt modelId="{FD4DBE2E-81EF-2A46-BFD4-889EDF2B53EB}" type="pres">
      <dgm:prSet presAssocID="{04196F44-823E-4B70-B20B-87964C3369B4}" presName="tx1" presStyleLbl="revTx" presStyleIdx="3" presStyleCnt="8"/>
      <dgm:spPr/>
    </dgm:pt>
    <dgm:pt modelId="{59DF0B4C-ED87-2741-B853-FBC112EC7646}" type="pres">
      <dgm:prSet presAssocID="{04196F44-823E-4B70-B20B-87964C3369B4}" presName="vert1" presStyleCnt="0"/>
      <dgm:spPr/>
    </dgm:pt>
    <dgm:pt modelId="{FD9F4ACD-9159-494B-B310-E3C75B81BF54}" type="pres">
      <dgm:prSet presAssocID="{6586F67B-B72E-4754-B13E-81047D184CD4}" presName="thickLine" presStyleLbl="alignNode1" presStyleIdx="4" presStyleCnt="8"/>
      <dgm:spPr/>
    </dgm:pt>
    <dgm:pt modelId="{ECDD54F2-7211-8648-991E-A227A507ABC0}" type="pres">
      <dgm:prSet presAssocID="{6586F67B-B72E-4754-B13E-81047D184CD4}" presName="horz1" presStyleCnt="0"/>
      <dgm:spPr/>
    </dgm:pt>
    <dgm:pt modelId="{3BA1849F-3AA7-9549-8335-F5AED130AA54}" type="pres">
      <dgm:prSet presAssocID="{6586F67B-B72E-4754-B13E-81047D184CD4}" presName="tx1" presStyleLbl="revTx" presStyleIdx="4" presStyleCnt="8"/>
      <dgm:spPr/>
    </dgm:pt>
    <dgm:pt modelId="{93080459-196B-2142-9F81-636AAB33616B}" type="pres">
      <dgm:prSet presAssocID="{6586F67B-B72E-4754-B13E-81047D184CD4}" presName="vert1" presStyleCnt="0"/>
      <dgm:spPr/>
    </dgm:pt>
    <dgm:pt modelId="{A80A5574-428A-624D-8688-3CFBD52C0E3E}" type="pres">
      <dgm:prSet presAssocID="{5BCF7DD7-3674-46A5-9CFE-844EFE8E476D}" presName="thickLine" presStyleLbl="alignNode1" presStyleIdx="5" presStyleCnt="8"/>
      <dgm:spPr/>
    </dgm:pt>
    <dgm:pt modelId="{37C650B0-4657-2643-BCAC-CB6F670F54EC}" type="pres">
      <dgm:prSet presAssocID="{5BCF7DD7-3674-46A5-9CFE-844EFE8E476D}" presName="horz1" presStyleCnt="0"/>
      <dgm:spPr/>
    </dgm:pt>
    <dgm:pt modelId="{1084E759-A6F6-004A-BC21-1496CFE77F06}" type="pres">
      <dgm:prSet presAssocID="{5BCF7DD7-3674-46A5-9CFE-844EFE8E476D}" presName="tx1" presStyleLbl="revTx" presStyleIdx="5" presStyleCnt="8"/>
      <dgm:spPr/>
    </dgm:pt>
    <dgm:pt modelId="{C5B449C4-97A8-1842-9C18-1B0506C4C692}" type="pres">
      <dgm:prSet presAssocID="{5BCF7DD7-3674-46A5-9CFE-844EFE8E476D}" presName="vert1" presStyleCnt="0"/>
      <dgm:spPr/>
    </dgm:pt>
    <dgm:pt modelId="{D4FDCD44-E959-4943-8AF8-BBFE192E2848}" type="pres">
      <dgm:prSet presAssocID="{F80FF91D-0F69-4D14-B3BE-0FCD5FA9DDB8}" presName="thickLine" presStyleLbl="alignNode1" presStyleIdx="6" presStyleCnt="8"/>
      <dgm:spPr/>
    </dgm:pt>
    <dgm:pt modelId="{651146A5-695F-1C40-87A2-75B4C438102C}" type="pres">
      <dgm:prSet presAssocID="{F80FF91D-0F69-4D14-B3BE-0FCD5FA9DDB8}" presName="horz1" presStyleCnt="0"/>
      <dgm:spPr/>
    </dgm:pt>
    <dgm:pt modelId="{879EFFB8-9EEC-3346-8A35-2B608E6E5C06}" type="pres">
      <dgm:prSet presAssocID="{F80FF91D-0F69-4D14-B3BE-0FCD5FA9DDB8}" presName="tx1" presStyleLbl="revTx" presStyleIdx="6" presStyleCnt="8"/>
      <dgm:spPr/>
    </dgm:pt>
    <dgm:pt modelId="{55B8D80E-8B7C-D948-839C-C4B7C771C56C}" type="pres">
      <dgm:prSet presAssocID="{F80FF91D-0F69-4D14-B3BE-0FCD5FA9DDB8}" presName="vert1" presStyleCnt="0"/>
      <dgm:spPr/>
    </dgm:pt>
    <dgm:pt modelId="{86B267E3-07DC-EA41-B9CA-747857AE7C9E}" type="pres">
      <dgm:prSet presAssocID="{D4970F9B-6D44-4796-8308-4BEF81840C93}" presName="thickLine" presStyleLbl="alignNode1" presStyleIdx="7" presStyleCnt="8"/>
      <dgm:spPr/>
    </dgm:pt>
    <dgm:pt modelId="{4C555B12-6E72-3440-BC78-085D58C73DD5}" type="pres">
      <dgm:prSet presAssocID="{D4970F9B-6D44-4796-8308-4BEF81840C93}" presName="horz1" presStyleCnt="0"/>
      <dgm:spPr/>
    </dgm:pt>
    <dgm:pt modelId="{8196593A-3346-AF46-BE2B-D87B68A622A9}" type="pres">
      <dgm:prSet presAssocID="{D4970F9B-6D44-4796-8308-4BEF81840C93}" presName="tx1" presStyleLbl="revTx" presStyleIdx="7" presStyleCnt="8"/>
      <dgm:spPr/>
    </dgm:pt>
    <dgm:pt modelId="{16E49381-2AE6-4946-A789-32138A3B31B7}" type="pres">
      <dgm:prSet presAssocID="{D4970F9B-6D44-4796-8308-4BEF81840C93}" presName="vert1" presStyleCnt="0"/>
      <dgm:spPr/>
    </dgm:pt>
  </dgm:ptLst>
  <dgm:cxnLst>
    <dgm:cxn modelId="{02D30107-25CF-48BA-91DD-434CDCC755B2}" srcId="{D0619B20-63A4-46E3-8B21-D9BD3AD498F3}" destId="{118BD5EF-0921-4B64-B4B7-95FA67E595E0}" srcOrd="1" destOrd="0" parTransId="{BEDAF5FD-B27F-41F2-A7B0-8E053E5C2341}" sibTransId="{8AA166CD-9581-40F4-885B-D00E1B132A9D}"/>
    <dgm:cxn modelId="{66D80C2C-DAEB-4206-969C-9498A3788E90}" srcId="{D0619B20-63A4-46E3-8B21-D9BD3AD498F3}" destId="{F80FF91D-0F69-4D14-B3BE-0FCD5FA9DDB8}" srcOrd="6" destOrd="0" parTransId="{4E33D5AB-90AC-4F3B-9BC7-CA52BABB9952}" sibTransId="{3B498215-D8EC-4211-8AA9-C753D04EF1B7}"/>
    <dgm:cxn modelId="{7355363D-9CA2-4A62-9416-A2DF6A8199E6}" srcId="{D0619B20-63A4-46E3-8B21-D9BD3AD498F3}" destId="{6586F67B-B72E-4754-B13E-81047D184CD4}" srcOrd="4" destOrd="0" parTransId="{5087512E-ECB8-4F99-A052-CBF924228800}" sibTransId="{EBB6DB0F-4FE4-4C03-B886-2C654210E52C}"/>
    <dgm:cxn modelId="{A70C004A-A633-484C-BCE5-468D0F150257}" type="presOf" srcId="{CB1DD1C8-0AFD-4EC8-9F4D-2E4F19FE7701}" destId="{A015DFF5-57BB-0D4A-BBCA-E6C1C7500596}" srcOrd="0" destOrd="0" presId="urn:microsoft.com/office/officeart/2008/layout/LinedList"/>
    <dgm:cxn modelId="{0BAE8154-4B4F-4023-998B-194BA27004E0}" type="presOf" srcId="{6586F67B-B72E-4754-B13E-81047D184CD4}" destId="{3BA1849F-3AA7-9549-8335-F5AED130AA54}" srcOrd="0" destOrd="0" presId="urn:microsoft.com/office/officeart/2008/layout/LinedList"/>
    <dgm:cxn modelId="{641E7256-9ED3-478E-AA35-BC3BEB1E296B}" type="presOf" srcId="{118BD5EF-0921-4B64-B4B7-95FA67E595E0}" destId="{5A689052-2DE5-9F45-90CF-627791B7CDEF}" srcOrd="0" destOrd="0" presId="urn:microsoft.com/office/officeart/2008/layout/LinedList"/>
    <dgm:cxn modelId="{828A7859-625A-4900-BF74-3A68CA4FF9C0}" type="presOf" srcId="{9680A07B-75DC-4D7F-9AB9-2C8FD9657A73}" destId="{94F0D0EF-927A-764A-BF85-B21B7278B234}" srcOrd="0" destOrd="0" presId="urn:microsoft.com/office/officeart/2008/layout/LinedList"/>
    <dgm:cxn modelId="{C29E946E-5078-43C2-9ED3-2F8302408B5D}" srcId="{D0619B20-63A4-46E3-8B21-D9BD3AD498F3}" destId="{5BCF7DD7-3674-46A5-9CFE-844EFE8E476D}" srcOrd="5" destOrd="0" parTransId="{37D211F1-563F-4DAE-810D-C908A789E8B9}" sibTransId="{5F1396E5-56FD-4AAC-847C-1520B14C2E0F}"/>
    <dgm:cxn modelId="{4476496F-CD45-48B6-8760-EF6306195696}" type="presOf" srcId="{D0619B20-63A4-46E3-8B21-D9BD3AD498F3}" destId="{11CFFF70-4408-B542-B1D7-FB74BC0909E2}" srcOrd="0" destOrd="0" presId="urn:microsoft.com/office/officeart/2008/layout/LinedList"/>
    <dgm:cxn modelId="{D7D5ECB6-17FB-4184-A83F-E789AE45680E}" type="presOf" srcId="{D4970F9B-6D44-4796-8308-4BEF81840C93}" destId="{8196593A-3346-AF46-BE2B-D87B68A622A9}" srcOrd="0" destOrd="0" presId="urn:microsoft.com/office/officeart/2008/layout/LinedList"/>
    <dgm:cxn modelId="{59E5B8BD-E607-47DC-842F-9EEAD3FE8B70}" type="presOf" srcId="{F80FF91D-0F69-4D14-B3BE-0FCD5FA9DDB8}" destId="{879EFFB8-9EEC-3346-8A35-2B608E6E5C06}" srcOrd="0" destOrd="0" presId="urn:microsoft.com/office/officeart/2008/layout/LinedList"/>
    <dgm:cxn modelId="{CBC8E8E0-95DB-4F21-8B27-C8BEA90CA262}" srcId="{D0619B20-63A4-46E3-8B21-D9BD3AD498F3}" destId="{CB1DD1C8-0AFD-4EC8-9F4D-2E4F19FE7701}" srcOrd="2" destOrd="0" parTransId="{CFB6B7FB-DA46-4533-ABBC-4E7C160766EC}" sibTransId="{C0E3BAAC-1E3B-4DE5-836E-46B3555824F1}"/>
    <dgm:cxn modelId="{525D59EA-D0D0-471A-9FB1-AEC52D30611F}" srcId="{D0619B20-63A4-46E3-8B21-D9BD3AD498F3}" destId="{9680A07B-75DC-4D7F-9AB9-2C8FD9657A73}" srcOrd="0" destOrd="0" parTransId="{319B9CED-2E43-4CA7-AD8B-BE69C719FD74}" sibTransId="{5EE36313-DE79-4E75-8FD9-A2D372DD69AA}"/>
    <dgm:cxn modelId="{3EED8CEB-2593-42E8-8FE4-09D16800D0DE}" srcId="{D0619B20-63A4-46E3-8B21-D9BD3AD498F3}" destId="{04196F44-823E-4B70-B20B-87964C3369B4}" srcOrd="3" destOrd="0" parTransId="{1A55739D-5D9B-4B26-9BD5-6F947EC24292}" sibTransId="{56FFF218-2B83-457A-BDE1-FB039BCC61A9}"/>
    <dgm:cxn modelId="{33F06CF1-283D-4B1F-A846-015E08F907C9}" srcId="{D0619B20-63A4-46E3-8B21-D9BD3AD498F3}" destId="{D4970F9B-6D44-4796-8308-4BEF81840C93}" srcOrd="7" destOrd="0" parTransId="{E95C7B05-FA9E-4926-8A9C-E06AD294A04C}" sibTransId="{70B045E7-31F4-4F03-86CA-DBDE2E62FFA8}"/>
    <dgm:cxn modelId="{C8F353FD-8B23-479A-8909-E4207AE4E835}" type="presOf" srcId="{5BCF7DD7-3674-46A5-9CFE-844EFE8E476D}" destId="{1084E759-A6F6-004A-BC21-1496CFE77F06}" srcOrd="0" destOrd="0" presId="urn:microsoft.com/office/officeart/2008/layout/LinedList"/>
    <dgm:cxn modelId="{E81EECFE-A89B-4538-8092-76BB4F49B227}" type="presOf" srcId="{04196F44-823E-4B70-B20B-87964C3369B4}" destId="{FD4DBE2E-81EF-2A46-BFD4-889EDF2B53EB}" srcOrd="0" destOrd="0" presId="urn:microsoft.com/office/officeart/2008/layout/LinedList"/>
    <dgm:cxn modelId="{E2CD4F25-6144-41C7-9D9B-00C59EB25B9F}" type="presParOf" srcId="{11CFFF70-4408-B542-B1D7-FB74BC0909E2}" destId="{8A3770E7-7A9D-E049-91CC-ED79AFD2CED8}" srcOrd="0" destOrd="0" presId="urn:microsoft.com/office/officeart/2008/layout/LinedList"/>
    <dgm:cxn modelId="{7452F6BF-75FE-48AD-95CF-63E627EF3131}" type="presParOf" srcId="{11CFFF70-4408-B542-B1D7-FB74BC0909E2}" destId="{7378EA30-DE37-8C41-ACED-6E6F40850500}" srcOrd="1" destOrd="0" presId="urn:microsoft.com/office/officeart/2008/layout/LinedList"/>
    <dgm:cxn modelId="{0F75D0B4-2802-490F-96E4-CEB03B6A9398}" type="presParOf" srcId="{7378EA30-DE37-8C41-ACED-6E6F40850500}" destId="{94F0D0EF-927A-764A-BF85-B21B7278B234}" srcOrd="0" destOrd="0" presId="urn:microsoft.com/office/officeart/2008/layout/LinedList"/>
    <dgm:cxn modelId="{687F5382-133B-4D9C-88D9-190A70E3674B}" type="presParOf" srcId="{7378EA30-DE37-8C41-ACED-6E6F40850500}" destId="{A764962B-5DE0-C242-8967-EB7BAC3AFA62}" srcOrd="1" destOrd="0" presId="urn:microsoft.com/office/officeart/2008/layout/LinedList"/>
    <dgm:cxn modelId="{EBB4DED9-8CF9-4EA6-B8D7-0022D5298E3B}" type="presParOf" srcId="{11CFFF70-4408-B542-B1D7-FB74BC0909E2}" destId="{1CE601CE-B410-F94E-8F5F-9E18837F9E69}" srcOrd="2" destOrd="0" presId="urn:microsoft.com/office/officeart/2008/layout/LinedList"/>
    <dgm:cxn modelId="{7B2388E2-2EB1-472D-A2F2-8FDC68CF5C93}" type="presParOf" srcId="{11CFFF70-4408-B542-B1D7-FB74BC0909E2}" destId="{1FF6C59E-FB8D-A54E-AB01-E4A98F559F0A}" srcOrd="3" destOrd="0" presId="urn:microsoft.com/office/officeart/2008/layout/LinedList"/>
    <dgm:cxn modelId="{92E4F1CE-C144-49CF-A4D9-CD0EB0E691AF}" type="presParOf" srcId="{1FF6C59E-FB8D-A54E-AB01-E4A98F559F0A}" destId="{5A689052-2DE5-9F45-90CF-627791B7CDEF}" srcOrd="0" destOrd="0" presId="urn:microsoft.com/office/officeart/2008/layout/LinedList"/>
    <dgm:cxn modelId="{F9892610-A16D-40F9-95F6-1975BF9B0CF2}" type="presParOf" srcId="{1FF6C59E-FB8D-A54E-AB01-E4A98F559F0A}" destId="{E18265CE-702F-6C4D-8460-79C85ADB61C2}" srcOrd="1" destOrd="0" presId="urn:microsoft.com/office/officeart/2008/layout/LinedList"/>
    <dgm:cxn modelId="{20FE505D-6FA0-49C8-8E92-2283A63080BB}" type="presParOf" srcId="{11CFFF70-4408-B542-B1D7-FB74BC0909E2}" destId="{56FE05B3-49CD-EB48-8954-5E2118DED4EC}" srcOrd="4" destOrd="0" presId="urn:microsoft.com/office/officeart/2008/layout/LinedList"/>
    <dgm:cxn modelId="{09D768FC-DED6-4D02-BE58-D278E0614CD8}" type="presParOf" srcId="{11CFFF70-4408-B542-B1D7-FB74BC0909E2}" destId="{3F812E0C-72CF-2C4C-A187-D037B43EE63E}" srcOrd="5" destOrd="0" presId="urn:microsoft.com/office/officeart/2008/layout/LinedList"/>
    <dgm:cxn modelId="{AB82B778-A967-483B-ACCE-431E735A6346}" type="presParOf" srcId="{3F812E0C-72CF-2C4C-A187-D037B43EE63E}" destId="{A015DFF5-57BB-0D4A-BBCA-E6C1C7500596}" srcOrd="0" destOrd="0" presId="urn:microsoft.com/office/officeart/2008/layout/LinedList"/>
    <dgm:cxn modelId="{7D8D3A5D-D965-425C-A2DF-7ECD3F539E79}" type="presParOf" srcId="{3F812E0C-72CF-2C4C-A187-D037B43EE63E}" destId="{1AC0D1DE-CAF2-FA44-A32A-3D0E7295B7E9}" srcOrd="1" destOrd="0" presId="urn:microsoft.com/office/officeart/2008/layout/LinedList"/>
    <dgm:cxn modelId="{8FF36BDA-F37F-4C6C-A72A-14901F35A366}" type="presParOf" srcId="{11CFFF70-4408-B542-B1D7-FB74BC0909E2}" destId="{8E06DEFB-6285-8C46-A561-A76DF6EBA596}" srcOrd="6" destOrd="0" presId="urn:microsoft.com/office/officeart/2008/layout/LinedList"/>
    <dgm:cxn modelId="{45D47217-E3C6-4806-893E-4BE0173511E6}" type="presParOf" srcId="{11CFFF70-4408-B542-B1D7-FB74BC0909E2}" destId="{17007C70-421A-D542-8E15-FBAB261FCA0C}" srcOrd="7" destOrd="0" presId="urn:microsoft.com/office/officeart/2008/layout/LinedList"/>
    <dgm:cxn modelId="{4EBEC585-48C0-4E6B-9FBF-25ADE30E672E}" type="presParOf" srcId="{17007C70-421A-D542-8E15-FBAB261FCA0C}" destId="{FD4DBE2E-81EF-2A46-BFD4-889EDF2B53EB}" srcOrd="0" destOrd="0" presId="urn:microsoft.com/office/officeart/2008/layout/LinedList"/>
    <dgm:cxn modelId="{ADD62115-AC0F-45F0-B420-D0A7226E101A}" type="presParOf" srcId="{17007C70-421A-D542-8E15-FBAB261FCA0C}" destId="{59DF0B4C-ED87-2741-B853-FBC112EC7646}" srcOrd="1" destOrd="0" presId="urn:microsoft.com/office/officeart/2008/layout/LinedList"/>
    <dgm:cxn modelId="{4B7BF8D4-B2EC-41DC-B4C9-FB485A877ADD}" type="presParOf" srcId="{11CFFF70-4408-B542-B1D7-FB74BC0909E2}" destId="{FD9F4ACD-9159-494B-B310-E3C75B81BF54}" srcOrd="8" destOrd="0" presId="urn:microsoft.com/office/officeart/2008/layout/LinedList"/>
    <dgm:cxn modelId="{FCC65036-DE5C-473C-A667-1F855766E52D}" type="presParOf" srcId="{11CFFF70-4408-B542-B1D7-FB74BC0909E2}" destId="{ECDD54F2-7211-8648-991E-A227A507ABC0}" srcOrd="9" destOrd="0" presId="urn:microsoft.com/office/officeart/2008/layout/LinedList"/>
    <dgm:cxn modelId="{E71F1CFE-D1E9-48EB-9439-D42A7C6FB5DE}" type="presParOf" srcId="{ECDD54F2-7211-8648-991E-A227A507ABC0}" destId="{3BA1849F-3AA7-9549-8335-F5AED130AA54}" srcOrd="0" destOrd="0" presId="urn:microsoft.com/office/officeart/2008/layout/LinedList"/>
    <dgm:cxn modelId="{7DD5A06F-293F-4097-AD99-0E764BB9D9BB}" type="presParOf" srcId="{ECDD54F2-7211-8648-991E-A227A507ABC0}" destId="{93080459-196B-2142-9F81-636AAB33616B}" srcOrd="1" destOrd="0" presId="urn:microsoft.com/office/officeart/2008/layout/LinedList"/>
    <dgm:cxn modelId="{710B14BF-46DB-4247-AB72-8D3D25E462ED}" type="presParOf" srcId="{11CFFF70-4408-B542-B1D7-FB74BC0909E2}" destId="{A80A5574-428A-624D-8688-3CFBD52C0E3E}" srcOrd="10" destOrd="0" presId="urn:microsoft.com/office/officeart/2008/layout/LinedList"/>
    <dgm:cxn modelId="{A85CBCD9-3093-4A2C-BE10-ADEAC3A2D2A9}" type="presParOf" srcId="{11CFFF70-4408-B542-B1D7-FB74BC0909E2}" destId="{37C650B0-4657-2643-BCAC-CB6F670F54EC}" srcOrd="11" destOrd="0" presId="urn:microsoft.com/office/officeart/2008/layout/LinedList"/>
    <dgm:cxn modelId="{AABDFCF7-4945-4E98-82B5-4EB03E457120}" type="presParOf" srcId="{37C650B0-4657-2643-BCAC-CB6F670F54EC}" destId="{1084E759-A6F6-004A-BC21-1496CFE77F06}" srcOrd="0" destOrd="0" presId="urn:microsoft.com/office/officeart/2008/layout/LinedList"/>
    <dgm:cxn modelId="{98FF61CF-8D65-4981-A75B-19F73A544197}" type="presParOf" srcId="{37C650B0-4657-2643-BCAC-CB6F670F54EC}" destId="{C5B449C4-97A8-1842-9C18-1B0506C4C692}" srcOrd="1" destOrd="0" presId="urn:microsoft.com/office/officeart/2008/layout/LinedList"/>
    <dgm:cxn modelId="{128ECBE6-85EC-42D5-A747-A5151B7B1575}" type="presParOf" srcId="{11CFFF70-4408-B542-B1D7-FB74BC0909E2}" destId="{D4FDCD44-E959-4943-8AF8-BBFE192E2848}" srcOrd="12" destOrd="0" presId="urn:microsoft.com/office/officeart/2008/layout/LinedList"/>
    <dgm:cxn modelId="{80AA1058-D50F-4F9A-A164-0D70AEEB79E2}" type="presParOf" srcId="{11CFFF70-4408-B542-B1D7-FB74BC0909E2}" destId="{651146A5-695F-1C40-87A2-75B4C438102C}" srcOrd="13" destOrd="0" presId="urn:microsoft.com/office/officeart/2008/layout/LinedList"/>
    <dgm:cxn modelId="{B07CBD1A-78E2-4EDC-BD0D-C157A5EDB26E}" type="presParOf" srcId="{651146A5-695F-1C40-87A2-75B4C438102C}" destId="{879EFFB8-9EEC-3346-8A35-2B608E6E5C06}" srcOrd="0" destOrd="0" presId="urn:microsoft.com/office/officeart/2008/layout/LinedList"/>
    <dgm:cxn modelId="{0B627A6B-4382-4926-BF3D-84337439B8C8}" type="presParOf" srcId="{651146A5-695F-1C40-87A2-75B4C438102C}" destId="{55B8D80E-8B7C-D948-839C-C4B7C771C56C}" srcOrd="1" destOrd="0" presId="urn:microsoft.com/office/officeart/2008/layout/LinedList"/>
    <dgm:cxn modelId="{455C1748-2FBF-425B-A8F6-2F52B0825B1C}" type="presParOf" srcId="{11CFFF70-4408-B542-B1D7-FB74BC0909E2}" destId="{86B267E3-07DC-EA41-B9CA-747857AE7C9E}" srcOrd="14" destOrd="0" presId="urn:microsoft.com/office/officeart/2008/layout/LinedList"/>
    <dgm:cxn modelId="{C327CC98-B418-4E81-896D-3B12BE7A9EC8}" type="presParOf" srcId="{11CFFF70-4408-B542-B1D7-FB74BC0909E2}" destId="{4C555B12-6E72-3440-BC78-085D58C73DD5}" srcOrd="15" destOrd="0" presId="urn:microsoft.com/office/officeart/2008/layout/LinedList"/>
    <dgm:cxn modelId="{96617A9A-1EA5-4E97-946A-4408A6A66358}" type="presParOf" srcId="{4C555B12-6E72-3440-BC78-085D58C73DD5}" destId="{8196593A-3346-AF46-BE2B-D87B68A622A9}" srcOrd="0" destOrd="0" presId="urn:microsoft.com/office/officeart/2008/layout/LinedList"/>
    <dgm:cxn modelId="{EB05BAE9-5877-4FE0-BE4F-1CFE1B70209B}" type="presParOf" srcId="{4C555B12-6E72-3440-BC78-085D58C73DD5}" destId="{16E49381-2AE6-4946-A789-32138A3B31B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3770E7-7A9D-E049-91CC-ED79AFD2CED8}">
      <dsp:nvSpPr>
        <dsp:cNvPr id="0" name=""/>
        <dsp:cNvSpPr/>
      </dsp:nvSpPr>
      <dsp:spPr>
        <a:xfrm>
          <a:off x="0" y="0"/>
          <a:ext cx="84274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F0D0EF-927A-764A-BF85-B21B7278B234}">
      <dsp:nvSpPr>
        <dsp:cNvPr id="0" name=""/>
        <dsp:cNvSpPr/>
      </dsp:nvSpPr>
      <dsp:spPr>
        <a:xfrm>
          <a:off x="0" y="0"/>
          <a:ext cx="8427493" cy="5657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 err="1">
              <a:latin typeface="Calisto MT" panose="02040603050505030304" pitchFamily="18" charset="0"/>
              <a:cs typeface="Arial" pitchFamily="34" charset="0"/>
            </a:rPr>
            <a:t>Undang-undang</a:t>
          </a:r>
          <a:r>
            <a:rPr lang="en-US" sz="2000" b="0" kern="1200" dirty="0">
              <a:latin typeface="Calisto MT" panose="02040603050505030304" pitchFamily="18" charset="0"/>
              <a:cs typeface="Arial" pitchFamily="34" charset="0"/>
            </a:rPr>
            <a:t> </a:t>
          </a:r>
          <a:r>
            <a:rPr lang="en-US" sz="2000" b="0" kern="1200" dirty="0" err="1">
              <a:latin typeface="Calisto MT" panose="02040603050505030304" pitchFamily="18" charset="0"/>
              <a:cs typeface="Arial" pitchFamily="34" charset="0"/>
            </a:rPr>
            <a:t>Nomor</a:t>
          </a:r>
          <a:r>
            <a:rPr lang="en-US" sz="2000" b="0" kern="1200" dirty="0">
              <a:latin typeface="Calisto MT" panose="02040603050505030304" pitchFamily="18" charset="0"/>
              <a:cs typeface="Arial" pitchFamily="34" charset="0"/>
            </a:rPr>
            <a:t> 21/1954</a:t>
          </a:r>
        </a:p>
      </dsp:txBody>
      <dsp:txXfrm>
        <a:off x="0" y="0"/>
        <a:ext cx="8427493" cy="565745"/>
      </dsp:txXfrm>
    </dsp:sp>
    <dsp:sp modelId="{1CE601CE-B410-F94E-8F5F-9E18837F9E69}">
      <dsp:nvSpPr>
        <dsp:cNvPr id="0" name=""/>
        <dsp:cNvSpPr/>
      </dsp:nvSpPr>
      <dsp:spPr>
        <a:xfrm>
          <a:off x="0" y="565745"/>
          <a:ext cx="84274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689052-2DE5-9F45-90CF-627791B7CDEF}">
      <dsp:nvSpPr>
        <dsp:cNvPr id="0" name=""/>
        <dsp:cNvSpPr/>
      </dsp:nvSpPr>
      <dsp:spPr>
        <a:xfrm>
          <a:off x="0" y="565745"/>
          <a:ext cx="8427493" cy="5657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 err="1">
              <a:latin typeface="Calisto MT" panose="02040603050505030304" pitchFamily="18" charset="0"/>
              <a:cs typeface="Arial" pitchFamily="34" charset="0"/>
            </a:rPr>
            <a:t>Peraturan</a:t>
          </a:r>
          <a:r>
            <a:rPr lang="en-US" sz="2000" b="0" kern="1200" dirty="0">
              <a:latin typeface="Calisto MT" panose="02040603050505030304" pitchFamily="18" charset="0"/>
              <a:cs typeface="Arial" pitchFamily="34" charset="0"/>
            </a:rPr>
            <a:t> </a:t>
          </a:r>
          <a:r>
            <a:rPr lang="en-US" sz="2000" b="0" kern="1200" dirty="0" err="1">
              <a:latin typeface="Calisto MT" panose="02040603050505030304" pitchFamily="18" charset="0"/>
              <a:cs typeface="Arial" pitchFamily="34" charset="0"/>
            </a:rPr>
            <a:t>Pemerintah</a:t>
          </a:r>
          <a:r>
            <a:rPr lang="en-US" sz="2000" b="0" kern="1200" dirty="0">
              <a:latin typeface="Calisto MT" panose="02040603050505030304" pitchFamily="18" charset="0"/>
              <a:cs typeface="Arial" pitchFamily="34" charset="0"/>
            </a:rPr>
            <a:t> No 49 </a:t>
          </a:r>
          <a:r>
            <a:rPr lang="en-US" sz="2000" b="0" kern="1200" dirty="0" err="1">
              <a:latin typeface="Calisto MT" panose="02040603050505030304" pitchFamily="18" charset="0"/>
              <a:cs typeface="Arial" pitchFamily="34" charset="0"/>
            </a:rPr>
            <a:t>Tahun</a:t>
          </a:r>
          <a:r>
            <a:rPr lang="en-US" sz="2000" b="0" kern="1200" dirty="0">
              <a:latin typeface="Calisto MT" panose="02040603050505030304" pitchFamily="18" charset="0"/>
              <a:cs typeface="Arial" pitchFamily="34" charset="0"/>
            </a:rPr>
            <a:t> 1954</a:t>
          </a:r>
        </a:p>
      </dsp:txBody>
      <dsp:txXfrm>
        <a:off x="0" y="565745"/>
        <a:ext cx="8427493" cy="565745"/>
      </dsp:txXfrm>
    </dsp:sp>
    <dsp:sp modelId="{56FE05B3-49CD-EB48-8954-5E2118DED4EC}">
      <dsp:nvSpPr>
        <dsp:cNvPr id="0" name=""/>
        <dsp:cNvSpPr/>
      </dsp:nvSpPr>
      <dsp:spPr>
        <a:xfrm>
          <a:off x="0" y="1131490"/>
          <a:ext cx="84274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15DFF5-57BB-0D4A-BBCA-E6C1C7500596}">
      <dsp:nvSpPr>
        <dsp:cNvPr id="0" name=""/>
        <dsp:cNvSpPr/>
      </dsp:nvSpPr>
      <dsp:spPr>
        <a:xfrm>
          <a:off x="0" y="1131490"/>
          <a:ext cx="8427493" cy="5657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 err="1">
              <a:latin typeface="Calisto MT" panose="02040603050505030304" pitchFamily="18" charset="0"/>
              <a:cs typeface="Arial" pitchFamily="34" charset="0"/>
            </a:rPr>
            <a:t>Permenakertranskop</a:t>
          </a:r>
          <a:r>
            <a:rPr lang="en-US" sz="2000" b="0" i="0" kern="1200" dirty="0">
              <a:latin typeface="Calisto MT" panose="02040603050505030304" pitchFamily="18" charset="0"/>
              <a:cs typeface="Arial" pitchFamily="34" charset="0"/>
            </a:rPr>
            <a:t> </a:t>
          </a:r>
          <a:r>
            <a:rPr lang="en-US" sz="2000" b="0" i="0" kern="1200" dirty="0" err="1">
              <a:latin typeface="Calisto MT" panose="02040603050505030304" pitchFamily="18" charset="0"/>
              <a:cs typeface="Arial" pitchFamily="34" charset="0"/>
            </a:rPr>
            <a:t>Nomor</a:t>
          </a:r>
          <a:r>
            <a:rPr lang="en-US" sz="2000" b="0" i="0" kern="1200" dirty="0">
              <a:latin typeface="Calisto MT" panose="02040603050505030304" pitchFamily="18" charset="0"/>
              <a:cs typeface="Arial" pitchFamily="34" charset="0"/>
            </a:rPr>
            <a:t> PER-02/MEN/1978 (</a:t>
          </a:r>
          <a:r>
            <a:rPr lang="en-US" sz="2000" b="0" i="0" kern="1200" dirty="0" err="1">
              <a:latin typeface="Calisto MT" panose="02040603050505030304" pitchFamily="18" charset="0"/>
              <a:cs typeface="Arial" pitchFamily="34" charset="0"/>
            </a:rPr>
            <a:t>Peraturan</a:t>
          </a:r>
          <a:r>
            <a:rPr lang="en-US" sz="2000" b="0" i="0" kern="1200" dirty="0">
              <a:latin typeface="Calisto MT" panose="02040603050505030304" pitchFamily="18" charset="0"/>
              <a:cs typeface="Arial" pitchFamily="34" charset="0"/>
            </a:rPr>
            <a:t> Perusahaan dan </a:t>
          </a:r>
          <a:r>
            <a:rPr lang="en-US" sz="2000" b="0" i="0" kern="1200" dirty="0" err="1">
              <a:latin typeface="Calisto MT" panose="02040603050505030304" pitchFamily="18" charset="0"/>
              <a:cs typeface="Arial" pitchFamily="34" charset="0"/>
            </a:rPr>
            <a:t>Perundingan</a:t>
          </a:r>
          <a:r>
            <a:rPr lang="en-US" sz="2000" b="0" i="0" kern="1200" dirty="0">
              <a:latin typeface="Calisto MT" panose="02040603050505030304" pitchFamily="18" charset="0"/>
              <a:cs typeface="Arial" pitchFamily="34" charset="0"/>
            </a:rPr>
            <a:t> </a:t>
          </a:r>
          <a:r>
            <a:rPr lang="en-US" sz="2000" b="0" i="0" kern="1200" dirty="0" err="1">
              <a:latin typeface="Calisto MT" panose="02040603050505030304" pitchFamily="18" charset="0"/>
              <a:cs typeface="Arial" pitchFamily="34" charset="0"/>
            </a:rPr>
            <a:t>Pembuatan</a:t>
          </a:r>
          <a:r>
            <a:rPr lang="en-US" sz="2000" b="0" i="0" kern="1200" dirty="0">
              <a:latin typeface="Calisto MT" panose="02040603050505030304" pitchFamily="18" charset="0"/>
              <a:cs typeface="Arial" pitchFamily="34" charset="0"/>
            </a:rPr>
            <a:t> </a:t>
          </a:r>
          <a:r>
            <a:rPr lang="en-US" sz="2000" b="0" i="0" kern="1200" dirty="0" err="1">
              <a:latin typeface="Calisto MT" panose="02040603050505030304" pitchFamily="18" charset="0"/>
              <a:cs typeface="Arial" pitchFamily="34" charset="0"/>
            </a:rPr>
            <a:t>Perjanjian</a:t>
          </a:r>
          <a:r>
            <a:rPr lang="en-US" sz="2000" b="0" i="0" kern="1200" dirty="0">
              <a:latin typeface="Calisto MT" panose="02040603050505030304" pitchFamily="18" charset="0"/>
              <a:cs typeface="Arial" pitchFamily="34" charset="0"/>
            </a:rPr>
            <a:t> </a:t>
          </a:r>
          <a:r>
            <a:rPr lang="en-US" sz="2000" b="0" i="0" kern="1200" dirty="0" err="1">
              <a:latin typeface="Calisto MT" panose="02040603050505030304" pitchFamily="18" charset="0"/>
              <a:cs typeface="Arial" pitchFamily="34" charset="0"/>
            </a:rPr>
            <a:t>Perburuhan</a:t>
          </a:r>
          <a:r>
            <a:rPr lang="en-US" sz="2000" b="0" i="0" kern="1200" dirty="0">
              <a:latin typeface="Calisto MT" panose="02040603050505030304" pitchFamily="18" charset="0"/>
              <a:cs typeface="Arial" pitchFamily="34" charset="0"/>
            </a:rPr>
            <a:t>)</a:t>
          </a:r>
        </a:p>
      </dsp:txBody>
      <dsp:txXfrm>
        <a:off x="0" y="1131490"/>
        <a:ext cx="8427493" cy="565745"/>
      </dsp:txXfrm>
    </dsp:sp>
    <dsp:sp modelId="{8E06DEFB-6285-8C46-A561-A76DF6EBA596}">
      <dsp:nvSpPr>
        <dsp:cNvPr id="0" name=""/>
        <dsp:cNvSpPr/>
      </dsp:nvSpPr>
      <dsp:spPr>
        <a:xfrm>
          <a:off x="0" y="1697236"/>
          <a:ext cx="84274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4DBE2E-81EF-2A46-BFD4-889EDF2B53EB}">
      <dsp:nvSpPr>
        <dsp:cNvPr id="0" name=""/>
        <dsp:cNvSpPr/>
      </dsp:nvSpPr>
      <dsp:spPr>
        <a:xfrm>
          <a:off x="0" y="1697236"/>
          <a:ext cx="8427493" cy="5657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 err="1">
              <a:latin typeface="Calisto MT" panose="02040603050505030304" pitchFamily="18" charset="0"/>
              <a:cs typeface="Arial" pitchFamily="34" charset="0"/>
            </a:rPr>
            <a:t>Permenaker</a:t>
          </a:r>
          <a:r>
            <a:rPr lang="en-US" sz="2000" b="1" i="0" kern="1200" dirty="0">
              <a:latin typeface="Calisto MT" panose="02040603050505030304" pitchFamily="18" charset="0"/>
              <a:cs typeface="Arial" pitchFamily="34" charset="0"/>
            </a:rPr>
            <a:t> </a:t>
          </a:r>
          <a:r>
            <a:rPr lang="en-US" sz="2000" b="1" i="0" kern="1200" dirty="0" err="1">
              <a:latin typeface="Calisto MT" panose="02040603050505030304" pitchFamily="18" charset="0"/>
              <a:cs typeface="Arial" pitchFamily="34" charset="0"/>
            </a:rPr>
            <a:t>Nomor</a:t>
          </a:r>
          <a:r>
            <a:rPr lang="en-US" sz="2000" b="1" i="0" kern="1200" dirty="0">
              <a:latin typeface="Calisto MT" panose="02040603050505030304" pitchFamily="18" charset="0"/>
              <a:cs typeface="Arial" pitchFamily="34" charset="0"/>
            </a:rPr>
            <a:t> PER-01/MEN/1985</a:t>
          </a:r>
        </a:p>
      </dsp:txBody>
      <dsp:txXfrm>
        <a:off x="0" y="1697236"/>
        <a:ext cx="8427493" cy="565745"/>
      </dsp:txXfrm>
    </dsp:sp>
    <dsp:sp modelId="{FD9F4ACD-9159-494B-B310-E3C75B81BF54}">
      <dsp:nvSpPr>
        <dsp:cNvPr id="0" name=""/>
        <dsp:cNvSpPr/>
      </dsp:nvSpPr>
      <dsp:spPr>
        <a:xfrm>
          <a:off x="0" y="2262981"/>
          <a:ext cx="84274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A1849F-3AA7-9549-8335-F5AED130AA54}">
      <dsp:nvSpPr>
        <dsp:cNvPr id="0" name=""/>
        <dsp:cNvSpPr/>
      </dsp:nvSpPr>
      <dsp:spPr>
        <a:xfrm>
          <a:off x="0" y="2262981"/>
          <a:ext cx="8427493" cy="5657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 err="1">
              <a:latin typeface="Calisto MT" panose="02040603050505030304" pitchFamily="18" charset="0"/>
              <a:cs typeface="Arial" pitchFamily="34" charset="0"/>
            </a:rPr>
            <a:t>Kepmenakertrans</a:t>
          </a:r>
          <a:r>
            <a:rPr lang="en-US" sz="2000" b="0" i="0" kern="1200" dirty="0">
              <a:latin typeface="Calisto MT" panose="02040603050505030304" pitchFamily="18" charset="0"/>
              <a:cs typeface="Arial" pitchFamily="34" charset="0"/>
            </a:rPr>
            <a:t> No KEP 48/MEN/IV/2004</a:t>
          </a:r>
        </a:p>
      </dsp:txBody>
      <dsp:txXfrm>
        <a:off x="0" y="2262981"/>
        <a:ext cx="8427493" cy="565745"/>
      </dsp:txXfrm>
    </dsp:sp>
    <dsp:sp modelId="{A80A5574-428A-624D-8688-3CFBD52C0E3E}">
      <dsp:nvSpPr>
        <dsp:cNvPr id="0" name=""/>
        <dsp:cNvSpPr/>
      </dsp:nvSpPr>
      <dsp:spPr>
        <a:xfrm>
          <a:off x="0" y="2828726"/>
          <a:ext cx="84274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84E759-A6F6-004A-BC21-1496CFE77F06}">
      <dsp:nvSpPr>
        <dsp:cNvPr id="0" name=""/>
        <dsp:cNvSpPr/>
      </dsp:nvSpPr>
      <dsp:spPr>
        <a:xfrm>
          <a:off x="0" y="2828726"/>
          <a:ext cx="8427493" cy="5657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 err="1">
              <a:latin typeface="Calisto MT" panose="02040603050505030304" pitchFamily="18" charset="0"/>
              <a:cs typeface="Arial" pitchFamily="34" charset="0"/>
            </a:rPr>
            <a:t>Peraturan</a:t>
          </a:r>
          <a:r>
            <a:rPr lang="en-US" sz="2000" b="0" i="0" kern="1200" dirty="0">
              <a:latin typeface="Calisto MT" panose="02040603050505030304" pitchFamily="18" charset="0"/>
              <a:cs typeface="Arial" pitchFamily="34" charset="0"/>
            </a:rPr>
            <a:t> Menteri Tenaga </a:t>
          </a:r>
          <a:r>
            <a:rPr lang="en-US" sz="2000" b="0" i="0" kern="1200" dirty="0" err="1">
              <a:latin typeface="Calisto MT" panose="02040603050505030304" pitchFamily="18" charset="0"/>
              <a:cs typeface="Arial" pitchFamily="34" charset="0"/>
            </a:rPr>
            <a:t>Kerja</a:t>
          </a:r>
          <a:r>
            <a:rPr lang="en-US" sz="2000" b="0" i="0" kern="1200" dirty="0">
              <a:latin typeface="Calisto MT" panose="02040603050505030304" pitchFamily="18" charset="0"/>
              <a:cs typeface="Arial" pitchFamily="34" charset="0"/>
            </a:rPr>
            <a:t> dan </a:t>
          </a:r>
          <a:r>
            <a:rPr lang="en-US" sz="2000" b="0" i="0" kern="1200" dirty="0" err="1">
              <a:latin typeface="Calisto MT" panose="02040603050505030304" pitchFamily="18" charset="0"/>
              <a:cs typeface="Arial" pitchFamily="34" charset="0"/>
            </a:rPr>
            <a:t>Transmigrasi</a:t>
          </a:r>
          <a:r>
            <a:rPr lang="en-US" sz="2000" b="0" i="0" kern="1200" dirty="0">
              <a:latin typeface="Calisto MT" panose="02040603050505030304" pitchFamily="18" charset="0"/>
              <a:cs typeface="Arial" pitchFamily="34" charset="0"/>
            </a:rPr>
            <a:t> </a:t>
          </a:r>
          <a:r>
            <a:rPr lang="en-US" sz="2000" b="0" i="0" kern="1200" dirty="0" err="1">
              <a:latin typeface="Calisto MT" panose="02040603050505030304" pitchFamily="18" charset="0"/>
              <a:cs typeface="Arial" pitchFamily="34" charset="0"/>
            </a:rPr>
            <a:t>Nomor</a:t>
          </a:r>
          <a:r>
            <a:rPr lang="en-US" sz="2000" b="0" i="0" kern="1200" dirty="0">
              <a:latin typeface="Calisto MT" panose="02040603050505030304" pitchFamily="18" charset="0"/>
              <a:cs typeface="Arial" pitchFamily="34" charset="0"/>
            </a:rPr>
            <a:t> PER-08/MEN/III/2006</a:t>
          </a:r>
        </a:p>
      </dsp:txBody>
      <dsp:txXfrm>
        <a:off x="0" y="2828726"/>
        <a:ext cx="8427493" cy="565745"/>
      </dsp:txXfrm>
    </dsp:sp>
    <dsp:sp modelId="{D4FDCD44-E959-4943-8AF8-BBFE192E2848}">
      <dsp:nvSpPr>
        <dsp:cNvPr id="0" name=""/>
        <dsp:cNvSpPr/>
      </dsp:nvSpPr>
      <dsp:spPr>
        <a:xfrm>
          <a:off x="0" y="3394472"/>
          <a:ext cx="84274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9EFFB8-9EEC-3346-8A35-2B608E6E5C06}">
      <dsp:nvSpPr>
        <dsp:cNvPr id="0" name=""/>
        <dsp:cNvSpPr/>
      </dsp:nvSpPr>
      <dsp:spPr>
        <a:xfrm>
          <a:off x="0" y="3394472"/>
          <a:ext cx="8427493" cy="5657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 err="1">
              <a:latin typeface="Calisto MT" panose="02040603050505030304" pitchFamily="18" charset="0"/>
              <a:cs typeface="Arial" pitchFamily="34" charset="0"/>
            </a:rPr>
            <a:t>Peraturan</a:t>
          </a:r>
          <a:r>
            <a:rPr lang="en-US" sz="2000" b="0" i="0" kern="1200" dirty="0">
              <a:latin typeface="Calisto MT" panose="02040603050505030304" pitchFamily="18" charset="0"/>
              <a:cs typeface="Arial" pitchFamily="34" charset="0"/>
            </a:rPr>
            <a:t> Menteri Tenaga </a:t>
          </a:r>
          <a:r>
            <a:rPr lang="en-US" sz="2000" b="0" i="0" kern="1200" dirty="0" err="1">
              <a:latin typeface="Calisto MT" panose="02040603050505030304" pitchFamily="18" charset="0"/>
              <a:cs typeface="Arial" pitchFamily="34" charset="0"/>
            </a:rPr>
            <a:t>Kerja</a:t>
          </a:r>
          <a:r>
            <a:rPr lang="en-US" sz="2000" b="0" i="0" kern="1200" dirty="0">
              <a:latin typeface="Calisto MT" panose="02040603050505030304" pitchFamily="18" charset="0"/>
              <a:cs typeface="Arial" pitchFamily="34" charset="0"/>
            </a:rPr>
            <a:t> dan </a:t>
          </a:r>
          <a:r>
            <a:rPr lang="en-US" sz="2000" b="0" i="0" kern="1200" dirty="0" err="1">
              <a:latin typeface="Calisto MT" panose="02040603050505030304" pitchFamily="18" charset="0"/>
              <a:cs typeface="Arial" pitchFamily="34" charset="0"/>
            </a:rPr>
            <a:t>Transmigrasi</a:t>
          </a:r>
          <a:r>
            <a:rPr lang="en-US" sz="2000" b="0" i="0" kern="1200" dirty="0">
              <a:latin typeface="Calisto MT" panose="02040603050505030304" pitchFamily="18" charset="0"/>
              <a:cs typeface="Arial" pitchFamily="34" charset="0"/>
            </a:rPr>
            <a:t> </a:t>
          </a:r>
          <a:r>
            <a:rPr lang="en-US" sz="2000" b="0" i="0" kern="1200" dirty="0" err="1">
              <a:latin typeface="Calisto MT" panose="02040603050505030304" pitchFamily="18" charset="0"/>
              <a:cs typeface="Arial" pitchFamily="34" charset="0"/>
            </a:rPr>
            <a:t>Nomor</a:t>
          </a:r>
          <a:r>
            <a:rPr lang="en-US" sz="2000" b="0" i="0" kern="1200" dirty="0">
              <a:latin typeface="Calisto MT" panose="02040603050505030304" pitchFamily="18" charset="0"/>
              <a:cs typeface="Arial" pitchFamily="34" charset="0"/>
            </a:rPr>
            <a:t> PER.16/MEN/XI/2011</a:t>
          </a:r>
        </a:p>
      </dsp:txBody>
      <dsp:txXfrm>
        <a:off x="0" y="3394472"/>
        <a:ext cx="8427493" cy="565745"/>
      </dsp:txXfrm>
    </dsp:sp>
    <dsp:sp modelId="{86B267E3-07DC-EA41-B9CA-747857AE7C9E}">
      <dsp:nvSpPr>
        <dsp:cNvPr id="0" name=""/>
        <dsp:cNvSpPr/>
      </dsp:nvSpPr>
      <dsp:spPr>
        <a:xfrm>
          <a:off x="0" y="3960217"/>
          <a:ext cx="84274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96593A-3346-AF46-BE2B-D87B68A622A9}">
      <dsp:nvSpPr>
        <dsp:cNvPr id="0" name=""/>
        <dsp:cNvSpPr/>
      </dsp:nvSpPr>
      <dsp:spPr>
        <a:xfrm>
          <a:off x="0" y="3960217"/>
          <a:ext cx="8427493" cy="5657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 err="1">
              <a:latin typeface="Calisto MT" panose="02040603050505030304" pitchFamily="18" charset="0"/>
              <a:cs typeface="Arial" pitchFamily="34" charset="0"/>
            </a:rPr>
            <a:t>Peraturan</a:t>
          </a:r>
          <a:r>
            <a:rPr lang="en-US" sz="2000" b="0" i="0" kern="1200" dirty="0">
              <a:latin typeface="Calisto MT" panose="02040603050505030304" pitchFamily="18" charset="0"/>
              <a:cs typeface="Arial" pitchFamily="34" charset="0"/>
            </a:rPr>
            <a:t> Menteri Tenaga </a:t>
          </a:r>
          <a:r>
            <a:rPr lang="en-US" sz="2000" b="0" i="0" kern="1200" dirty="0" err="1">
              <a:latin typeface="Calisto MT" panose="02040603050505030304" pitchFamily="18" charset="0"/>
              <a:cs typeface="Arial" pitchFamily="34" charset="0"/>
            </a:rPr>
            <a:t>Kerja</a:t>
          </a:r>
          <a:r>
            <a:rPr lang="en-US" sz="2000" b="0" i="0" kern="1200" dirty="0">
              <a:latin typeface="Calisto MT" panose="02040603050505030304" pitchFamily="18" charset="0"/>
              <a:cs typeface="Arial" pitchFamily="34" charset="0"/>
            </a:rPr>
            <a:t> No 28 </a:t>
          </a:r>
          <a:r>
            <a:rPr lang="en-US" sz="2000" b="0" i="0" kern="1200" dirty="0" err="1">
              <a:latin typeface="Calisto MT" panose="02040603050505030304" pitchFamily="18" charset="0"/>
              <a:cs typeface="Arial" pitchFamily="34" charset="0"/>
            </a:rPr>
            <a:t>Tahun</a:t>
          </a:r>
          <a:r>
            <a:rPr lang="en-US" sz="2000" b="0" i="0" kern="1200" dirty="0">
              <a:latin typeface="Calisto MT" panose="02040603050505030304" pitchFamily="18" charset="0"/>
              <a:cs typeface="Arial" pitchFamily="34" charset="0"/>
            </a:rPr>
            <a:t> 2014 </a:t>
          </a:r>
        </a:p>
      </dsp:txBody>
      <dsp:txXfrm>
        <a:off x="0" y="3960217"/>
        <a:ext cx="8427493" cy="5657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91E0F6-6855-4F0D-BBA9-7C0B595B656B}" type="datetimeFigureOut">
              <a:rPr lang="en-US" smtClean="0"/>
              <a:t>7/20/24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3D5518-7191-49D3-BDD0-6F03DA8F4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3890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39B55A-7496-4102-A479-C758792B66C8}" type="datetimeFigureOut">
              <a:rPr lang="id-ID" smtClean="0"/>
              <a:pPr/>
              <a:t>20/07/24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24085"/>
            <a:ext cx="5486400" cy="4191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2E7FDF-DE1E-44A3-98F2-D5366BE8756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7425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2E7FDF-DE1E-44A3-98F2-D5366BE8756D}" type="slidenum">
              <a:rPr lang="id-ID" smtClean="0"/>
              <a:pPr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7640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2E7FDF-DE1E-44A3-98F2-D5366BE8756D}" type="slidenum">
              <a:rPr lang="id-ID" smtClean="0"/>
              <a:pPr/>
              <a:t>59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350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2E7FDF-DE1E-44A3-98F2-D5366BE8756D}" type="slidenum">
              <a:rPr lang="id-ID" smtClean="0"/>
              <a:pPr/>
              <a:t>65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9344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2E7FDF-DE1E-44A3-98F2-D5366BE8756D}" type="slidenum">
              <a:rPr lang="id-ID" smtClean="0"/>
              <a:pPr/>
              <a:t>66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40922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2E7FDF-DE1E-44A3-98F2-D5366BE8756D}" type="slidenum">
              <a:rPr lang="id-ID" smtClean="0"/>
              <a:pPr/>
              <a:t>67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73384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935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96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430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048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338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558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926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770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302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463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5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707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248" y="914400"/>
            <a:ext cx="8733503" cy="2601433"/>
          </a:xfr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anose="02070A03080606020203" pitchFamily="18" charset="0"/>
                <a:cs typeface="Arial" panose="020B0604020202020204" pitchFamily="34" charset="0"/>
              </a:rPr>
              <a:t>MEWUJUDKAN PKB TANPA OMNIBUSLAW</a:t>
            </a:r>
            <a:endParaRPr lang="id-ID" sz="44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 Black" panose="02070A03080606020203" pitchFamily="18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5248" y="3962400"/>
            <a:ext cx="8733503" cy="106680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en-US" sz="3200" b="1" dirty="0">
              <a:solidFill>
                <a:schemeClr val="accent4">
                  <a:lumMod val="50000"/>
                </a:schemeClr>
              </a:solidFill>
              <a:latin typeface="Calisto MT" panose="02040603050505030304" pitchFamily="18" charset="0"/>
              <a:cs typeface="Arial" panose="020B0604020202020204" pitchFamily="34" charset="0"/>
            </a:endParaRPr>
          </a:p>
          <a:p>
            <a:pPr algn="ctr"/>
            <a:r>
              <a:rPr lang="en-GB" sz="3200" b="1" dirty="0" err="1">
                <a:solidFill>
                  <a:schemeClr val="accent4">
                    <a:lumMod val="50000"/>
                  </a:schemeClr>
                </a:solidFill>
                <a:latin typeface="Calisto MT" panose="02040603050505030304" pitchFamily="18" charset="0"/>
                <a:cs typeface="Arial" panose="020B0604020202020204" pitchFamily="34" charset="0"/>
              </a:rPr>
              <a:t>Hermansyah</a:t>
            </a:r>
            <a:r>
              <a:rPr lang="en-GB" sz="3200" b="1" dirty="0">
                <a:solidFill>
                  <a:schemeClr val="accent4">
                    <a:lumMod val="50000"/>
                  </a:schemeClr>
                </a:solidFill>
                <a:latin typeface="Calisto MT" panose="02040603050505030304" pitchFamily="18" charset="0"/>
                <a:cs typeface="Arial" panose="020B0604020202020204" pitchFamily="34" charset="0"/>
              </a:rPr>
              <a:t>, SH, AK3</a:t>
            </a:r>
          </a:p>
          <a:p>
            <a:pPr algn="ctr"/>
            <a:r>
              <a:rPr lang="en-GB" sz="3200" b="1" dirty="0">
                <a:solidFill>
                  <a:schemeClr val="accent4">
                    <a:lumMod val="50000"/>
                  </a:schemeClr>
                </a:solidFill>
                <a:latin typeface="Calisto MT" panose="02040603050505030304" pitchFamily="18" charset="0"/>
                <a:cs typeface="Arial" panose="020B0604020202020204" pitchFamily="34" charset="0"/>
              </a:rPr>
              <a:t>Tim PKB </a:t>
            </a:r>
            <a:r>
              <a:rPr lang="en-GB" sz="3200" b="1" dirty="0" err="1">
                <a:solidFill>
                  <a:schemeClr val="accent4">
                    <a:lumMod val="50000"/>
                  </a:schemeClr>
                </a:solidFill>
                <a:latin typeface="Calisto MT" panose="02040603050505030304" pitchFamily="18" charset="0"/>
                <a:cs typeface="Arial" panose="020B0604020202020204" pitchFamily="34" charset="0"/>
              </a:rPr>
              <a:t>Industri</a:t>
            </a:r>
            <a:r>
              <a:rPr lang="en-GB" sz="3200" b="1" dirty="0">
                <a:solidFill>
                  <a:schemeClr val="accent4">
                    <a:lumMod val="50000"/>
                  </a:schemeClr>
                </a:solidFill>
                <a:latin typeface="Calisto MT" panose="02040603050505030304" pitchFamily="18" charset="0"/>
                <a:cs typeface="Arial" panose="020B0604020202020204" pitchFamily="34" charset="0"/>
              </a:rPr>
              <a:t> All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latin typeface="Calisto MT" panose="020406030505050303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2592C16-E8DC-A539-77AF-4B14A68FC8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55058"/>
            <a:ext cx="1581961" cy="151868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86" y="152400"/>
            <a:ext cx="7543800" cy="816429"/>
          </a:xfrm>
          <a:noFill/>
        </p:spPr>
        <p:txBody>
          <a:bodyPr>
            <a:normAutofit/>
          </a:bodyPr>
          <a:lstStyle/>
          <a:p>
            <a:pPr algn="ctr"/>
            <a:r>
              <a:rPr lang="id-ID" b="1" dirty="0">
                <a:latin typeface="Calisto MT" panose="02040603050505030304" pitchFamily="18" charset="0"/>
              </a:rPr>
              <a:t>Kondisi Ketenagakerjaan di Indonesia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86" y="1143000"/>
            <a:ext cx="8597153" cy="55626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latin typeface="Calisto MT" panose="02040603050505030304" pitchFamily="18" charset="0"/>
              </a:rPr>
              <a:t>Jumlah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Penduduk</a:t>
            </a:r>
            <a:r>
              <a:rPr lang="en-US" sz="2400" dirty="0">
                <a:latin typeface="Calisto MT" panose="02040603050505030304" pitchFamily="18" charset="0"/>
              </a:rPr>
              <a:t> Indonesia (</a:t>
            </a:r>
            <a:r>
              <a:rPr lang="en-US" sz="2400" dirty="0" err="1">
                <a:latin typeface="Calisto MT" panose="02040603050505030304" pitchFamily="18" charset="0"/>
              </a:rPr>
              <a:t>Juni</a:t>
            </a:r>
            <a:r>
              <a:rPr lang="en-US" sz="2400" dirty="0">
                <a:latin typeface="Calisto MT" panose="02040603050505030304" pitchFamily="18" charset="0"/>
              </a:rPr>
              <a:t> 2020) : 268.583.016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id-ID" sz="2400" dirty="0">
                <a:latin typeface="Calisto MT" panose="02040603050505030304" pitchFamily="18" charset="0"/>
              </a:rPr>
              <a:t>Pekerja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id-ID" sz="2400" dirty="0">
                <a:latin typeface="Calisto MT" panose="02040603050505030304" pitchFamily="18" charset="0"/>
              </a:rPr>
              <a:t>: </a:t>
            </a:r>
            <a:r>
              <a:rPr lang="en-US" sz="2400" dirty="0">
                <a:latin typeface="Calisto MT" panose="02040603050505030304" pitchFamily="18" charset="0"/>
              </a:rPr>
              <a:t>131 </a:t>
            </a:r>
            <a:r>
              <a:rPr lang="en-US" sz="2400" dirty="0" err="1">
                <a:latin typeface="Calisto MT" panose="02040603050505030304" pitchFamily="18" charset="0"/>
              </a:rPr>
              <a:t>juta</a:t>
            </a:r>
            <a:r>
              <a:rPr lang="en-US" sz="2400" dirty="0">
                <a:latin typeface="Calisto MT" panose="02040603050505030304" pitchFamily="18" charset="0"/>
              </a:rPr>
              <a:t> orang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id-ID" sz="2400" dirty="0">
                <a:latin typeface="Calisto MT" panose="02040603050505030304" pitchFamily="18" charset="0"/>
              </a:rPr>
              <a:t>Pekerja di sektor formal: </a:t>
            </a:r>
            <a:r>
              <a:rPr lang="en-US" sz="2400" dirty="0">
                <a:latin typeface="Calisto MT" panose="02040603050505030304" pitchFamily="18" charset="0"/>
              </a:rPr>
              <a:t>56,02</a:t>
            </a:r>
            <a:r>
              <a:rPr lang="id-ID" sz="2400" dirty="0">
                <a:latin typeface="Calisto MT" panose="02040603050505030304" pitchFamily="18" charset="0"/>
              </a:rPr>
              <a:t> juta orang</a:t>
            </a:r>
            <a:endParaRPr lang="en-GB" sz="2400" dirty="0">
              <a:latin typeface="Calisto MT" panose="0204060305050503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400" dirty="0" err="1">
                <a:latin typeface="Calisto MT" panose="02040603050505030304" pitchFamily="18" charset="0"/>
              </a:rPr>
              <a:t>Pekerja</a:t>
            </a:r>
            <a:r>
              <a:rPr lang="en-GB" sz="2400" dirty="0">
                <a:latin typeface="Calisto MT" panose="02040603050505030304" pitchFamily="18" charset="0"/>
              </a:rPr>
              <a:t> PKWT: 17.839.458 (38,48% </a:t>
            </a:r>
            <a:r>
              <a:rPr lang="en-GB" sz="2400" dirty="0" err="1">
                <a:latin typeface="Calisto MT" panose="02040603050505030304" pitchFamily="18" charset="0"/>
              </a:rPr>
              <a:t>Pekerja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Perempuan</a:t>
            </a:r>
            <a:r>
              <a:rPr lang="en-GB" sz="2400" dirty="0">
                <a:latin typeface="Calisto MT" panose="02040603050505030304" pitchFamily="18" charset="0"/>
              </a:rPr>
              <a:t>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400" dirty="0" err="1">
                <a:latin typeface="Calisto MT" panose="02040603050505030304" pitchFamily="18" charset="0"/>
              </a:rPr>
              <a:t>Sebanyak</a:t>
            </a:r>
            <a:r>
              <a:rPr lang="en-GB" sz="2400" dirty="0">
                <a:latin typeface="Calisto MT" panose="02040603050505030304" pitchFamily="18" charset="0"/>
              </a:rPr>
              <a:t> 155,32 </a:t>
            </a:r>
            <a:r>
              <a:rPr lang="en-GB" sz="2400" dirty="0" err="1">
                <a:latin typeface="Calisto MT" panose="02040603050505030304" pitchFamily="18" charset="0"/>
              </a:rPr>
              <a:t>juta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penduduk</a:t>
            </a:r>
            <a:r>
              <a:rPr lang="en-GB" sz="2400" dirty="0">
                <a:latin typeface="Calisto MT" panose="02040603050505030304" pitchFamily="18" charset="0"/>
              </a:rPr>
              <a:t> yang </a:t>
            </a:r>
            <a:r>
              <a:rPr lang="en-GB" sz="2400" dirty="0" err="1">
                <a:latin typeface="Calisto MT" panose="02040603050505030304" pitchFamily="18" charset="0"/>
              </a:rPr>
              <a:t>berusia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dibawah</a:t>
            </a:r>
            <a:r>
              <a:rPr lang="en-GB" sz="2400" dirty="0">
                <a:latin typeface="Calisto MT" panose="02040603050505030304" pitchFamily="18" charset="0"/>
              </a:rPr>
              <a:t> 35 </a:t>
            </a:r>
            <a:r>
              <a:rPr lang="en-GB" sz="2400" dirty="0" err="1">
                <a:latin typeface="Calisto MT" panose="02040603050505030304" pitchFamily="18" charset="0"/>
              </a:rPr>
              <a:t>tahun</a:t>
            </a:r>
            <a:r>
              <a:rPr lang="en-GB" sz="2400" dirty="0">
                <a:latin typeface="Calisto MT" panose="02040603050505030304" pitchFamily="18" charset="0"/>
              </a:rPr>
              <a:t>      (56,96 </a:t>
            </a:r>
            <a:r>
              <a:rPr lang="en-GB" sz="2400" dirty="0" err="1">
                <a:latin typeface="Calisto MT" panose="02040603050505030304" pitchFamily="18" charset="0"/>
              </a:rPr>
              <a:t>persen</a:t>
            </a:r>
            <a:r>
              <a:rPr lang="en-GB" sz="2400" dirty="0">
                <a:latin typeface="Calisto MT" panose="02040603050505030304" pitchFamily="18" charset="0"/>
              </a:rPr>
              <a:t>) </a:t>
            </a:r>
            <a:r>
              <a:rPr lang="en-GB" sz="2400" dirty="0" err="1">
                <a:latin typeface="Calisto MT" panose="02040603050505030304" pitchFamily="18" charset="0"/>
              </a:rPr>
              <a:t>dari</a:t>
            </a:r>
            <a:r>
              <a:rPr lang="en-GB" sz="2400" dirty="0">
                <a:latin typeface="Calisto MT" panose="02040603050505030304" pitchFamily="18" charset="0"/>
              </a:rPr>
              <a:t> total </a:t>
            </a:r>
            <a:r>
              <a:rPr lang="en-GB" sz="2400" dirty="0" err="1">
                <a:latin typeface="Calisto MT" panose="02040603050505030304" pitchFamily="18" charset="0"/>
              </a:rPr>
              <a:t>penduduk</a:t>
            </a:r>
            <a:r>
              <a:rPr lang="en-GB" sz="2400" dirty="0">
                <a:latin typeface="Calisto MT" panose="02040603050505030304" pitchFamily="18" charset="0"/>
              </a:rPr>
              <a:t> Indonesia</a:t>
            </a:r>
            <a:endParaRPr lang="id-ID" sz="2400" dirty="0">
              <a:latin typeface="Calisto MT" panose="0204060305050503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id-ID" sz="2400" dirty="0">
                <a:latin typeface="Calisto MT" panose="02040603050505030304" pitchFamily="18" charset="0"/>
              </a:rPr>
              <a:t>Anggota Serikat Pekerja: 3,414,455 orang</a:t>
            </a:r>
            <a:r>
              <a:rPr lang="en-US" sz="2400" dirty="0">
                <a:latin typeface="Calisto MT" panose="02040603050505030304" pitchFamily="18" charset="0"/>
              </a:rPr>
              <a:t> (2014)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Calisto MT" panose="02040603050505030304" pitchFamily="18" charset="0"/>
              </a:rPr>
              <a:t>2017 </a:t>
            </a:r>
            <a:r>
              <a:rPr lang="en-US" sz="2400" dirty="0" err="1">
                <a:latin typeface="Calisto MT" panose="02040603050505030304" pitchFamily="18" charset="0"/>
              </a:rPr>
              <a:t>menyisakan</a:t>
            </a:r>
            <a:r>
              <a:rPr lang="en-US" sz="2400" dirty="0">
                <a:latin typeface="Calisto MT" panose="02040603050505030304" pitchFamily="18" charset="0"/>
              </a:rPr>
              <a:t> 2,7 </a:t>
            </a:r>
            <a:r>
              <a:rPr lang="en-US" sz="2400" dirty="0" err="1">
                <a:latin typeface="Calisto MT" panose="02040603050505030304" pitchFamily="18" charset="0"/>
              </a:rPr>
              <a:t>juta</a:t>
            </a:r>
            <a:r>
              <a:rPr lang="en-US" sz="2400" dirty="0">
                <a:latin typeface="Calisto MT" panose="02040603050505030304" pitchFamily="18" charset="0"/>
              </a:rPr>
              <a:t> orang </a:t>
            </a:r>
            <a:r>
              <a:rPr lang="en-US" sz="2400" dirty="0" err="1">
                <a:latin typeface="Calisto MT" panose="02040603050505030304" pitchFamily="18" charset="0"/>
              </a:rPr>
              <a:t>pekerja</a:t>
            </a:r>
            <a:r>
              <a:rPr lang="en-US" sz="2400" dirty="0">
                <a:latin typeface="Calisto MT" panose="02040603050505030304" pitchFamily="18" charset="0"/>
              </a:rPr>
              <a:t> yang </a:t>
            </a:r>
            <a:r>
              <a:rPr lang="en-US" sz="2400" dirty="0" err="1">
                <a:latin typeface="Calisto MT" panose="02040603050505030304" pitchFamily="18" charset="0"/>
              </a:rPr>
              <a:t>berserikat</a:t>
            </a:r>
            <a:endParaRPr lang="en-US" sz="2400" dirty="0">
              <a:latin typeface="Calisto MT" panose="0204060305050503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400" dirty="0" err="1">
                <a:latin typeface="Calisto MT" panose="02040603050505030304" pitchFamily="18" charset="0"/>
              </a:rPr>
              <a:t>Jumlah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Anggota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Juni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Tahun</a:t>
            </a:r>
            <a:r>
              <a:rPr lang="en-GB" sz="2400" dirty="0">
                <a:latin typeface="Calisto MT" panose="02040603050505030304" pitchFamily="18" charset="0"/>
              </a:rPr>
              <a:t> 2020; 3,23 </a:t>
            </a:r>
            <a:r>
              <a:rPr lang="en-GB" sz="2400" dirty="0" err="1">
                <a:latin typeface="Calisto MT" panose="02040603050505030304" pitchFamily="18" charset="0"/>
              </a:rPr>
              <a:t>Juta</a:t>
            </a:r>
            <a:r>
              <a:rPr lang="en-GB" sz="2400" dirty="0">
                <a:latin typeface="Calisto MT" panose="02040603050505030304" pitchFamily="18" charset="0"/>
              </a:rPr>
              <a:t> orang </a:t>
            </a:r>
            <a:r>
              <a:rPr lang="en-GB" sz="2400" dirty="0" err="1">
                <a:latin typeface="Calisto MT" panose="02040603050505030304" pitchFamily="18" charset="0"/>
              </a:rPr>
              <a:t>pekerja</a:t>
            </a:r>
            <a:endParaRPr lang="en-GB" sz="2400" dirty="0">
              <a:latin typeface="Calisto MT" panose="0204060305050503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400" dirty="0" err="1">
                <a:latin typeface="Calisto MT" panose="02040603050505030304" pitchFamily="18" charset="0"/>
              </a:rPr>
              <a:t>Dampak</a:t>
            </a:r>
            <a:r>
              <a:rPr lang="en-GB" sz="2400" dirty="0">
                <a:latin typeface="Calisto MT" panose="02040603050505030304" pitchFamily="18" charset="0"/>
              </a:rPr>
              <a:t> Covid-19 </a:t>
            </a:r>
            <a:r>
              <a:rPr lang="en-GB" sz="2400" dirty="0" err="1">
                <a:latin typeface="Calisto MT" panose="02040603050505030304" pitchFamily="18" charset="0"/>
              </a:rPr>
              <a:t>dan</a:t>
            </a:r>
            <a:r>
              <a:rPr lang="en-GB" sz="2400" dirty="0">
                <a:latin typeface="Calisto MT" panose="02040603050505030304" pitchFamily="18" charset="0"/>
              </a:rPr>
              <a:t> UUCK, </a:t>
            </a:r>
            <a:r>
              <a:rPr lang="en-GB" sz="2400" dirty="0" err="1">
                <a:latin typeface="Calisto MT" panose="02040603050505030304" pitchFamily="18" charset="0"/>
              </a:rPr>
              <a:t>Anggota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semakin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berkurang</a:t>
            </a:r>
            <a:endParaRPr lang="id-ID" sz="2400" dirty="0">
              <a:latin typeface="Calisto MT" panose="0204060305050503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latin typeface="Calisto MT" panose="02040603050505030304" pitchFamily="18" charset="0"/>
              </a:rPr>
              <a:t>Jumlah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id-ID" sz="2400" dirty="0">
                <a:latin typeface="Calisto MT" panose="02040603050505030304" pitchFamily="18" charset="0"/>
              </a:rPr>
              <a:t>Konfederasi</a:t>
            </a:r>
            <a:r>
              <a:rPr lang="en-US" sz="2400" dirty="0">
                <a:latin typeface="Calisto MT" panose="02040603050505030304" pitchFamily="18" charset="0"/>
              </a:rPr>
              <a:t> SP 21, </a:t>
            </a:r>
            <a:r>
              <a:rPr lang="en-US" sz="2400" dirty="0" err="1">
                <a:latin typeface="Calisto MT" panose="02040603050505030304" pitchFamily="18" charset="0"/>
              </a:rPr>
              <a:t>Jumlah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Federasi</a:t>
            </a:r>
            <a:r>
              <a:rPr lang="en-US" sz="2400" dirty="0">
                <a:latin typeface="Calisto MT" panose="02040603050505030304" pitchFamily="18" charset="0"/>
              </a:rPr>
              <a:t> 115</a:t>
            </a:r>
            <a:endParaRPr lang="id-ID" sz="2400" dirty="0">
              <a:latin typeface="Calisto MT" panose="0204060305050503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id-ID" sz="2400" dirty="0">
                <a:latin typeface="Calisto MT" panose="02040603050505030304" pitchFamily="18" charset="0"/>
              </a:rPr>
              <a:t>Jumlah Perusahaan yang tercatat di</a:t>
            </a:r>
            <a:r>
              <a:rPr lang="en-US" sz="2400" dirty="0">
                <a:latin typeface="Calisto MT" panose="02040603050505030304" pitchFamily="18" charset="0"/>
              </a:rPr>
              <a:t> BPJS</a:t>
            </a:r>
            <a:r>
              <a:rPr lang="id-ID" sz="2400" dirty="0">
                <a:latin typeface="Calisto MT" panose="02040603050505030304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901.912 </a:t>
            </a:r>
            <a:r>
              <a:rPr lang="en-US" sz="2400" dirty="0" err="1">
                <a:solidFill>
                  <a:srgbClr val="000000"/>
                </a:solidFill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perusahaan</a:t>
            </a:r>
            <a:endParaRPr lang="id-ID" sz="2400" dirty="0">
              <a:latin typeface="Calisto MT" panose="0204060305050503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id-ID" sz="2400" dirty="0">
                <a:latin typeface="Calisto MT" panose="02040603050505030304" pitchFamily="18" charset="0"/>
              </a:rPr>
              <a:t>Jumlah Perusahaan mempunyai PKB</a:t>
            </a:r>
            <a:r>
              <a:rPr lang="en-US" sz="2400" dirty="0">
                <a:latin typeface="Calisto MT" panose="02040603050505030304" pitchFamily="18" charset="0"/>
              </a:rPr>
              <a:t> (</a:t>
            </a:r>
            <a:r>
              <a:rPr lang="en-US" sz="2400" dirty="0" err="1">
                <a:latin typeface="Calisto MT" panose="02040603050505030304" pitchFamily="18" charset="0"/>
              </a:rPr>
              <a:t>Februari</a:t>
            </a:r>
            <a:r>
              <a:rPr lang="en-US" sz="2400" dirty="0">
                <a:latin typeface="Calisto MT" panose="02040603050505030304" pitchFamily="18" charset="0"/>
              </a:rPr>
              <a:t> 2024) </a:t>
            </a:r>
            <a:r>
              <a:rPr lang="id-ID" sz="2400" dirty="0">
                <a:latin typeface="Calisto MT" panose="02040603050505030304" pitchFamily="18" charset="0"/>
              </a:rPr>
              <a:t>1</a:t>
            </a:r>
            <a:r>
              <a:rPr lang="en-GB" sz="2400" dirty="0">
                <a:latin typeface="Calisto MT" panose="02040603050505030304" pitchFamily="18" charset="0"/>
              </a:rPr>
              <a:t>5</a:t>
            </a:r>
            <a:r>
              <a:rPr lang="en-US" sz="2400" dirty="0">
                <a:latin typeface="Calisto MT" panose="02040603050505030304" pitchFamily="18" charset="0"/>
              </a:rPr>
              <a:t>.911 (1,76%)</a:t>
            </a:r>
            <a:endParaRPr lang="id-ID" sz="2400" dirty="0">
              <a:latin typeface="Calisto MT" panose="0204060305050503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id-ID" sz="2400" dirty="0">
                <a:latin typeface="Calisto MT" panose="02040603050505030304" pitchFamily="18" charset="0"/>
              </a:rPr>
              <a:t>Jumlah Perusahaan mempunyai PP </a:t>
            </a:r>
            <a:r>
              <a:rPr lang="en-US" sz="2400" dirty="0">
                <a:latin typeface="Calisto MT" panose="02040603050505030304" pitchFamily="18" charset="0"/>
              </a:rPr>
              <a:t>80</a:t>
            </a:r>
            <a:r>
              <a:rPr lang="id-ID" sz="2400" dirty="0">
                <a:latin typeface="Calisto MT" panose="02040603050505030304" pitchFamily="18" charset="0"/>
              </a:rPr>
              <a:t>.</a:t>
            </a:r>
            <a:r>
              <a:rPr lang="en-GB" sz="2400" dirty="0">
                <a:latin typeface="Calisto MT" panose="02040603050505030304" pitchFamily="18" charset="0"/>
              </a:rPr>
              <a:t>054</a:t>
            </a:r>
            <a:endParaRPr lang="id-ID" sz="24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62419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467600" cy="838200"/>
          </a:xfrm>
          <a:noFill/>
        </p:spPr>
        <p:txBody>
          <a:bodyPr/>
          <a:lstStyle/>
          <a:p>
            <a:pPr algn="ctr"/>
            <a:r>
              <a:rPr lang="en-US" b="1" dirty="0" err="1">
                <a:latin typeface="Calisto MT" panose="02040603050505030304" pitchFamily="18" charset="0"/>
              </a:rPr>
              <a:t>Kualitas</a:t>
            </a:r>
            <a:r>
              <a:rPr lang="en-US" b="1" dirty="0">
                <a:latin typeface="Calisto MT" panose="02040603050505030304" pitchFamily="18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</a:rPr>
              <a:t>isi</a:t>
            </a:r>
            <a:r>
              <a:rPr lang="en-US" b="1" dirty="0">
                <a:latin typeface="Calisto MT" panose="02040603050505030304" pitchFamily="18" charset="0"/>
              </a:rPr>
              <a:t> PKB di Perusahaan </a:t>
            </a:r>
            <a:r>
              <a:rPr lang="en-US" b="1" dirty="0" err="1">
                <a:latin typeface="Calisto MT" panose="02040603050505030304" pitchFamily="18" charset="0"/>
              </a:rPr>
              <a:t>saat</a:t>
            </a:r>
            <a:r>
              <a:rPr lang="en-US" b="1" dirty="0">
                <a:latin typeface="Calisto MT" panose="02040603050505030304" pitchFamily="18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</a:rPr>
              <a:t>ini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763000" cy="4495800"/>
          </a:xfrm>
        </p:spPr>
        <p:txBody>
          <a:bodyPr>
            <a:noAutofit/>
          </a:bodyPr>
          <a:lstStyle/>
          <a:p>
            <a:r>
              <a:rPr lang="en-US" sz="2400" dirty="0" err="1">
                <a:latin typeface="Calisto MT" panose="02040603050505030304" pitchFamily="18" charset="0"/>
              </a:rPr>
              <a:t>Kualitas</a:t>
            </a:r>
            <a:r>
              <a:rPr lang="en-US" sz="2400" dirty="0">
                <a:latin typeface="Calisto MT" panose="02040603050505030304" pitchFamily="18" charset="0"/>
              </a:rPr>
              <a:t> Isi PKB</a:t>
            </a:r>
          </a:p>
          <a:p>
            <a:pPr marL="914400" indent="-457200">
              <a:buFont typeface="+mj-lt"/>
              <a:buAutoNum type="arabicPeriod"/>
            </a:pPr>
            <a:r>
              <a:rPr lang="en-US" sz="2400" dirty="0">
                <a:latin typeface="Calisto MT" panose="02040603050505030304" pitchFamily="18" charset="0"/>
              </a:rPr>
              <a:t>PKB yang </a:t>
            </a:r>
            <a:r>
              <a:rPr lang="en-US" sz="2400" dirty="0" err="1">
                <a:latin typeface="Calisto MT" panose="02040603050505030304" pitchFamily="18" charset="0"/>
              </a:rPr>
              <a:t>nilainya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dibawah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hal</a:t>
            </a:r>
            <a:r>
              <a:rPr lang="en-US" sz="2400" dirty="0">
                <a:latin typeface="Calisto MT" panose="02040603050505030304" pitchFamily="18" charset="0"/>
              </a:rPr>
              <a:t> normative ( </a:t>
            </a:r>
            <a:r>
              <a:rPr lang="en-US" sz="2400" dirty="0" err="1">
                <a:latin typeface="Calisto MT" panose="02040603050505030304" pitchFamily="18" charset="0"/>
              </a:rPr>
              <a:t>isinya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lebih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banyak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mengakomodir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kepentingan</a:t>
            </a:r>
            <a:r>
              <a:rPr lang="en-US" sz="2400" dirty="0">
                <a:latin typeface="Calisto MT" panose="02040603050505030304" pitchFamily="18" charset="0"/>
              </a:rPr>
              <a:t> yang </a:t>
            </a:r>
            <a:r>
              <a:rPr lang="en-US" sz="2400" dirty="0" err="1">
                <a:latin typeface="Calisto MT" panose="02040603050505030304" pitchFamily="18" charset="0"/>
              </a:rPr>
              <a:t>merugikan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pekerja</a:t>
            </a:r>
            <a:r>
              <a:rPr lang="en-US" sz="2400" dirty="0">
                <a:latin typeface="Calisto MT" panose="02040603050505030304" pitchFamily="18" charset="0"/>
              </a:rPr>
              <a:t>, </a:t>
            </a:r>
            <a:r>
              <a:rPr lang="en-US" sz="2400" dirty="0" err="1">
                <a:latin typeface="Calisto MT" panose="02040603050505030304" pitchFamily="18" charset="0"/>
              </a:rPr>
              <a:t>Sanksi</a:t>
            </a:r>
            <a:r>
              <a:rPr lang="en-US" sz="2400" dirty="0">
                <a:latin typeface="Calisto MT" panose="02040603050505030304" pitchFamily="18" charset="0"/>
              </a:rPr>
              <a:t>)</a:t>
            </a:r>
          </a:p>
          <a:p>
            <a:pPr marL="914400" indent="-457200">
              <a:buFont typeface="+mj-lt"/>
              <a:buAutoNum type="arabicPeriod"/>
            </a:pPr>
            <a:r>
              <a:rPr lang="en-US" sz="2400" dirty="0">
                <a:latin typeface="Calisto MT" panose="02040603050505030304" pitchFamily="18" charset="0"/>
              </a:rPr>
              <a:t>PKB yang </a:t>
            </a:r>
            <a:r>
              <a:rPr lang="en-US" sz="2400" dirty="0" err="1">
                <a:latin typeface="Calisto MT" panose="02040603050505030304" pitchFamily="18" charset="0"/>
              </a:rPr>
              <a:t>isinya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masih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bersifat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Normatif</a:t>
            </a:r>
            <a:endParaRPr lang="en-US" sz="2400" dirty="0">
              <a:latin typeface="Calisto MT" panose="02040603050505030304" pitchFamily="18" charset="0"/>
            </a:endParaRPr>
          </a:p>
          <a:p>
            <a:pPr marL="914400" indent="-457200">
              <a:buFont typeface="+mj-lt"/>
              <a:buAutoNum type="arabicPeriod"/>
            </a:pPr>
            <a:r>
              <a:rPr lang="en-US" sz="2400" dirty="0">
                <a:latin typeface="Calisto MT" panose="02040603050505030304" pitchFamily="18" charset="0"/>
              </a:rPr>
              <a:t>PKB yang </a:t>
            </a:r>
            <a:r>
              <a:rPr lang="en-US" sz="2400" dirty="0" err="1">
                <a:latin typeface="Calisto MT" panose="02040603050505030304" pitchFamily="18" charset="0"/>
              </a:rPr>
              <a:t>isinya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sudah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diatas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Normatif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tapi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belum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mencakup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hal-hal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mendasar</a:t>
            </a:r>
            <a:r>
              <a:rPr lang="en-US" sz="2400" dirty="0">
                <a:latin typeface="Calisto MT" panose="02040603050505030304" pitchFamily="18" charset="0"/>
              </a:rPr>
              <a:t>/</a:t>
            </a:r>
            <a:r>
              <a:rPr lang="en-US" sz="2400" dirty="0" err="1">
                <a:latin typeface="Calisto MT" panose="02040603050505030304" pitchFamily="18" charset="0"/>
              </a:rPr>
              <a:t>prinsip</a:t>
            </a:r>
            <a:r>
              <a:rPr lang="en-US" sz="2400" dirty="0">
                <a:latin typeface="Calisto MT" panose="02040603050505030304" pitchFamily="18" charset="0"/>
              </a:rPr>
              <a:t> yang </a:t>
            </a:r>
            <a:r>
              <a:rPr lang="en-US" sz="2400" dirty="0" err="1">
                <a:latin typeface="Calisto MT" panose="02040603050505030304" pitchFamily="18" charset="0"/>
              </a:rPr>
              <a:t>menjadi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hak</a:t>
            </a:r>
            <a:r>
              <a:rPr lang="en-US" sz="2400" dirty="0">
                <a:latin typeface="Calisto MT" panose="02040603050505030304" pitchFamily="18" charset="0"/>
              </a:rPr>
              <a:t> dan </a:t>
            </a:r>
            <a:r>
              <a:rPr lang="en-US" sz="2400" dirty="0" err="1">
                <a:latin typeface="Calisto MT" panose="02040603050505030304" pitchFamily="18" charset="0"/>
              </a:rPr>
              <a:t>kepentingan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pekerja</a:t>
            </a:r>
            <a:r>
              <a:rPr lang="en-US" sz="2400" dirty="0">
                <a:latin typeface="Calisto MT" panose="02040603050505030304" pitchFamily="18" charset="0"/>
              </a:rPr>
              <a:t> (Non </a:t>
            </a:r>
            <a:r>
              <a:rPr lang="en-US" sz="2400" dirty="0" err="1">
                <a:latin typeface="Calisto MT" panose="02040603050505030304" pitchFamily="18" charset="0"/>
              </a:rPr>
              <a:t>Diskriminasi</a:t>
            </a:r>
            <a:r>
              <a:rPr lang="en-US" sz="2400" dirty="0">
                <a:latin typeface="Calisto MT" panose="02040603050505030304" pitchFamily="18" charset="0"/>
              </a:rPr>
              <a:t>, Hak SP)</a:t>
            </a:r>
          </a:p>
          <a:p>
            <a:pPr marL="914400" indent="-457200">
              <a:buFont typeface="+mj-lt"/>
              <a:buAutoNum type="arabicPeriod"/>
            </a:pPr>
            <a:r>
              <a:rPr lang="en-GB" sz="2400" dirty="0">
                <a:latin typeface="Calisto MT" panose="02040603050505030304" pitchFamily="18" charset="0"/>
              </a:rPr>
              <a:t>PKB </a:t>
            </a:r>
            <a:r>
              <a:rPr lang="en-GB" sz="2400" dirty="0" err="1">
                <a:latin typeface="Calisto MT" panose="02040603050505030304" pitchFamily="18" charset="0"/>
              </a:rPr>
              <a:t>Ekslusif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hanya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melindungi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pekerja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tetap</a:t>
            </a:r>
            <a:r>
              <a:rPr lang="en-GB" sz="2400" dirty="0">
                <a:latin typeface="Calisto MT" panose="02040603050505030304" pitchFamily="18" charset="0"/>
              </a:rPr>
              <a:t> (PKWT, OS/</a:t>
            </a:r>
            <a:r>
              <a:rPr lang="en-GB" sz="2400" dirty="0" err="1">
                <a:latin typeface="Calisto MT" panose="02040603050505030304" pitchFamily="18" charset="0"/>
              </a:rPr>
              <a:t>Alih</a:t>
            </a:r>
            <a:r>
              <a:rPr lang="en-GB" sz="2400" dirty="0">
                <a:latin typeface="Calisto MT" panose="02040603050505030304" pitchFamily="18" charset="0"/>
              </a:rPr>
              <a:t> Daya, </a:t>
            </a:r>
            <a:r>
              <a:rPr lang="en-GB" sz="2400" dirty="0" err="1">
                <a:latin typeface="Calisto MT" panose="02040603050505030304" pitchFamily="18" charset="0"/>
              </a:rPr>
              <a:t>Harian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atau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Kasual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tidak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tercakup</a:t>
            </a:r>
            <a:r>
              <a:rPr lang="en-GB" sz="2400" dirty="0">
                <a:latin typeface="Calisto MT" panose="02040603050505030304" pitchFamily="18" charset="0"/>
              </a:rPr>
              <a:t>)</a:t>
            </a:r>
          </a:p>
          <a:p>
            <a:pPr marL="914400" indent="-457200">
              <a:buFont typeface="+mj-lt"/>
              <a:buAutoNum type="arabicPeriod"/>
            </a:pPr>
            <a:r>
              <a:rPr lang="en-GB" sz="2400" dirty="0">
                <a:latin typeface="Calisto MT" panose="02040603050505030304" pitchFamily="18" charset="0"/>
              </a:rPr>
              <a:t>PKB </a:t>
            </a:r>
            <a:r>
              <a:rPr lang="en-GB" sz="2400" dirty="0" err="1">
                <a:latin typeface="Calisto MT" panose="02040603050505030304" pitchFamily="18" charset="0"/>
              </a:rPr>
              <a:t>Sektoral</a:t>
            </a:r>
            <a:r>
              <a:rPr lang="en-GB" sz="2400" dirty="0">
                <a:latin typeface="Calisto MT" panose="02040603050505030304" pitchFamily="18" charset="0"/>
              </a:rPr>
              <a:t> (Isi PKB </a:t>
            </a:r>
            <a:r>
              <a:rPr lang="en-GB" sz="2400" dirty="0" err="1">
                <a:latin typeface="Calisto MT" panose="02040603050505030304" pitchFamily="18" charset="0"/>
              </a:rPr>
              <a:t>tergantung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Jenis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Industri</a:t>
            </a:r>
            <a:r>
              <a:rPr lang="en-GB" sz="2400" dirty="0">
                <a:latin typeface="Calisto MT" panose="02040603050505030304" pitchFamily="18" charset="0"/>
              </a:rPr>
              <a:t>, Wilayah/</a:t>
            </a:r>
            <a:r>
              <a:rPr lang="en-GB" sz="2400" dirty="0" err="1">
                <a:latin typeface="Calisto MT" panose="02040603050505030304" pitchFamily="18" charset="0"/>
              </a:rPr>
              <a:t>Perda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dan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keberpihakan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pemerintah</a:t>
            </a:r>
            <a:r>
              <a:rPr lang="en-GB" sz="2400" dirty="0">
                <a:latin typeface="Calisto MT" panose="02040603050505030304" pitchFamily="18" charset="0"/>
              </a:rPr>
              <a:t>, </a:t>
            </a:r>
            <a:r>
              <a:rPr lang="en-GB" sz="2400" dirty="0" err="1">
                <a:latin typeface="Calisto MT" panose="02040603050505030304" pitchFamily="18" charset="0"/>
              </a:rPr>
              <a:t>Asal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Perusahan</a:t>
            </a:r>
            <a:r>
              <a:rPr lang="en-GB" sz="2400" dirty="0">
                <a:latin typeface="Calisto MT" panose="02040603050505030304" pitchFamily="18" charset="0"/>
              </a:rPr>
              <a:t> /PMA, </a:t>
            </a:r>
            <a:r>
              <a:rPr lang="en-GB" sz="2400" dirty="0" err="1">
                <a:latin typeface="Calisto MT" panose="02040603050505030304" pitchFamily="18" charset="0"/>
              </a:rPr>
              <a:t>Kode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Etik</a:t>
            </a:r>
            <a:r>
              <a:rPr lang="en-GB" sz="2400" dirty="0">
                <a:latin typeface="Calisto MT" panose="02040603050505030304" pitchFamily="18" charset="0"/>
              </a:rPr>
              <a:t>)</a:t>
            </a:r>
          </a:p>
          <a:p>
            <a:pPr marL="0" indent="0">
              <a:buNone/>
            </a:pPr>
            <a:endParaRPr lang="en-GB" sz="24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68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832" y="1524000"/>
            <a:ext cx="8418368" cy="48593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err="1">
                <a:latin typeface="Calisto MT" panose="02040603050505030304" pitchFamily="18" charset="0"/>
              </a:rPr>
              <a:t>Pasal</a:t>
            </a:r>
            <a:r>
              <a:rPr lang="en-US" sz="2400" dirty="0">
                <a:latin typeface="Calisto MT" panose="02040603050505030304" pitchFamily="18" charset="0"/>
              </a:rPr>
              <a:t> 4 UU 21/2000</a:t>
            </a:r>
          </a:p>
          <a:p>
            <a:pPr marL="342900" indent="-342900">
              <a:buFont typeface="+mj-lt"/>
              <a:buAutoNum type="arabicParenR"/>
            </a:pPr>
            <a:r>
              <a:rPr lang="id-ID" sz="2400" dirty="0">
                <a:latin typeface="Calisto MT" panose="02040603050505030304" pitchFamily="18" charset="0"/>
              </a:rPr>
              <a:t>Serikat Pekerja/serikat buruh, </a:t>
            </a:r>
            <a:r>
              <a:rPr lang="id-ID" sz="2400" b="1" dirty="0">
                <a:latin typeface="Calisto MT" panose="02040603050505030304" pitchFamily="18" charset="0"/>
              </a:rPr>
              <a:t>federasi dan konfederasi serikat pekerja/serikat </a:t>
            </a:r>
            <a:r>
              <a:rPr lang="id-ID" sz="2400" dirty="0">
                <a:latin typeface="Calisto MT" panose="02040603050505030304" pitchFamily="18" charset="0"/>
              </a:rPr>
              <a:t>buruh bertujuan memberikan perlindungan, pembelaan hak dan kepentingan, serta meningkatkan kesejahteraan yang layak bagi pekerja/buruh dan keluarganya. </a:t>
            </a:r>
            <a:endParaRPr lang="en-US" sz="2400" dirty="0">
              <a:latin typeface="Calisto MT" panose="02040603050505030304" pitchFamily="18" charset="0"/>
            </a:endParaRPr>
          </a:p>
          <a:p>
            <a:pPr marL="342900" indent="-342900">
              <a:buFont typeface="+mj-lt"/>
              <a:buAutoNum type="arabicParenR"/>
            </a:pPr>
            <a:r>
              <a:rPr lang="id-ID" sz="2400" dirty="0">
                <a:latin typeface="Calisto MT" panose="02040603050505030304" pitchFamily="18" charset="0"/>
              </a:rPr>
              <a:t>Untuk mencapai tujuan sebagaimana dimaksud dalam ayat (1) serikat pekerja/serikat buruh, federasi dan konfederasi serikat pekerja/serikat buruh mempunyai fungsi : </a:t>
            </a:r>
            <a:endParaRPr lang="en-US" sz="2400" dirty="0">
              <a:latin typeface="Calisto MT" panose="02040603050505030304" pitchFamily="18" charset="0"/>
            </a:endParaRPr>
          </a:p>
          <a:p>
            <a:pPr marL="685800" indent="-291704">
              <a:buFont typeface="+mj-lt"/>
              <a:buAutoNum type="alphaLcPeriod"/>
            </a:pPr>
            <a:r>
              <a:rPr lang="id-ID" sz="2400" b="1" dirty="0">
                <a:latin typeface="Calisto MT" panose="02040603050505030304" pitchFamily="18" charset="0"/>
              </a:rPr>
              <a:t>sebagai pihak dalam pembuatan perjanjian kerja bersama </a:t>
            </a:r>
            <a:r>
              <a:rPr lang="id-ID" sz="2400" dirty="0">
                <a:latin typeface="Calisto MT" panose="02040603050505030304" pitchFamily="18" charset="0"/>
              </a:rPr>
              <a:t>dan penyelesaian perselisihan industrial; </a:t>
            </a:r>
            <a:endParaRPr lang="en-US" sz="2400" dirty="0">
              <a:latin typeface="Calisto MT" panose="02040603050505030304" pitchFamily="18" charset="0"/>
            </a:endParaRPr>
          </a:p>
          <a:p>
            <a:pPr marL="0" indent="0">
              <a:buNone/>
            </a:pPr>
            <a:endParaRPr lang="en-US" sz="1600" dirty="0">
              <a:latin typeface="Calisto MT" panose="02040603050505030304" pitchFamily="18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8001000" cy="8382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alisto MT" panose="02040603050505030304" pitchFamily="18" charset="0"/>
              </a:rPr>
              <a:t>PKB</a:t>
            </a:r>
            <a:r>
              <a:rPr lang="en-GB" sz="3200" b="1" dirty="0">
                <a:latin typeface="Calisto MT" panose="02040603050505030304" pitchFamily="18" charset="0"/>
              </a:rPr>
              <a:t> </a:t>
            </a:r>
            <a:r>
              <a:rPr lang="en-GB" sz="3200" b="1" dirty="0" err="1">
                <a:latin typeface="Calisto MT" panose="02040603050505030304" pitchFamily="18" charset="0"/>
              </a:rPr>
              <a:t>dan</a:t>
            </a:r>
            <a:r>
              <a:rPr lang="en-GB" sz="3200" b="1" dirty="0">
                <a:latin typeface="Calisto MT" panose="02040603050505030304" pitchFamily="18" charset="0"/>
              </a:rPr>
              <a:t> </a:t>
            </a:r>
            <a:r>
              <a:rPr lang="en-GB" sz="3200" b="1" dirty="0" err="1">
                <a:latin typeface="Calisto MT" panose="02040603050505030304" pitchFamily="18" charset="0"/>
              </a:rPr>
              <a:t>Perjuangan</a:t>
            </a:r>
            <a:r>
              <a:rPr lang="en-GB" sz="3200" b="1" dirty="0">
                <a:latin typeface="Calisto MT" panose="02040603050505030304" pitchFamily="18" charset="0"/>
              </a:rPr>
              <a:t> </a:t>
            </a:r>
            <a:r>
              <a:rPr lang="en-US" sz="3200" b="1" dirty="0" err="1">
                <a:latin typeface="Calisto MT" panose="02040603050505030304" pitchFamily="18" charset="0"/>
              </a:rPr>
              <a:t>Serikat</a:t>
            </a:r>
            <a:r>
              <a:rPr lang="en-US" sz="3200" b="1" dirty="0">
                <a:latin typeface="Calisto MT" panose="02040603050505030304" pitchFamily="18" charset="0"/>
              </a:rPr>
              <a:t> </a:t>
            </a:r>
            <a:r>
              <a:rPr lang="en-US" sz="3200" b="1" dirty="0" err="1">
                <a:latin typeface="Calisto MT" panose="02040603050505030304" pitchFamily="18" charset="0"/>
              </a:rPr>
              <a:t>Kerja</a:t>
            </a:r>
            <a:endParaRPr lang="id-ID" sz="3200" b="1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51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377129"/>
            <a:ext cx="8305800" cy="4724400"/>
          </a:xfrm>
        </p:spPr>
        <p:txBody>
          <a:bodyPr>
            <a:noAutofit/>
          </a:bodyPr>
          <a:lstStyle/>
          <a:p>
            <a:pPr marL="519113" indent="-313135">
              <a:buFont typeface="+mj-lt"/>
              <a:buAutoNum type="alphaLcPeriod" startAt="2"/>
            </a:pPr>
            <a:r>
              <a:rPr lang="id-ID" sz="2400" dirty="0">
                <a:latin typeface="Calisto MT" panose="02040603050505030304" pitchFamily="18" charset="0"/>
              </a:rPr>
              <a:t>sebagai wakil pekerja/buruh dalam lemba</a:t>
            </a:r>
            <a:r>
              <a:rPr lang="en-US" sz="2400" dirty="0">
                <a:latin typeface="Calisto MT" panose="02040603050505030304" pitchFamily="18" charset="0"/>
              </a:rPr>
              <a:t>g</a:t>
            </a:r>
            <a:r>
              <a:rPr lang="id-ID" sz="2400" dirty="0">
                <a:latin typeface="Calisto MT" panose="02040603050505030304" pitchFamily="18" charset="0"/>
              </a:rPr>
              <a:t>a kerja sama dibidang ketenagakerjaan sesuai dengan tingkatannya; </a:t>
            </a:r>
            <a:endParaRPr lang="en-US" sz="2400" dirty="0">
              <a:latin typeface="Calisto MT" panose="02040603050505030304" pitchFamily="18" charset="0"/>
            </a:endParaRPr>
          </a:p>
          <a:p>
            <a:pPr marL="519113" indent="-313135">
              <a:buFont typeface="+mj-lt"/>
              <a:buAutoNum type="alphaLcPeriod" startAt="2"/>
            </a:pPr>
            <a:r>
              <a:rPr lang="id-ID" sz="2400" dirty="0">
                <a:latin typeface="Calisto MT" panose="02040603050505030304" pitchFamily="18" charset="0"/>
              </a:rPr>
              <a:t>sebagai sarana menciptakan hubungan industrial yang harmonis, dinamis, dan berkeadilan sesuai dengan peraaturan perundang-undangan yang berlaku; </a:t>
            </a:r>
            <a:endParaRPr lang="en-US" sz="2400" dirty="0">
              <a:latin typeface="Calisto MT" panose="02040603050505030304" pitchFamily="18" charset="0"/>
            </a:endParaRPr>
          </a:p>
          <a:p>
            <a:pPr marL="519113" indent="-313135">
              <a:buFont typeface="+mj-lt"/>
              <a:buAutoNum type="alphaLcPeriod" startAt="2"/>
            </a:pPr>
            <a:r>
              <a:rPr lang="id-ID" sz="2400" dirty="0">
                <a:latin typeface="Calisto MT" panose="02040603050505030304" pitchFamily="18" charset="0"/>
              </a:rPr>
              <a:t>sebagai sarana penyalur aspirasi dalam memperjuangkan hak dan kepentingan anggotanya; </a:t>
            </a:r>
            <a:endParaRPr lang="en-US" sz="2400" dirty="0">
              <a:latin typeface="Calisto MT" panose="02040603050505030304" pitchFamily="18" charset="0"/>
            </a:endParaRPr>
          </a:p>
          <a:p>
            <a:pPr marL="519113" indent="-313135">
              <a:buFont typeface="+mj-lt"/>
              <a:buAutoNum type="alphaLcPeriod" startAt="2"/>
            </a:pPr>
            <a:r>
              <a:rPr lang="id-ID" sz="2400" dirty="0">
                <a:latin typeface="Calisto MT" panose="02040603050505030304" pitchFamily="18" charset="0"/>
              </a:rPr>
              <a:t>sebagai perencana, pelaksana, dan penanggung jawab pemogokan pekerja/buruh sesuai dengan peraturan perundang-undangan yang berlaku; </a:t>
            </a:r>
            <a:endParaRPr lang="en-US" sz="2400" dirty="0">
              <a:latin typeface="Calisto MT" panose="02040603050505030304" pitchFamily="18" charset="0"/>
            </a:endParaRPr>
          </a:p>
          <a:p>
            <a:pPr marL="519113" indent="-313135">
              <a:buFont typeface="+mj-lt"/>
              <a:buAutoNum type="alphaLcPeriod" startAt="2"/>
            </a:pPr>
            <a:r>
              <a:rPr lang="id-ID" sz="2400" dirty="0">
                <a:latin typeface="Calisto MT" panose="02040603050505030304" pitchFamily="18" charset="0"/>
              </a:rPr>
              <a:t>sebagai wakil pekerja/buruh dalam memperjuangkan kepemilikan saham dalam perusahaan. </a:t>
            </a:r>
            <a:endParaRPr lang="en-US" sz="2400" dirty="0">
              <a:latin typeface="Calisto MT" panose="02040603050505030304" pitchFamily="18" charset="0"/>
            </a:endParaRPr>
          </a:p>
          <a:p>
            <a:pPr marL="0" indent="0">
              <a:buNone/>
            </a:pPr>
            <a:endParaRPr lang="en-US" sz="2400" dirty="0">
              <a:latin typeface="Calisto MT" panose="02040603050505030304" pitchFamily="18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730836" cy="1207008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alisto MT" panose="02040603050505030304" pitchFamily="18" charset="0"/>
              </a:rPr>
              <a:t>PKB </a:t>
            </a:r>
            <a:r>
              <a:rPr lang="en-US" sz="3200" b="1" dirty="0" err="1">
                <a:latin typeface="Calisto MT" panose="02040603050505030304" pitchFamily="18" charset="0"/>
              </a:rPr>
              <a:t>dan</a:t>
            </a:r>
            <a:r>
              <a:rPr lang="en-US" sz="3200" b="1" dirty="0">
                <a:latin typeface="Calisto MT" panose="02040603050505030304" pitchFamily="18" charset="0"/>
              </a:rPr>
              <a:t> </a:t>
            </a:r>
            <a:r>
              <a:rPr lang="en-US" sz="3200" b="1" dirty="0" err="1">
                <a:latin typeface="Calisto MT" panose="02040603050505030304" pitchFamily="18" charset="0"/>
              </a:rPr>
              <a:t>Perjuangan</a:t>
            </a:r>
            <a:r>
              <a:rPr lang="en-US" sz="3200" b="1" dirty="0">
                <a:latin typeface="Calisto MT" panose="02040603050505030304" pitchFamily="18" charset="0"/>
              </a:rPr>
              <a:t> </a:t>
            </a:r>
            <a:r>
              <a:rPr lang="en-US" sz="3200" b="1" dirty="0" err="1">
                <a:latin typeface="Calisto MT" panose="02040603050505030304" pitchFamily="18" charset="0"/>
              </a:rPr>
              <a:t>Serikat</a:t>
            </a:r>
            <a:r>
              <a:rPr lang="en-US" sz="3200" b="1" dirty="0">
                <a:latin typeface="Calisto MT" panose="02040603050505030304" pitchFamily="18" charset="0"/>
              </a:rPr>
              <a:t> </a:t>
            </a:r>
            <a:r>
              <a:rPr lang="en-US" sz="3200" b="1" dirty="0" err="1">
                <a:latin typeface="Calisto MT" panose="02040603050505030304" pitchFamily="18" charset="0"/>
              </a:rPr>
              <a:t>Pekerja</a:t>
            </a:r>
            <a:r>
              <a:rPr lang="en-US" sz="3200" b="1" dirty="0">
                <a:latin typeface="Calisto MT" panose="02040603050505030304" pitchFamily="18" charset="0"/>
              </a:rPr>
              <a:t> </a:t>
            </a:r>
            <a:endParaRPr lang="id-ID" sz="3200" b="1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014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86700" cy="1295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b="1" dirty="0" err="1">
                <a:latin typeface="Calisto MT" panose="02040603050505030304" pitchFamily="18" charset="0"/>
                <a:cs typeface="Arial" pitchFamily="34" charset="0"/>
              </a:rPr>
              <a:t>Cikal</a:t>
            </a:r>
            <a:r>
              <a:rPr lang="en-US" b="1" dirty="0">
                <a:latin typeface="Calisto MT" panose="02040603050505030304" pitchFamily="18" charset="0"/>
                <a:cs typeface="Arial" pitchFamily="34" charset="0"/>
              </a:rPr>
              <a:t> Bakal </a:t>
            </a:r>
            <a:r>
              <a:rPr lang="en-US" b="1" dirty="0" err="1">
                <a:latin typeface="Calisto MT" panose="02040603050505030304" pitchFamily="18" charset="0"/>
                <a:cs typeface="Arial" pitchFamily="34" charset="0"/>
              </a:rPr>
              <a:t>Materi</a:t>
            </a:r>
            <a:r>
              <a:rPr lang="en-US" b="1" dirty="0">
                <a:latin typeface="Calisto MT" panose="02040603050505030304" pitchFamily="18" charset="0"/>
                <a:cs typeface="Arial" pitchFamily="34" charset="0"/>
              </a:rPr>
              <a:t> PKB yang </a:t>
            </a:r>
            <a:r>
              <a:rPr lang="en-US" b="1" dirty="0" err="1">
                <a:latin typeface="Calisto MT" panose="02040603050505030304" pitchFamily="18" charset="0"/>
                <a:cs typeface="Arial" pitchFamily="34" charset="0"/>
              </a:rPr>
              <a:t>berkembang</a:t>
            </a:r>
            <a:r>
              <a:rPr lang="en-US" b="1" dirty="0">
                <a:latin typeface="Calisto MT" panose="02040603050505030304" pitchFamily="18" charset="0"/>
                <a:cs typeface="Arial" pitchFamily="34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  <a:cs typeface="Arial" pitchFamily="34" charset="0"/>
              </a:rPr>
              <a:t>saat</a:t>
            </a:r>
            <a:r>
              <a:rPr lang="en-US" b="1" dirty="0">
                <a:latin typeface="Calisto MT" panose="02040603050505030304" pitchFamily="18" charset="0"/>
                <a:cs typeface="Arial" pitchFamily="34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  <a:cs typeface="Arial" pitchFamily="34" charset="0"/>
              </a:rPr>
              <a:t>ini</a:t>
            </a:r>
            <a:endParaRPr lang="en-US" b="1" dirty="0">
              <a:latin typeface="Calisto MT" panose="02040603050505030304" pitchFamily="18" charset="0"/>
              <a:cs typeface="Arial" pitchFamily="34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248A08D-28EF-40A5-81DD-BA88FF4610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4535237"/>
              </p:ext>
            </p:extLst>
          </p:nvPr>
        </p:nvGraphicFramePr>
        <p:xfrm>
          <a:off x="457200" y="1905000"/>
          <a:ext cx="8427493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6045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2400"/>
            <a:ext cx="7886700" cy="1538289"/>
          </a:xfrm>
          <a:noFill/>
        </p:spPr>
        <p:txBody>
          <a:bodyPr/>
          <a:lstStyle/>
          <a:p>
            <a:pPr algn="ctr"/>
            <a:r>
              <a:rPr lang="en-GB" b="1" dirty="0" err="1">
                <a:latin typeface="Calisto MT" panose="02040603050505030304" pitchFamily="18" charset="0"/>
              </a:rPr>
              <a:t>Kenapa</a:t>
            </a:r>
            <a:r>
              <a:rPr lang="en-GB" b="1" dirty="0">
                <a:latin typeface="Calisto MT" panose="02040603050505030304" pitchFamily="18" charset="0"/>
              </a:rPr>
              <a:t> PKB di Indonesia </a:t>
            </a:r>
            <a:r>
              <a:rPr lang="en-GB" b="1" dirty="0" err="1">
                <a:latin typeface="Calisto MT" panose="02040603050505030304" pitchFamily="18" charset="0"/>
              </a:rPr>
              <a:t>sistematika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isinya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seragam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GB" dirty="0" err="1">
                <a:latin typeface="Calisto MT" panose="02040603050505030304" pitchFamily="18" charset="0"/>
              </a:rPr>
              <a:t>Pasal</a:t>
            </a:r>
            <a:r>
              <a:rPr lang="en-GB" dirty="0">
                <a:latin typeface="Calisto MT" panose="02040603050505030304" pitchFamily="18" charset="0"/>
              </a:rPr>
              <a:t> 2 </a:t>
            </a:r>
            <a:r>
              <a:rPr lang="en-GB" dirty="0" err="1">
                <a:latin typeface="Calisto MT" panose="02040603050505030304" pitchFamily="18" charset="0"/>
              </a:rPr>
              <a:t>ayat</a:t>
            </a:r>
            <a:r>
              <a:rPr lang="en-GB" dirty="0">
                <a:latin typeface="Calisto MT" panose="02040603050505030304" pitchFamily="18" charset="0"/>
              </a:rPr>
              <a:t> 4 </a:t>
            </a:r>
            <a:r>
              <a:rPr lang="en-GB" dirty="0" err="1">
                <a:latin typeface="Calisto MT" panose="02040603050505030304" pitchFamily="18" charset="0"/>
              </a:rPr>
              <a:t>Permenaker</a:t>
            </a:r>
            <a:r>
              <a:rPr lang="en-GB" dirty="0">
                <a:latin typeface="Calisto MT" panose="02040603050505030304" pitchFamily="18" charset="0"/>
              </a:rPr>
              <a:t> 1/1985</a:t>
            </a:r>
            <a:endParaRPr lang="en-US" dirty="0">
              <a:latin typeface="Calisto MT" panose="02040603050505030304" pitchFamily="18" charset="0"/>
            </a:endParaRPr>
          </a:p>
          <a:p>
            <a:pPr lvl="0"/>
            <a:r>
              <a:rPr lang="en-US" dirty="0" err="1">
                <a:latin typeface="Calisto MT" panose="02040603050505030304" pitchFamily="18" charset="0"/>
              </a:rPr>
              <a:t>Pembuatan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Kesepakatan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Kerja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Bersama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dan</a:t>
            </a:r>
            <a:r>
              <a:rPr lang="en-US" dirty="0">
                <a:latin typeface="Calisto MT" panose="02040603050505030304" pitchFamily="18" charset="0"/>
              </a:rPr>
              <a:t> Tata </a:t>
            </a:r>
            <a:r>
              <a:rPr lang="en-US" dirty="0" err="1">
                <a:latin typeface="Calisto MT" panose="02040603050505030304" pitchFamily="18" charset="0"/>
              </a:rPr>
              <a:t>Tertib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Permusyawaratan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harus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berpedoman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kepada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Pola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Umum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Kesepakatan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Kerja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Bersama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dan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Pedoman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tata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tertib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sebagaimana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tersebut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pada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lampiran</a:t>
            </a:r>
            <a:r>
              <a:rPr lang="en-US" dirty="0">
                <a:latin typeface="Calisto MT" panose="02040603050505030304" pitchFamily="18" charset="0"/>
              </a:rPr>
              <a:t> l </a:t>
            </a:r>
            <a:r>
              <a:rPr lang="en-US" dirty="0" err="1">
                <a:latin typeface="Calisto MT" panose="02040603050505030304" pitchFamily="18" charset="0"/>
              </a:rPr>
              <a:t>dan</a:t>
            </a:r>
            <a:r>
              <a:rPr lang="en-US" dirty="0">
                <a:latin typeface="Calisto MT" panose="02040603050505030304" pitchFamily="18" charset="0"/>
              </a:rPr>
              <a:t> ll.</a:t>
            </a:r>
          </a:p>
          <a:p>
            <a:endParaRPr lang="en-US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777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479" y="152400"/>
            <a:ext cx="7886700" cy="1325563"/>
          </a:xfrm>
          <a:noFill/>
        </p:spPr>
        <p:txBody>
          <a:bodyPr/>
          <a:lstStyle/>
          <a:p>
            <a:pPr algn="ctr"/>
            <a:r>
              <a:rPr lang="en-GB" b="1" dirty="0" err="1">
                <a:latin typeface="Calisto MT" panose="02040603050505030304" pitchFamily="18" charset="0"/>
              </a:rPr>
              <a:t>Pola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Umum</a:t>
            </a:r>
            <a:r>
              <a:rPr lang="en-GB" b="1" dirty="0">
                <a:latin typeface="Calisto MT" panose="02040603050505030304" pitchFamily="18" charset="0"/>
              </a:rPr>
              <a:t> PKB </a:t>
            </a:r>
            <a:r>
              <a:rPr lang="en-GB" b="1" dirty="0" err="1">
                <a:latin typeface="Calisto MT" panose="02040603050505030304" pitchFamily="18" charset="0"/>
              </a:rPr>
              <a:t>Berdasarkan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Permenaker</a:t>
            </a:r>
            <a:r>
              <a:rPr lang="en-GB" b="1" dirty="0">
                <a:latin typeface="Calisto MT" panose="02040603050505030304" pitchFamily="18" charset="0"/>
              </a:rPr>
              <a:t> 1/1985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500563"/>
          </a:xfrm>
        </p:spPr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dirty="0">
                <a:latin typeface="Calisto MT" panose="02040603050505030304" pitchFamily="18" charset="0"/>
              </a:rPr>
              <a:t>MUKADIMAH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latin typeface="Calisto MT" panose="02040603050505030304" pitchFamily="18" charset="0"/>
              </a:rPr>
              <a:t>BAB I: PIHAK-PIHAK YANG MEMBUAT KKB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latin typeface="Calisto MT" panose="02040603050505030304" pitchFamily="18" charset="0"/>
              </a:rPr>
              <a:t>BAB II: UMUM</a:t>
            </a:r>
          </a:p>
          <a:p>
            <a:pPr marL="900113" indent="-442913"/>
            <a:r>
              <a:rPr lang="en-GB" dirty="0" err="1">
                <a:latin typeface="Calisto MT" panose="02040603050505030304" pitchFamily="18" charset="0"/>
              </a:rPr>
              <a:t>Luasnya</a:t>
            </a:r>
            <a:r>
              <a:rPr lang="en-GB" dirty="0">
                <a:latin typeface="Calisto MT" panose="02040603050505030304" pitchFamily="18" charset="0"/>
              </a:rPr>
              <a:t> </a:t>
            </a:r>
            <a:r>
              <a:rPr lang="en-GB" dirty="0" err="1">
                <a:latin typeface="Calisto MT" panose="02040603050505030304" pitchFamily="18" charset="0"/>
              </a:rPr>
              <a:t>Daya</a:t>
            </a:r>
            <a:r>
              <a:rPr lang="en-GB" dirty="0">
                <a:latin typeface="Calisto MT" panose="02040603050505030304" pitchFamily="18" charset="0"/>
              </a:rPr>
              <a:t> </a:t>
            </a:r>
            <a:r>
              <a:rPr lang="en-GB" dirty="0" err="1">
                <a:latin typeface="Calisto MT" panose="02040603050505030304" pitchFamily="18" charset="0"/>
              </a:rPr>
              <a:t>Berlaku</a:t>
            </a:r>
            <a:r>
              <a:rPr lang="en-GB" dirty="0">
                <a:latin typeface="Calisto MT" panose="02040603050505030304" pitchFamily="18" charset="0"/>
              </a:rPr>
              <a:t> </a:t>
            </a:r>
            <a:r>
              <a:rPr lang="en-GB" dirty="0" err="1">
                <a:latin typeface="Calisto MT" panose="02040603050505030304" pitchFamily="18" charset="0"/>
              </a:rPr>
              <a:t>Perjanjian</a:t>
            </a:r>
            <a:endParaRPr lang="en-GB" dirty="0">
              <a:latin typeface="Calisto MT" panose="02040603050505030304" pitchFamily="18" charset="0"/>
            </a:endParaRPr>
          </a:p>
          <a:p>
            <a:pPr marL="900113" indent="-442913"/>
            <a:r>
              <a:rPr lang="en-GB" dirty="0" err="1">
                <a:latin typeface="Calisto MT" panose="02040603050505030304" pitchFamily="18" charset="0"/>
              </a:rPr>
              <a:t>Kewajiban</a:t>
            </a:r>
            <a:r>
              <a:rPr lang="en-GB" dirty="0">
                <a:latin typeface="Calisto MT" panose="02040603050505030304" pitchFamily="18" charset="0"/>
              </a:rPr>
              <a:t> </a:t>
            </a:r>
            <a:r>
              <a:rPr lang="en-GB" dirty="0" err="1">
                <a:latin typeface="Calisto MT" panose="02040603050505030304" pitchFamily="18" charset="0"/>
              </a:rPr>
              <a:t>Pihak-Pihak</a:t>
            </a:r>
            <a:endParaRPr lang="en-GB" dirty="0">
              <a:latin typeface="Calisto MT" panose="02040603050505030304" pitchFamily="18" charset="0"/>
            </a:endParaRPr>
          </a:p>
          <a:p>
            <a:pPr marL="900113" indent="-442913"/>
            <a:r>
              <a:rPr lang="en-GB" dirty="0" err="1">
                <a:latin typeface="Calisto MT" panose="02040603050505030304" pitchFamily="18" charset="0"/>
              </a:rPr>
              <a:t>Pengakuan</a:t>
            </a:r>
            <a:r>
              <a:rPr lang="en-GB" dirty="0">
                <a:latin typeface="Calisto MT" panose="02040603050505030304" pitchFamily="18" charset="0"/>
              </a:rPr>
              <a:t> </a:t>
            </a:r>
            <a:r>
              <a:rPr lang="en-GB" dirty="0" err="1">
                <a:latin typeface="Calisto MT" panose="02040603050505030304" pitchFamily="18" charset="0"/>
              </a:rPr>
              <a:t>Hak-hak</a:t>
            </a:r>
            <a:r>
              <a:rPr lang="en-GB" dirty="0">
                <a:latin typeface="Calisto MT" panose="02040603050505030304" pitchFamily="18" charset="0"/>
              </a:rPr>
              <a:t> Perusahaan </a:t>
            </a:r>
            <a:r>
              <a:rPr lang="en-GB" dirty="0" err="1">
                <a:latin typeface="Calisto MT" panose="02040603050505030304" pitchFamily="18" charset="0"/>
              </a:rPr>
              <a:t>dan</a:t>
            </a:r>
            <a:r>
              <a:rPr lang="en-GB" dirty="0">
                <a:latin typeface="Calisto MT" panose="02040603050505030304" pitchFamily="18" charset="0"/>
              </a:rPr>
              <a:t> SP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n-GB" dirty="0">
                <a:latin typeface="Calisto MT" panose="02040603050505030304" pitchFamily="18" charset="0"/>
              </a:rPr>
              <a:t>BAB III: HUBUNGAN KERJA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n-GB" dirty="0">
                <a:latin typeface="Calisto MT" panose="02040603050505030304" pitchFamily="18" charset="0"/>
              </a:rPr>
              <a:t>BAB IV: HARI KERJA DAN JAM KERJA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n-GB" dirty="0">
                <a:latin typeface="Calisto MT" panose="02040603050505030304" pitchFamily="18" charset="0"/>
              </a:rPr>
              <a:t>BAB V : PEMBEBASAN DARI KEWAJIBAN UNTUK BEKERJA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n-GB" dirty="0">
                <a:latin typeface="Calisto MT" panose="02040603050505030304" pitchFamily="18" charset="0"/>
              </a:rPr>
              <a:t>BAB VI: K3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n-GB" dirty="0">
                <a:latin typeface="Calisto MT" panose="02040603050505030304" pitchFamily="18" charset="0"/>
              </a:rPr>
              <a:t>BAB VII: JAMINAN SOSIAL DAN KESEJAHTERAAN PEKERJA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n-GB" dirty="0">
                <a:latin typeface="Calisto MT" panose="02040603050505030304" pitchFamily="18" charset="0"/>
              </a:rPr>
              <a:t>BAB VIII: PROGRAM PENINGKATAN KETERAMPILAN</a:t>
            </a:r>
          </a:p>
          <a:p>
            <a:pPr marL="457200" indent="-457200">
              <a:buFont typeface="+mj-lt"/>
              <a:buAutoNum type="arabicPeriod" startAt="4"/>
            </a:pPr>
            <a:endParaRPr lang="en-GB" dirty="0">
              <a:latin typeface="Calisto MT" panose="02040603050505030304" pitchFamily="18" charset="0"/>
            </a:endParaRPr>
          </a:p>
          <a:p>
            <a:pPr marL="457200" indent="-457200">
              <a:buFont typeface="+mj-lt"/>
              <a:buAutoNum type="arabicPeriod" startAt="4"/>
            </a:pPr>
            <a:endParaRPr lang="en-US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757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/>
            <a:r>
              <a:rPr lang="en-GB" b="1" dirty="0" err="1">
                <a:latin typeface="Calisto MT" panose="02040603050505030304" pitchFamily="18" charset="0"/>
              </a:rPr>
              <a:t>Pola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Umum</a:t>
            </a:r>
            <a:r>
              <a:rPr lang="en-GB" b="1" dirty="0">
                <a:latin typeface="Calisto MT" panose="02040603050505030304" pitchFamily="18" charset="0"/>
              </a:rPr>
              <a:t> PKB </a:t>
            </a:r>
            <a:r>
              <a:rPr lang="en-GB" b="1" dirty="0" err="1">
                <a:latin typeface="Calisto MT" panose="02040603050505030304" pitchFamily="18" charset="0"/>
              </a:rPr>
              <a:t>Berdasarkan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Permenaker</a:t>
            </a:r>
            <a:r>
              <a:rPr lang="en-GB" b="1" dirty="0">
                <a:latin typeface="Calisto MT" panose="02040603050505030304" pitchFamily="18" charset="0"/>
              </a:rPr>
              <a:t> 1/1985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50056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4"/>
            </a:pPr>
            <a:endParaRPr lang="en-GB" dirty="0">
              <a:latin typeface="Calisto MT" panose="02040603050505030304" pitchFamily="18" charset="0"/>
            </a:endParaRPr>
          </a:p>
          <a:p>
            <a:pPr marL="457200" indent="-457200">
              <a:buFont typeface="+mj-lt"/>
              <a:buAutoNum type="arabicPeriod" startAt="11"/>
            </a:pPr>
            <a:r>
              <a:rPr lang="en-GB" dirty="0">
                <a:latin typeface="Calisto MT" panose="02040603050505030304" pitchFamily="18" charset="0"/>
              </a:rPr>
              <a:t>BAB IX: TATA TERTIB KERJA</a:t>
            </a:r>
          </a:p>
          <a:p>
            <a:pPr marL="457200" indent="-457200">
              <a:buFont typeface="+mj-lt"/>
              <a:buAutoNum type="arabicPeriod" startAt="11"/>
            </a:pPr>
            <a:r>
              <a:rPr lang="en-GB" dirty="0">
                <a:latin typeface="Calisto MT" panose="02040603050505030304" pitchFamily="18" charset="0"/>
              </a:rPr>
              <a:t>BAB X: PENYELESAIAN KELUH KESAH</a:t>
            </a:r>
          </a:p>
          <a:p>
            <a:pPr marL="457200" indent="-457200">
              <a:buFont typeface="+mj-lt"/>
              <a:buAutoNum type="arabicPeriod" startAt="11"/>
            </a:pPr>
            <a:r>
              <a:rPr lang="en-GB" dirty="0">
                <a:latin typeface="Calisto MT" panose="02040603050505030304" pitchFamily="18" charset="0"/>
              </a:rPr>
              <a:t>BAB XI: PEMUTUSAN HUBUNGAN KERJA</a:t>
            </a:r>
          </a:p>
          <a:p>
            <a:pPr marL="457200" indent="-457200">
              <a:buFont typeface="+mj-lt"/>
              <a:buAutoNum type="arabicPeriod" startAt="11"/>
            </a:pPr>
            <a:r>
              <a:rPr lang="en-GB" dirty="0">
                <a:latin typeface="Calisto MT" panose="02040603050505030304" pitchFamily="18" charset="0"/>
              </a:rPr>
              <a:t>BAB XII: MASA BERLAKUNYA, PERUBAHAN DAN PERPANJANGAN</a:t>
            </a:r>
          </a:p>
          <a:p>
            <a:pPr marL="457200" indent="-457200">
              <a:buFont typeface="+mj-lt"/>
              <a:buAutoNum type="arabicPeriod" startAt="11"/>
            </a:pPr>
            <a:r>
              <a:rPr lang="en-GB" dirty="0">
                <a:latin typeface="Calisto MT" panose="02040603050505030304" pitchFamily="18" charset="0"/>
              </a:rPr>
              <a:t>BAB XIII: KETENTUAN PENUTUP</a:t>
            </a:r>
          </a:p>
          <a:p>
            <a:pPr marL="0" indent="0">
              <a:buNone/>
            </a:pPr>
            <a:endParaRPr lang="en-GB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58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886700" cy="1066800"/>
          </a:xfrm>
          <a:noFill/>
        </p:spPr>
        <p:txBody>
          <a:bodyPr/>
          <a:lstStyle/>
          <a:p>
            <a:pPr algn="ctr"/>
            <a:r>
              <a:rPr lang="en-GB" b="1" dirty="0" err="1">
                <a:latin typeface="Calisto MT" panose="02040603050505030304" pitchFamily="18" charset="0"/>
              </a:rPr>
              <a:t>Perlindungan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Perempuan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dalam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pola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umum</a:t>
            </a:r>
            <a:r>
              <a:rPr lang="en-GB" b="1" dirty="0">
                <a:latin typeface="Calisto MT" panose="02040603050505030304" pitchFamily="18" charset="0"/>
              </a:rPr>
              <a:t> KKB </a:t>
            </a:r>
            <a:r>
              <a:rPr lang="en-GB" b="1" dirty="0" err="1">
                <a:latin typeface="Calisto MT" panose="02040603050505030304" pitchFamily="18" charset="0"/>
              </a:rPr>
              <a:t>sesuai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Permenaker</a:t>
            </a:r>
            <a:r>
              <a:rPr lang="en-GB" b="1" dirty="0">
                <a:latin typeface="Calisto MT" panose="02040603050505030304" pitchFamily="18" charset="0"/>
              </a:rPr>
              <a:t> 1/1985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915400" cy="5334000"/>
          </a:xfrm>
          <a:ln w="28575">
            <a:solidFill>
              <a:srgbClr val="0070C0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700" dirty="0">
                <a:latin typeface="Calisto MT" panose="02040603050505030304" pitchFamily="18" charset="0"/>
              </a:rPr>
              <a:t>BAB V PEMBEBASAN DARI KEWAJIBAN UNTUK BEKERJA</a:t>
            </a:r>
          </a:p>
          <a:p>
            <a:pPr marL="0" indent="0">
              <a:buNone/>
            </a:pPr>
            <a:r>
              <a:rPr lang="en-US" sz="1700" dirty="0" err="1">
                <a:latin typeface="Calisto MT" panose="02040603050505030304" pitchFamily="18" charset="0"/>
              </a:rPr>
              <a:t>Dalam</a:t>
            </a:r>
            <a:r>
              <a:rPr lang="en-US" sz="1700" dirty="0">
                <a:latin typeface="Calisto MT" panose="02040603050505030304" pitchFamily="18" charset="0"/>
              </a:rPr>
              <a:t> Bab </a:t>
            </a:r>
            <a:r>
              <a:rPr lang="en-US" sz="1700" dirty="0" err="1">
                <a:latin typeface="Calisto MT" panose="02040603050505030304" pitchFamily="18" charset="0"/>
              </a:rPr>
              <a:t>ini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dimuat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antara</a:t>
            </a:r>
            <a:r>
              <a:rPr lang="en-US" sz="1700" dirty="0">
                <a:latin typeface="Calisto MT" panose="02040603050505030304" pitchFamily="18" charset="0"/>
              </a:rPr>
              <a:t> lain :</a:t>
            </a:r>
          </a:p>
          <a:p>
            <a:pPr lvl="0"/>
            <a:r>
              <a:rPr lang="en-US" sz="1700" dirty="0" err="1">
                <a:latin typeface="Calisto MT" panose="02040603050505030304" pitchFamily="18" charset="0"/>
              </a:rPr>
              <a:t>Hak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Karyawan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untuk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mendapatkan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istirahat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Mingguan</a:t>
            </a:r>
            <a:endParaRPr lang="en-US" sz="1700" dirty="0">
              <a:latin typeface="Calisto MT" panose="02040603050505030304" pitchFamily="18" charset="0"/>
            </a:endParaRPr>
          </a:p>
          <a:p>
            <a:pPr lvl="0"/>
            <a:r>
              <a:rPr lang="en-US" sz="1700" dirty="0" err="1">
                <a:latin typeface="Calisto MT" panose="02040603050505030304" pitchFamily="18" charset="0"/>
              </a:rPr>
              <a:t>Hak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Karyawan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untuk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memperoleh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istirahat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tahunan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setelah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bekerja</a:t>
            </a:r>
            <a:r>
              <a:rPr lang="en-US" sz="1700" dirty="0">
                <a:latin typeface="Calisto MT" panose="02040603050505030304" pitchFamily="18" charset="0"/>
              </a:rPr>
              <a:t> 12 </a:t>
            </a:r>
            <a:r>
              <a:rPr lang="en-US" sz="1700" dirty="0" err="1">
                <a:latin typeface="Calisto MT" panose="02040603050505030304" pitchFamily="18" charset="0"/>
              </a:rPr>
              <a:t>bulan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berturut-turut</a:t>
            </a:r>
            <a:r>
              <a:rPr lang="en-US" sz="1700" dirty="0">
                <a:latin typeface="Calisto MT" panose="02040603050505030304" pitchFamily="18" charset="0"/>
              </a:rPr>
              <a:t>, yang </a:t>
            </a:r>
            <a:r>
              <a:rPr lang="en-US" sz="1700" dirty="0" err="1">
                <a:latin typeface="Calisto MT" panose="02040603050505030304" pitchFamily="18" charset="0"/>
              </a:rPr>
              <a:t>antara</a:t>
            </a:r>
            <a:r>
              <a:rPr lang="en-US" sz="1700" dirty="0">
                <a:latin typeface="Calisto MT" panose="02040603050505030304" pitchFamily="18" charset="0"/>
              </a:rPr>
              <a:t> lain </a:t>
            </a:r>
            <a:r>
              <a:rPr lang="en-US" sz="1700" dirty="0" err="1">
                <a:latin typeface="Calisto MT" panose="02040603050505030304" pitchFamily="18" charset="0"/>
              </a:rPr>
              <a:t>memuat</a:t>
            </a:r>
            <a:r>
              <a:rPr lang="en-US" sz="1700" dirty="0">
                <a:latin typeface="Calisto MT" panose="02040603050505030304" pitchFamily="18" charset="0"/>
              </a:rPr>
              <a:t> :</a:t>
            </a:r>
          </a:p>
          <a:p>
            <a:pPr marL="354013" lvl="1" indent="-177800"/>
            <a:r>
              <a:rPr lang="en-US" sz="1700" dirty="0" err="1">
                <a:latin typeface="Calisto MT" panose="02040603050505030304" pitchFamily="18" charset="0"/>
              </a:rPr>
              <a:t>Kewenangan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Pengusaha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untuk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menunda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istirahat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tahunan</a:t>
            </a:r>
            <a:r>
              <a:rPr lang="en-US" sz="1700" dirty="0">
                <a:latin typeface="Calisto MT" panose="02040603050505030304" pitchFamily="18" charset="0"/>
              </a:rPr>
              <a:t>.</a:t>
            </a:r>
          </a:p>
          <a:p>
            <a:pPr marL="354013" lvl="1" indent="-177800"/>
            <a:r>
              <a:rPr lang="en-US" sz="1700" dirty="0">
                <a:latin typeface="Calisto MT" panose="02040603050505030304" pitchFamily="18" charset="0"/>
              </a:rPr>
              <a:t>Batas </a:t>
            </a:r>
            <a:r>
              <a:rPr lang="en-US" sz="1700" dirty="0" err="1">
                <a:latin typeface="Calisto MT" panose="02040603050505030304" pitchFamily="18" charset="0"/>
              </a:rPr>
              <a:t>waktu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karyawan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dalam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pengajuan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cuti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tahunannya</a:t>
            </a:r>
            <a:r>
              <a:rPr lang="en-US" sz="1700" dirty="0">
                <a:latin typeface="Calisto MT" panose="02040603050505030304" pitchFamily="18" charset="0"/>
              </a:rPr>
              <a:t>.</a:t>
            </a:r>
          </a:p>
          <a:p>
            <a:pPr marL="354013" lvl="1" indent="-177800"/>
            <a:r>
              <a:rPr lang="en-US" sz="1700" dirty="0" err="1">
                <a:latin typeface="Calisto MT" panose="02040603050505030304" pitchFamily="18" charset="0"/>
              </a:rPr>
              <a:t>Kesediaan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Pengusaha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untuk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memberitahukan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kepada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Karyawan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bila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hak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cuti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tahunannya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timbul</a:t>
            </a:r>
            <a:r>
              <a:rPr lang="en-US" sz="1700" dirty="0">
                <a:latin typeface="Calisto MT" panose="02040603050505030304" pitchFamily="18" charset="0"/>
              </a:rPr>
              <a:t>.</a:t>
            </a:r>
          </a:p>
          <a:p>
            <a:pPr marL="354013" lvl="1" indent="-177800"/>
            <a:r>
              <a:rPr lang="en-US" sz="1700" dirty="0" err="1">
                <a:latin typeface="Calisto MT" panose="02040603050505030304" pitchFamily="18" charset="0"/>
              </a:rPr>
              <a:t>Hak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cuti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tahunan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karyawan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dapat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gugur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sesuai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peraturan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perundangan</a:t>
            </a:r>
            <a:r>
              <a:rPr lang="en-US" sz="1700" dirty="0">
                <a:latin typeface="Calisto MT" panose="02040603050505030304" pitchFamily="18" charset="0"/>
              </a:rPr>
              <a:t> yang </a:t>
            </a:r>
            <a:r>
              <a:rPr lang="en-US" sz="1700" dirty="0" err="1">
                <a:latin typeface="Calisto MT" panose="02040603050505030304" pitchFamily="18" charset="0"/>
              </a:rPr>
              <a:t>berlaku</a:t>
            </a:r>
            <a:r>
              <a:rPr lang="en-US" sz="1700" dirty="0">
                <a:latin typeface="Calisto MT" panose="02040603050505030304" pitchFamily="18" charset="0"/>
              </a:rPr>
              <a:t>.</a:t>
            </a:r>
          </a:p>
          <a:p>
            <a:pPr lvl="0"/>
            <a:r>
              <a:rPr lang="en-US" sz="1700" b="1" dirty="0" err="1">
                <a:latin typeface="Calisto MT" panose="02040603050505030304" pitchFamily="18" charset="0"/>
              </a:rPr>
              <a:t>Hak</a:t>
            </a:r>
            <a:r>
              <a:rPr lang="en-US" sz="1700" b="1" dirty="0">
                <a:latin typeface="Calisto MT" panose="02040603050505030304" pitchFamily="18" charset="0"/>
              </a:rPr>
              <a:t> </a:t>
            </a:r>
            <a:r>
              <a:rPr lang="en-US" sz="1700" b="1" dirty="0" err="1">
                <a:latin typeface="Calisto MT" panose="02040603050505030304" pitchFamily="18" charset="0"/>
              </a:rPr>
              <a:t>karyawan</a:t>
            </a:r>
            <a:r>
              <a:rPr lang="en-US" sz="1700" b="1" dirty="0">
                <a:latin typeface="Calisto MT" panose="02040603050505030304" pitchFamily="18" charset="0"/>
              </a:rPr>
              <a:t> </a:t>
            </a:r>
            <a:r>
              <a:rPr lang="en-US" sz="1700" b="1" dirty="0" err="1">
                <a:latin typeface="Calisto MT" panose="02040603050505030304" pitchFamily="18" charset="0"/>
              </a:rPr>
              <a:t>wanita</a:t>
            </a:r>
            <a:r>
              <a:rPr lang="en-US" sz="1700" b="1" dirty="0">
                <a:latin typeface="Calisto MT" panose="02040603050505030304" pitchFamily="18" charset="0"/>
              </a:rPr>
              <a:t> </a:t>
            </a:r>
            <a:r>
              <a:rPr lang="en-US" sz="1700" b="1" dirty="0" err="1">
                <a:latin typeface="Calisto MT" panose="02040603050505030304" pitchFamily="18" charset="0"/>
              </a:rPr>
              <a:t>atas</a:t>
            </a:r>
            <a:r>
              <a:rPr lang="en-US" sz="1700" b="1" dirty="0">
                <a:latin typeface="Calisto MT" panose="02040603050505030304" pitchFamily="18" charset="0"/>
              </a:rPr>
              <a:t> </a:t>
            </a:r>
            <a:r>
              <a:rPr lang="en-US" sz="1700" b="1" dirty="0" err="1">
                <a:latin typeface="Calisto MT" panose="02040603050505030304" pitchFamily="18" charset="0"/>
              </a:rPr>
              <a:t>cuti</a:t>
            </a:r>
            <a:r>
              <a:rPr lang="en-US" sz="1700" b="1" dirty="0">
                <a:latin typeface="Calisto MT" panose="02040603050505030304" pitchFamily="18" charset="0"/>
              </a:rPr>
              <a:t> </a:t>
            </a:r>
            <a:r>
              <a:rPr lang="en-US" sz="1700" b="1" dirty="0" err="1">
                <a:latin typeface="Calisto MT" panose="02040603050505030304" pitchFamily="18" charset="0"/>
              </a:rPr>
              <a:t>hamil</a:t>
            </a:r>
            <a:r>
              <a:rPr lang="en-US" sz="1700" b="1" dirty="0">
                <a:latin typeface="Calisto MT" panose="02040603050505030304" pitchFamily="18" charset="0"/>
              </a:rPr>
              <a:t>/</a:t>
            </a:r>
            <a:r>
              <a:rPr lang="en-US" sz="1700" b="1" dirty="0" err="1">
                <a:latin typeface="Calisto MT" panose="02040603050505030304" pitchFamily="18" charset="0"/>
              </a:rPr>
              <a:t>gugur</a:t>
            </a:r>
            <a:r>
              <a:rPr lang="en-US" sz="1700" b="1" dirty="0">
                <a:latin typeface="Calisto MT" panose="02040603050505030304" pitchFamily="18" charset="0"/>
              </a:rPr>
              <a:t> </a:t>
            </a:r>
            <a:r>
              <a:rPr lang="en-US" sz="1700" b="1" dirty="0" err="1">
                <a:latin typeface="Calisto MT" panose="02040603050505030304" pitchFamily="18" charset="0"/>
              </a:rPr>
              <a:t>kandungan</a:t>
            </a:r>
            <a:r>
              <a:rPr lang="en-US" sz="1700" b="1" dirty="0">
                <a:latin typeface="Calisto MT" panose="02040603050505030304" pitchFamily="18" charset="0"/>
              </a:rPr>
              <a:t> </a:t>
            </a:r>
            <a:r>
              <a:rPr lang="en-US" sz="1700" b="1" dirty="0" err="1">
                <a:latin typeface="Calisto MT" panose="02040603050505030304" pitchFamily="18" charset="0"/>
              </a:rPr>
              <a:t>sesuai</a:t>
            </a:r>
            <a:r>
              <a:rPr lang="en-US" sz="1700" b="1" dirty="0">
                <a:latin typeface="Calisto MT" panose="02040603050505030304" pitchFamily="18" charset="0"/>
              </a:rPr>
              <a:t> </a:t>
            </a:r>
            <a:r>
              <a:rPr lang="en-US" sz="1700" b="1" dirty="0" err="1">
                <a:latin typeface="Calisto MT" panose="02040603050505030304" pitchFamily="18" charset="0"/>
              </a:rPr>
              <a:t>peraturan</a:t>
            </a:r>
            <a:r>
              <a:rPr lang="en-US" sz="1700" b="1" dirty="0">
                <a:latin typeface="Calisto MT" panose="02040603050505030304" pitchFamily="18" charset="0"/>
              </a:rPr>
              <a:t> </a:t>
            </a:r>
            <a:r>
              <a:rPr lang="en-US" sz="1700" b="1" dirty="0" err="1">
                <a:latin typeface="Calisto MT" panose="02040603050505030304" pitchFamily="18" charset="0"/>
              </a:rPr>
              <a:t>perundang-undangan</a:t>
            </a:r>
            <a:r>
              <a:rPr lang="en-US" sz="1700" b="1" dirty="0">
                <a:latin typeface="Calisto MT" panose="02040603050505030304" pitchFamily="18" charset="0"/>
              </a:rPr>
              <a:t> yang </a:t>
            </a:r>
            <a:r>
              <a:rPr lang="en-US" sz="1700" b="1" dirty="0" err="1">
                <a:latin typeface="Calisto MT" panose="02040603050505030304" pitchFamily="18" charset="0"/>
              </a:rPr>
              <a:t>berlaku</a:t>
            </a:r>
            <a:r>
              <a:rPr lang="en-US" sz="1700" b="1" dirty="0">
                <a:latin typeface="Calisto MT" panose="02040603050505030304" pitchFamily="18" charset="0"/>
              </a:rPr>
              <a:t>, </a:t>
            </a:r>
            <a:r>
              <a:rPr lang="en-US" sz="1700" b="1" dirty="0" err="1">
                <a:latin typeface="Calisto MT" panose="02040603050505030304" pitchFamily="18" charset="0"/>
              </a:rPr>
              <a:t>disertai</a:t>
            </a:r>
            <a:r>
              <a:rPr lang="en-US" sz="1700" b="1" dirty="0">
                <a:latin typeface="Calisto MT" panose="02040603050505030304" pitchFamily="18" charset="0"/>
              </a:rPr>
              <a:t> </a:t>
            </a:r>
            <a:r>
              <a:rPr lang="en-US" sz="1700" b="1" dirty="0" err="1">
                <a:latin typeface="Calisto MT" panose="02040603050505030304" pitchFamily="18" charset="0"/>
              </a:rPr>
              <a:t>syarat-syarat</a:t>
            </a:r>
            <a:r>
              <a:rPr lang="en-US" sz="1700" b="1" dirty="0">
                <a:latin typeface="Calisto MT" panose="02040603050505030304" pitchFamily="18" charset="0"/>
              </a:rPr>
              <a:t> </a:t>
            </a:r>
            <a:r>
              <a:rPr lang="en-US" sz="1700" b="1" dirty="0" err="1">
                <a:latin typeface="Calisto MT" panose="02040603050505030304" pitchFamily="18" charset="0"/>
              </a:rPr>
              <a:t>dalam</a:t>
            </a:r>
            <a:r>
              <a:rPr lang="en-US" sz="1700" b="1" dirty="0">
                <a:latin typeface="Calisto MT" panose="02040603050505030304" pitchFamily="18" charset="0"/>
              </a:rPr>
              <a:t> </a:t>
            </a:r>
            <a:r>
              <a:rPr lang="en-US" sz="1700" b="1" dirty="0" err="1">
                <a:latin typeface="Calisto MT" panose="02040603050505030304" pitchFamily="18" charset="0"/>
              </a:rPr>
              <a:t>pengajuan</a:t>
            </a:r>
            <a:r>
              <a:rPr lang="en-US" sz="1700" b="1" dirty="0">
                <a:latin typeface="Calisto MT" panose="02040603050505030304" pitchFamily="18" charset="0"/>
              </a:rPr>
              <a:t> </a:t>
            </a:r>
            <a:r>
              <a:rPr lang="en-US" sz="1700" b="1" dirty="0" err="1">
                <a:latin typeface="Calisto MT" panose="02040603050505030304" pitchFamily="18" charset="0"/>
              </a:rPr>
              <a:t>cuti</a:t>
            </a:r>
            <a:r>
              <a:rPr lang="en-US" sz="1700" b="1" dirty="0">
                <a:latin typeface="Calisto MT" panose="02040603050505030304" pitchFamily="18" charset="0"/>
              </a:rPr>
              <a:t> </a:t>
            </a:r>
            <a:r>
              <a:rPr lang="en-US" sz="1700" b="1" dirty="0" err="1">
                <a:latin typeface="Calisto MT" panose="02040603050505030304" pitchFamily="18" charset="0"/>
              </a:rPr>
              <a:t>hamil</a:t>
            </a:r>
            <a:r>
              <a:rPr lang="en-US" sz="1700" b="1" dirty="0">
                <a:latin typeface="Calisto MT" panose="02040603050505030304" pitchFamily="18" charset="0"/>
              </a:rPr>
              <a:t> </a:t>
            </a:r>
            <a:r>
              <a:rPr lang="en-US" sz="1700" b="1" dirty="0" err="1">
                <a:latin typeface="Calisto MT" panose="02040603050505030304" pitchFamily="18" charset="0"/>
              </a:rPr>
              <a:t>tersebut</a:t>
            </a:r>
            <a:r>
              <a:rPr lang="en-US" sz="1700" b="1" dirty="0">
                <a:latin typeface="Calisto MT" panose="02040603050505030304" pitchFamily="18" charset="0"/>
              </a:rPr>
              <a:t>.</a:t>
            </a:r>
          </a:p>
          <a:p>
            <a:pPr lvl="0"/>
            <a:r>
              <a:rPr lang="en-US" sz="1700" dirty="0" err="1">
                <a:latin typeface="Calisto MT" panose="02040603050505030304" pitchFamily="18" charset="0"/>
              </a:rPr>
              <a:t>Hak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Karyawan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atas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butir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resmi</a:t>
            </a:r>
            <a:r>
              <a:rPr lang="en-US" sz="1700" dirty="0">
                <a:latin typeface="Calisto MT" panose="02040603050505030304" pitchFamily="18" charset="0"/>
              </a:rPr>
              <a:t> yang </a:t>
            </a:r>
            <a:r>
              <a:rPr lang="en-US" sz="1700" dirty="0" err="1">
                <a:latin typeface="Calisto MT" panose="02040603050505030304" pitchFamily="18" charset="0"/>
              </a:rPr>
              <a:t>ditetapkan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Pemerintah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dengan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tetap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mendapatkan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upah</a:t>
            </a:r>
            <a:r>
              <a:rPr lang="en-US" sz="1700" dirty="0">
                <a:latin typeface="Calisto MT" panose="02040603050505030304" pitchFamily="18" charset="0"/>
              </a:rPr>
              <a:t>.</a:t>
            </a:r>
          </a:p>
          <a:p>
            <a:pPr lvl="0"/>
            <a:r>
              <a:rPr lang="en-US" sz="1700" dirty="0" err="1">
                <a:latin typeface="Calisto MT" panose="02040603050505030304" pitchFamily="18" charset="0"/>
              </a:rPr>
              <a:t>Izin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meninggalkan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pekerjaan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dengan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tetap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mendapat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upah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berdasarkan</a:t>
            </a:r>
            <a:r>
              <a:rPr lang="en-US" sz="1700" dirty="0">
                <a:latin typeface="Calisto MT" panose="02040603050505030304" pitchFamily="18" charset="0"/>
              </a:rPr>
              <a:t> PP No.8. </a:t>
            </a:r>
            <a:r>
              <a:rPr lang="en-US" sz="1700" dirty="0" err="1">
                <a:latin typeface="Calisto MT" panose="02040603050505030304" pitchFamily="18" charset="0"/>
              </a:rPr>
              <a:t>tahun</a:t>
            </a:r>
            <a:r>
              <a:rPr lang="en-US" sz="1700" dirty="0">
                <a:latin typeface="Calisto MT" panose="02040603050505030304" pitchFamily="18" charset="0"/>
              </a:rPr>
              <a:t> 1981.</a:t>
            </a:r>
          </a:p>
          <a:p>
            <a:pPr lvl="0"/>
            <a:r>
              <a:rPr lang="en-US" sz="1700" dirty="0" err="1">
                <a:latin typeface="Calisto MT" panose="02040603050505030304" pitchFamily="18" charset="0"/>
              </a:rPr>
              <a:t>Tunjangan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terhadap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keluarga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karyawan</a:t>
            </a:r>
            <a:r>
              <a:rPr lang="en-US" sz="1700" dirty="0">
                <a:latin typeface="Calisto MT" panose="02040603050505030304" pitchFamily="18" charset="0"/>
              </a:rPr>
              <a:t> yang </a:t>
            </a:r>
            <a:r>
              <a:rPr lang="en-US" sz="1700" dirty="0" err="1">
                <a:latin typeface="Calisto MT" panose="02040603050505030304" pitchFamily="18" charset="0"/>
              </a:rPr>
              <a:t>ditahan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oleh</a:t>
            </a:r>
            <a:r>
              <a:rPr lang="en-US" sz="1700" dirty="0">
                <a:latin typeface="Calisto MT" panose="02040603050505030304" pitchFamily="18" charset="0"/>
              </a:rPr>
              <a:t> yang </a:t>
            </a:r>
            <a:r>
              <a:rPr lang="en-US" sz="1700" dirty="0" err="1">
                <a:latin typeface="Calisto MT" panose="02040603050505030304" pitchFamily="18" charset="0"/>
              </a:rPr>
              <a:t>berwajib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bukan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karena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pengaduan</a:t>
            </a:r>
            <a:r>
              <a:rPr lang="en-US" sz="1700" dirty="0">
                <a:latin typeface="Calisto MT" panose="02040603050505030304" pitchFamily="18" charset="0"/>
              </a:rPr>
              <a:t> Perusahaan </a:t>
            </a:r>
            <a:r>
              <a:rPr lang="en-US" sz="1700" dirty="0" err="1">
                <a:latin typeface="Calisto MT" panose="02040603050505030304" pitchFamily="18" charset="0"/>
              </a:rPr>
              <a:t>memuat</a:t>
            </a:r>
            <a:r>
              <a:rPr lang="en-US" sz="1700" dirty="0">
                <a:latin typeface="Calisto MT" panose="02040603050505030304" pitchFamily="18" charset="0"/>
              </a:rPr>
              <a:t> :</a:t>
            </a:r>
          </a:p>
          <a:p>
            <a:pPr marL="354013" lvl="2" indent="-177800"/>
            <a:r>
              <a:rPr lang="en-US" sz="1700" dirty="0" err="1">
                <a:latin typeface="Calisto MT" panose="02040603050505030304" pitchFamily="18" charset="0"/>
              </a:rPr>
              <a:t>besarnya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tunjangan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menurut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jumlah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keluarga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karyawan</a:t>
            </a:r>
            <a:r>
              <a:rPr lang="en-US" sz="1700" dirty="0">
                <a:latin typeface="Calisto MT" panose="02040603050505030304" pitchFamily="18" charset="0"/>
              </a:rPr>
              <a:t>.</a:t>
            </a:r>
          </a:p>
          <a:p>
            <a:pPr marL="354013" lvl="2" indent="-177800"/>
            <a:r>
              <a:rPr lang="en-US" sz="1700" dirty="0" err="1">
                <a:latin typeface="Calisto MT" panose="02040603050505030304" pitchFamily="18" charset="0"/>
              </a:rPr>
              <a:t>lamanya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jangka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waktu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pemberian</a:t>
            </a:r>
            <a:r>
              <a:rPr lang="en-US" sz="1700" dirty="0">
                <a:latin typeface="Calisto MT" panose="02040603050505030304" pitchFamily="18" charset="0"/>
              </a:rPr>
              <a:t> </a:t>
            </a:r>
            <a:r>
              <a:rPr lang="en-US" sz="1700" dirty="0" err="1">
                <a:latin typeface="Calisto MT" panose="02040603050505030304" pitchFamily="18" charset="0"/>
              </a:rPr>
              <a:t>tunjangan</a:t>
            </a:r>
            <a:r>
              <a:rPr lang="en-US" sz="1700" dirty="0">
                <a:latin typeface="Calisto MT" panose="02040603050505030304" pitchFamily="18" charset="0"/>
              </a:rPr>
              <a:t>.</a:t>
            </a:r>
          </a:p>
          <a:p>
            <a:pPr marL="354013" indent="-177800"/>
            <a:endParaRPr lang="en-US" sz="17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984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886700" cy="1066800"/>
          </a:xfrm>
          <a:noFill/>
        </p:spPr>
        <p:txBody>
          <a:bodyPr/>
          <a:lstStyle/>
          <a:p>
            <a:pPr algn="ctr"/>
            <a:r>
              <a:rPr lang="en-GB" b="1" dirty="0" err="1">
                <a:latin typeface="Calisto MT" panose="02040603050505030304" pitchFamily="18" charset="0"/>
              </a:rPr>
              <a:t>Perlindungan</a:t>
            </a:r>
            <a:r>
              <a:rPr lang="en-GB" b="1" dirty="0">
                <a:latin typeface="Calisto MT" panose="02040603050505030304" pitchFamily="18" charset="0"/>
              </a:rPr>
              <a:t> Perempuan PKB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4AE4C6-9F3B-5141-E289-BB375F3AD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47800"/>
            <a:ext cx="7886700" cy="4351338"/>
          </a:xfrm>
        </p:spPr>
        <p:txBody>
          <a:bodyPr>
            <a:noAutofit/>
          </a:bodyPr>
          <a:lstStyle/>
          <a:p>
            <a:pPr marL="228600" marR="0" lvl="7" indent="-2286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  <a:tabLst>
                <a:tab pos="3510915" algn="l"/>
              </a:tabLst>
            </a:pP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Pada 13 PKB (29, 55%) </a:t>
            </a:r>
            <a:r>
              <a:rPr lang="en-GB" sz="1700" b="1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cuti</a:t>
            </a:r>
            <a:r>
              <a:rPr lang="en-GB" sz="1700" b="1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b="1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haid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baru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dapat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dilakukan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dengan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persyaratan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b="1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pekerja</a:t>
            </a:r>
            <a:r>
              <a:rPr lang="en-GB" sz="1700" b="1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b="1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merasakan</a:t>
            </a:r>
            <a:r>
              <a:rPr lang="en-GB" sz="1700" b="1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b="1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sakit</a:t>
            </a:r>
            <a:r>
              <a:rPr lang="en-GB" sz="1700" b="1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GB" sz="1700" b="1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harus</a:t>
            </a:r>
            <a:r>
              <a:rPr lang="en-GB" sz="1700" b="1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b="1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disertai</a:t>
            </a:r>
            <a:r>
              <a:rPr lang="en-GB" sz="1700" b="1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b="1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dengan</a:t>
            </a:r>
            <a:r>
              <a:rPr lang="en-GB" sz="1700" b="1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b="1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surat</a:t>
            </a:r>
            <a:r>
              <a:rPr lang="en-GB" sz="1700" b="1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b="1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dok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ter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7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7" indent="-2286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  <a:tabLst>
                <a:tab pos="3510915" algn="l"/>
              </a:tabLst>
            </a:pP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Pada 4 PKB (9, 09%)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bahkan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cuti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haid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dapat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dilakukan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dengan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persyaratan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pekerja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merasakan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sakit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disertai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dengan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surat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dokter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GB" sz="1700" b="1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harus</a:t>
            </a:r>
            <a:r>
              <a:rPr lang="en-GB" sz="1700" b="1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b="1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menjalani</a:t>
            </a:r>
            <a:r>
              <a:rPr lang="en-GB" sz="1700" b="1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b="1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pemeriksaan</a:t>
            </a:r>
            <a:r>
              <a:rPr lang="en-GB" sz="1700" b="1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di </a:t>
            </a:r>
            <a:r>
              <a:rPr lang="en-GB" sz="1700" b="1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poliklinik</a:t>
            </a:r>
            <a:r>
              <a:rPr lang="en-GB" sz="1700" b="1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b="1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perusahaan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234950" marR="0" lvl="7" indent="-2286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Kesempatan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bagi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pekerja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perempuan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untuk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pekerja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menyusui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di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tempat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kerja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hanya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diatur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pada 8 PKB (18, 18%),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bahkan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hanya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 PKB (4, 55%) yang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menetapkan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waktu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spesifik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yang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diberikan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kepada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pekerja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perempuan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untuk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menyusui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7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34950" marR="0" lvl="7" indent="-2286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Kebijakan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pencegahan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penanganan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kekerasan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seksual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di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tempat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kerja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sama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sekali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belum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ada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PKB yang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mengaturnya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(0%).</a:t>
            </a:r>
            <a:endParaRPr lang="en-US" sz="17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34950" marR="0" lvl="7" indent="-2286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Satuan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Tugas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Satgas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pencegahan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penanganan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kekerasan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seksual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di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tempat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kerja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sama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sekali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belum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ada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PKB yang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mengaturnya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(0%).</a:t>
            </a:r>
            <a:endParaRPr lang="en-US" sz="17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34950" marR="0" lvl="7" indent="-2286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Penyediaan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rumah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perlindungan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pekerja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perempuan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di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tempat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kerja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sama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sekali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belum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ada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PKB yang </a:t>
            </a:r>
            <a:r>
              <a:rPr lang="en-GB" sz="17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mengaturnya</a:t>
            </a:r>
            <a:r>
              <a:rPr lang="en-GB" sz="17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(0%).</a:t>
            </a:r>
            <a:endParaRPr lang="en-US" sz="17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7" indent="-2286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  <a:tabLst>
                <a:tab pos="3510915" algn="l"/>
              </a:tabLst>
            </a:pPr>
            <a:endParaRPr lang="en-US" sz="17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7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72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886700" cy="1066800"/>
          </a:xfrm>
          <a:noFill/>
        </p:spPr>
        <p:txBody>
          <a:bodyPr/>
          <a:lstStyle/>
          <a:p>
            <a:pPr algn="ctr"/>
            <a:r>
              <a:rPr lang="en-GB" b="1" dirty="0" err="1">
                <a:latin typeface="Calisto MT" panose="02040603050505030304" pitchFamily="18" charset="0"/>
              </a:rPr>
              <a:t>Perlindungan</a:t>
            </a:r>
            <a:r>
              <a:rPr lang="en-GB" b="1" dirty="0">
                <a:latin typeface="Calisto MT" panose="02040603050505030304" pitchFamily="18" charset="0"/>
              </a:rPr>
              <a:t> Perempuan PKB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4AE4C6-9F3B-5141-E289-BB375F3AD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832" y="1219200"/>
            <a:ext cx="7886700" cy="4351338"/>
          </a:xfrm>
        </p:spPr>
        <p:txBody>
          <a:bodyPr>
            <a:noAutofit/>
          </a:bodyPr>
          <a:lstStyle/>
          <a:p>
            <a:pPr marL="234950" marR="0" lvl="7" indent="-2286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Larangan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pekerja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perempuan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hamil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bekerja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pada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malam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hari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hanya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diatur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pada 4 PKB (9, 09%).</a:t>
            </a:r>
            <a:endParaRPr lang="en-US" sz="18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34950" marR="0" lvl="7" indent="-2286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Fasilitas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buat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pekerja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penyandang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disabilitas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hanya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diatur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pada 2 PKB         (4, 55%).</a:t>
            </a:r>
            <a:endParaRPr lang="en-US" sz="18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34950" marR="0" lvl="7" indent="-2286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Penyediaan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toilet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perempuan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hanya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diatur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pada 1 PKB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saja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(2, 27%).</a:t>
            </a:r>
            <a:endParaRPr lang="en-US" sz="18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34950" marR="0" lvl="7" indent="-2286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Pekerjaan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khusus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bagi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pekerja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perempuan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yang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sedang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hamil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sama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sekali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belum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ada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PKB yang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mengaturnya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(0%).</a:t>
            </a:r>
            <a:endParaRPr lang="en-US" sz="18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34950" marR="0" lvl="7" indent="-2286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Penyediaan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jemputan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buat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pekerja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baru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diatur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pada 14 PKB (31, 82%).</a:t>
            </a:r>
            <a:endParaRPr lang="en-US" sz="18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34950" marR="0" lvl="7" indent="-2286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Ruang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ganti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pakaian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tempat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menyimpan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pakaian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loker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kerja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sama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sekali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belum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ada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PKB yang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mengaturnya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(0%).</a:t>
            </a:r>
          </a:p>
          <a:p>
            <a:pPr marL="228600" marR="0" lvl="7" indent="-2286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Tempat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penitipan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anak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hanya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di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atur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pada 1 PKB (2, 27%).</a:t>
            </a:r>
            <a:endParaRPr lang="en-US" sz="18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7" indent="-2286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Program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keluarga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berencana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hanya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di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atur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pada 8 PKB (18, 18%).</a:t>
            </a:r>
            <a:endParaRPr lang="en-US" sz="18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7" indent="-2286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Kebijakan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non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diskriminatif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di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tempat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kerja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hanya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diatur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pada 3 PKB (6, 82%).</a:t>
            </a:r>
            <a:endParaRPr lang="en-US" sz="18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34950" marR="0" lvl="7" indent="-2286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endParaRPr lang="en-US" sz="18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7" indent="-2286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  <a:tabLst>
                <a:tab pos="3510915" algn="l"/>
              </a:tabLst>
            </a:pPr>
            <a:endParaRPr lang="en-US" sz="17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7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399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886700" cy="1066800"/>
          </a:xfrm>
          <a:noFill/>
        </p:spPr>
        <p:txBody>
          <a:bodyPr/>
          <a:lstStyle/>
          <a:p>
            <a:pPr algn="ctr"/>
            <a:r>
              <a:rPr lang="en-GB" b="1" dirty="0" err="1">
                <a:latin typeface="Calisto MT" panose="02040603050505030304" pitchFamily="18" charset="0"/>
              </a:rPr>
              <a:t>Perlindungan</a:t>
            </a:r>
            <a:r>
              <a:rPr lang="en-GB" b="1" dirty="0">
                <a:latin typeface="Calisto MT" panose="02040603050505030304" pitchFamily="18" charset="0"/>
              </a:rPr>
              <a:t> Perempuan yang </a:t>
            </a:r>
            <a:r>
              <a:rPr lang="en-GB" b="1" dirty="0" err="1">
                <a:latin typeface="Calisto MT" panose="02040603050505030304" pitchFamily="18" charset="0"/>
              </a:rPr>
              <a:t>Lebih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Baik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dalam</a:t>
            </a:r>
            <a:r>
              <a:rPr lang="en-GB" b="1" dirty="0">
                <a:latin typeface="Calisto MT" panose="02040603050505030304" pitchFamily="18" charset="0"/>
              </a:rPr>
              <a:t> PKB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4AE4C6-9F3B-5141-E289-BB375F3AD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832" y="1219200"/>
            <a:ext cx="7886700" cy="4351338"/>
          </a:xfrm>
        </p:spPr>
        <p:txBody>
          <a:bodyPr>
            <a:noAutofit/>
          </a:bodyPr>
          <a:lstStyle/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PKB yang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mengatur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mengenai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cuti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melahirkan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1,5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bulan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sebelum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melahirkan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dan 2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bulan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setelah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melahirkan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baru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diatur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dalam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3 PKB (6, 82%).</a:t>
            </a:r>
            <a:endParaRPr lang="en-US" sz="18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PKB yang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mengatur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mengenai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cuti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melahirkan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1,5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bulan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sebelum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melahirkan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dan 2,5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bulan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setelah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melahirkan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baru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diatur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dalam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 PKB (2, 27%).</a:t>
            </a:r>
            <a:endParaRPr lang="en-US" sz="18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PKB yang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mengatur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mengenai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cuti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melahirkan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7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minggu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sebelum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melahirkan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dan 7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minggu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setelah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melahirkan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baru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diatur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dalam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 PKB (2, 27%).</a:t>
            </a:r>
            <a:endParaRPr lang="en-US" sz="18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PKB yang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mengatur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mengenai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penyediaan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toilet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khusus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perempuan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hamil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baru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diatur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dalam</a:t>
            </a:r>
            <a:r>
              <a:rPr lang="en-GB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 PKB (4, 55%).</a:t>
            </a:r>
            <a:endParaRPr lang="en-US" sz="18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PKB yang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mengatur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pekerja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perempuan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yang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sudah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berkeluarga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mempunyai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kedudukan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yang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sama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seperti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pekerja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laki-laki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untuk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dapat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menanggung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jaminan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kesehatan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bagi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suami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anak-anaknya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baru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diatur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dalam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3 PKB (6, 82%).</a:t>
            </a:r>
            <a:endParaRPr lang="en-US" sz="18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34950" marR="0" lvl="7" indent="-2286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endParaRPr lang="en-US" sz="18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7" indent="-2286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  <a:tabLst>
                <a:tab pos="3510915" algn="l"/>
              </a:tabLst>
            </a:pPr>
            <a:endParaRPr lang="en-US" sz="17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7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273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886700" cy="1066800"/>
          </a:xfrm>
          <a:noFill/>
        </p:spPr>
        <p:txBody>
          <a:bodyPr/>
          <a:lstStyle/>
          <a:p>
            <a:pPr algn="ctr"/>
            <a:r>
              <a:rPr lang="en-GB" b="1" dirty="0" err="1">
                <a:latin typeface="Calisto MT" panose="02040603050505030304" pitchFamily="18" charset="0"/>
              </a:rPr>
              <a:t>Perlindungan</a:t>
            </a:r>
            <a:r>
              <a:rPr lang="en-GB" b="1" dirty="0">
                <a:latin typeface="Calisto MT" panose="02040603050505030304" pitchFamily="18" charset="0"/>
              </a:rPr>
              <a:t> Perempuan yang </a:t>
            </a:r>
            <a:r>
              <a:rPr lang="en-GB" b="1" dirty="0" err="1">
                <a:latin typeface="Calisto MT" panose="02040603050505030304" pitchFamily="18" charset="0"/>
              </a:rPr>
              <a:t>Lebih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Baik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dalam</a:t>
            </a:r>
            <a:r>
              <a:rPr lang="en-GB" b="1" dirty="0">
                <a:latin typeface="Calisto MT" panose="02040603050505030304" pitchFamily="18" charset="0"/>
              </a:rPr>
              <a:t> PKB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4AE4C6-9F3B-5141-E289-BB375F3AD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832" y="1219200"/>
            <a:ext cx="7886700" cy="4351338"/>
          </a:xfrm>
        </p:spPr>
        <p:txBody>
          <a:bodyPr>
            <a:noAutofit/>
          </a:bodyPr>
          <a:lstStyle/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 startAt="6"/>
            </a:pP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PKB yang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mengatur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mengenai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seragam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bagi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pekerja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perempuan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yang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sedang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hamil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baru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diatur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dalam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 PKB (4, 55%).</a:t>
            </a:r>
            <a:endParaRPr lang="en-US" sz="18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 startAt="6"/>
            </a:pP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PKB yang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mengatur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mengenai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tambahan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seragam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bagi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pekerja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perempuan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baru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diatur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dalam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 PKB (2, 27%).</a:t>
            </a:r>
            <a:endParaRPr lang="en-US" sz="18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 startAt="6"/>
            </a:pP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PKB yang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mengatur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mengenai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pemberian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tambahan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seragam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lengan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panjang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dan jilbab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bagi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pekerja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muslim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baru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diatur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dalam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 PKB (4, 55%).</a:t>
            </a:r>
            <a:endParaRPr lang="en-US" sz="18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 startAt="6"/>
            </a:pP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PKB yang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mengatur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pekerja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perempuan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yang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sudah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berkeluarga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mempunyai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hak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yang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sama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seperti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pekerja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laki-laki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untuk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mendapatkan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tunjangan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keluarga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bagi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suami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anak-anaknya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baru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diatur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dalam</a:t>
            </a:r>
            <a:r>
              <a:rPr lang="en-US" sz="1800" dirty="0">
                <a:effectLst/>
                <a:latin typeface="Calisto MT" panose="02040603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 PKB (2, 27%).</a:t>
            </a:r>
            <a:endParaRPr lang="en-US" sz="18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34950" marR="0" lvl="7" indent="-2286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endParaRPr lang="en-US" sz="18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7" indent="-2286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  <a:tabLst>
                <a:tab pos="3510915" algn="l"/>
              </a:tabLst>
            </a:pPr>
            <a:endParaRPr lang="en-US" sz="1700" dirty="0">
              <a:effectLst/>
              <a:latin typeface="Calisto MT" panose="02040603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7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0644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pPr algn="ctr"/>
            <a:r>
              <a:rPr lang="en-GB" b="1" dirty="0" err="1">
                <a:latin typeface="Calisto MT" panose="02040603050505030304" pitchFamily="18" charset="0"/>
              </a:rPr>
              <a:t>Pengaturan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Perlindungan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Keselamatan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dan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Kesehatan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Kerja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dalam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Permenaker</a:t>
            </a:r>
            <a:r>
              <a:rPr lang="en-GB" b="1" dirty="0">
                <a:latin typeface="Calisto MT" panose="02040603050505030304" pitchFamily="18" charset="0"/>
              </a:rPr>
              <a:t> 1/1985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886700" cy="4351338"/>
          </a:xfrm>
          <a:ln w="28575">
            <a:solidFill>
              <a:srgbClr val="0070C0"/>
            </a:solidFill>
          </a:ln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>
                <a:latin typeface="Calisto MT" panose="02040603050505030304" pitchFamily="18" charset="0"/>
              </a:rPr>
              <a:t>BAB VIII</a:t>
            </a:r>
          </a:p>
          <a:p>
            <a:pPr marL="0" indent="0" algn="ctr">
              <a:buNone/>
            </a:pPr>
            <a:r>
              <a:rPr lang="en-US" dirty="0">
                <a:latin typeface="Calisto MT" panose="02040603050505030304" pitchFamily="18" charset="0"/>
              </a:rPr>
              <a:t>KESELAMATAN DAN KESEHATAN KERJA</a:t>
            </a:r>
          </a:p>
          <a:p>
            <a:pPr marL="0" indent="0">
              <a:buNone/>
            </a:pPr>
            <a:endParaRPr lang="en-US" dirty="0">
              <a:latin typeface="Calisto MT" panose="02040603050505030304" pitchFamily="18" charset="0"/>
            </a:endParaRPr>
          </a:p>
          <a:p>
            <a:pPr marL="0" indent="0">
              <a:buNone/>
            </a:pPr>
            <a:r>
              <a:rPr lang="en-US" dirty="0" err="1">
                <a:latin typeface="Calisto MT" panose="02040603050505030304" pitchFamily="18" charset="0"/>
              </a:rPr>
              <a:t>Dalam</a:t>
            </a:r>
            <a:r>
              <a:rPr lang="en-US" dirty="0">
                <a:latin typeface="Calisto MT" panose="02040603050505030304" pitchFamily="18" charset="0"/>
              </a:rPr>
              <a:t> Bab </a:t>
            </a:r>
            <a:r>
              <a:rPr lang="en-US" dirty="0" err="1">
                <a:latin typeface="Calisto MT" panose="02040603050505030304" pitchFamily="18" charset="0"/>
              </a:rPr>
              <a:t>ini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dimuat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antara</a:t>
            </a:r>
            <a:r>
              <a:rPr lang="en-US" dirty="0">
                <a:latin typeface="Calisto MT" panose="02040603050505030304" pitchFamily="18" charset="0"/>
              </a:rPr>
              <a:t> lain :</a:t>
            </a:r>
          </a:p>
          <a:p>
            <a:pPr lvl="0"/>
            <a:r>
              <a:rPr lang="en-US" dirty="0" err="1">
                <a:latin typeface="Calisto MT" panose="02040603050505030304" pitchFamily="18" charset="0"/>
              </a:rPr>
              <a:t>Kewajiban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atau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kesediaan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kedua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belah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pihak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mentaati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ketentuan-ketentuan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keselamatan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kerja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untuk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mencegah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timbulnya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kecelakaan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kerja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dan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sakit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akibat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hubungan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kerja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serta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mentaati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petunjuk-petunjuk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keselamatan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dan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kesehatan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kerja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menjaga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kebersihan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lingkungan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ditempat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kerja</a:t>
            </a:r>
            <a:r>
              <a:rPr lang="en-US" dirty="0">
                <a:latin typeface="Calisto MT" panose="02040603050505030304" pitchFamily="18" charset="0"/>
              </a:rPr>
              <a:t>.</a:t>
            </a:r>
          </a:p>
          <a:p>
            <a:pPr lvl="0"/>
            <a:r>
              <a:rPr lang="en-US" dirty="0" err="1">
                <a:latin typeface="Calisto MT" panose="02040603050505030304" pitchFamily="18" charset="0"/>
              </a:rPr>
              <a:t>Kewajiban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perusahaan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menyediakan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alat-alat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perlengkapan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kerja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dan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alat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pelindung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diri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serta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kewajiban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karyawan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untuk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memelihara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alat-alat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perlengkapan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tersebut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dan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memakai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alat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pelindung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diri</a:t>
            </a:r>
            <a:r>
              <a:rPr lang="en-US" dirty="0">
                <a:latin typeface="Calisto MT" panose="02040603050505030304" pitchFamily="18" charset="0"/>
              </a:rPr>
              <a:t> yang </a:t>
            </a:r>
            <a:r>
              <a:rPr lang="en-US" dirty="0" err="1">
                <a:latin typeface="Calisto MT" panose="02040603050505030304" pitchFamily="18" charset="0"/>
              </a:rPr>
              <a:t>telah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disediakan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serta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sangsi</a:t>
            </a:r>
            <a:r>
              <a:rPr lang="en-US" dirty="0">
                <a:latin typeface="Calisto MT" panose="02040603050505030304" pitchFamily="18" charset="0"/>
              </a:rPr>
              <a:t> </a:t>
            </a:r>
            <a:r>
              <a:rPr lang="en-US" dirty="0" err="1">
                <a:latin typeface="Calisto MT" panose="02040603050505030304" pitchFamily="18" charset="0"/>
              </a:rPr>
              <a:t>bagi</a:t>
            </a:r>
            <a:r>
              <a:rPr lang="en-US" dirty="0">
                <a:latin typeface="Calisto MT" panose="02040603050505030304" pitchFamily="18" charset="0"/>
              </a:rPr>
              <a:t> yang </a:t>
            </a:r>
            <a:r>
              <a:rPr lang="en-US" dirty="0" err="1">
                <a:latin typeface="Calisto MT" panose="02040603050505030304" pitchFamily="18" charset="0"/>
              </a:rPr>
              <a:t>melanggarnya</a:t>
            </a:r>
            <a:r>
              <a:rPr lang="en-US" dirty="0">
                <a:latin typeface="Calisto MT" panose="02040603050505030304" pitchFamily="18" charset="0"/>
              </a:rPr>
              <a:t>.</a:t>
            </a:r>
          </a:p>
          <a:p>
            <a:endParaRPr lang="en-US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777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6363"/>
            <a:ext cx="7886700" cy="1325563"/>
          </a:xfrm>
          <a:noFill/>
        </p:spPr>
        <p:txBody>
          <a:bodyPr/>
          <a:lstStyle/>
          <a:p>
            <a:pPr algn="ctr"/>
            <a:r>
              <a:rPr lang="en-GB" b="1" dirty="0" err="1">
                <a:latin typeface="Calisto MT" panose="02040603050505030304" pitchFamily="18" charset="0"/>
              </a:rPr>
              <a:t>Pengaturan</a:t>
            </a:r>
            <a:r>
              <a:rPr lang="en-GB" b="1" dirty="0">
                <a:latin typeface="Calisto MT" panose="02040603050505030304" pitchFamily="18" charset="0"/>
              </a:rPr>
              <a:t> Bab </a:t>
            </a:r>
            <a:r>
              <a:rPr lang="en-GB" b="1" dirty="0" err="1">
                <a:latin typeface="Calisto MT" panose="02040603050505030304" pitchFamily="18" charset="0"/>
              </a:rPr>
              <a:t>ttg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Jamsos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dan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Kesejahteraan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dalam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Permenaker</a:t>
            </a:r>
            <a:r>
              <a:rPr lang="en-GB" b="1" dirty="0">
                <a:latin typeface="Calisto MT" panose="02040603050505030304" pitchFamily="18" charset="0"/>
              </a:rPr>
              <a:t> 1/1985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715000"/>
          </a:xfrm>
          <a:ln w="28575">
            <a:solidFill>
              <a:srgbClr val="0070C0"/>
            </a:solidFill>
          </a:ln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latin typeface="Calisto MT" panose="02040603050505030304" pitchFamily="18" charset="0"/>
              </a:rPr>
              <a:t>BAB IX   JAMINAN SOSIAL DAN KESEJAHTERAAN TENAGA KERJA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 err="1">
                <a:latin typeface="Calisto MT" panose="02040603050505030304" pitchFamily="18" charset="0"/>
              </a:rPr>
              <a:t>Dalam</a:t>
            </a:r>
            <a:r>
              <a:rPr lang="en-US" sz="1800" dirty="0">
                <a:latin typeface="Calisto MT" panose="02040603050505030304" pitchFamily="18" charset="0"/>
              </a:rPr>
              <a:t> Bab </a:t>
            </a:r>
            <a:r>
              <a:rPr lang="en-US" sz="1800" dirty="0" err="1">
                <a:latin typeface="Calisto MT" panose="02040603050505030304" pitchFamily="18" charset="0"/>
              </a:rPr>
              <a:t>ini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dimuat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antara</a:t>
            </a:r>
            <a:r>
              <a:rPr lang="en-US" sz="1800" dirty="0">
                <a:latin typeface="Calisto MT" panose="02040603050505030304" pitchFamily="18" charset="0"/>
              </a:rPr>
              <a:t> lain :</a:t>
            </a:r>
          </a:p>
          <a:p>
            <a:pPr lvl="0">
              <a:lnSpc>
                <a:spcPct val="100000"/>
              </a:lnSpc>
            </a:pPr>
            <a:r>
              <a:rPr lang="en-US" sz="1800" dirty="0" err="1">
                <a:latin typeface="Calisto MT" panose="02040603050505030304" pitchFamily="18" charset="0"/>
              </a:rPr>
              <a:t>Kewajiban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perusahaan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untuk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mengikut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sertakan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para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karyawan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dalam</a:t>
            </a:r>
            <a:r>
              <a:rPr lang="en-US" sz="1800" dirty="0">
                <a:latin typeface="Calisto MT" panose="02040603050505030304" pitchFamily="18" charset="0"/>
              </a:rPr>
              <a:t> program ASTEK </a:t>
            </a:r>
            <a:r>
              <a:rPr lang="en-US" sz="1800" dirty="0" err="1">
                <a:latin typeface="Calisto MT" panose="02040603050505030304" pitchFamily="18" charset="0"/>
              </a:rPr>
              <a:t>berdasarkan</a:t>
            </a:r>
            <a:r>
              <a:rPr lang="en-US" sz="1800" dirty="0">
                <a:latin typeface="Calisto MT" panose="02040603050505030304" pitchFamily="18" charset="0"/>
              </a:rPr>
              <a:t> PP No.33 </a:t>
            </a:r>
            <a:r>
              <a:rPr lang="en-US" sz="1800" dirty="0" err="1">
                <a:latin typeface="Calisto MT" panose="02040603050505030304" pitchFamily="18" charset="0"/>
              </a:rPr>
              <a:t>tahun</a:t>
            </a:r>
            <a:r>
              <a:rPr lang="en-US" sz="1800" dirty="0">
                <a:latin typeface="Calisto MT" panose="02040603050505030304" pitchFamily="18" charset="0"/>
              </a:rPr>
              <a:t> 1977.</a:t>
            </a:r>
          </a:p>
          <a:p>
            <a:pPr lvl="0">
              <a:lnSpc>
                <a:spcPct val="100000"/>
              </a:lnSpc>
            </a:pPr>
            <a:r>
              <a:rPr lang="en-US" sz="1800" dirty="0" err="1">
                <a:latin typeface="Calisto MT" panose="02040603050505030304" pitchFamily="18" charset="0"/>
              </a:rPr>
              <a:t>Kesediaan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perusahaan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menyediakan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ruangan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atau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tempat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ibadah</a:t>
            </a:r>
            <a:r>
              <a:rPr lang="en-US" sz="1800" dirty="0">
                <a:latin typeface="Calisto MT" panose="02040603050505030304" pitchFamily="18" charset="0"/>
              </a:rPr>
              <a:t>.</a:t>
            </a:r>
          </a:p>
          <a:p>
            <a:pPr lvl="0">
              <a:lnSpc>
                <a:spcPct val="100000"/>
              </a:lnSpc>
            </a:pPr>
            <a:r>
              <a:rPr lang="en-US" sz="1800" dirty="0" err="1">
                <a:latin typeface="Calisto MT" panose="02040603050505030304" pitchFamily="18" charset="0"/>
              </a:rPr>
              <a:t>Kewajiban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perusahaan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untuk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mengizinkan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karyawan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melaksanakan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ibadah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menurut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agamanya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dengan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tetap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membayar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upah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sesuai</a:t>
            </a:r>
            <a:r>
              <a:rPr lang="en-US" sz="1800" dirty="0">
                <a:latin typeface="Calisto MT" panose="02040603050505030304" pitchFamily="18" charset="0"/>
              </a:rPr>
              <a:t> PP No. 8 </a:t>
            </a:r>
            <a:r>
              <a:rPr lang="en-US" sz="1800" dirty="0" err="1">
                <a:latin typeface="Calisto MT" panose="02040603050505030304" pitchFamily="18" charset="0"/>
              </a:rPr>
              <a:t>tahun</a:t>
            </a:r>
            <a:r>
              <a:rPr lang="en-US" sz="1800" dirty="0">
                <a:latin typeface="Calisto MT" panose="02040603050505030304" pitchFamily="18" charset="0"/>
              </a:rPr>
              <a:t> 1981</a:t>
            </a:r>
          </a:p>
          <a:p>
            <a:pPr lvl="0">
              <a:lnSpc>
                <a:spcPct val="100000"/>
              </a:lnSpc>
            </a:pPr>
            <a:r>
              <a:rPr lang="en-US" sz="1800" dirty="0" err="1">
                <a:latin typeface="Calisto MT" panose="02040603050505030304" pitchFamily="18" charset="0"/>
              </a:rPr>
              <a:t>Kesediaan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perusahaan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untuk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membantu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kegiatan</a:t>
            </a:r>
            <a:r>
              <a:rPr lang="en-US" sz="1800" dirty="0">
                <a:latin typeface="Calisto MT" panose="02040603050505030304" pitchFamily="18" charset="0"/>
              </a:rPr>
              <a:t> -</a:t>
            </a:r>
            <a:r>
              <a:rPr lang="en-US" sz="1800" dirty="0" err="1">
                <a:latin typeface="Calisto MT" panose="02040603050505030304" pitchFamily="18" charset="0"/>
              </a:rPr>
              <a:t>kegiatan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dibidang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Koperasi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Karyawan</a:t>
            </a:r>
            <a:r>
              <a:rPr lang="en-US" sz="1800" dirty="0">
                <a:latin typeface="Calisto MT" panose="02040603050505030304" pitchFamily="18" charset="0"/>
              </a:rPr>
              <a:t>.</a:t>
            </a:r>
          </a:p>
          <a:p>
            <a:pPr lvl="0">
              <a:lnSpc>
                <a:spcPct val="100000"/>
              </a:lnSpc>
            </a:pPr>
            <a:r>
              <a:rPr lang="en-US" sz="1800" dirty="0" err="1">
                <a:latin typeface="Calisto MT" panose="02040603050505030304" pitchFamily="18" charset="0"/>
              </a:rPr>
              <a:t>Kesediaan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perusahaan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memberikan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bantuan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suka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cita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atau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dua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cita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seperti</a:t>
            </a:r>
            <a:r>
              <a:rPr lang="en-US" sz="1800" dirty="0">
                <a:latin typeface="Calisto MT" panose="02040603050505030304" pitchFamily="18" charset="0"/>
              </a:rPr>
              <a:t> :</a:t>
            </a:r>
          </a:p>
          <a:p>
            <a:pPr marL="354013" lvl="2" indent="-177800">
              <a:lnSpc>
                <a:spcPct val="100000"/>
              </a:lnSpc>
              <a:tabLst>
                <a:tab pos="354013" algn="l"/>
              </a:tabLst>
            </a:pPr>
            <a:r>
              <a:rPr lang="en-US" sz="1800" dirty="0" err="1">
                <a:latin typeface="Calisto MT" panose="02040603050505030304" pitchFamily="18" charset="0"/>
              </a:rPr>
              <a:t>bantuan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uang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duka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atau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kubur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bagi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karyawan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atau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keluarga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karyawan</a:t>
            </a:r>
            <a:r>
              <a:rPr lang="en-US" sz="1800" dirty="0">
                <a:latin typeface="Calisto MT" panose="02040603050505030304" pitchFamily="18" charset="0"/>
              </a:rPr>
              <a:t> yang </a:t>
            </a:r>
            <a:r>
              <a:rPr lang="en-US" sz="1800" dirty="0" err="1">
                <a:latin typeface="Calisto MT" panose="02040603050505030304" pitchFamily="18" charset="0"/>
              </a:rPr>
              <a:t>meninggal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dunia</a:t>
            </a:r>
            <a:r>
              <a:rPr lang="en-US" sz="1800" dirty="0">
                <a:latin typeface="Calisto MT" panose="02040603050505030304" pitchFamily="18" charset="0"/>
              </a:rPr>
              <a:t>.</a:t>
            </a:r>
          </a:p>
          <a:p>
            <a:pPr marL="354013" lvl="2" indent="-177800">
              <a:lnSpc>
                <a:spcPct val="100000"/>
              </a:lnSpc>
              <a:tabLst>
                <a:tab pos="354013" algn="l"/>
              </a:tabLst>
            </a:pPr>
            <a:r>
              <a:rPr lang="en-US" sz="1800" dirty="0" err="1">
                <a:latin typeface="Calisto MT" panose="02040603050505030304" pitchFamily="18" charset="0"/>
              </a:rPr>
              <a:t>bantuan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atau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biaya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bersedia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karyawan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atau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isteri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karyawan</a:t>
            </a:r>
            <a:r>
              <a:rPr lang="en-US" sz="1800" dirty="0">
                <a:latin typeface="Calisto MT" panose="02040603050505030304" pitchFamily="18" charset="0"/>
              </a:rPr>
              <a:t> yang </a:t>
            </a:r>
            <a:r>
              <a:rPr lang="en-US" sz="1800" dirty="0" err="1">
                <a:latin typeface="Calisto MT" panose="02040603050505030304" pitchFamily="18" charset="0"/>
              </a:rPr>
              <a:t>melahirkan</a:t>
            </a:r>
            <a:endParaRPr lang="en-US" sz="1800" dirty="0">
              <a:latin typeface="Calisto MT" panose="02040603050505030304" pitchFamily="18" charset="0"/>
            </a:endParaRPr>
          </a:p>
          <a:p>
            <a:pPr marL="354013" lvl="2" indent="-177800">
              <a:lnSpc>
                <a:spcPct val="100000"/>
              </a:lnSpc>
              <a:tabLst>
                <a:tab pos="354013" algn="l"/>
              </a:tabLst>
            </a:pPr>
            <a:r>
              <a:rPr lang="en-US" sz="1800" dirty="0" err="1">
                <a:latin typeface="Calisto MT" panose="02040603050505030304" pitchFamily="18" charset="0"/>
              </a:rPr>
              <a:t>Bantuan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perkawinan</a:t>
            </a:r>
            <a:r>
              <a:rPr lang="en-US" sz="1800" dirty="0">
                <a:latin typeface="Calisto MT" panose="02040603050505030304" pitchFamily="18" charset="0"/>
              </a:rPr>
              <a:t>, </a:t>
            </a:r>
            <a:r>
              <a:rPr lang="en-US" sz="1800" dirty="0" err="1">
                <a:latin typeface="Calisto MT" panose="02040603050505030304" pitchFamily="18" charset="0"/>
              </a:rPr>
              <a:t>mengkhitankan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atau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membaptiskan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anak</a:t>
            </a:r>
            <a:r>
              <a:rPr lang="en-US" sz="1800" dirty="0">
                <a:latin typeface="Calisto MT" panose="02040603050505030304" pitchFamily="18" charset="0"/>
              </a:rPr>
              <a:t>.</a:t>
            </a:r>
          </a:p>
          <a:p>
            <a:pPr lvl="0">
              <a:lnSpc>
                <a:spcPct val="100000"/>
              </a:lnSpc>
            </a:pPr>
            <a:r>
              <a:rPr lang="en-US" sz="1800" dirty="0" err="1">
                <a:latin typeface="Calisto MT" panose="02040603050505030304" pitchFamily="18" charset="0"/>
              </a:rPr>
              <a:t>Upaya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perusahaan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memberikan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tunjangan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hari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tua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atau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pensiun</a:t>
            </a:r>
            <a:r>
              <a:rPr lang="en-US" sz="1800" dirty="0">
                <a:latin typeface="Calisto MT" panose="02040603050505030304" pitchFamily="18" charset="0"/>
              </a:rPr>
              <a:t>.</a:t>
            </a:r>
          </a:p>
          <a:p>
            <a:pPr lvl="0">
              <a:lnSpc>
                <a:spcPct val="100000"/>
              </a:lnSpc>
            </a:pPr>
            <a:r>
              <a:rPr lang="en-US" sz="1800" dirty="0" err="1">
                <a:latin typeface="Calisto MT" panose="02040603050505030304" pitchFamily="18" charset="0"/>
              </a:rPr>
              <a:t>Upaya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bantuan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untuk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olah</a:t>
            </a:r>
            <a:r>
              <a:rPr lang="en-US" sz="1800" dirty="0">
                <a:latin typeface="Calisto MT" panose="02040603050505030304" pitchFamily="18" charset="0"/>
              </a:rPr>
              <a:t> raga, </a:t>
            </a:r>
            <a:r>
              <a:rPr lang="en-US" sz="1800" dirty="0" err="1">
                <a:latin typeface="Calisto MT" panose="02040603050505030304" pitchFamily="18" charset="0"/>
              </a:rPr>
              <a:t>rekreasi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atau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hiburan</a:t>
            </a:r>
            <a:r>
              <a:rPr lang="en-US" sz="1800" dirty="0">
                <a:latin typeface="Calisto MT" panose="02040603050505030304" pitchFamily="18" charset="0"/>
              </a:rPr>
              <a:t>, </a:t>
            </a:r>
            <a:r>
              <a:rPr lang="en-US" sz="1800" dirty="0" err="1">
                <a:latin typeface="Calisto MT" panose="02040603050505030304" pitchFamily="18" charset="0"/>
              </a:rPr>
              <a:t>kantin</a:t>
            </a:r>
            <a:r>
              <a:rPr lang="en-US" sz="1800" dirty="0">
                <a:latin typeface="Calisto MT" panose="02040603050505030304" pitchFamily="18" charset="0"/>
              </a:rPr>
              <a:t>, </a:t>
            </a:r>
            <a:r>
              <a:rPr lang="en-US" sz="1800" dirty="0" err="1">
                <a:latin typeface="Calisto MT" panose="02040603050505030304" pitchFamily="18" charset="0"/>
              </a:rPr>
              <a:t>tempat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istirahat</a:t>
            </a:r>
            <a:r>
              <a:rPr lang="en-US" sz="1800" dirty="0">
                <a:latin typeface="Calisto MT" panose="02040603050505030304" pitchFamily="18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</a:rPr>
              <a:t>dan</a:t>
            </a:r>
            <a:r>
              <a:rPr lang="en-US" sz="1800" dirty="0">
                <a:latin typeface="Calisto MT" panose="02040603050505030304" pitchFamily="18" charset="0"/>
              </a:rPr>
              <a:t> lain-lain.</a:t>
            </a:r>
          </a:p>
          <a:p>
            <a:pPr>
              <a:lnSpc>
                <a:spcPct val="100000"/>
              </a:lnSpc>
            </a:pPr>
            <a:endParaRPr lang="en-US" sz="18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8188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83455"/>
            <a:ext cx="8245621" cy="5257800"/>
          </a:xfrm>
        </p:spPr>
        <p:txBody>
          <a:bodyPr>
            <a:normAutofit fontScale="85000" lnSpcReduction="20000"/>
          </a:bodyPr>
          <a:lstStyle/>
          <a:p>
            <a:pPr marL="254794" indent="-254794"/>
            <a:r>
              <a:rPr lang="id-ID" sz="2400" dirty="0">
                <a:latin typeface="Calisto MT" panose="02040603050505030304" pitchFamily="18" charset="0"/>
              </a:rPr>
              <a:t>Perubahan peran negara</a:t>
            </a:r>
            <a:r>
              <a:rPr lang="en-US" sz="2400" dirty="0">
                <a:latin typeface="Calisto MT" panose="02040603050505030304" pitchFamily="18" charset="0"/>
              </a:rPr>
              <a:t> (</a:t>
            </a:r>
            <a:r>
              <a:rPr lang="en-US" sz="2400" dirty="0" err="1">
                <a:latin typeface="Calisto MT" panose="02040603050505030304" pitchFamily="18" charset="0"/>
              </a:rPr>
              <a:t>menarik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diri</a:t>
            </a:r>
            <a:r>
              <a:rPr lang="en-US" sz="2400" dirty="0">
                <a:latin typeface="Calisto MT" panose="02040603050505030304" pitchFamily="18" charset="0"/>
              </a:rPr>
              <a:t>), Pro </a:t>
            </a:r>
            <a:r>
              <a:rPr lang="en-US" sz="2400" dirty="0" err="1">
                <a:latin typeface="Calisto MT" panose="02040603050505030304" pitchFamily="18" charset="0"/>
              </a:rPr>
              <a:t>Pemilik</a:t>
            </a:r>
            <a:r>
              <a:rPr lang="en-US" sz="2400" dirty="0">
                <a:latin typeface="Calisto MT" panose="02040603050505030304" pitchFamily="18" charset="0"/>
              </a:rPr>
              <a:t> Modal, PP 78 </a:t>
            </a:r>
            <a:r>
              <a:rPr lang="en-US" sz="2400" dirty="0" err="1">
                <a:latin typeface="Calisto MT" panose="02040603050505030304" pitchFamily="18" charset="0"/>
              </a:rPr>
              <a:t>Upah</a:t>
            </a:r>
            <a:r>
              <a:rPr lang="en-US" sz="2400" dirty="0">
                <a:latin typeface="Calisto MT" panose="02040603050505030304" pitchFamily="18" charset="0"/>
              </a:rPr>
              <a:t> Minimum, </a:t>
            </a:r>
            <a:r>
              <a:rPr lang="en-US" sz="2400" dirty="0" err="1">
                <a:latin typeface="Calisto MT" panose="02040603050505030304" pitchFamily="18" charset="0"/>
              </a:rPr>
              <a:t>Omnibuslaw</a:t>
            </a:r>
            <a:r>
              <a:rPr lang="en-US" sz="2400" dirty="0">
                <a:latin typeface="Calisto MT" panose="02040603050505030304" pitchFamily="18" charset="0"/>
              </a:rPr>
              <a:t>, PP 34,35, 36/51, 37, </a:t>
            </a:r>
            <a:r>
              <a:rPr lang="en-US" sz="2400" dirty="0" err="1">
                <a:latin typeface="Calisto MT" panose="02040603050505030304" pitchFamily="18" charset="0"/>
              </a:rPr>
              <a:t>Revisi</a:t>
            </a:r>
            <a:r>
              <a:rPr lang="en-US" sz="2400" dirty="0">
                <a:latin typeface="Calisto MT" panose="02040603050505030304" pitchFamily="18" charset="0"/>
              </a:rPr>
              <a:t> UU SP/SB</a:t>
            </a:r>
          </a:p>
          <a:p>
            <a:pPr marL="254794" indent="-254794"/>
            <a:r>
              <a:rPr lang="en-GB" sz="2400" dirty="0">
                <a:latin typeface="Calisto MT" panose="02040603050505030304" pitchFamily="18" charset="0"/>
              </a:rPr>
              <a:t>Omnibus Law (</a:t>
            </a:r>
            <a:r>
              <a:rPr lang="en-GB" sz="2400" dirty="0" err="1">
                <a:latin typeface="Calisto MT" panose="02040603050505030304" pitchFamily="18" charset="0"/>
              </a:rPr>
              <a:t>Penurunan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perlindungan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syarat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kerja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dan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kesejahteraan</a:t>
            </a:r>
            <a:r>
              <a:rPr lang="en-GB" sz="2400" dirty="0">
                <a:latin typeface="Calisto MT" panose="02040603050505030304" pitchFamily="18" charset="0"/>
              </a:rPr>
              <a:t>)</a:t>
            </a:r>
            <a:endParaRPr lang="id-ID" sz="2400" dirty="0">
              <a:latin typeface="Calisto MT" panose="02040603050505030304" pitchFamily="18" charset="0"/>
            </a:endParaRPr>
          </a:p>
          <a:p>
            <a:pPr marL="254794" indent="-254794"/>
            <a:r>
              <a:rPr lang="en-US" sz="2400" dirty="0" err="1">
                <a:latin typeface="Calisto MT" panose="02040603050505030304" pitchFamily="18" charset="0"/>
              </a:rPr>
              <a:t>Dibuka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sebebas-bebasnya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sekat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negara</a:t>
            </a:r>
            <a:r>
              <a:rPr lang="en-US" sz="2400" dirty="0">
                <a:latin typeface="Calisto MT" panose="02040603050505030304" pitchFamily="18" charset="0"/>
              </a:rPr>
              <a:t> (</a:t>
            </a:r>
            <a:r>
              <a:rPr lang="en-US" sz="2400" dirty="0" err="1">
                <a:latin typeface="Calisto MT" panose="02040603050505030304" pitchFamily="18" charset="0"/>
              </a:rPr>
              <a:t>perdagangan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barang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jasa</a:t>
            </a:r>
            <a:r>
              <a:rPr lang="en-US" sz="2400" dirty="0">
                <a:latin typeface="Calisto MT" panose="02040603050505030304" pitchFamily="18" charset="0"/>
              </a:rPr>
              <a:t>, </a:t>
            </a:r>
            <a:r>
              <a:rPr lang="en-US" sz="2400" dirty="0" err="1">
                <a:latin typeface="Calisto MT" panose="02040603050505030304" pitchFamily="18" charset="0"/>
              </a:rPr>
              <a:t>tenaga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kerja</a:t>
            </a:r>
            <a:r>
              <a:rPr lang="en-US" sz="2400" dirty="0">
                <a:latin typeface="Calisto MT" panose="02040603050505030304" pitchFamily="18" charset="0"/>
              </a:rPr>
              <a:t>/ ACFTA, MEA) </a:t>
            </a:r>
            <a:r>
              <a:rPr lang="en-US" sz="2400" dirty="0" err="1">
                <a:latin typeface="Calisto MT" panose="02040603050505030304" pitchFamily="18" charset="0"/>
              </a:rPr>
              <a:t>Penempatan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Pekerja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Asing</a:t>
            </a:r>
            <a:r>
              <a:rPr lang="en-US" sz="2400" dirty="0">
                <a:latin typeface="Calisto MT" panose="02040603050505030304" pitchFamily="18" charset="0"/>
              </a:rPr>
              <a:t>  </a:t>
            </a:r>
          </a:p>
          <a:p>
            <a:pPr marL="254794" indent="-254794"/>
            <a:r>
              <a:rPr lang="id-ID" sz="2400" dirty="0">
                <a:latin typeface="Calisto MT" panose="02040603050505030304" pitchFamily="18" charset="0"/>
              </a:rPr>
              <a:t>Perubahan di tempat kerja</a:t>
            </a:r>
            <a:r>
              <a:rPr lang="en-US" sz="2400" dirty="0">
                <a:latin typeface="Calisto MT" panose="02040603050505030304" pitchFamily="18" charset="0"/>
              </a:rPr>
              <a:t> (</a:t>
            </a:r>
            <a:r>
              <a:rPr lang="en-US" sz="2400" dirty="0" err="1">
                <a:latin typeface="Calisto MT" panose="02040603050505030304" pitchFamily="18" charset="0"/>
              </a:rPr>
              <a:t>Pasar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Kerja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Fleksibel</a:t>
            </a:r>
            <a:r>
              <a:rPr lang="en-US" sz="2400" dirty="0">
                <a:latin typeface="Calisto MT" panose="02040603050505030304" pitchFamily="18" charset="0"/>
              </a:rPr>
              <a:t>) PKWT, OS, </a:t>
            </a:r>
            <a:r>
              <a:rPr lang="en-US" sz="2400" dirty="0" err="1">
                <a:latin typeface="Calisto MT" panose="02040603050505030304" pitchFamily="18" charset="0"/>
              </a:rPr>
              <a:t>Kasual</a:t>
            </a:r>
            <a:r>
              <a:rPr lang="en-US" sz="2400" dirty="0">
                <a:latin typeface="Calisto MT" panose="02040603050505030304" pitchFamily="18" charset="0"/>
              </a:rPr>
              <a:t>, </a:t>
            </a:r>
            <a:r>
              <a:rPr lang="en-US" sz="2400" dirty="0" err="1">
                <a:latin typeface="Calisto MT" panose="02040603050505030304" pitchFamily="18" charset="0"/>
              </a:rPr>
              <a:t>Borongan</a:t>
            </a:r>
            <a:r>
              <a:rPr lang="en-US" sz="2400" dirty="0">
                <a:latin typeface="Calisto MT" panose="02040603050505030304" pitchFamily="18" charset="0"/>
              </a:rPr>
              <a:t>, </a:t>
            </a:r>
            <a:r>
              <a:rPr lang="en-US" sz="2400" dirty="0" err="1">
                <a:latin typeface="Calisto MT" panose="02040603050505030304" pitchFamily="18" charset="0"/>
              </a:rPr>
              <a:t>Magang</a:t>
            </a:r>
            <a:r>
              <a:rPr lang="en-US" sz="2400" dirty="0">
                <a:latin typeface="Calisto MT" panose="02040603050505030304" pitchFamily="18" charset="0"/>
              </a:rPr>
              <a:t>, </a:t>
            </a:r>
            <a:r>
              <a:rPr lang="en-US" sz="2400" dirty="0" err="1">
                <a:latin typeface="Calisto MT" panose="02040603050505030304" pitchFamily="18" charset="0"/>
              </a:rPr>
              <a:t>Harian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Lepas</a:t>
            </a:r>
            <a:r>
              <a:rPr lang="en-US" sz="2400" dirty="0">
                <a:latin typeface="Calisto MT" panose="02040603050505030304" pitchFamily="18" charset="0"/>
              </a:rPr>
              <a:t> (</a:t>
            </a:r>
            <a:r>
              <a:rPr lang="en-US" sz="2400" dirty="0" err="1">
                <a:latin typeface="Calisto MT" panose="02040603050505030304" pitchFamily="18" charset="0"/>
              </a:rPr>
              <a:t>Pengaturan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Perlindungan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dalam</a:t>
            </a:r>
            <a:r>
              <a:rPr lang="en-US" sz="2400" dirty="0">
                <a:latin typeface="Calisto MT" panose="02040603050505030304" pitchFamily="18" charset="0"/>
              </a:rPr>
              <a:t>  PKB)</a:t>
            </a:r>
            <a:endParaRPr lang="id-ID" sz="2400" dirty="0">
              <a:latin typeface="Calisto MT" panose="02040603050505030304" pitchFamily="18" charset="0"/>
            </a:endParaRPr>
          </a:p>
          <a:p>
            <a:pPr marL="254794" indent="-254794"/>
            <a:r>
              <a:rPr lang="en-US" sz="2400" dirty="0" err="1">
                <a:latin typeface="Calisto MT" panose="02040603050505030304" pitchFamily="18" charset="0"/>
              </a:rPr>
              <a:t>Revolusi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Industri</a:t>
            </a:r>
            <a:r>
              <a:rPr lang="en-US" sz="2400" dirty="0">
                <a:latin typeface="Calisto MT" panose="02040603050505030304" pitchFamily="18" charset="0"/>
              </a:rPr>
              <a:t> 5.0 </a:t>
            </a:r>
          </a:p>
          <a:p>
            <a:pPr marL="254794" indent="-254794"/>
            <a:r>
              <a:rPr lang="en-GB" sz="2400" dirty="0" err="1">
                <a:latin typeface="Calisto MT" panose="02040603050505030304" pitchFamily="18" charset="0"/>
              </a:rPr>
              <a:t>Persoalan</a:t>
            </a:r>
            <a:r>
              <a:rPr lang="en-GB" sz="2400" dirty="0">
                <a:latin typeface="Calisto MT" panose="02040603050505030304" pitchFamily="18" charset="0"/>
              </a:rPr>
              <a:t> K3 (PAK/KK/Covid-19)</a:t>
            </a:r>
          </a:p>
          <a:p>
            <a:pPr marL="254794" indent="-254794"/>
            <a:r>
              <a:rPr lang="en-GB" sz="2400" dirty="0" err="1">
                <a:latin typeface="Calisto MT" panose="02040603050505030304" pitchFamily="18" charset="0"/>
              </a:rPr>
              <a:t>Perubahan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Iklim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dan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Transisi</a:t>
            </a:r>
            <a:r>
              <a:rPr lang="en-GB" sz="2400" dirty="0">
                <a:latin typeface="Calisto MT" panose="02040603050505030304" pitchFamily="18" charset="0"/>
              </a:rPr>
              <a:t> yang </a:t>
            </a:r>
            <a:r>
              <a:rPr lang="en-GB" sz="2400" dirty="0" err="1">
                <a:latin typeface="Calisto MT" panose="02040603050505030304" pitchFamily="18" charset="0"/>
              </a:rPr>
              <a:t>Adil</a:t>
            </a:r>
            <a:endParaRPr lang="id-ID" sz="2400" dirty="0">
              <a:latin typeface="Calisto MT" panose="02040603050505030304" pitchFamily="18" charset="0"/>
            </a:endParaRPr>
          </a:p>
          <a:p>
            <a:pPr marL="254794" indent="-254794"/>
            <a:r>
              <a:rPr lang="en-GB" sz="2400" dirty="0" err="1">
                <a:latin typeface="Calisto MT" panose="02040603050505030304" pitchFamily="18" charset="0"/>
              </a:rPr>
              <a:t>Perkembangan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kebutuhan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pekerja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</a:p>
          <a:p>
            <a:pPr marL="254794" indent="-254794"/>
            <a:r>
              <a:rPr lang="id-ID" sz="2400" dirty="0">
                <a:latin typeface="Calisto MT" panose="02040603050505030304" pitchFamily="18" charset="0"/>
              </a:rPr>
              <a:t>Mengguritanya kekuasaan perusahaan TNC dan MNC</a:t>
            </a:r>
            <a:r>
              <a:rPr lang="en-GB" sz="2400" dirty="0">
                <a:latin typeface="Calisto MT" panose="02040603050505030304" pitchFamily="18" charset="0"/>
              </a:rPr>
              <a:t>/GFA/</a:t>
            </a:r>
            <a:r>
              <a:rPr lang="en-GB" sz="2400" dirty="0" err="1">
                <a:latin typeface="Calisto MT" panose="02040603050505030304" pitchFamily="18" charset="0"/>
              </a:rPr>
              <a:t>Standar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Internasional</a:t>
            </a:r>
            <a:endParaRPr lang="en-US" sz="2400" dirty="0">
              <a:latin typeface="Calisto MT" panose="02040603050505030304" pitchFamily="18" charset="0"/>
            </a:endParaRPr>
          </a:p>
          <a:p>
            <a:pPr marL="254794" indent="-254794"/>
            <a:r>
              <a:rPr lang="id-ID" sz="2400" dirty="0">
                <a:latin typeface="Calisto MT" panose="02040603050505030304" pitchFamily="18" charset="0"/>
              </a:rPr>
              <a:t>Meningkatnya kekuasaan lembaga keuangan internasional</a:t>
            </a:r>
          </a:p>
          <a:p>
            <a:pPr marL="254794" indent="-254794"/>
            <a:r>
              <a:rPr lang="id-ID" sz="2400" dirty="0">
                <a:latin typeface="Calisto MT" panose="02040603050505030304" pitchFamily="18" charset="0"/>
              </a:rPr>
              <a:t>Akumulasi kapital</a:t>
            </a:r>
          </a:p>
          <a:p>
            <a:pPr marL="254794" indent="-254794"/>
            <a:r>
              <a:rPr lang="en-US" sz="2400" dirty="0" err="1">
                <a:latin typeface="Calisto MT" panose="02040603050505030304" pitchFamily="18" charset="0"/>
              </a:rPr>
              <a:t>Perubahan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Karakter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Pekerja</a:t>
            </a:r>
            <a:r>
              <a:rPr lang="en-US" sz="2400" dirty="0">
                <a:latin typeface="Calisto MT" panose="02040603050505030304" pitchFamily="18" charset="0"/>
              </a:rPr>
              <a:t>/</a:t>
            </a:r>
            <a:r>
              <a:rPr lang="en-US" sz="2400" dirty="0" err="1">
                <a:latin typeface="Calisto MT" panose="02040603050505030304" pitchFamily="18" charset="0"/>
              </a:rPr>
              <a:t>Anggota</a:t>
            </a:r>
            <a:r>
              <a:rPr lang="en-US" sz="2400" dirty="0">
                <a:latin typeface="Calisto MT" panose="02040603050505030304" pitchFamily="18" charset="0"/>
              </a:rPr>
              <a:t> (</a:t>
            </a:r>
            <a:r>
              <a:rPr lang="en-US" sz="2400" dirty="0" err="1">
                <a:latin typeface="Calisto MT" panose="02040603050505030304" pitchFamily="18" charset="0"/>
              </a:rPr>
              <a:t>Generasi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Millenial</a:t>
            </a:r>
            <a:r>
              <a:rPr lang="en-US" sz="2400" dirty="0">
                <a:latin typeface="Calisto MT" panose="02040603050505030304" pitchFamily="18" charset="0"/>
              </a:rPr>
              <a:t>)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88014" y="111429"/>
            <a:ext cx="6967972" cy="120700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latin typeface="Calisto MT" panose="02040603050505030304" pitchFamily="18" charset="0"/>
              </a:rPr>
              <a:t>Tantangan</a:t>
            </a:r>
            <a:r>
              <a:rPr lang="en-US" sz="3200" b="1" dirty="0">
                <a:latin typeface="Calisto MT" panose="02040603050505030304" pitchFamily="18" charset="0"/>
              </a:rPr>
              <a:t> </a:t>
            </a:r>
            <a:r>
              <a:rPr lang="en-US" sz="3200" b="1" dirty="0" err="1">
                <a:latin typeface="Calisto MT" panose="02040603050505030304" pitchFamily="18" charset="0"/>
              </a:rPr>
              <a:t>Perundingan</a:t>
            </a:r>
            <a:r>
              <a:rPr lang="en-US" sz="3200" b="1" dirty="0">
                <a:latin typeface="Calisto MT" panose="02040603050505030304" pitchFamily="18" charset="0"/>
              </a:rPr>
              <a:t> PKB  di Era </a:t>
            </a:r>
            <a:r>
              <a:rPr lang="en-US" sz="3200" b="1" dirty="0" err="1">
                <a:latin typeface="Calisto MT" panose="02040603050505030304" pitchFamily="18" charset="0"/>
              </a:rPr>
              <a:t>Globalisasi</a:t>
            </a:r>
            <a:endParaRPr lang="id-ID" sz="3200" b="1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96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53" y="1537146"/>
            <a:ext cx="2943447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 err="1">
                <a:latin typeface="Calisto MT" panose="02040603050505030304" pitchFamily="18" charset="0"/>
              </a:rPr>
              <a:t>Materi</a:t>
            </a:r>
            <a:r>
              <a:rPr lang="en-GB" sz="2000" dirty="0">
                <a:latin typeface="Calisto MT" panose="02040603050505030304" pitchFamily="18" charset="0"/>
              </a:rPr>
              <a:t>/</a:t>
            </a:r>
            <a:r>
              <a:rPr lang="en-GB" sz="2000" dirty="0" err="1">
                <a:latin typeface="Calisto MT" panose="02040603050505030304" pitchFamily="18" charset="0"/>
              </a:rPr>
              <a:t>Pasal</a:t>
            </a:r>
            <a:r>
              <a:rPr lang="en-GB" sz="2000" dirty="0">
                <a:latin typeface="Calisto MT" panose="02040603050505030304" pitchFamily="18" charset="0"/>
              </a:rPr>
              <a:t> :</a:t>
            </a:r>
            <a:endParaRPr lang="en-US" sz="2000" dirty="0">
              <a:latin typeface="Calisto MT" panose="02040603050505030304" pitchFamily="18" charset="0"/>
            </a:endParaRPr>
          </a:p>
          <a:p>
            <a:pPr marL="254794" indent="-254794"/>
            <a:r>
              <a:rPr lang="en-GB" sz="2000" dirty="0">
                <a:latin typeface="Calisto MT" panose="02040603050505030304" pitchFamily="18" charset="0"/>
              </a:rPr>
              <a:t>PP 34 </a:t>
            </a:r>
            <a:r>
              <a:rPr lang="en-GB" sz="2000" dirty="0" err="1">
                <a:latin typeface="Calisto MT" panose="02040603050505030304" pitchFamily="18" charset="0"/>
              </a:rPr>
              <a:t>ttg</a:t>
            </a:r>
            <a:r>
              <a:rPr lang="en-GB" sz="2000" dirty="0">
                <a:latin typeface="Calisto MT" panose="02040603050505030304" pitchFamily="18" charset="0"/>
              </a:rPr>
              <a:t> TKA</a:t>
            </a:r>
          </a:p>
          <a:p>
            <a:pPr marL="254794" indent="-254794"/>
            <a:r>
              <a:rPr lang="en-GB" sz="2000" dirty="0">
                <a:latin typeface="Calisto MT" panose="02040603050505030304" pitchFamily="18" charset="0"/>
              </a:rPr>
              <a:t>PP 35 </a:t>
            </a:r>
            <a:r>
              <a:rPr lang="en-GB" sz="2000" dirty="0" err="1">
                <a:latin typeface="Calisto MT" panose="02040603050505030304" pitchFamily="18" charset="0"/>
              </a:rPr>
              <a:t>ttg</a:t>
            </a:r>
            <a:r>
              <a:rPr lang="en-GB" sz="2000" dirty="0">
                <a:latin typeface="Calisto MT" panose="02040603050505030304" pitchFamily="18" charset="0"/>
              </a:rPr>
              <a:t> PKWT, </a:t>
            </a:r>
            <a:r>
              <a:rPr lang="en-GB" sz="2000" dirty="0" err="1">
                <a:latin typeface="Calisto MT" panose="02040603050505030304" pitchFamily="18" charset="0"/>
              </a:rPr>
              <a:t>Alih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Daya</a:t>
            </a:r>
            <a:r>
              <a:rPr lang="en-GB" sz="2000" dirty="0">
                <a:latin typeface="Calisto MT" panose="02040603050505030304" pitchFamily="18" charset="0"/>
              </a:rPr>
              <a:t>, WKWI, PHK</a:t>
            </a:r>
          </a:p>
          <a:p>
            <a:pPr marL="254794" indent="-254794"/>
            <a:r>
              <a:rPr lang="en-GB" sz="2000" dirty="0">
                <a:latin typeface="Calisto MT" panose="02040603050505030304" pitchFamily="18" charset="0"/>
              </a:rPr>
              <a:t>PP 36/51 </a:t>
            </a:r>
            <a:r>
              <a:rPr lang="en-GB" sz="2000" dirty="0" err="1">
                <a:latin typeface="Calisto MT" panose="02040603050505030304" pitchFamily="18" charset="0"/>
              </a:rPr>
              <a:t>ttg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Pengupahan</a:t>
            </a:r>
            <a:endParaRPr lang="en-GB" sz="2000" dirty="0">
              <a:latin typeface="Calisto MT" panose="02040603050505030304" pitchFamily="18" charset="0"/>
            </a:endParaRPr>
          </a:p>
          <a:p>
            <a:pPr marL="254794" indent="-254794"/>
            <a:r>
              <a:rPr lang="en-GB" sz="2000" dirty="0">
                <a:latin typeface="Calisto MT" panose="02040603050505030304" pitchFamily="18" charset="0"/>
              </a:rPr>
              <a:t>PP 37 </a:t>
            </a:r>
            <a:r>
              <a:rPr lang="en-GB" sz="2000" dirty="0" err="1">
                <a:latin typeface="Calisto MT" panose="02040603050505030304" pitchFamily="18" charset="0"/>
              </a:rPr>
              <a:t>ttg</a:t>
            </a:r>
            <a:r>
              <a:rPr lang="en-GB" sz="2000" dirty="0">
                <a:latin typeface="Calisto MT" panose="02040603050505030304" pitchFamily="18" charset="0"/>
              </a:rPr>
              <a:t> JKP</a:t>
            </a:r>
            <a:endParaRPr lang="en-US" sz="2000" dirty="0">
              <a:latin typeface="Calisto MT" panose="02040603050505030304" pitchFamily="18" charset="0"/>
            </a:endParaRPr>
          </a:p>
          <a:p>
            <a:pPr marL="254794" indent="-254794"/>
            <a:endParaRPr lang="en-US" sz="2000" dirty="0">
              <a:latin typeface="Calisto MT" panose="02040603050505030304" pitchFamily="18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90850"/>
            <a:ext cx="8153400" cy="120700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 err="1">
                <a:latin typeface="Calisto MT" panose="02040603050505030304" pitchFamily="18" charset="0"/>
              </a:rPr>
              <a:t>Beberapa</a:t>
            </a:r>
            <a:r>
              <a:rPr lang="en-US" sz="3200" b="1" dirty="0">
                <a:latin typeface="Calisto MT" panose="02040603050505030304" pitchFamily="18" charset="0"/>
              </a:rPr>
              <a:t> </a:t>
            </a:r>
            <a:r>
              <a:rPr lang="en-US" sz="3200" b="1" dirty="0" err="1">
                <a:latin typeface="Calisto MT" panose="02040603050505030304" pitchFamily="18" charset="0"/>
              </a:rPr>
              <a:t>Substansi</a:t>
            </a:r>
            <a:r>
              <a:rPr lang="en-US" sz="3200" b="1" dirty="0">
                <a:latin typeface="Calisto MT" panose="02040603050505030304" pitchFamily="18" charset="0"/>
              </a:rPr>
              <a:t> </a:t>
            </a:r>
            <a:r>
              <a:rPr lang="en-US" sz="3200" b="1" dirty="0" err="1">
                <a:latin typeface="Calisto MT" panose="02040603050505030304" pitchFamily="18" charset="0"/>
              </a:rPr>
              <a:t>Pokok</a:t>
            </a:r>
            <a:r>
              <a:rPr lang="en-US" sz="3200" b="1" dirty="0">
                <a:latin typeface="Calisto MT" panose="02040603050505030304" pitchFamily="18" charset="0"/>
              </a:rPr>
              <a:t> Omnibus Law </a:t>
            </a:r>
            <a:r>
              <a:rPr lang="en-US" sz="3200" b="1" dirty="0" err="1">
                <a:latin typeface="Calisto MT" panose="02040603050505030304" pitchFamily="18" charset="0"/>
              </a:rPr>
              <a:t>dan</a:t>
            </a:r>
            <a:r>
              <a:rPr lang="en-US" sz="3200" b="1" dirty="0">
                <a:latin typeface="Calisto MT" panose="02040603050505030304" pitchFamily="18" charset="0"/>
              </a:rPr>
              <a:t> </a:t>
            </a:r>
            <a:r>
              <a:rPr lang="en-US" sz="3200" b="1" dirty="0" err="1">
                <a:latin typeface="Calisto MT" panose="02040603050505030304" pitchFamily="18" charset="0"/>
              </a:rPr>
              <a:t>Aturan</a:t>
            </a:r>
            <a:r>
              <a:rPr lang="en-US" sz="3200" b="1" dirty="0">
                <a:latin typeface="Calisto MT" panose="02040603050505030304" pitchFamily="18" charset="0"/>
              </a:rPr>
              <a:t> </a:t>
            </a:r>
            <a:r>
              <a:rPr lang="en-US" sz="3200" b="1" dirty="0" err="1">
                <a:latin typeface="Calisto MT" panose="02040603050505030304" pitchFamily="18" charset="0"/>
              </a:rPr>
              <a:t>Turunannya</a:t>
            </a:r>
            <a:r>
              <a:rPr lang="en-US" sz="3200" b="1" dirty="0">
                <a:latin typeface="Calisto MT" panose="02040603050505030304" pitchFamily="18" charset="0"/>
              </a:rPr>
              <a:t> yang </a:t>
            </a:r>
            <a:r>
              <a:rPr lang="en-US" sz="3200" b="1" dirty="0" err="1">
                <a:latin typeface="Calisto MT" panose="02040603050505030304" pitchFamily="18" charset="0"/>
              </a:rPr>
              <a:t>mengancam</a:t>
            </a:r>
            <a:r>
              <a:rPr lang="en-US" sz="3200" b="1" dirty="0">
                <a:latin typeface="Calisto MT" panose="02040603050505030304" pitchFamily="18" charset="0"/>
              </a:rPr>
              <a:t> </a:t>
            </a:r>
            <a:r>
              <a:rPr lang="en-US" sz="3200" b="1" dirty="0" err="1">
                <a:latin typeface="Calisto MT" panose="02040603050505030304" pitchFamily="18" charset="0"/>
              </a:rPr>
              <a:t>Kepentingan</a:t>
            </a:r>
            <a:r>
              <a:rPr lang="en-US" sz="3200" b="1" dirty="0">
                <a:latin typeface="Calisto MT" panose="02040603050505030304" pitchFamily="18" charset="0"/>
              </a:rPr>
              <a:t> </a:t>
            </a:r>
            <a:r>
              <a:rPr lang="en-US" sz="3200" b="1" dirty="0" err="1">
                <a:latin typeface="Calisto MT" panose="02040603050505030304" pitchFamily="18" charset="0"/>
              </a:rPr>
              <a:t>Pekerja</a:t>
            </a:r>
            <a:endParaRPr lang="id-ID" sz="3200" b="1" dirty="0">
              <a:latin typeface="Calisto MT" panose="02040603050505030304" pitchFamily="18" charset="0"/>
            </a:endParaRPr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CD0CD64D-B3B5-A748-BA70-CD771D32AD92}"/>
              </a:ext>
            </a:extLst>
          </p:cNvPr>
          <p:cNvSpPr txBox="1">
            <a:spLocks/>
          </p:cNvSpPr>
          <p:nvPr/>
        </p:nvSpPr>
        <p:spPr>
          <a:xfrm>
            <a:off x="2971800" y="1371600"/>
            <a:ext cx="5715000" cy="505549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800" dirty="0" err="1">
                <a:latin typeface="Calisto MT" panose="02040603050505030304" pitchFamily="18" charset="0"/>
                <a:cs typeface="Arial" panose="020B0604020202020204" pitchFamily="34" charset="0"/>
              </a:rPr>
              <a:t>Substansi</a:t>
            </a:r>
            <a:r>
              <a:rPr lang="en-GB" sz="18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latin typeface="Calisto MT" panose="02040603050505030304" pitchFamily="18" charset="0"/>
                <a:cs typeface="Arial" panose="020B0604020202020204" pitchFamily="34" charset="0"/>
              </a:rPr>
              <a:t>Pokok</a:t>
            </a:r>
            <a:endParaRPr lang="id-ID" sz="1800" dirty="0">
              <a:latin typeface="Calisto MT" panose="02040603050505030304" pitchFamily="18" charset="0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TKA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disemua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jenis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pekerjaan</a:t>
            </a:r>
            <a:endParaRPr lang="en-US" sz="1600" dirty="0">
              <a:latin typeface="Calisto MT" panose="02040603050505030304" pitchFamily="18" charset="0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Fleksibiltas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Hubungan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Kerja</a:t>
            </a:r>
            <a:r>
              <a:rPr lang="en-US" sz="1800" dirty="0">
                <a:latin typeface="Calisto MT" panose="02040603050505030304" pitchFamily="18" charset="0"/>
                <a:cs typeface="Arial" panose="020B0604020202020204" pitchFamily="34" charset="0"/>
              </a:rPr>
              <a:t> (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PKWT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sepanjang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masa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; Out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Sourscing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/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Alih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daya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  <a:cs typeface="Arial" panose="020B0604020202020204" pitchFamily="34" charset="0"/>
              </a:rPr>
              <a:t>di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semua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jenis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pekerjaan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25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GB" sz="1600" dirty="0">
                <a:latin typeface="Calisto MT" panose="02040603050505030304" pitchFamily="18" charset="0"/>
                <a:cs typeface="Arial" panose="020B0604020202020204" pitchFamily="34" charset="0"/>
              </a:rPr>
              <a:t>PKWT </a:t>
            </a:r>
            <a:r>
              <a:rPr lang="en-GB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tidak</a:t>
            </a:r>
            <a:r>
              <a:rPr lang="en-GB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ada</a:t>
            </a:r>
            <a:r>
              <a:rPr lang="en-GB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syarat</a:t>
            </a:r>
            <a:r>
              <a:rPr lang="en-GB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formil</a:t>
            </a:r>
            <a:r>
              <a:rPr lang="en-GB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perubahan</a:t>
            </a:r>
            <a:r>
              <a:rPr lang="en-GB" sz="1600" dirty="0">
                <a:latin typeface="Calisto MT" panose="02040603050505030304" pitchFamily="18" charset="0"/>
                <a:cs typeface="Arial" panose="020B0604020202020204" pitchFamily="34" charset="0"/>
              </a:rPr>
              <a:t> PKWT </a:t>
            </a:r>
            <a:r>
              <a:rPr lang="en-GB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menjadi</a:t>
            </a:r>
            <a:r>
              <a:rPr lang="en-GB" sz="1600" dirty="0">
                <a:latin typeface="Calisto MT" panose="02040603050505030304" pitchFamily="18" charset="0"/>
                <a:cs typeface="Arial" panose="020B0604020202020204" pitchFamily="34" charset="0"/>
              </a:rPr>
              <a:t> PKWTT</a:t>
            </a:r>
          </a:p>
          <a:p>
            <a:pPr>
              <a:lnSpc>
                <a:spcPct val="125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GB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Alih</a:t>
            </a:r>
            <a:r>
              <a:rPr lang="en-GB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Daya</a:t>
            </a:r>
            <a:r>
              <a:rPr lang="en-GB" sz="1600" dirty="0">
                <a:latin typeface="Calisto MT" panose="02040603050505030304" pitchFamily="18" charset="0"/>
                <a:cs typeface="Arial" panose="020B0604020202020204" pitchFamily="34" charset="0"/>
              </a:rPr>
              <a:t>, </a:t>
            </a:r>
            <a:r>
              <a:rPr lang="en-GB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tidak</a:t>
            </a:r>
            <a:r>
              <a:rPr lang="en-GB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ada</a:t>
            </a:r>
            <a:r>
              <a:rPr lang="en-GB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lagi</a:t>
            </a:r>
            <a:r>
              <a:rPr lang="en-GB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tanggung</a:t>
            </a:r>
            <a:r>
              <a:rPr lang="en-GB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jawab</a:t>
            </a:r>
            <a:r>
              <a:rPr lang="en-GB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perusahaan</a:t>
            </a:r>
            <a:r>
              <a:rPr lang="en-GB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pemakai</a:t>
            </a:r>
            <a:r>
              <a:rPr lang="en-GB" sz="1600" dirty="0">
                <a:latin typeface="Calisto MT" panose="02040603050505030304" pitchFamily="18" charset="0"/>
                <a:cs typeface="Arial" panose="020B0604020202020204" pitchFamily="34" charset="0"/>
              </a:rPr>
              <a:t>, </a:t>
            </a:r>
            <a:r>
              <a:rPr lang="en-GB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tidak</a:t>
            </a:r>
            <a:r>
              <a:rPr lang="en-GB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disebutkan</a:t>
            </a:r>
            <a:r>
              <a:rPr lang="en-GB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jenis</a:t>
            </a:r>
            <a:r>
              <a:rPr lang="en-GB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pekerjaan</a:t>
            </a:r>
            <a:r>
              <a:rPr lang="en-GB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yg</a:t>
            </a:r>
            <a:r>
              <a:rPr lang="en-GB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dapat</a:t>
            </a:r>
            <a:r>
              <a:rPr lang="en-GB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dilakukan</a:t>
            </a:r>
            <a:endParaRPr lang="en-US" sz="1600" dirty="0">
              <a:latin typeface="Calisto MT" panose="02040603050505030304" pitchFamily="18" charset="0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Fleksibilitas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waktu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kerja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 (jam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kerja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kurang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dari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 35 jam per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minggu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25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Upah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satuan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 Jam</a:t>
            </a:r>
          </a:p>
          <a:p>
            <a:pPr>
              <a:lnSpc>
                <a:spcPct val="125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Hilangnya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 UMSK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dan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juga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potensi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 UMK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tidak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ada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kenaikan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25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Kemudahan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mem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-PHK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dan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Calisto MT" panose="02040603050505030304" pitchFamily="18" charset="0"/>
                <a:cs typeface="Arial" panose="020B0604020202020204" pitchFamily="34" charset="0"/>
              </a:rPr>
              <a:t>Berkurangnya</a:t>
            </a:r>
            <a:r>
              <a:rPr lang="en-US" sz="1800" dirty="0">
                <a:latin typeface="Calisto MT" panose="02040603050505030304" pitchFamily="18" charset="0"/>
                <a:cs typeface="Arial" panose="020B0604020202020204" pitchFamily="34" charset="0"/>
              </a:rPr>
              <a:t> U </a:t>
            </a:r>
            <a:r>
              <a:rPr lang="en-US" sz="1800" dirty="0" err="1">
                <a:latin typeface="Calisto MT" panose="02040603050505030304" pitchFamily="18" charset="0"/>
                <a:cs typeface="Arial" panose="020B0604020202020204" pitchFamily="34" charset="0"/>
              </a:rPr>
              <a:t>Pesangon</a:t>
            </a:r>
            <a:r>
              <a:rPr lang="en-US" sz="1800" dirty="0">
                <a:latin typeface="Calisto MT" panose="02040603050505030304" pitchFamily="18" charset="0"/>
                <a:cs typeface="Arial" panose="020B0604020202020204" pitchFamily="34" charset="0"/>
              </a:rPr>
              <a:t>, U PMK, U P </a:t>
            </a:r>
            <a:r>
              <a:rPr lang="en-US" sz="1800" dirty="0" err="1">
                <a:latin typeface="Calisto MT" panose="02040603050505030304" pitchFamily="18" charset="0"/>
                <a:cs typeface="Arial" panose="020B0604020202020204" pitchFamily="34" charset="0"/>
              </a:rPr>
              <a:t>Hak</a:t>
            </a:r>
            <a:r>
              <a:rPr lang="en-US" sz="1800" dirty="0">
                <a:latin typeface="Calisto MT" panose="02040603050505030304" pitchFamily="18" charset="0"/>
                <a:cs typeface="Arial" panose="020B0604020202020204" pitchFamily="34" charset="0"/>
              </a:rPr>
              <a:t>;</a:t>
            </a:r>
            <a:endParaRPr lang="en-US" sz="1600" dirty="0">
              <a:latin typeface="Calisto MT" panose="02040603050505030304" pitchFamily="18" charset="0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JKP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hanya</a:t>
            </a:r>
            <a:r>
              <a:rPr lang="en-US" sz="1600" dirty="0">
                <a:latin typeface="Calisto MT" panose="0204060305050503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Calisto MT" panose="02040603050505030304" pitchFamily="18" charset="0"/>
                <a:cs typeface="Arial" panose="020B0604020202020204" pitchFamily="34" charset="0"/>
              </a:rPr>
              <a:t>Pemanis</a:t>
            </a:r>
            <a:endParaRPr lang="id-ID" sz="1600" dirty="0">
              <a:latin typeface="Calisto MT" panose="0204060305050503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88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371600"/>
            <a:ext cx="7886700" cy="3429000"/>
          </a:xfrm>
        </p:spPr>
        <p:txBody>
          <a:bodyPr>
            <a:normAutofit/>
          </a:bodyPr>
          <a:lstStyle/>
          <a:p>
            <a:pPr algn="ctr"/>
            <a:r>
              <a:rPr lang="en-GB" b="1" dirty="0" err="1">
                <a:latin typeface="Calisto MT" panose="02040603050505030304" pitchFamily="18" charset="0"/>
              </a:rPr>
              <a:t>Beberapa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Landasan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Kenapa</a:t>
            </a:r>
            <a:r>
              <a:rPr lang="en-GB" b="1" dirty="0">
                <a:latin typeface="Calisto MT" panose="02040603050505030304" pitchFamily="18" charset="0"/>
              </a:rPr>
              <a:t> MATERI PKB </a:t>
            </a:r>
            <a:r>
              <a:rPr lang="en-GB" b="1" dirty="0" err="1">
                <a:latin typeface="Calisto MT" panose="02040603050505030304" pitchFamily="18" charset="0"/>
              </a:rPr>
              <a:t>harus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lebih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baik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dari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Undang-Undang</a:t>
            </a:r>
            <a:r>
              <a:rPr lang="en-GB" b="1" dirty="0">
                <a:latin typeface="Calisto MT" panose="02040603050505030304" pitchFamily="18" charset="0"/>
              </a:rPr>
              <a:t> (</a:t>
            </a:r>
            <a:r>
              <a:rPr lang="en-GB" b="1" dirty="0" err="1">
                <a:latin typeface="Calisto MT" panose="02040603050505030304" pitchFamily="18" charset="0"/>
              </a:rPr>
              <a:t>tanpa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Pasal</a:t>
            </a:r>
            <a:r>
              <a:rPr lang="en-GB" b="1" dirty="0">
                <a:latin typeface="Calisto MT" panose="02040603050505030304" pitchFamily="18" charset="0"/>
              </a:rPr>
              <a:t> Omnibus Law )</a:t>
            </a:r>
            <a:endParaRPr lang="en-US" b="1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9574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64800"/>
            <a:ext cx="7886700" cy="1026018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GB" sz="3600" b="1" dirty="0" err="1">
                <a:latin typeface="Calisto MT" panose="02040603050505030304" pitchFamily="18" charset="0"/>
              </a:rPr>
              <a:t>Subtansi</a:t>
            </a:r>
            <a:r>
              <a:rPr lang="en-GB" sz="3600" b="1" dirty="0">
                <a:latin typeface="Calisto MT" panose="02040603050505030304" pitchFamily="18" charset="0"/>
              </a:rPr>
              <a:t> </a:t>
            </a:r>
            <a:r>
              <a:rPr lang="en-GB" sz="3600" b="1" dirty="0" err="1">
                <a:latin typeface="Calisto MT" panose="02040603050505030304" pitchFamily="18" charset="0"/>
              </a:rPr>
              <a:t>Muatan</a:t>
            </a:r>
            <a:r>
              <a:rPr lang="en-GB" sz="3600" b="1" dirty="0">
                <a:latin typeface="Calisto MT" panose="02040603050505030304" pitchFamily="18" charset="0"/>
              </a:rPr>
              <a:t>/</a:t>
            </a:r>
            <a:r>
              <a:rPr lang="en-GB" sz="3600" b="1" dirty="0" err="1">
                <a:latin typeface="Calisto MT" panose="02040603050505030304" pitchFamily="18" charset="0"/>
              </a:rPr>
              <a:t>Materi</a:t>
            </a:r>
            <a:r>
              <a:rPr lang="en-GB" sz="3600" b="1" dirty="0">
                <a:latin typeface="Calisto MT" panose="02040603050505030304" pitchFamily="18" charset="0"/>
              </a:rPr>
              <a:t> PKB </a:t>
            </a:r>
            <a:r>
              <a:rPr lang="en-GB" sz="3600" b="1" dirty="0" err="1">
                <a:latin typeface="Calisto MT" panose="02040603050505030304" pitchFamily="18" charset="0"/>
              </a:rPr>
              <a:t>dalam</a:t>
            </a:r>
            <a:r>
              <a:rPr lang="en-GB" sz="3600" b="1" dirty="0">
                <a:latin typeface="Calisto MT" panose="02040603050505030304" pitchFamily="18" charset="0"/>
              </a:rPr>
              <a:t> </a:t>
            </a:r>
            <a:r>
              <a:rPr lang="en-GB" sz="3600" b="1" dirty="0" err="1">
                <a:latin typeface="Calisto MT" panose="02040603050505030304" pitchFamily="18" charset="0"/>
              </a:rPr>
              <a:t>Ketentuan</a:t>
            </a:r>
            <a:endParaRPr lang="en-US" sz="3600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610600" cy="4351338"/>
          </a:xfrm>
        </p:spPr>
        <p:txBody>
          <a:bodyPr>
            <a:noAutofit/>
          </a:bodyPr>
          <a:lstStyle/>
          <a:p>
            <a:pPr marL="171450" lvl="3">
              <a:spcBef>
                <a:spcPts val="750"/>
              </a:spcBef>
            </a:pPr>
            <a:r>
              <a:rPr lang="id-ID" sz="2400" b="1" dirty="0">
                <a:latin typeface="Calisto MT" panose="02040603050505030304" pitchFamily="18" charset="0"/>
              </a:rPr>
              <a:t>Perjanjian Kerja Bersama </a:t>
            </a:r>
            <a:r>
              <a:rPr lang="id-ID" sz="2400" dirty="0">
                <a:latin typeface="Calisto MT" panose="02040603050505030304" pitchFamily="18" charset="0"/>
              </a:rPr>
              <a:t>yang selanjutnya disingkat PKB adalah perjanjian yang merupakan hasil perundingan antara serikat pekerja/serikat buruh atau beberapa serikat pekerja/serikat buruh yang tercatat pada instansi yang bertanggung jawab di bidang ketenagakerjaan dengan pengusaha, atau beberapa pengusaha atau perkumpulan pengusaha yang memuat </a:t>
            </a:r>
            <a:r>
              <a:rPr lang="id-ID" sz="2400" b="1" dirty="0">
                <a:latin typeface="Calisto MT" panose="02040603050505030304" pitchFamily="18" charset="0"/>
              </a:rPr>
              <a:t>syarat-syarat kerja</a:t>
            </a:r>
            <a:r>
              <a:rPr lang="id-ID" sz="2400" dirty="0">
                <a:latin typeface="Calisto MT" panose="02040603050505030304" pitchFamily="18" charset="0"/>
              </a:rPr>
              <a:t>, </a:t>
            </a:r>
            <a:r>
              <a:rPr lang="id-ID" sz="2400" b="1" dirty="0">
                <a:latin typeface="Calisto MT" panose="02040603050505030304" pitchFamily="18" charset="0"/>
              </a:rPr>
              <a:t>hak dan kewajiban kedua belah pihak</a:t>
            </a:r>
            <a:r>
              <a:rPr lang="id-ID" sz="2400" dirty="0">
                <a:latin typeface="Calisto MT" panose="02040603050505030304" pitchFamily="18" charset="0"/>
              </a:rPr>
              <a:t>. </a:t>
            </a:r>
            <a:r>
              <a:rPr lang="en-GB" sz="2400" dirty="0">
                <a:latin typeface="Calisto MT" panose="02040603050505030304" pitchFamily="18" charset="0"/>
              </a:rPr>
              <a:t>(UU No.13 </a:t>
            </a:r>
            <a:r>
              <a:rPr lang="en-GB" sz="2400" dirty="0" err="1">
                <a:latin typeface="Calisto MT" panose="02040603050505030304" pitchFamily="18" charset="0"/>
              </a:rPr>
              <a:t>tahun</a:t>
            </a:r>
            <a:r>
              <a:rPr lang="en-GB" sz="2400" dirty="0">
                <a:latin typeface="Calisto MT" panose="02040603050505030304" pitchFamily="18" charset="0"/>
              </a:rPr>
              <a:t> 2003)</a:t>
            </a:r>
          </a:p>
          <a:p>
            <a:pPr marL="171450" lvl="3">
              <a:spcBef>
                <a:spcPts val="750"/>
              </a:spcBef>
            </a:pPr>
            <a:r>
              <a:rPr lang="id-ID" sz="2400" b="1" dirty="0">
                <a:latin typeface="Calisto MT" panose="02040603050505030304" pitchFamily="18" charset="0"/>
              </a:rPr>
              <a:t>Syarat kerja </a:t>
            </a:r>
            <a:r>
              <a:rPr lang="id-ID" sz="2400" dirty="0">
                <a:latin typeface="Calisto MT" panose="02040603050505030304" pitchFamily="18" charset="0"/>
              </a:rPr>
              <a:t>sebagaimana dimaksud dalam ayat 2 huruf c </a:t>
            </a:r>
            <a:r>
              <a:rPr lang="id-ID" sz="2400" b="1" dirty="0">
                <a:latin typeface="Calisto MT" panose="02040603050505030304" pitchFamily="18" charset="0"/>
              </a:rPr>
              <a:t>memuat hal</a:t>
            </a:r>
            <a:r>
              <a:rPr lang="en-GB" sz="2400" b="1" dirty="0">
                <a:latin typeface="Calisto MT" panose="02040603050505030304" pitchFamily="18" charset="0"/>
              </a:rPr>
              <a:t>-</a:t>
            </a:r>
            <a:r>
              <a:rPr lang="id-ID" sz="2400" b="1" dirty="0">
                <a:latin typeface="Calisto MT" panose="02040603050505030304" pitchFamily="18" charset="0"/>
              </a:rPr>
              <a:t>hal yang belum diatur dalam peraturan perundang-undangan</a:t>
            </a:r>
            <a:r>
              <a:rPr lang="id-ID" sz="2400" dirty="0">
                <a:latin typeface="Calisto MT" panose="02040603050505030304" pitchFamily="18" charset="0"/>
              </a:rPr>
              <a:t>, </a:t>
            </a:r>
            <a:r>
              <a:rPr lang="id-ID" sz="2400" b="1" dirty="0">
                <a:latin typeface="Calisto MT" panose="02040603050505030304" pitchFamily="18" charset="0"/>
              </a:rPr>
              <a:t>ketentuan yang lebih baik dari peraturan perundang-undangan</a:t>
            </a:r>
            <a:r>
              <a:rPr lang="id-ID" sz="2400" dirty="0">
                <a:latin typeface="Calisto MT" panose="02040603050505030304" pitchFamily="18" charset="0"/>
              </a:rPr>
              <a:t>, </a:t>
            </a:r>
            <a:r>
              <a:rPr lang="id-ID" sz="2400" b="1" dirty="0">
                <a:latin typeface="Calisto MT" panose="02040603050505030304" pitchFamily="18" charset="0"/>
              </a:rPr>
              <a:t>dan rincian pelaksanaan peraturan perundang-undangan</a:t>
            </a:r>
            <a:r>
              <a:rPr lang="en-GB" sz="2400" dirty="0">
                <a:latin typeface="Calisto MT" panose="02040603050505030304" pitchFamily="18" charset="0"/>
              </a:rPr>
              <a:t> (</a:t>
            </a:r>
            <a:r>
              <a:rPr lang="en-GB" sz="2400" dirty="0" err="1">
                <a:latin typeface="Calisto MT" panose="02040603050505030304" pitchFamily="18" charset="0"/>
              </a:rPr>
              <a:t>Permenaker</a:t>
            </a:r>
            <a:r>
              <a:rPr lang="en-GB" sz="2400" dirty="0">
                <a:latin typeface="Calisto MT" panose="02040603050505030304" pitchFamily="18" charset="0"/>
              </a:rPr>
              <a:t> 28/2014 </a:t>
            </a:r>
            <a:r>
              <a:rPr lang="en-GB" sz="2400" dirty="0" err="1">
                <a:latin typeface="Calisto MT" panose="02040603050505030304" pitchFamily="18" charset="0"/>
              </a:rPr>
              <a:t>Pasal</a:t>
            </a:r>
            <a:r>
              <a:rPr lang="en-GB" sz="2400" dirty="0">
                <a:latin typeface="Calisto MT" panose="02040603050505030304" pitchFamily="18" charset="0"/>
              </a:rPr>
              <a:t> 2)</a:t>
            </a:r>
            <a:endParaRPr lang="en-US" sz="2400" dirty="0">
              <a:latin typeface="Calisto MT" panose="02040603050505030304" pitchFamily="18" charset="0"/>
            </a:endParaRPr>
          </a:p>
          <a:p>
            <a:endParaRPr lang="en-US" sz="36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1576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886700" cy="914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latin typeface="Calisto MT" panose="02040603050505030304" pitchFamily="18" charset="0"/>
              </a:rPr>
              <a:t>PKB </a:t>
            </a:r>
            <a:r>
              <a:rPr lang="en-US" sz="3600" b="1" dirty="0" err="1">
                <a:latin typeface="Calisto MT" panose="02040603050505030304" pitchFamily="18" charset="0"/>
              </a:rPr>
              <a:t>merupakan</a:t>
            </a:r>
            <a:r>
              <a:rPr lang="en-US" sz="3600" b="1" dirty="0">
                <a:latin typeface="Calisto MT" panose="02040603050505030304" pitchFamily="18" charset="0"/>
              </a:rPr>
              <a:t> </a:t>
            </a:r>
            <a:r>
              <a:rPr lang="en-US" sz="3600" b="1" dirty="0" err="1">
                <a:latin typeface="Calisto MT" panose="02040603050505030304" pitchFamily="18" charset="0"/>
              </a:rPr>
              <a:t>Bagian</a:t>
            </a:r>
            <a:r>
              <a:rPr lang="en-US" sz="3600" b="1" dirty="0">
                <a:latin typeface="Calisto MT" panose="02040603050505030304" pitchFamily="18" charset="0"/>
              </a:rPr>
              <a:t> </a:t>
            </a:r>
            <a:r>
              <a:rPr lang="en-US" sz="3600" b="1" dirty="0" err="1">
                <a:latin typeface="Calisto MT" panose="02040603050505030304" pitchFamily="18" charset="0"/>
              </a:rPr>
              <a:t>dari</a:t>
            </a:r>
            <a:r>
              <a:rPr lang="en-US" sz="3600" dirty="0">
                <a:latin typeface="Calisto MT" panose="02040603050505030304" pitchFamily="18" charset="0"/>
              </a:rPr>
              <a:t> </a:t>
            </a:r>
            <a:r>
              <a:rPr lang="en-US" sz="3600" b="1" dirty="0" err="1">
                <a:latin typeface="Calisto MT" panose="02040603050505030304" pitchFamily="18" charset="0"/>
              </a:rPr>
              <a:t>Perjanjian</a:t>
            </a:r>
            <a:r>
              <a:rPr lang="en-US" sz="3600" dirty="0">
                <a:latin typeface="Calisto MT" panose="02040603050505030304" pitchFamily="18" charset="0"/>
              </a:rPr>
              <a:t> </a:t>
            </a:r>
            <a:endParaRPr lang="en-US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24000"/>
            <a:ext cx="8210550" cy="4652963"/>
          </a:xfrm>
        </p:spPr>
        <p:txBody>
          <a:bodyPr>
            <a:normAutofit fontScale="92500" lnSpcReduction="10000"/>
          </a:bodyPr>
          <a:lstStyle/>
          <a:p>
            <a:pPr marL="0" lvl="3" indent="0">
              <a:buNone/>
            </a:pPr>
            <a:r>
              <a:rPr lang="en-US" sz="2600" dirty="0" err="1">
                <a:latin typeface="Calisto MT" panose="02040603050505030304" pitchFamily="18" charset="0"/>
              </a:rPr>
              <a:t>Sebagai</a:t>
            </a:r>
            <a:r>
              <a:rPr lang="en-US" sz="2600" dirty="0">
                <a:latin typeface="Calisto MT" panose="02040603050505030304" pitchFamily="18" charset="0"/>
              </a:rPr>
              <a:t> </a:t>
            </a:r>
            <a:r>
              <a:rPr lang="en-US" sz="2600" dirty="0" err="1">
                <a:latin typeface="Calisto MT" panose="02040603050505030304" pitchFamily="18" charset="0"/>
              </a:rPr>
              <a:t>sebuah</a:t>
            </a:r>
            <a:r>
              <a:rPr lang="en-US" sz="2600" dirty="0">
                <a:latin typeface="Calisto MT" panose="02040603050505030304" pitchFamily="18" charset="0"/>
              </a:rPr>
              <a:t> </a:t>
            </a:r>
            <a:r>
              <a:rPr lang="en-US" sz="2600" dirty="0" err="1">
                <a:latin typeface="Calisto MT" panose="02040603050505030304" pitchFamily="18" charset="0"/>
              </a:rPr>
              <a:t>kesepakatan</a:t>
            </a:r>
            <a:r>
              <a:rPr lang="en-US" sz="2600" dirty="0">
                <a:latin typeface="Calisto MT" panose="02040603050505030304" pitchFamily="18" charset="0"/>
              </a:rPr>
              <a:t> </a:t>
            </a:r>
            <a:r>
              <a:rPr lang="en-US" sz="2600" b="1" dirty="0" err="1">
                <a:latin typeface="Calisto MT" panose="02040603050505030304" pitchFamily="18" charset="0"/>
              </a:rPr>
              <a:t>Omnibuslaw</a:t>
            </a:r>
            <a:r>
              <a:rPr lang="en-US" sz="2600" b="1" dirty="0">
                <a:latin typeface="Calisto MT" panose="02040603050505030304" pitchFamily="18" charset="0"/>
              </a:rPr>
              <a:t> </a:t>
            </a:r>
            <a:r>
              <a:rPr lang="en-US" sz="2600" b="1" dirty="0" err="1">
                <a:latin typeface="Calisto MT" panose="02040603050505030304" pitchFamily="18" charset="0"/>
              </a:rPr>
              <a:t>hanya</a:t>
            </a:r>
            <a:r>
              <a:rPr lang="en-US" sz="2600" b="1" dirty="0">
                <a:latin typeface="Calisto MT" panose="02040603050505030304" pitchFamily="18" charset="0"/>
              </a:rPr>
              <a:t> </a:t>
            </a:r>
            <a:r>
              <a:rPr lang="en-US" sz="2600" b="1" dirty="0" err="1">
                <a:latin typeface="Calisto MT" panose="02040603050505030304" pitchFamily="18" charset="0"/>
              </a:rPr>
              <a:t>akan</a:t>
            </a:r>
            <a:r>
              <a:rPr lang="en-US" sz="2600" b="1" dirty="0">
                <a:latin typeface="Calisto MT" panose="02040603050505030304" pitchFamily="18" charset="0"/>
              </a:rPr>
              <a:t> </a:t>
            </a:r>
            <a:r>
              <a:rPr lang="en-US" sz="2600" b="1" dirty="0" err="1">
                <a:latin typeface="Calisto MT" panose="02040603050505030304" pitchFamily="18" charset="0"/>
              </a:rPr>
              <a:t>bisa</a:t>
            </a:r>
            <a:r>
              <a:rPr lang="en-US" sz="2600" b="1" dirty="0">
                <a:latin typeface="Calisto MT" panose="02040603050505030304" pitchFamily="18" charset="0"/>
              </a:rPr>
              <a:t> </a:t>
            </a:r>
            <a:r>
              <a:rPr lang="en-US" sz="2600" b="1" dirty="0" err="1">
                <a:latin typeface="Calisto MT" panose="02040603050505030304" pitchFamily="18" charset="0"/>
              </a:rPr>
              <a:t>masuk</a:t>
            </a:r>
            <a:r>
              <a:rPr lang="en-US" sz="2600" b="1" dirty="0">
                <a:latin typeface="Calisto MT" panose="02040603050505030304" pitchFamily="18" charset="0"/>
              </a:rPr>
              <a:t> </a:t>
            </a:r>
            <a:r>
              <a:rPr lang="en-US" sz="2600" b="1" dirty="0" err="1">
                <a:latin typeface="Calisto MT" panose="02040603050505030304" pitchFamily="18" charset="0"/>
              </a:rPr>
              <a:t>ke</a:t>
            </a:r>
            <a:r>
              <a:rPr lang="en-US" sz="2600" b="1" dirty="0">
                <a:latin typeface="Calisto MT" panose="02040603050505030304" pitchFamily="18" charset="0"/>
              </a:rPr>
              <a:t> </a:t>
            </a:r>
            <a:r>
              <a:rPr lang="en-US" sz="2600" b="1" dirty="0" err="1">
                <a:latin typeface="Calisto MT" panose="02040603050505030304" pitchFamily="18" charset="0"/>
              </a:rPr>
              <a:t>dalam</a:t>
            </a:r>
            <a:r>
              <a:rPr lang="en-US" sz="2600" b="1" dirty="0">
                <a:latin typeface="Calisto MT" panose="02040603050505030304" pitchFamily="18" charset="0"/>
              </a:rPr>
              <a:t> PKB </a:t>
            </a:r>
            <a:r>
              <a:rPr lang="en-US" sz="2600" b="1" dirty="0" err="1">
                <a:latin typeface="Calisto MT" panose="02040603050505030304" pitchFamily="18" charset="0"/>
              </a:rPr>
              <a:t>sepanjang</a:t>
            </a:r>
            <a:r>
              <a:rPr lang="en-US" sz="2600" b="1" dirty="0">
                <a:latin typeface="Calisto MT" panose="02040603050505030304" pitchFamily="18" charset="0"/>
              </a:rPr>
              <a:t> </a:t>
            </a:r>
            <a:r>
              <a:rPr lang="en-US" sz="2600" b="1" dirty="0" err="1">
                <a:latin typeface="Calisto MT" panose="02040603050505030304" pitchFamily="18" charset="0"/>
              </a:rPr>
              <a:t>disepakati</a:t>
            </a:r>
            <a:r>
              <a:rPr lang="en-US" sz="2600" b="1" dirty="0">
                <a:latin typeface="Calisto MT" panose="02040603050505030304" pitchFamily="18" charset="0"/>
              </a:rPr>
              <a:t> oleh </a:t>
            </a:r>
            <a:r>
              <a:rPr lang="en-US" sz="2600" b="1" dirty="0" err="1">
                <a:latin typeface="Calisto MT" panose="02040603050505030304" pitchFamily="18" charset="0"/>
              </a:rPr>
              <a:t>kedua</a:t>
            </a:r>
            <a:r>
              <a:rPr lang="en-US" sz="2600" b="1" dirty="0">
                <a:latin typeface="Calisto MT" panose="02040603050505030304" pitchFamily="18" charset="0"/>
              </a:rPr>
              <a:t> </a:t>
            </a:r>
            <a:r>
              <a:rPr lang="en-US" sz="2600" b="1" dirty="0" err="1">
                <a:latin typeface="Calisto MT" panose="02040603050505030304" pitchFamily="18" charset="0"/>
              </a:rPr>
              <a:t>belah</a:t>
            </a:r>
            <a:r>
              <a:rPr lang="en-US" sz="2600" b="1" dirty="0">
                <a:latin typeface="Calisto MT" panose="02040603050505030304" pitchFamily="18" charset="0"/>
              </a:rPr>
              <a:t> </a:t>
            </a:r>
            <a:r>
              <a:rPr lang="en-US" sz="2600" b="1" dirty="0" err="1">
                <a:latin typeface="Calisto MT" panose="02040603050505030304" pitchFamily="18" charset="0"/>
              </a:rPr>
              <a:t>pihak</a:t>
            </a:r>
            <a:r>
              <a:rPr lang="en-US" sz="2600" dirty="0">
                <a:latin typeface="Calisto MT" panose="02040603050505030304" pitchFamily="18" charset="0"/>
              </a:rPr>
              <a:t>, </a:t>
            </a:r>
            <a:r>
              <a:rPr lang="en-US" sz="2600" dirty="0" err="1">
                <a:latin typeface="Calisto MT" panose="02040603050505030304" pitchFamily="18" charset="0"/>
              </a:rPr>
              <a:t>akan</a:t>
            </a:r>
            <a:r>
              <a:rPr lang="en-US" sz="2600" dirty="0">
                <a:latin typeface="Calisto MT" panose="02040603050505030304" pitchFamily="18" charset="0"/>
              </a:rPr>
              <a:t> </a:t>
            </a:r>
            <a:r>
              <a:rPr lang="en-US" sz="2600" dirty="0" err="1">
                <a:latin typeface="Calisto MT" panose="02040603050505030304" pitchFamily="18" charset="0"/>
              </a:rPr>
              <a:t>tetapi</a:t>
            </a:r>
            <a:r>
              <a:rPr lang="en-US" sz="2600" dirty="0">
                <a:latin typeface="Calisto MT" panose="02040603050505030304" pitchFamily="18" charset="0"/>
              </a:rPr>
              <a:t> </a:t>
            </a:r>
            <a:r>
              <a:rPr lang="en-US" sz="2600" dirty="0" err="1">
                <a:latin typeface="Calisto MT" panose="02040603050505030304" pitchFamily="18" charset="0"/>
              </a:rPr>
              <a:t>apabila</a:t>
            </a:r>
            <a:r>
              <a:rPr lang="en-US" sz="2600" dirty="0">
                <a:latin typeface="Calisto MT" panose="02040603050505030304" pitchFamily="18" charset="0"/>
              </a:rPr>
              <a:t> salah </a:t>
            </a:r>
            <a:r>
              <a:rPr lang="en-US" sz="2600" dirty="0" err="1">
                <a:latin typeface="Calisto MT" panose="02040603050505030304" pitchFamily="18" charset="0"/>
              </a:rPr>
              <a:t>satu</a:t>
            </a:r>
            <a:r>
              <a:rPr lang="en-US" sz="2600" dirty="0">
                <a:latin typeface="Calisto MT" panose="02040603050505030304" pitchFamily="18" charset="0"/>
              </a:rPr>
              <a:t> </a:t>
            </a:r>
            <a:r>
              <a:rPr lang="en-US" sz="2600" dirty="0" err="1">
                <a:latin typeface="Calisto MT" panose="02040603050505030304" pitchFamily="18" charset="0"/>
              </a:rPr>
              <a:t>pihak</a:t>
            </a:r>
            <a:r>
              <a:rPr lang="en-US" sz="2600" dirty="0">
                <a:latin typeface="Calisto MT" panose="02040603050505030304" pitchFamily="18" charset="0"/>
              </a:rPr>
              <a:t> </a:t>
            </a:r>
            <a:r>
              <a:rPr lang="en-US" sz="2600" dirty="0" err="1">
                <a:latin typeface="Calisto MT" panose="02040603050505030304" pitchFamily="18" charset="0"/>
              </a:rPr>
              <a:t>tidak</a:t>
            </a:r>
            <a:r>
              <a:rPr lang="en-US" sz="2600" dirty="0">
                <a:latin typeface="Calisto MT" panose="02040603050505030304" pitchFamily="18" charset="0"/>
              </a:rPr>
              <a:t> </a:t>
            </a:r>
            <a:r>
              <a:rPr lang="en-US" sz="2600" dirty="0" err="1">
                <a:latin typeface="Calisto MT" panose="02040603050505030304" pitchFamily="18" charset="0"/>
              </a:rPr>
              <a:t>menyepakatinya</a:t>
            </a:r>
            <a:r>
              <a:rPr lang="en-US" sz="2600" dirty="0">
                <a:latin typeface="Calisto MT" panose="02040603050505030304" pitchFamily="18" charset="0"/>
              </a:rPr>
              <a:t> </a:t>
            </a:r>
            <a:r>
              <a:rPr lang="en-US" sz="2600" dirty="0" err="1">
                <a:latin typeface="Calisto MT" panose="02040603050505030304" pitchFamily="18" charset="0"/>
              </a:rPr>
              <a:t>maka</a:t>
            </a:r>
            <a:r>
              <a:rPr lang="en-US" sz="2600" dirty="0">
                <a:latin typeface="Calisto MT" panose="02040603050505030304" pitchFamily="18" charset="0"/>
              </a:rPr>
              <a:t> </a:t>
            </a:r>
            <a:r>
              <a:rPr lang="en-US" sz="2600" dirty="0" err="1">
                <a:latin typeface="Calisto MT" panose="02040603050505030304" pitchFamily="18" charset="0"/>
              </a:rPr>
              <a:t>tidak</a:t>
            </a:r>
            <a:r>
              <a:rPr lang="en-US" sz="2600" dirty="0">
                <a:latin typeface="Calisto MT" panose="02040603050505030304" pitchFamily="18" charset="0"/>
              </a:rPr>
              <a:t> </a:t>
            </a:r>
            <a:r>
              <a:rPr lang="en-US" sz="2600" dirty="0" err="1">
                <a:latin typeface="Calisto MT" panose="02040603050505030304" pitchFamily="18" charset="0"/>
              </a:rPr>
              <a:t>jalan</a:t>
            </a:r>
            <a:r>
              <a:rPr lang="en-US" sz="2600" dirty="0">
                <a:latin typeface="Calisto MT" panose="02040603050505030304" pitchFamily="18" charset="0"/>
              </a:rPr>
              <a:t> </a:t>
            </a:r>
            <a:r>
              <a:rPr lang="en-US" sz="2600" dirty="0" err="1">
                <a:latin typeface="Calisto MT" panose="02040603050505030304" pitchFamily="18" charset="0"/>
              </a:rPr>
              <a:t>masuk</a:t>
            </a:r>
            <a:r>
              <a:rPr lang="en-US" sz="2600" dirty="0">
                <a:latin typeface="Calisto MT" panose="02040603050505030304" pitchFamily="18" charset="0"/>
              </a:rPr>
              <a:t> </a:t>
            </a:r>
            <a:r>
              <a:rPr lang="en-US" sz="2600" dirty="0" err="1">
                <a:latin typeface="Calisto MT" panose="02040603050505030304" pitchFamily="18" charset="0"/>
              </a:rPr>
              <a:t>Omnibuslaw</a:t>
            </a:r>
            <a:r>
              <a:rPr lang="en-US" sz="2600" dirty="0">
                <a:latin typeface="Calisto MT" panose="02040603050505030304" pitchFamily="18" charset="0"/>
              </a:rPr>
              <a:t> </a:t>
            </a:r>
            <a:r>
              <a:rPr lang="en-US" sz="2600" dirty="0" err="1">
                <a:latin typeface="Calisto MT" panose="02040603050505030304" pitchFamily="18" charset="0"/>
              </a:rPr>
              <a:t>masuk</a:t>
            </a:r>
            <a:r>
              <a:rPr lang="en-US" sz="2600" dirty="0">
                <a:latin typeface="Calisto MT" panose="02040603050505030304" pitchFamily="18" charset="0"/>
              </a:rPr>
              <a:t> </a:t>
            </a:r>
            <a:r>
              <a:rPr lang="en-US" sz="2600" dirty="0" err="1">
                <a:latin typeface="Calisto MT" panose="02040603050505030304" pitchFamily="18" charset="0"/>
              </a:rPr>
              <a:t>ke</a:t>
            </a:r>
            <a:r>
              <a:rPr lang="en-US" sz="2600" dirty="0">
                <a:latin typeface="Calisto MT" panose="02040603050505030304" pitchFamily="18" charset="0"/>
              </a:rPr>
              <a:t> </a:t>
            </a:r>
            <a:r>
              <a:rPr lang="en-US" sz="2600" dirty="0" err="1">
                <a:latin typeface="Calisto MT" panose="02040603050505030304" pitchFamily="18" charset="0"/>
              </a:rPr>
              <a:t>dalam</a:t>
            </a:r>
            <a:r>
              <a:rPr lang="en-US" sz="2600" dirty="0">
                <a:latin typeface="Calisto MT" panose="02040603050505030304" pitchFamily="18" charset="0"/>
              </a:rPr>
              <a:t> PKB.</a:t>
            </a:r>
          </a:p>
          <a:p>
            <a:pPr marL="0" indent="0">
              <a:buNone/>
            </a:pPr>
            <a:r>
              <a:rPr lang="en-US" sz="2400" dirty="0">
                <a:latin typeface="Calisto MT" panose="02040603050505030304" pitchFamily="18" charset="0"/>
              </a:rPr>
              <a:t>PKB </a:t>
            </a:r>
            <a:r>
              <a:rPr lang="en-US" sz="2400" dirty="0" err="1">
                <a:latin typeface="Calisto MT" panose="02040603050505030304" pitchFamily="18" charset="0"/>
              </a:rPr>
              <a:t>mengikat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antara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Pengusaha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Serikat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pekerja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kedudukannya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berlaku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sebagai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Undang-Undang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bagi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para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pihak</a:t>
            </a:r>
            <a:r>
              <a:rPr lang="en-US" sz="2400" dirty="0">
                <a:latin typeface="Calisto MT" panose="02040603050505030304" pitchFamily="18" charset="0"/>
              </a:rPr>
              <a:t> yang </a:t>
            </a:r>
            <a:r>
              <a:rPr lang="en-US" sz="2400" dirty="0" err="1">
                <a:latin typeface="Calisto MT" panose="02040603050505030304" pitchFamily="18" charset="0"/>
              </a:rPr>
              <a:t>membuatnya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sebagaimana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disebutkan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sebagai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asas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pacta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sunt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servanda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diatur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dalam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pasal</a:t>
            </a:r>
            <a:r>
              <a:rPr lang="en-US" sz="2400" dirty="0">
                <a:latin typeface="Calisto MT" panose="02040603050505030304" pitchFamily="18" charset="0"/>
              </a:rPr>
              <a:t> 1338 KUH </a:t>
            </a:r>
            <a:r>
              <a:rPr lang="en-US" sz="2400" dirty="0" err="1">
                <a:latin typeface="Calisto MT" panose="02040603050505030304" pitchFamily="18" charset="0"/>
              </a:rPr>
              <a:t>Perdata</a:t>
            </a:r>
            <a:r>
              <a:rPr lang="en-US" sz="2400" dirty="0">
                <a:latin typeface="Calisto MT" panose="02040603050505030304" pitchFamily="18" charset="0"/>
              </a:rPr>
              <a:t>.</a:t>
            </a:r>
          </a:p>
          <a:p>
            <a:pPr lvl="0"/>
            <a:r>
              <a:rPr lang="en-US" sz="2400" dirty="0" err="1">
                <a:latin typeface="Calisto MT" panose="02040603050505030304" pitchFamily="18" charset="0"/>
              </a:rPr>
              <a:t>Perjanjian</a:t>
            </a:r>
            <a:r>
              <a:rPr lang="en-US" sz="2400" dirty="0">
                <a:latin typeface="Calisto MT" panose="02040603050505030304" pitchFamily="18" charset="0"/>
              </a:rPr>
              <a:t> yang </a:t>
            </a:r>
            <a:r>
              <a:rPr lang="en-US" sz="2400" dirty="0" err="1">
                <a:latin typeface="Calisto MT" panose="02040603050505030304" pitchFamily="18" charset="0"/>
              </a:rPr>
              <a:t>dibuat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secara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sah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berlaku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sebagai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undang-undang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bagi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mereka</a:t>
            </a:r>
            <a:r>
              <a:rPr lang="en-US" sz="2400" dirty="0">
                <a:latin typeface="Calisto MT" panose="02040603050505030304" pitchFamily="18" charset="0"/>
              </a:rPr>
              <a:t> yang </a:t>
            </a:r>
            <a:r>
              <a:rPr lang="en-US" sz="2400" dirty="0" err="1">
                <a:latin typeface="Calisto MT" panose="02040603050505030304" pitchFamily="18" charset="0"/>
              </a:rPr>
              <a:t>membuatnya</a:t>
            </a:r>
            <a:r>
              <a:rPr lang="en-US" sz="2400" dirty="0">
                <a:latin typeface="Calisto MT" panose="02040603050505030304" pitchFamily="18" charset="0"/>
              </a:rPr>
              <a:t>. </a:t>
            </a:r>
          </a:p>
          <a:p>
            <a:pPr lvl="0"/>
            <a:r>
              <a:rPr lang="en-US" sz="2400" dirty="0" err="1">
                <a:latin typeface="Calisto MT" panose="02040603050505030304" pitchFamily="18" charset="0"/>
              </a:rPr>
              <a:t>Perjanjian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itu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tidak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dapat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ditarik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kembali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selain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dengan</a:t>
            </a:r>
            <a:br>
              <a:rPr lang="en-US" sz="2400" dirty="0">
                <a:latin typeface="Calisto MT" panose="02040603050505030304" pitchFamily="18" charset="0"/>
              </a:rPr>
            </a:br>
            <a:r>
              <a:rPr lang="en-US" sz="2400" dirty="0" err="1">
                <a:latin typeface="Calisto MT" panose="02040603050505030304" pitchFamily="18" charset="0"/>
              </a:rPr>
              <a:t>kesepakatan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kedua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belah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pihak</a:t>
            </a:r>
            <a:r>
              <a:rPr lang="en-US" sz="2400" dirty="0">
                <a:latin typeface="Calisto MT" panose="02040603050505030304" pitchFamily="18" charset="0"/>
              </a:rPr>
              <a:t>, </a:t>
            </a:r>
            <a:r>
              <a:rPr lang="en-US" sz="2400" dirty="0" err="1">
                <a:latin typeface="Calisto MT" panose="02040603050505030304" pitchFamily="18" charset="0"/>
              </a:rPr>
              <a:t>atau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karena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alasan-alasan</a:t>
            </a:r>
            <a:r>
              <a:rPr lang="en-US" sz="2400" dirty="0">
                <a:latin typeface="Calisto MT" panose="02040603050505030304" pitchFamily="18" charset="0"/>
              </a:rPr>
              <a:t> yang </a:t>
            </a:r>
            <a:r>
              <a:rPr lang="en-US" sz="2400" dirty="0" err="1">
                <a:latin typeface="Calisto MT" panose="02040603050505030304" pitchFamily="18" charset="0"/>
              </a:rPr>
              <a:t>ditentukan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oleh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undangundang</a:t>
            </a:r>
            <a:r>
              <a:rPr lang="en-US" sz="2400" dirty="0">
                <a:latin typeface="Calisto MT" panose="02040603050505030304" pitchFamily="18" charset="0"/>
              </a:rPr>
              <a:t>. </a:t>
            </a:r>
          </a:p>
          <a:p>
            <a:pPr lvl="0"/>
            <a:r>
              <a:rPr lang="en-US" sz="2400" dirty="0" err="1">
                <a:latin typeface="Calisto MT" panose="02040603050505030304" pitchFamily="18" charset="0"/>
              </a:rPr>
              <a:t>Perjanjian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harus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dilaksanakan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dengan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itikad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baik</a:t>
            </a:r>
            <a:r>
              <a:rPr lang="en-US" sz="2400" dirty="0">
                <a:latin typeface="Calisto MT" panose="02040603050505030304" pitchFamily="18" charset="0"/>
              </a:rPr>
              <a:t>.</a:t>
            </a:r>
          </a:p>
          <a:p>
            <a:endParaRPr lang="en-US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2780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70367"/>
            <a:ext cx="7886700" cy="675968"/>
          </a:xfrm>
          <a:noFill/>
        </p:spPr>
        <p:txBody>
          <a:bodyPr/>
          <a:lstStyle/>
          <a:p>
            <a:pPr algn="ctr"/>
            <a:r>
              <a:rPr lang="en-GB" b="1" dirty="0" err="1">
                <a:latin typeface="Calisto MT" panose="02040603050505030304" pitchFamily="18" charset="0"/>
              </a:rPr>
              <a:t>Substansi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Muatan</a:t>
            </a:r>
            <a:r>
              <a:rPr lang="en-GB" b="1" dirty="0">
                <a:latin typeface="Calisto MT" panose="02040603050505030304" pitchFamily="18" charset="0"/>
              </a:rPr>
              <a:t> PKB </a:t>
            </a:r>
            <a:r>
              <a:rPr lang="en-GB" b="1" dirty="0" err="1">
                <a:latin typeface="Calisto MT" panose="02040603050505030304" pitchFamily="18" charset="0"/>
              </a:rPr>
              <a:t>dalam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Ketentuan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5334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2400" b="1" dirty="0" err="1">
                <a:latin typeface="Calisto MT" panose="02040603050505030304" pitchFamily="18" charset="0"/>
              </a:rPr>
              <a:t>Pasal</a:t>
            </a:r>
            <a:r>
              <a:rPr lang="en-GB" sz="2400" b="1" dirty="0">
                <a:latin typeface="Calisto MT" panose="02040603050505030304" pitchFamily="18" charset="0"/>
              </a:rPr>
              <a:t> 124 UU No.13 </a:t>
            </a:r>
            <a:r>
              <a:rPr lang="en-GB" sz="2400" b="1" dirty="0" err="1">
                <a:latin typeface="Calisto MT" panose="02040603050505030304" pitchFamily="18" charset="0"/>
              </a:rPr>
              <a:t>Tahun</a:t>
            </a:r>
            <a:r>
              <a:rPr lang="en-GB" sz="2400" b="1" dirty="0">
                <a:latin typeface="Calisto MT" panose="02040603050505030304" pitchFamily="18" charset="0"/>
              </a:rPr>
              <a:t> 2003, </a:t>
            </a:r>
            <a:r>
              <a:rPr lang="id-ID" sz="2400" dirty="0">
                <a:latin typeface="Calisto MT" panose="02040603050505030304" pitchFamily="18" charset="0"/>
              </a:rPr>
              <a:t>Ketentuan dalam perjanjian kerja bersama tidak boleh bertentangan dengan peraturan perundang-undangan yang berlaku</a:t>
            </a:r>
            <a:endParaRPr lang="en-GB" sz="2400" dirty="0">
              <a:latin typeface="Calisto MT" panose="02040603050505030304" pitchFamily="18" charset="0"/>
            </a:endParaRPr>
          </a:p>
          <a:p>
            <a:r>
              <a:rPr lang="id-ID" sz="2400" b="1" i="1" dirty="0">
                <a:latin typeface="Calisto MT" panose="02040603050505030304" pitchFamily="18" charset="0"/>
              </a:rPr>
              <a:t>Yang dimaksud tidak boleh bertentangan dengan peraturan perundang-undangan yang berlaku adalah kualitas dan kuantitas isi perjanjian kerja bersama tidak boleh lebih rendah dari peraturan perundangan-undangan</a:t>
            </a:r>
            <a:r>
              <a:rPr lang="id-ID" sz="2400" i="1" dirty="0">
                <a:latin typeface="Calisto MT" panose="02040603050505030304" pitchFamily="18" charset="0"/>
              </a:rPr>
              <a:t>.</a:t>
            </a:r>
            <a:endParaRPr lang="en-US" sz="2400" dirty="0">
              <a:latin typeface="Calisto MT" panose="02040603050505030304" pitchFamily="18" charset="0"/>
            </a:endParaRPr>
          </a:p>
          <a:p>
            <a:pPr marL="0" indent="0">
              <a:buNone/>
            </a:pPr>
            <a:r>
              <a:rPr lang="en-GB" sz="2400" b="1" dirty="0" err="1">
                <a:latin typeface="Calisto MT" panose="02040603050505030304" pitchFamily="18" charset="0"/>
              </a:rPr>
              <a:t>Pasal</a:t>
            </a:r>
            <a:r>
              <a:rPr lang="en-GB" sz="2400" b="1" dirty="0">
                <a:latin typeface="Calisto MT" panose="02040603050505030304" pitchFamily="18" charset="0"/>
              </a:rPr>
              <a:t> 118 UU No.13 </a:t>
            </a:r>
            <a:r>
              <a:rPr lang="en-GB" sz="2400" b="1" dirty="0" err="1">
                <a:latin typeface="Calisto MT" panose="02040603050505030304" pitchFamily="18" charset="0"/>
              </a:rPr>
              <a:t>Tahun</a:t>
            </a:r>
            <a:r>
              <a:rPr lang="en-GB" sz="2400" b="1" dirty="0">
                <a:latin typeface="Calisto MT" panose="02040603050505030304" pitchFamily="18" charset="0"/>
              </a:rPr>
              <a:t> 2003</a:t>
            </a:r>
            <a:r>
              <a:rPr lang="en-GB" sz="2400" dirty="0">
                <a:latin typeface="Calisto MT" panose="02040603050505030304" pitchFamily="18" charset="0"/>
              </a:rPr>
              <a:t>, </a:t>
            </a:r>
            <a:r>
              <a:rPr lang="id-ID" sz="2400" dirty="0">
                <a:latin typeface="Calisto MT" panose="02040603050505030304" pitchFamily="18" charset="0"/>
              </a:rPr>
              <a:t>Dalam 1 (satu) perusahaan hanya dapat dibuat 1 (satu) perjanjian kerja bersama yang berlaku bagi seluruh pekerja/buruh di perusahaan. </a:t>
            </a:r>
            <a:endParaRPr lang="en-GB" sz="2400" dirty="0">
              <a:latin typeface="Calisto MT" panose="02040603050505030304" pitchFamily="18" charset="0"/>
            </a:endParaRPr>
          </a:p>
          <a:p>
            <a:pPr marL="0" indent="0">
              <a:buNone/>
            </a:pPr>
            <a:r>
              <a:rPr lang="en-US" sz="2400" b="1" dirty="0" err="1">
                <a:latin typeface="Calisto MT" panose="02040603050505030304" pitchFamily="18" charset="0"/>
              </a:rPr>
              <a:t>Pasal</a:t>
            </a:r>
            <a:r>
              <a:rPr lang="en-US" sz="2400" b="1" dirty="0">
                <a:latin typeface="Calisto MT" panose="02040603050505030304" pitchFamily="18" charset="0"/>
              </a:rPr>
              <a:t> 15 </a:t>
            </a:r>
            <a:r>
              <a:rPr lang="en-US" sz="2400" b="1" dirty="0" err="1">
                <a:latin typeface="Calisto MT" panose="02040603050505030304" pitchFamily="18" charset="0"/>
              </a:rPr>
              <a:t>Permenaker</a:t>
            </a:r>
            <a:r>
              <a:rPr lang="en-US" sz="2400" b="1" dirty="0">
                <a:latin typeface="Calisto MT" panose="02040603050505030304" pitchFamily="18" charset="0"/>
              </a:rPr>
              <a:t> 28/2014, </a:t>
            </a:r>
            <a:r>
              <a:rPr lang="en-US" sz="2400" dirty="0" err="1">
                <a:latin typeface="Calisto MT" panose="02040603050505030304" pitchFamily="18" charset="0"/>
              </a:rPr>
              <a:t>Dalam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satu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perusahaan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hanya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dapat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dibuat</a:t>
            </a:r>
            <a:r>
              <a:rPr lang="en-US" sz="2400" dirty="0">
                <a:latin typeface="Calisto MT" panose="02040603050505030304" pitchFamily="18" charset="0"/>
              </a:rPr>
              <a:t> 1 (</a:t>
            </a:r>
            <a:r>
              <a:rPr lang="en-US" sz="2400" dirty="0" err="1">
                <a:latin typeface="Calisto MT" panose="02040603050505030304" pitchFamily="18" charset="0"/>
              </a:rPr>
              <a:t>satu</a:t>
            </a:r>
            <a:r>
              <a:rPr lang="en-US" sz="2400" dirty="0">
                <a:latin typeface="Calisto MT" panose="02040603050505030304" pitchFamily="18" charset="0"/>
              </a:rPr>
              <a:t>) PKB yang </a:t>
            </a:r>
            <a:r>
              <a:rPr lang="en-US" sz="2400" dirty="0" err="1">
                <a:latin typeface="Calisto MT" panose="02040603050505030304" pitchFamily="18" charset="0"/>
              </a:rPr>
              <a:t>berlaku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bagi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seluruh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pekerja</a:t>
            </a:r>
            <a:r>
              <a:rPr lang="en-US" sz="2400" dirty="0">
                <a:latin typeface="Calisto MT" panose="02040603050505030304" pitchFamily="18" charset="0"/>
              </a:rPr>
              <a:t>/</a:t>
            </a:r>
            <a:r>
              <a:rPr lang="en-US" sz="2400" dirty="0" err="1">
                <a:latin typeface="Calisto MT" panose="02040603050505030304" pitchFamily="18" charset="0"/>
              </a:rPr>
              <a:t>buruh</a:t>
            </a:r>
            <a:r>
              <a:rPr lang="en-US" sz="2400" dirty="0">
                <a:latin typeface="Calisto MT" panose="02040603050505030304" pitchFamily="18" charset="0"/>
              </a:rPr>
              <a:t> di </a:t>
            </a:r>
            <a:r>
              <a:rPr lang="en-US" sz="2400" dirty="0" err="1">
                <a:latin typeface="Calisto MT" panose="02040603050505030304" pitchFamily="18" charset="0"/>
              </a:rPr>
              <a:t>perusahaan</a:t>
            </a:r>
            <a:r>
              <a:rPr lang="en-US" sz="2400" dirty="0">
                <a:latin typeface="Calisto MT" panose="02040603050505030304" pitchFamily="18" charset="0"/>
              </a:rPr>
              <a:t> yang </a:t>
            </a:r>
            <a:r>
              <a:rPr lang="en-US" sz="2400" dirty="0" err="1">
                <a:latin typeface="Calisto MT" panose="02040603050505030304" pitchFamily="18" charset="0"/>
              </a:rPr>
              <a:t>bersangkutan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baik</a:t>
            </a:r>
            <a:r>
              <a:rPr lang="en-US" sz="2400" dirty="0">
                <a:latin typeface="Calisto MT" panose="02040603050505030304" pitchFamily="18" charset="0"/>
              </a:rPr>
              <a:t> PKWT </a:t>
            </a:r>
            <a:r>
              <a:rPr lang="en-US" sz="2400" dirty="0" err="1">
                <a:latin typeface="Calisto MT" panose="02040603050505030304" pitchFamily="18" charset="0"/>
              </a:rPr>
              <a:t>maupun</a:t>
            </a:r>
            <a:r>
              <a:rPr lang="en-US" sz="2400" dirty="0">
                <a:latin typeface="Calisto MT" panose="02040603050505030304" pitchFamily="18" charset="0"/>
              </a:rPr>
              <a:t> PKWTT.</a:t>
            </a:r>
            <a:endParaRPr lang="en-GB" sz="2400" dirty="0">
              <a:latin typeface="Calisto MT" panose="02040603050505030304" pitchFamily="18" charset="0"/>
            </a:endParaRPr>
          </a:p>
          <a:p>
            <a:pPr marL="0" lvl="0" indent="0">
              <a:buNone/>
            </a:pPr>
            <a:r>
              <a:rPr lang="en-GB" sz="2400" b="1" dirty="0" err="1">
                <a:latin typeface="Calisto MT" panose="02040603050505030304" pitchFamily="18" charset="0"/>
              </a:rPr>
              <a:t>Pasal</a:t>
            </a:r>
            <a:r>
              <a:rPr lang="en-GB" sz="2400" b="1" dirty="0">
                <a:latin typeface="Calisto MT" panose="02040603050505030304" pitchFamily="18" charset="0"/>
              </a:rPr>
              <a:t> 127 UU No.13 </a:t>
            </a:r>
            <a:r>
              <a:rPr lang="en-GB" sz="2400" b="1" dirty="0" err="1">
                <a:latin typeface="Calisto MT" panose="02040603050505030304" pitchFamily="18" charset="0"/>
              </a:rPr>
              <a:t>Tahun</a:t>
            </a:r>
            <a:r>
              <a:rPr lang="en-GB" sz="2400" b="1" dirty="0">
                <a:latin typeface="Calisto MT" panose="02040603050505030304" pitchFamily="18" charset="0"/>
              </a:rPr>
              <a:t> 2003</a:t>
            </a:r>
            <a:r>
              <a:rPr lang="en-GB" sz="2400" dirty="0">
                <a:latin typeface="Calisto MT" panose="02040603050505030304" pitchFamily="18" charset="0"/>
              </a:rPr>
              <a:t>, </a:t>
            </a:r>
            <a:r>
              <a:rPr lang="id-ID" sz="2400" dirty="0">
                <a:latin typeface="Calisto MT" panose="02040603050505030304" pitchFamily="18" charset="0"/>
              </a:rPr>
              <a:t>Perjanjian kerja yang dibuat oleh pengusaha dan pekerja/buruh tidak boleh bertentangan dengan perjanjian kerja bersama.</a:t>
            </a:r>
            <a:endParaRPr lang="en-GB" sz="2400" dirty="0">
              <a:latin typeface="Calisto MT" panose="02040603050505030304" pitchFamily="18" charset="0"/>
            </a:endParaRPr>
          </a:p>
          <a:p>
            <a:pPr marL="0" indent="0">
              <a:buNone/>
            </a:pPr>
            <a:r>
              <a:rPr lang="en-GB" sz="2400" b="1" dirty="0" err="1">
                <a:latin typeface="Calisto MT" panose="02040603050505030304" pitchFamily="18" charset="0"/>
              </a:rPr>
              <a:t>Pasal</a:t>
            </a:r>
            <a:r>
              <a:rPr lang="en-GB" sz="2400" b="1" dirty="0">
                <a:latin typeface="Calisto MT" panose="02040603050505030304" pitchFamily="18" charset="0"/>
              </a:rPr>
              <a:t> 128 UU No.13 </a:t>
            </a:r>
            <a:r>
              <a:rPr lang="en-GB" sz="2400" b="1" dirty="0" err="1">
                <a:latin typeface="Calisto MT" panose="02040603050505030304" pitchFamily="18" charset="0"/>
              </a:rPr>
              <a:t>Tahun</a:t>
            </a:r>
            <a:r>
              <a:rPr lang="en-GB" sz="2400" b="1" dirty="0">
                <a:latin typeface="Calisto MT" panose="02040603050505030304" pitchFamily="18" charset="0"/>
              </a:rPr>
              <a:t> 2003</a:t>
            </a:r>
            <a:r>
              <a:rPr lang="en-GB" sz="2400" dirty="0">
                <a:latin typeface="Calisto MT" panose="02040603050505030304" pitchFamily="18" charset="0"/>
              </a:rPr>
              <a:t>, </a:t>
            </a:r>
            <a:r>
              <a:rPr lang="id-ID" sz="2400" dirty="0">
                <a:latin typeface="Calisto MT" panose="02040603050505030304" pitchFamily="18" charset="0"/>
              </a:rPr>
              <a:t>Dalam hal perjanjian kerja tidak memuat aturan-aturan yang diatur dalam perjanjian kerja bersama maka yang berlaku adalah aturan-aturan dalam perjanjian kerja bersama. </a:t>
            </a:r>
            <a:endParaRPr lang="en-US" sz="2400" dirty="0">
              <a:latin typeface="Calisto MT" panose="02040603050505030304" pitchFamily="18" charset="0"/>
            </a:endParaRPr>
          </a:p>
          <a:p>
            <a:pPr marL="0" lvl="0" indent="0">
              <a:buNone/>
            </a:pPr>
            <a:endParaRPr lang="en-GB" sz="2400" dirty="0">
              <a:latin typeface="Calisto MT" panose="02040603050505030304" pitchFamily="18" charset="0"/>
            </a:endParaRPr>
          </a:p>
          <a:p>
            <a:pPr marL="0" lvl="0" indent="0">
              <a:buNone/>
            </a:pPr>
            <a:endParaRPr lang="en-US" sz="2400" dirty="0">
              <a:latin typeface="Calisto MT" panose="02040603050505030304" pitchFamily="18" charset="0"/>
            </a:endParaRPr>
          </a:p>
          <a:p>
            <a:endParaRPr lang="en-US" sz="2400" dirty="0">
              <a:latin typeface="Calisto MT" panose="02040603050505030304" pitchFamily="18" charset="0"/>
            </a:endParaRPr>
          </a:p>
          <a:p>
            <a:endParaRPr lang="en-US" sz="24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6007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68642"/>
            <a:ext cx="8991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 err="1">
                <a:latin typeface="Calisto MT" panose="02040603050505030304" pitchFamily="18" charset="0"/>
              </a:rPr>
              <a:t>Pernyataan</a:t>
            </a:r>
            <a:r>
              <a:rPr lang="en-US" sz="3600" b="1" dirty="0">
                <a:latin typeface="Calisto MT" panose="02040603050505030304" pitchFamily="18" charset="0"/>
              </a:rPr>
              <a:t> </a:t>
            </a:r>
            <a:r>
              <a:rPr lang="en-US" sz="3600" b="1" dirty="0" err="1">
                <a:latin typeface="Calisto MT" panose="02040603050505030304" pitchFamily="18" charset="0"/>
              </a:rPr>
              <a:t>Pemerintah</a:t>
            </a:r>
            <a:r>
              <a:rPr lang="en-US" sz="3600" b="1" dirty="0">
                <a:latin typeface="Calisto MT" panose="02040603050505030304" pitchFamily="18" charset="0"/>
              </a:rPr>
              <a:t>: </a:t>
            </a:r>
            <a:r>
              <a:rPr lang="en-US" sz="3600" b="1" dirty="0" err="1">
                <a:latin typeface="Calisto MT" panose="02040603050505030304" pitchFamily="18" charset="0"/>
              </a:rPr>
              <a:t>hadirnya</a:t>
            </a:r>
            <a:r>
              <a:rPr lang="en-US" sz="3600" b="1" dirty="0">
                <a:latin typeface="Calisto MT" panose="02040603050505030304" pitchFamily="18" charset="0"/>
              </a:rPr>
              <a:t> UU </a:t>
            </a:r>
            <a:r>
              <a:rPr lang="en-US" sz="3600" b="1" dirty="0" err="1">
                <a:latin typeface="Calisto MT" panose="02040603050505030304" pitchFamily="18" charset="0"/>
              </a:rPr>
              <a:t>Cipta</a:t>
            </a:r>
            <a:r>
              <a:rPr lang="en-US" sz="3600" b="1" dirty="0">
                <a:latin typeface="Calisto MT" panose="02040603050505030304" pitchFamily="18" charset="0"/>
              </a:rPr>
              <a:t> </a:t>
            </a:r>
            <a:r>
              <a:rPr lang="en-US" sz="3600" b="1" dirty="0" err="1">
                <a:latin typeface="Calisto MT" panose="02040603050505030304" pitchFamily="18" charset="0"/>
              </a:rPr>
              <a:t>Kerja</a:t>
            </a:r>
            <a:r>
              <a:rPr lang="en-US" sz="3600" b="1" dirty="0">
                <a:latin typeface="Calisto MT" panose="02040603050505030304" pitchFamily="18" charset="0"/>
              </a:rPr>
              <a:t> </a:t>
            </a:r>
            <a:r>
              <a:rPr lang="en-US" sz="3600" b="1" dirty="0" err="1">
                <a:latin typeface="Calisto MT" panose="02040603050505030304" pitchFamily="18" charset="0"/>
              </a:rPr>
              <a:t>dan</a:t>
            </a:r>
            <a:r>
              <a:rPr lang="en-US" sz="3600" b="1" dirty="0">
                <a:latin typeface="Calisto MT" panose="02040603050505030304" pitchFamily="18" charset="0"/>
              </a:rPr>
              <a:t> </a:t>
            </a:r>
            <a:r>
              <a:rPr lang="en-US" sz="3600" b="1" dirty="0" err="1">
                <a:latin typeface="Calisto MT" panose="02040603050505030304" pitchFamily="18" charset="0"/>
              </a:rPr>
              <a:t>aturan</a:t>
            </a:r>
            <a:r>
              <a:rPr lang="en-US" sz="3600" b="1" dirty="0">
                <a:latin typeface="Calisto MT" panose="02040603050505030304" pitchFamily="18" charset="0"/>
              </a:rPr>
              <a:t> </a:t>
            </a:r>
            <a:r>
              <a:rPr lang="en-US" sz="3600" b="1" dirty="0" err="1">
                <a:latin typeface="Calisto MT" panose="02040603050505030304" pitchFamily="18" charset="0"/>
              </a:rPr>
              <a:t>turunannya</a:t>
            </a:r>
            <a:r>
              <a:rPr lang="en-US" sz="3600" b="1" dirty="0">
                <a:latin typeface="Calisto MT" panose="02040603050505030304" pitchFamily="18" charset="0"/>
              </a:rPr>
              <a:t> </a:t>
            </a:r>
            <a:r>
              <a:rPr lang="en-US" sz="3600" b="1" dirty="0" err="1">
                <a:latin typeface="Calisto MT" panose="02040603050505030304" pitchFamily="18" charset="0"/>
              </a:rPr>
              <a:t>tidak</a:t>
            </a:r>
            <a:r>
              <a:rPr lang="en-US" sz="3600" b="1" dirty="0">
                <a:latin typeface="Calisto MT" panose="02040603050505030304" pitchFamily="18" charset="0"/>
              </a:rPr>
              <a:t> </a:t>
            </a:r>
            <a:r>
              <a:rPr lang="en-US" sz="3600" b="1" dirty="0" err="1">
                <a:latin typeface="Calisto MT" panose="02040603050505030304" pitchFamily="18" charset="0"/>
              </a:rPr>
              <a:t>boleh</a:t>
            </a:r>
            <a:r>
              <a:rPr lang="en-US" sz="3600" b="1" dirty="0">
                <a:latin typeface="Calisto MT" panose="02040603050505030304" pitchFamily="18" charset="0"/>
              </a:rPr>
              <a:t> </a:t>
            </a:r>
            <a:r>
              <a:rPr lang="en-US" sz="3600" b="1" dirty="0" err="1">
                <a:latin typeface="Calisto MT" panose="02040603050505030304" pitchFamily="18" charset="0"/>
              </a:rPr>
              <a:t>menurunkan</a:t>
            </a:r>
            <a:r>
              <a:rPr lang="en-US" sz="3600" b="1" dirty="0">
                <a:latin typeface="Calisto MT" panose="02040603050505030304" pitchFamily="18" charset="0"/>
              </a:rPr>
              <a:t> </a:t>
            </a:r>
            <a:r>
              <a:rPr lang="en-US" sz="3600" b="1" dirty="0" err="1">
                <a:latin typeface="Calisto MT" panose="02040603050505030304" pitchFamily="18" charset="0"/>
              </a:rPr>
              <a:t>kualitas</a:t>
            </a:r>
            <a:r>
              <a:rPr lang="en-US" sz="3600" b="1" dirty="0">
                <a:latin typeface="Calisto MT" panose="02040603050505030304" pitchFamily="18" charset="0"/>
              </a:rPr>
              <a:t> PKB yang </a:t>
            </a:r>
            <a:r>
              <a:rPr lang="en-US" sz="3600" b="1" dirty="0" err="1">
                <a:latin typeface="Calisto MT" panose="02040603050505030304" pitchFamily="18" charset="0"/>
              </a:rPr>
              <a:t>sudah</a:t>
            </a:r>
            <a:r>
              <a:rPr lang="en-US" sz="3600" b="1" dirty="0">
                <a:latin typeface="Calisto MT" panose="02040603050505030304" pitchFamily="18" charset="0"/>
              </a:rPr>
              <a:t> </a:t>
            </a:r>
            <a:r>
              <a:rPr lang="en-US" sz="3600" b="1" dirty="0" err="1">
                <a:latin typeface="Calisto MT" panose="02040603050505030304" pitchFamily="18" charset="0"/>
              </a:rPr>
              <a:t>lebih</a:t>
            </a:r>
            <a:r>
              <a:rPr lang="en-US" sz="3600" b="1" dirty="0">
                <a:latin typeface="Calisto MT" panose="02040603050505030304" pitchFamily="18" charset="0"/>
              </a:rPr>
              <a:t> </a:t>
            </a:r>
            <a:r>
              <a:rPr lang="en-US" sz="3600" b="1" dirty="0" err="1">
                <a:latin typeface="Calisto MT" panose="02040603050505030304" pitchFamily="18" charset="0"/>
              </a:rPr>
              <a:t>baik</a:t>
            </a:r>
            <a:r>
              <a:rPr lang="en-US" sz="3600" b="1" dirty="0">
                <a:latin typeface="Calisto MT" panose="02040603050505030304" pitchFamily="18" charset="0"/>
              </a:rPr>
              <a:t> 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dirty="0" err="1">
                <a:latin typeface="Calisto MT" panose="02040603050505030304" pitchFamily="18" charset="0"/>
              </a:rPr>
              <a:t>Menaker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dalam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Pidato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tanggal</a:t>
            </a:r>
            <a:r>
              <a:rPr lang="en-US" sz="2400" dirty="0">
                <a:latin typeface="Calisto MT" panose="02040603050505030304" pitchFamily="18" charset="0"/>
              </a:rPr>
              <a:t> 12 </a:t>
            </a:r>
            <a:r>
              <a:rPr lang="en-US" sz="2400" dirty="0" err="1">
                <a:latin typeface="Calisto MT" panose="02040603050505030304" pitchFamily="18" charset="0"/>
              </a:rPr>
              <a:t>Januari</a:t>
            </a:r>
            <a:r>
              <a:rPr lang="en-US" sz="2400" dirty="0">
                <a:latin typeface="Calisto MT" panose="02040603050505030304" pitchFamily="18" charset="0"/>
              </a:rPr>
              <a:t> 2022</a:t>
            </a:r>
          </a:p>
          <a:p>
            <a:r>
              <a:rPr lang="en-US" sz="2400" dirty="0" err="1">
                <a:latin typeface="Calisto MT" panose="02040603050505030304" pitchFamily="18" charset="0"/>
              </a:rPr>
              <a:t>Dirjen</a:t>
            </a:r>
            <a:r>
              <a:rPr lang="en-US" sz="2400" dirty="0">
                <a:latin typeface="Calisto MT" panose="02040603050505030304" pitchFamily="18" charset="0"/>
              </a:rPr>
              <a:t> PPHI </a:t>
            </a:r>
            <a:r>
              <a:rPr lang="en-US" sz="2400" dirty="0" err="1">
                <a:latin typeface="Calisto MT" panose="02040603050505030304" pitchFamily="18" charset="0"/>
              </a:rPr>
              <a:t>dan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Jamsos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dalam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sambutan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tertulis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saat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pembekalan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bagi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tim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perunding</a:t>
            </a:r>
            <a:r>
              <a:rPr lang="en-US" sz="2400" dirty="0">
                <a:latin typeface="Calisto MT" panose="02040603050505030304" pitchFamily="18" charset="0"/>
              </a:rPr>
              <a:t> PKB PT. BSIN</a:t>
            </a:r>
          </a:p>
          <a:p>
            <a:pPr marL="0" lvl="0" indent="0">
              <a:buNone/>
            </a:pPr>
            <a:r>
              <a:rPr lang="en-US" sz="2400" dirty="0">
                <a:latin typeface="Calisto MT" panose="02040603050505030304" pitchFamily="18" charset="0"/>
              </a:rPr>
              <a:t>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065206"/>
            <a:ext cx="5638800" cy="3429000"/>
          </a:xfrm>
          <a:prstGeom prst="flowChartSummingJunction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3219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b="1" dirty="0" err="1">
                <a:latin typeface="Calisto MT" panose="02040603050505030304" pitchFamily="18" charset="0"/>
              </a:rPr>
              <a:t>Koordinator</a:t>
            </a:r>
            <a:r>
              <a:rPr lang="en-US" sz="3600" b="1" dirty="0">
                <a:latin typeface="Calisto MT" panose="02040603050505030304" pitchFamily="18" charset="0"/>
              </a:rPr>
              <a:t> PP </a:t>
            </a:r>
            <a:r>
              <a:rPr lang="en-US" sz="3600" b="1" dirty="0" err="1">
                <a:latin typeface="Calisto MT" panose="02040603050505030304" pitchFamily="18" charset="0"/>
              </a:rPr>
              <a:t>dan</a:t>
            </a:r>
            <a:r>
              <a:rPr lang="en-US" sz="3600" b="1" dirty="0">
                <a:latin typeface="Calisto MT" panose="02040603050505030304" pitchFamily="18" charset="0"/>
              </a:rPr>
              <a:t> PKB </a:t>
            </a:r>
            <a:r>
              <a:rPr lang="en-US" sz="3600" b="1" dirty="0" err="1">
                <a:latin typeface="Calisto MT" panose="02040603050505030304" pitchFamily="18" charset="0"/>
              </a:rPr>
              <a:t>Dit</a:t>
            </a:r>
            <a:r>
              <a:rPr lang="en-US" sz="3600" b="1" dirty="0">
                <a:latin typeface="Calisto MT" panose="02040603050505030304" pitchFamily="18" charset="0"/>
              </a:rPr>
              <a:t>. </a:t>
            </a:r>
            <a:r>
              <a:rPr lang="en-US" sz="3600" b="1" dirty="0" err="1">
                <a:latin typeface="Calisto MT" panose="02040603050505030304" pitchFamily="18" charset="0"/>
              </a:rPr>
              <a:t>Hubungan</a:t>
            </a:r>
            <a:r>
              <a:rPr lang="en-US" sz="3600" b="1" dirty="0">
                <a:latin typeface="Calisto MT" panose="02040603050505030304" pitchFamily="18" charset="0"/>
              </a:rPr>
              <a:t> </a:t>
            </a:r>
            <a:r>
              <a:rPr lang="en-US" sz="3600" b="1" dirty="0" err="1">
                <a:latin typeface="Calisto MT" panose="02040603050505030304" pitchFamily="18" charset="0"/>
              </a:rPr>
              <a:t>Kerja</a:t>
            </a:r>
            <a:r>
              <a:rPr lang="en-US" sz="3600" b="1" dirty="0">
                <a:latin typeface="Calisto MT" panose="02040603050505030304" pitchFamily="18" charset="0"/>
              </a:rPr>
              <a:t> </a:t>
            </a:r>
            <a:r>
              <a:rPr lang="en-US" sz="3600" b="1" dirty="0" err="1">
                <a:latin typeface="Calisto MT" panose="02040603050505030304" pitchFamily="18" charset="0"/>
              </a:rPr>
              <a:t>dan</a:t>
            </a:r>
            <a:r>
              <a:rPr lang="en-US" sz="3600" b="1" dirty="0">
                <a:latin typeface="Calisto MT" panose="02040603050505030304" pitchFamily="18" charset="0"/>
              </a:rPr>
              <a:t> </a:t>
            </a:r>
            <a:r>
              <a:rPr lang="en-US" sz="3600" b="1" dirty="0" err="1">
                <a:latin typeface="Calisto MT" panose="02040603050505030304" pitchFamily="18" charset="0"/>
              </a:rPr>
              <a:t>Pengupahan</a:t>
            </a:r>
            <a:r>
              <a:rPr lang="en-US" sz="3600" b="1" dirty="0">
                <a:latin typeface="Calisto MT" panose="02040603050505030304" pitchFamily="18" charset="0"/>
              </a:rPr>
              <a:t> </a:t>
            </a:r>
            <a:r>
              <a:rPr lang="en-US" sz="3600" b="1" dirty="0" err="1">
                <a:latin typeface="Calisto MT" panose="02040603050505030304" pitchFamily="18" charset="0"/>
              </a:rPr>
              <a:t>Dirjen</a:t>
            </a:r>
            <a:r>
              <a:rPr lang="en-US" sz="3600" b="1" dirty="0">
                <a:latin typeface="Calisto MT" panose="02040603050505030304" pitchFamily="18" charset="0"/>
              </a:rPr>
              <a:t> PPHI </a:t>
            </a:r>
            <a:r>
              <a:rPr lang="en-US" sz="3600" b="1" dirty="0" err="1">
                <a:latin typeface="Calisto MT" panose="02040603050505030304" pitchFamily="18" charset="0"/>
              </a:rPr>
              <a:t>dan</a:t>
            </a:r>
            <a:r>
              <a:rPr lang="en-US" sz="3600" b="1" dirty="0">
                <a:latin typeface="Calisto MT" panose="02040603050505030304" pitchFamily="18" charset="0"/>
              </a:rPr>
              <a:t> </a:t>
            </a:r>
            <a:r>
              <a:rPr lang="en-US" sz="3600" b="1" dirty="0" err="1">
                <a:latin typeface="Calisto MT" panose="02040603050505030304" pitchFamily="18" charset="0"/>
              </a:rPr>
              <a:t>Jamsos</a:t>
            </a:r>
            <a:r>
              <a:rPr lang="en-US" sz="3600" b="1" dirty="0">
                <a:latin typeface="Calisto MT" panose="02040603050505030304" pitchFamily="18" charset="0"/>
              </a:rPr>
              <a:t> </a:t>
            </a:r>
            <a:r>
              <a:rPr lang="en-US" sz="3600" b="1" dirty="0" err="1">
                <a:latin typeface="Calisto MT" panose="02040603050505030304" pitchFamily="18" charset="0"/>
              </a:rPr>
              <a:t>Kemnaker</a:t>
            </a:r>
            <a:r>
              <a:rPr lang="en-US" sz="3600" b="1" dirty="0">
                <a:latin typeface="Calisto MT" panose="02040603050505030304" pitchFamily="18" charset="0"/>
              </a:rPr>
              <a:t> RI</a:t>
            </a:r>
            <a:endParaRPr lang="en-US" b="1" dirty="0">
              <a:latin typeface="Calisto MT" panose="02040603050505030304" pitchFamily="18" charset="0"/>
            </a:endParaRPr>
          </a:p>
        </p:txBody>
      </p:sp>
      <p:pic>
        <p:nvPicPr>
          <p:cNvPr id="4" name="Content Placeholder 3" descr="C:\Users\Lenovo\Pictures\Screenshots\Screenshot (539)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09" y="1825625"/>
            <a:ext cx="7642382" cy="4351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73144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788" y="533400"/>
            <a:ext cx="7886700" cy="930274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GB" b="1" dirty="0" err="1">
                <a:latin typeface="Calisto MT" panose="02040603050505030304" pitchFamily="18" charset="0"/>
              </a:rPr>
              <a:t>Pendapat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Kemnaker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terhadap</a:t>
            </a:r>
            <a:r>
              <a:rPr lang="en-GB" b="1" dirty="0">
                <a:latin typeface="Calisto MT" panose="02040603050505030304" pitchFamily="18" charset="0"/>
              </a:rPr>
              <a:t> UU </a:t>
            </a:r>
            <a:r>
              <a:rPr lang="en-GB" b="1" dirty="0" err="1">
                <a:latin typeface="Calisto MT" panose="02040603050505030304" pitchFamily="18" charset="0"/>
              </a:rPr>
              <a:t>Ciker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terhadap</a:t>
            </a:r>
            <a:r>
              <a:rPr lang="en-GB" b="1" dirty="0">
                <a:latin typeface="Calisto MT" panose="02040603050505030304" pitchFamily="18" charset="0"/>
              </a:rPr>
              <a:t> PKB </a:t>
            </a:r>
            <a:endParaRPr lang="en-US" b="1" dirty="0">
              <a:latin typeface="Calisto MT" panose="02040603050505030304" pitchFamily="18" charset="0"/>
            </a:endParaRPr>
          </a:p>
        </p:txBody>
      </p:sp>
      <p:pic>
        <p:nvPicPr>
          <p:cNvPr id="1026" name="Picture 2" descr="C:\Users\Lenovo\Pictures\Screenshots\Screenshot (639)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7" t="9856" r="31870" b="9711"/>
          <a:stretch/>
        </p:blipFill>
        <p:spPr bwMode="auto">
          <a:xfrm>
            <a:off x="685800" y="1828800"/>
            <a:ext cx="7848600" cy="480059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041545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86700" cy="1143000"/>
          </a:xfrm>
          <a:noFill/>
        </p:spPr>
        <p:txBody>
          <a:bodyPr/>
          <a:lstStyle/>
          <a:p>
            <a:pPr algn="ctr"/>
            <a:r>
              <a:rPr lang="en-GB" b="1" dirty="0" err="1">
                <a:latin typeface="Calisto MT" panose="02040603050505030304" pitchFamily="18" charset="0"/>
              </a:rPr>
              <a:t>Variabel</a:t>
            </a:r>
            <a:r>
              <a:rPr lang="en-GB" b="1" dirty="0">
                <a:latin typeface="Calisto MT" panose="02040603050505030304" pitchFamily="18" charset="0"/>
              </a:rPr>
              <a:t> yang </a:t>
            </a:r>
            <a:r>
              <a:rPr lang="en-GB" b="1" dirty="0" err="1">
                <a:latin typeface="Calisto MT" panose="02040603050505030304" pitchFamily="18" charset="0"/>
              </a:rPr>
              <a:t>Mempengaruhi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Kualitas</a:t>
            </a:r>
            <a:r>
              <a:rPr lang="en-GB" b="1" dirty="0">
                <a:latin typeface="Calisto MT" panose="02040603050505030304" pitchFamily="18" charset="0"/>
              </a:rPr>
              <a:t>/</a:t>
            </a:r>
            <a:br>
              <a:rPr lang="en-GB" b="1" dirty="0">
                <a:latin typeface="Calisto MT" panose="02040603050505030304" pitchFamily="18" charset="0"/>
              </a:rPr>
            </a:br>
            <a:r>
              <a:rPr lang="en-GB" b="1" dirty="0" err="1">
                <a:latin typeface="Calisto MT" panose="02040603050505030304" pitchFamily="18" charset="0"/>
              </a:rPr>
              <a:t>Muatan</a:t>
            </a:r>
            <a:r>
              <a:rPr lang="en-GB" b="1" dirty="0">
                <a:latin typeface="Calisto MT" panose="02040603050505030304" pitchFamily="18" charset="0"/>
              </a:rPr>
              <a:t> PKB	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886700" cy="4351338"/>
          </a:xfrm>
        </p:spPr>
        <p:txBody>
          <a:bodyPr>
            <a:normAutofit lnSpcReduction="10000"/>
          </a:bodyPr>
          <a:lstStyle/>
          <a:p>
            <a:r>
              <a:rPr lang="en-GB" sz="2400" dirty="0" err="1">
                <a:latin typeface="Calisto MT" panose="02040603050505030304" pitchFamily="18" charset="0"/>
              </a:rPr>
              <a:t>Ukuran</a:t>
            </a:r>
            <a:r>
              <a:rPr lang="en-GB" sz="2400" dirty="0">
                <a:latin typeface="Calisto MT" panose="02040603050505030304" pitchFamily="18" charset="0"/>
              </a:rPr>
              <a:t> Perusahaan (Modal, </a:t>
            </a:r>
            <a:r>
              <a:rPr lang="en-GB" sz="2400" dirty="0" err="1">
                <a:latin typeface="Calisto MT" panose="02040603050505030304" pitchFamily="18" charset="0"/>
              </a:rPr>
              <a:t>Tehnologi</a:t>
            </a:r>
            <a:r>
              <a:rPr lang="en-GB" sz="2400" dirty="0">
                <a:latin typeface="Calisto MT" panose="02040603050505030304" pitchFamily="18" charset="0"/>
              </a:rPr>
              <a:t>, </a:t>
            </a:r>
            <a:r>
              <a:rPr lang="en-GB" sz="2400" dirty="0" err="1">
                <a:latin typeface="Calisto MT" panose="02040603050505030304" pitchFamily="18" charset="0"/>
              </a:rPr>
              <a:t>Jumlah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Tenaga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Kerja</a:t>
            </a:r>
            <a:r>
              <a:rPr lang="en-GB" sz="2400" dirty="0">
                <a:latin typeface="Calisto MT" panose="02040603050505030304" pitchFamily="18" charset="0"/>
              </a:rPr>
              <a:t>)</a:t>
            </a:r>
          </a:p>
          <a:p>
            <a:r>
              <a:rPr lang="en-GB" sz="2400" b="1" dirty="0" err="1">
                <a:latin typeface="Calisto MT" panose="02040603050505030304" pitchFamily="18" charset="0"/>
              </a:rPr>
              <a:t>Jenis</a:t>
            </a:r>
            <a:r>
              <a:rPr lang="en-GB" sz="2400" b="1" dirty="0">
                <a:latin typeface="Calisto MT" panose="02040603050505030304" pitchFamily="18" charset="0"/>
              </a:rPr>
              <a:t> </a:t>
            </a:r>
            <a:r>
              <a:rPr lang="en-GB" sz="2400" b="1" dirty="0" err="1">
                <a:latin typeface="Calisto MT" panose="02040603050505030304" pitchFamily="18" charset="0"/>
              </a:rPr>
              <a:t>Industri</a:t>
            </a:r>
            <a:r>
              <a:rPr lang="en-GB" sz="2400" b="1" dirty="0">
                <a:latin typeface="Calisto MT" panose="02040603050505030304" pitchFamily="18" charset="0"/>
              </a:rPr>
              <a:t>/</a:t>
            </a:r>
            <a:r>
              <a:rPr lang="en-GB" sz="2400" b="1" dirty="0" err="1">
                <a:latin typeface="Calisto MT" panose="02040603050505030304" pitchFamily="18" charset="0"/>
              </a:rPr>
              <a:t>sektoral</a:t>
            </a:r>
            <a:r>
              <a:rPr lang="en-GB" sz="2400" b="1" dirty="0">
                <a:latin typeface="Calisto MT" panose="02040603050505030304" pitchFamily="18" charset="0"/>
              </a:rPr>
              <a:t> (Tambang, Kimia, </a:t>
            </a:r>
            <a:r>
              <a:rPr lang="en-GB" sz="2400" b="1" dirty="0" err="1">
                <a:latin typeface="Calisto MT" panose="02040603050505030304" pitchFamily="18" charset="0"/>
              </a:rPr>
              <a:t>Kertas</a:t>
            </a:r>
            <a:r>
              <a:rPr lang="en-GB" sz="2400" b="1" dirty="0">
                <a:latin typeface="Calisto MT" panose="02040603050505030304" pitchFamily="18" charset="0"/>
              </a:rPr>
              <a:t>, Rubber, </a:t>
            </a:r>
            <a:r>
              <a:rPr lang="en-GB" sz="2400" b="1" dirty="0" err="1">
                <a:latin typeface="Calisto MT" panose="02040603050505030304" pitchFamily="18" charset="0"/>
              </a:rPr>
              <a:t>Tekstil</a:t>
            </a:r>
            <a:r>
              <a:rPr lang="en-GB" sz="2400" b="1" dirty="0">
                <a:latin typeface="Calisto MT" panose="02040603050505030304" pitchFamily="18" charset="0"/>
              </a:rPr>
              <a:t>)</a:t>
            </a:r>
          </a:p>
          <a:p>
            <a:r>
              <a:rPr lang="en-GB" sz="2400" b="1" dirty="0" err="1">
                <a:latin typeface="Calisto MT" panose="02040603050505030304" pitchFamily="18" charset="0"/>
              </a:rPr>
              <a:t>Kemampuan</a:t>
            </a:r>
            <a:r>
              <a:rPr lang="en-GB" sz="2400" b="1" dirty="0">
                <a:latin typeface="Calisto MT" panose="02040603050505030304" pitchFamily="18" charset="0"/>
              </a:rPr>
              <a:t> </a:t>
            </a:r>
            <a:r>
              <a:rPr lang="en-GB" sz="2400" b="1" dirty="0" err="1">
                <a:latin typeface="Calisto MT" panose="02040603050505030304" pitchFamily="18" charset="0"/>
              </a:rPr>
              <a:t>Berunding</a:t>
            </a:r>
            <a:r>
              <a:rPr lang="en-GB" sz="2400" b="1" dirty="0">
                <a:latin typeface="Calisto MT" panose="02040603050505030304" pitchFamily="18" charset="0"/>
              </a:rPr>
              <a:t> </a:t>
            </a:r>
            <a:r>
              <a:rPr lang="en-GB" sz="2400" b="1" dirty="0" err="1">
                <a:latin typeface="Calisto MT" panose="02040603050505030304" pitchFamily="18" charset="0"/>
              </a:rPr>
              <a:t>dan</a:t>
            </a:r>
            <a:r>
              <a:rPr lang="en-GB" sz="2400" b="1" dirty="0">
                <a:latin typeface="Calisto MT" panose="02040603050505030304" pitchFamily="18" charset="0"/>
              </a:rPr>
              <a:t> </a:t>
            </a:r>
            <a:r>
              <a:rPr lang="en-GB" sz="2400" b="1" dirty="0" err="1">
                <a:latin typeface="Calisto MT" panose="02040603050505030304" pitchFamily="18" charset="0"/>
              </a:rPr>
              <a:t>Daya</a:t>
            </a:r>
            <a:r>
              <a:rPr lang="en-GB" sz="2400" b="1" dirty="0">
                <a:latin typeface="Calisto MT" panose="02040603050505030304" pitchFamily="18" charset="0"/>
              </a:rPr>
              <a:t> </a:t>
            </a:r>
            <a:r>
              <a:rPr lang="en-GB" sz="2400" b="1" dirty="0" err="1">
                <a:latin typeface="Calisto MT" panose="02040603050505030304" pitchFamily="18" charset="0"/>
              </a:rPr>
              <a:t>Tawar</a:t>
            </a:r>
            <a:r>
              <a:rPr lang="en-GB" sz="2400" b="1" dirty="0">
                <a:latin typeface="Calisto MT" panose="02040603050505030304" pitchFamily="18" charset="0"/>
              </a:rPr>
              <a:t> PUK (</a:t>
            </a:r>
            <a:r>
              <a:rPr lang="en-GB" sz="2400" b="1" dirty="0" err="1">
                <a:latin typeface="Calisto MT" panose="02040603050505030304" pitchFamily="18" charset="0"/>
              </a:rPr>
              <a:t>Sumber</a:t>
            </a:r>
            <a:r>
              <a:rPr lang="en-GB" sz="2400" b="1" dirty="0">
                <a:latin typeface="Calisto MT" panose="02040603050505030304" pitchFamily="18" charset="0"/>
              </a:rPr>
              <a:t> </a:t>
            </a:r>
            <a:r>
              <a:rPr lang="en-GB" sz="2400" b="1" dirty="0" err="1">
                <a:latin typeface="Calisto MT" panose="02040603050505030304" pitchFamily="18" charset="0"/>
              </a:rPr>
              <a:t>Daya</a:t>
            </a:r>
            <a:r>
              <a:rPr lang="en-GB" sz="2400" b="1" dirty="0">
                <a:latin typeface="Calisto MT" panose="02040603050505030304" pitchFamily="18" charset="0"/>
              </a:rPr>
              <a:t>)</a:t>
            </a:r>
          </a:p>
          <a:p>
            <a:r>
              <a:rPr lang="en-GB" sz="2400" b="1" dirty="0" err="1">
                <a:latin typeface="Calisto MT" panose="02040603050505030304" pitchFamily="18" charset="0"/>
              </a:rPr>
              <a:t>Kemampuan</a:t>
            </a:r>
            <a:r>
              <a:rPr lang="en-GB" sz="2400" b="1" dirty="0">
                <a:latin typeface="Calisto MT" panose="02040603050505030304" pitchFamily="18" charset="0"/>
              </a:rPr>
              <a:t> </a:t>
            </a:r>
            <a:r>
              <a:rPr lang="en-GB" sz="2400" b="1" dirty="0" err="1">
                <a:latin typeface="Calisto MT" panose="02040603050505030304" pitchFamily="18" charset="0"/>
              </a:rPr>
              <a:t>dan</a:t>
            </a:r>
            <a:r>
              <a:rPr lang="en-GB" sz="2400" b="1" dirty="0">
                <a:latin typeface="Calisto MT" panose="02040603050505030304" pitchFamily="18" charset="0"/>
              </a:rPr>
              <a:t> </a:t>
            </a:r>
            <a:r>
              <a:rPr lang="en-GB" sz="2400" b="1" dirty="0" err="1">
                <a:latin typeface="Calisto MT" panose="02040603050505030304" pitchFamily="18" charset="0"/>
              </a:rPr>
              <a:t>Kemauan</a:t>
            </a:r>
            <a:r>
              <a:rPr lang="en-GB" sz="2400" b="1" dirty="0">
                <a:latin typeface="Calisto MT" panose="02040603050505030304" pitchFamily="18" charset="0"/>
              </a:rPr>
              <a:t> Perusahaan</a:t>
            </a:r>
          </a:p>
          <a:p>
            <a:r>
              <a:rPr lang="en-GB" sz="2400" dirty="0" err="1">
                <a:latin typeface="Calisto MT" panose="02040603050505030304" pitchFamily="18" charset="0"/>
              </a:rPr>
              <a:t>Perkembangan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Kebutuhan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Pekerja</a:t>
            </a:r>
            <a:r>
              <a:rPr lang="en-GB" sz="2400" dirty="0">
                <a:latin typeface="Calisto MT" panose="02040603050505030304" pitchFamily="18" charset="0"/>
              </a:rPr>
              <a:t>/</a:t>
            </a:r>
            <a:r>
              <a:rPr lang="en-GB" sz="2400" dirty="0" err="1">
                <a:latin typeface="Calisto MT" panose="02040603050505030304" pitchFamily="18" charset="0"/>
              </a:rPr>
              <a:t>Serikat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Pekerja</a:t>
            </a:r>
            <a:endParaRPr lang="en-GB" sz="2400" dirty="0">
              <a:latin typeface="Calisto MT" panose="02040603050505030304" pitchFamily="18" charset="0"/>
            </a:endParaRPr>
          </a:p>
          <a:p>
            <a:r>
              <a:rPr lang="en-GB" sz="2400" dirty="0" err="1">
                <a:latin typeface="Calisto MT" panose="02040603050505030304" pitchFamily="18" charset="0"/>
              </a:rPr>
              <a:t>Perkembangan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Kebutuhan</a:t>
            </a:r>
            <a:r>
              <a:rPr lang="en-GB" sz="2400" dirty="0">
                <a:latin typeface="Calisto MT" panose="02040603050505030304" pitchFamily="18" charset="0"/>
              </a:rPr>
              <a:t> Perusahaan</a:t>
            </a:r>
          </a:p>
          <a:p>
            <a:r>
              <a:rPr lang="en-GB" sz="2400" dirty="0" err="1">
                <a:latin typeface="Calisto MT" panose="02040603050505030304" pitchFamily="18" charset="0"/>
              </a:rPr>
              <a:t>Regulasi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Nasional</a:t>
            </a:r>
            <a:r>
              <a:rPr lang="en-GB" sz="2400" dirty="0">
                <a:latin typeface="Calisto MT" panose="02040603050505030304" pitchFamily="18" charset="0"/>
              </a:rPr>
              <a:t>/Daerah</a:t>
            </a:r>
          </a:p>
          <a:p>
            <a:r>
              <a:rPr lang="en-GB" sz="2400" dirty="0" err="1">
                <a:latin typeface="Calisto MT" panose="02040603050505030304" pitchFamily="18" charset="0"/>
              </a:rPr>
              <a:t>Situasi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mikro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dan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makro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ekonomi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nasional</a:t>
            </a:r>
            <a:endParaRPr lang="en-GB" sz="2400" dirty="0">
              <a:latin typeface="Calisto MT" panose="02040603050505030304" pitchFamily="18" charset="0"/>
            </a:endParaRPr>
          </a:p>
          <a:p>
            <a:endParaRPr lang="en-US" sz="24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6311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170" y="199590"/>
            <a:ext cx="7886700" cy="1006474"/>
          </a:xfrm>
          <a:noFill/>
        </p:spPr>
        <p:txBody>
          <a:bodyPr/>
          <a:lstStyle/>
          <a:p>
            <a:pPr algn="ctr"/>
            <a:r>
              <a:rPr lang="en-GB" b="1" dirty="0" err="1">
                <a:latin typeface="Calisto MT" panose="02040603050505030304" pitchFamily="18" charset="0"/>
              </a:rPr>
              <a:t>Perkembangan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Muatan</a:t>
            </a:r>
            <a:r>
              <a:rPr lang="en-GB" b="1" dirty="0">
                <a:latin typeface="Calisto MT" panose="02040603050505030304" pitchFamily="18" charset="0"/>
              </a:rPr>
              <a:t> PKB </a:t>
            </a:r>
            <a:r>
              <a:rPr lang="en-GB" b="1" dirty="0" err="1">
                <a:latin typeface="Calisto MT" panose="02040603050505030304" pitchFamily="18" charset="0"/>
              </a:rPr>
              <a:t>Saat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ini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endParaRPr lang="en-US" b="1" dirty="0">
              <a:latin typeface="Calisto MT" panose="0204060305050503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866" b="33571"/>
          <a:stretch/>
        </p:blipFill>
        <p:spPr bwMode="auto">
          <a:xfrm>
            <a:off x="687572" y="2209800"/>
            <a:ext cx="7772400" cy="1981200"/>
          </a:xfrm>
          <a:prstGeom prst="rect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t="68812" r="1960" b="5941"/>
          <a:stretch/>
        </p:blipFill>
        <p:spPr bwMode="auto">
          <a:xfrm>
            <a:off x="721242" y="4779581"/>
            <a:ext cx="7806559" cy="1468819"/>
          </a:xfrm>
          <a:prstGeom prst="rect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01864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3" t="1259" r="966" b="10608"/>
          <a:stretch/>
        </p:blipFill>
        <p:spPr bwMode="auto">
          <a:xfrm>
            <a:off x="90651" y="1066800"/>
            <a:ext cx="8962697" cy="5334000"/>
          </a:xfrm>
          <a:prstGeom prst="rect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0155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5A95E44-CB4E-C1CB-C6D1-CEC889144C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44" t="24590" r="5673" b="8866"/>
          <a:stretch/>
        </p:blipFill>
        <p:spPr>
          <a:xfrm>
            <a:off x="533400" y="1219200"/>
            <a:ext cx="7543800" cy="42068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24918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247"/>
          <a:stretch/>
        </p:blipFill>
        <p:spPr bwMode="auto">
          <a:xfrm>
            <a:off x="304800" y="1166648"/>
            <a:ext cx="8508125" cy="4929352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51178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28600"/>
            <a:ext cx="6096000" cy="609599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787955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34"/>
          <a:stretch/>
        </p:blipFill>
        <p:spPr bwMode="auto">
          <a:xfrm>
            <a:off x="533399" y="609600"/>
            <a:ext cx="8077199" cy="5486400"/>
          </a:xfrm>
          <a:prstGeom prst="rect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06258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66" t="1939" b="57915"/>
          <a:stretch/>
        </p:blipFill>
        <p:spPr bwMode="auto">
          <a:xfrm>
            <a:off x="168442" y="685800"/>
            <a:ext cx="8600072" cy="54102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13794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575D9A-B1AD-43F1-8329-07887C6140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4" t="36847" r="28329" b="8866"/>
          <a:stretch/>
        </p:blipFill>
        <p:spPr>
          <a:xfrm>
            <a:off x="628650" y="1143000"/>
            <a:ext cx="7886700" cy="5029200"/>
          </a:xfrm>
          <a:solidFill>
            <a:schemeClr val="accent2">
              <a:lumMod val="75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346015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24" y="609600"/>
            <a:ext cx="8497148" cy="5485971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21339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 bwMode="auto">
          <a:xfrm>
            <a:off x="31531" y="762000"/>
            <a:ext cx="8991600" cy="5410200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94058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43" r="-188" b="45638"/>
          <a:stretch/>
        </p:blipFill>
        <p:spPr bwMode="auto">
          <a:xfrm>
            <a:off x="381000" y="1219200"/>
            <a:ext cx="8382000" cy="441960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51316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89" t="51449" r="30242" b="7323"/>
          <a:stretch/>
        </p:blipFill>
        <p:spPr bwMode="auto">
          <a:xfrm>
            <a:off x="381000" y="381000"/>
            <a:ext cx="8534400" cy="586740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83575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5" r="42262" b="48148"/>
          <a:stretch/>
        </p:blipFill>
        <p:spPr bwMode="auto">
          <a:xfrm>
            <a:off x="457200" y="762000"/>
            <a:ext cx="8001000" cy="541020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38142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03" t="11000" r="3703" b="24784"/>
          <a:stretch/>
        </p:blipFill>
        <p:spPr>
          <a:xfrm>
            <a:off x="1524000" y="1371600"/>
            <a:ext cx="6096000" cy="4343399"/>
          </a:xfrm>
          <a:ln w="28575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891942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868" b="9503"/>
          <a:stretch/>
        </p:blipFill>
        <p:spPr bwMode="auto">
          <a:xfrm>
            <a:off x="838200" y="228600"/>
            <a:ext cx="7696200" cy="6629400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58070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9C63CBD-0A3F-B294-2040-93EB856CF1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44" t="36848" r="19464" b="29880"/>
          <a:stretch/>
        </p:blipFill>
        <p:spPr>
          <a:xfrm>
            <a:off x="685800" y="1219200"/>
            <a:ext cx="7981950" cy="4191000"/>
          </a:xfrm>
          <a:ln w="5715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359273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509" t="44120" r="24617" b="12952"/>
          <a:stretch/>
        </p:blipFill>
        <p:spPr bwMode="auto">
          <a:xfrm>
            <a:off x="457200" y="838200"/>
            <a:ext cx="8458200" cy="556260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28180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1772"/>
            <a:ext cx="8686800" cy="1143000"/>
          </a:xfrm>
          <a:noFill/>
        </p:spPr>
        <p:txBody>
          <a:bodyPr>
            <a:normAutofit/>
          </a:bodyPr>
          <a:lstStyle/>
          <a:p>
            <a:pPr algn="ctr"/>
            <a:r>
              <a:rPr lang="en-GB" sz="3200" b="1" dirty="0" err="1">
                <a:latin typeface="Calisto MT" panose="02040603050505030304" pitchFamily="18" charset="0"/>
              </a:rPr>
              <a:t>Materi</a:t>
            </a:r>
            <a:r>
              <a:rPr lang="en-GB" sz="3200" b="1" dirty="0">
                <a:latin typeface="Calisto MT" panose="02040603050505030304" pitchFamily="18" charset="0"/>
              </a:rPr>
              <a:t> yang </a:t>
            </a:r>
            <a:r>
              <a:rPr lang="en-GB" sz="3200" b="1" dirty="0" err="1">
                <a:latin typeface="Calisto MT" panose="02040603050505030304" pitchFamily="18" charset="0"/>
              </a:rPr>
              <a:t>bersifat</a:t>
            </a:r>
            <a:r>
              <a:rPr lang="en-GB" sz="3200" b="1" dirty="0">
                <a:latin typeface="Calisto MT" panose="02040603050505030304" pitchFamily="18" charset="0"/>
              </a:rPr>
              <a:t> </a:t>
            </a:r>
            <a:r>
              <a:rPr lang="en-GB" sz="3200" b="1" dirty="0" err="1">
                <a:latin typeface="Calisto MT" panose="02040603050505030304" pitchFamily="18" charset="0"/>
              </a:rPr>
              <a:t>Kepentingan</a:t>
            </a:r>
            <a:r>
              <a:rPr lang="en-GB" sz="3200" b="1" dirty="0">
                <a:latin typeface="Calisto MT" panose="02040603050505030304" pitchFamily="18" charset="0"/>
              </a:rPr>
              <a:t> </a:t>
            </a:r>
            <a:r>
              <a:rPr lang="en-GB" sz="3200" b="1" dirty="0" err="1">
                <a:latin typeface="Calisto MT" panose="02040603050505030304" pitchFamily="18" charset="0"/>
              </a:rPr>
              <a:t>Mendasar</a:t>
            </a:r>
            <a:r>
              <a:rPr lang="en-GB" sz="3200" b="1" dirty="0">
                <a:latin typeface="Calisto MT" panose="02040603050505030304" pitchFamily="18" charset="0"/>
              </a:rPr>
              <a:t> yang </a:t>
            </a:r>
            <a:r>
              <a:rPr lang="en-GB" sz="3200" b="1" dirty="0" err="1">
                <a:latin typeface="Calisto MT" panose="02040603050505030304" pitchFamily="18" charset="0"/>
              </a:rPr>
              <a:t>penting</a:t>
            </a:r>
            <a:r>
              <a:rPr lang="en-GB" sz="3200" b="1" dirty="0">
                <a:latin typeface="Calisto MT" panose="02040603050505030304" pitchFamily="18" charset="0"/>
              </a:rPr>
              <a:t> </a:t>
            </a:r>
            <a:r>
              <a:rPr lang="en-GB" sz="3200" b="1" dirty="0" err="1">
                <a:latin typeface="Calisto MT" panose="02040603050505030304" pitchFamily="18" charset="0"/>
              </a:rPr>
              <a:t>untuk</a:t>
            </a:r>
            <a:r>
              <a:rPr lang="en-GB" sz="3200" b="1" dirty="0">
                <a:latin typeface="Calisto MT" panose="02040603050505030304" pitchFamily="18" charset="0"/>
              </a:rPr>
              <a:t> </a:t>
            </a:r>
            <a:r>
              <a:rPr lang="en-GB" sz="3200" b="1" dirty="0" err="1">
                <a:latin typeface="Calisto MT" panose="02040603050505030304" pitchFamily="18" charset="0"/>
              </a:rPr>
              <a:t>diperkuat</a:t>
            </a:r>
            <a:r>
              <a:rPr lang="en-GB" sz="3200" b="1" dirty="0">
                <a:latin typeface="Calisto MT" panose="02040603050505030304" pitchFamily="18" charset="0"/>
              </a:rPr>
              <a:t> </a:t>
            </a:r>
            <a:r>
              <a:rPr lang="en-GB" sz="3200" b="1" dirty="0" err="1">
                <a:latin typeface="Calisto MT" panose="02040603050505030304" pitchFamily="18" charset="0"/>
              </a:rPr>
              <a:t>dalam</a:t>
            </a:r>
            <a:r>
              <a:rPr lang="en-GB" sz="3200" b="1" dirty="0">
                <a:latin typeface="Calisto MT" panose="02040603050505030304" pitchFamily="18" charset="0"/>
              </a:rPr>
              <a:t> PKB</a:t>
            </a:r>
            <a:endParaRPr lang="id-ID" sz="3200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686800" cy="4876800"/>
          </a:xfrm>
        </p:spPr>
        <p:txBody>
          <a:bodyPr>
            <a:no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200" dirty="0" err="1">
                <a:latin typeface="Calisto MT" panose="02040603050505030304" pitchFamily="18" charset="0"/>
              </a:rPr>
              <a:t>Pengakuan</a:t>
            </a:r>
            <a:r>
              <a:rPr lang="en-US" sz="2200" dirty="0">
                <a:latin typeface="Calisto MT" panose="02040603050505030304" pitchFamily="18" charset="0"/>
              </a:rPr>
              <a:t>, </a:t>
            </a:r>
            <a:r>
              <a:rPr lang="en-US" sz="2200" dirty="0" err="1">
                <a:latin typeface="Calisto MT" panose="02040603050505030304" pitchFamily="18" charset="0"/>
              </a:rPr>
              <a:t>Jaminan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dan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Fasilitas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untuk</a:t>
            </a:r>
            <a:r>
              <a:rPr lang="en-US" sz="2200" dirty="0">
                <a:latin typeface="Calisto MT" panose="02040603050505030304" pitchFamily="18" charset="0"/>
              </a:rPr>
              <a:t> SP 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200" dirty="0" err="1">
                <a:latin typeface="Calisto MT" panose="02040603050505030304" pitchFamily="18" charset="0"/>
              </a:rPr>
              <a:t>Perlindungan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bagi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pekerja</a:t>
            </a:r>
            <a:r>
              <a:rPr lang="en-US" sz="2200" dirty="0">
                <a:latin typeface="Calisto MT" panose="02040603050505030304" pitchFamily="18" charset="0"/>
              </a:rPr>
              <a:t> precarious (</a:t>
            </a:r>
            <a:r>
              <a:rPr lang="en-US" sz="2200" dirty="0" err="1">
                <a:latin typeface="Calisto MT" panose="02040603050505030304" pitchFamily="18" charset="0"/>
              </a:rPr>
              <a:t>Magang</a:t>
            </a:r>
            <a:r>
              <a:rPr lang="en-US" sz="2200" dirty="0">
                <a:latin typeface="Calisto MT" panose="02040603050505030304" pitchFamily="18" charset="0"/>
              </a:rPr>
              <a:t>, PKWT, HL, </a:t>
            </a:r>
            <a:r>
              <a:rPr lang="en-US" sz="2200" dirty="0" err="1">
                <a:latin typeface="Calisto MT" panose="02040603050505030304" pitchFamily="18" charset="0"/>
              </a:rPr>
              <a:t>Kasual</a:t>
            </a:r>
            <a:r>
              <a:rPr lang="en-US" sz="2200" dirty="0">
                <a:latin typeface="Calisto MT" panose="02040603050505030304" pitchFamily="18" charset="0"/>
              </a:rPr>
              <a:t>, OS)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200" dirty="0" err="1">
                <a:latin typeface="Calisto MT" panose="02040603050505030304" pitchFamily="18" charset="0"/>
              </a:rPr>
              <a:t>Keselamatan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dan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Kesehatan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Kerja</a:t>
            </a:r>
            <a:endParaRPr lang="en-US" sz="2200" dirty="0">
              <a:latin typeface="Calisto MT" panose="02040603050505030304" pitchFamily="18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200" dirty="0" err="1">
                <a:latin typeface="Calisto MT" panose="02040603050505030304" pitchFamily="18" charset="0"/>
              </a:rPr>
              <a:t>Perlindungan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Pekerja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Perempuan</a:t>
            </a:r>
            <a:endParaRPr lang="en-US" sz="2200" dirty="0">
              <a:latin typeface="Calisto MT" panose="02040603050505030304" pitchFamily="18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200" dirty="0" err="1">
                <a:latin typeface="Calisto MT" panose="02040603050505030304" pitchFamily="18" charset="0"/>
              </a:rPr>
              <a:t>Waktu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Kerja</a:t>
            </a:r>
            <a:r>
              <a:rPr lang="en-US" sz="2200" dirty="0">
                <a:latin typeface="Calisto MT" panose="02040603050505030304" pitchFamily="18" charset="0"/>
              </a:rPr>
              <a:t>, </a:t>
            </a:r>
            <a:r>
              <a:rPr lang="en-US" sz="2200" dirty="0" err="1">
                <a:latin typeface="Calisto MT" panose="02040603050505030304" pitchFamily="18" charset="0"/>
              </a:rPr>
              <a:t>Lembur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dan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Hari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Istirahat</a:t>
            </a:r>
            <a:endParaRPr lang="en-US" sz="2200" dirty="0">
              <a:latin typeface="Calisto MT" panose="02040603050505030304" pitchFamily="18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200" dirty="0" err="1">
                <a:latin typeface="Calisto MT" panose="02040603050505030304" pitchFamily="18" charset="0"/>
              </a:rPr>
              <a:t>Jaminan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Sosial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Tenaga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Kerja</a:t>
            </a:r>
            <a:r>
              <a:rPr lang="en-US" sz="2200" dirty="0">
                <a:latin typeface="Calisto MT" panose="02040603050505030304" pitchFamily="18" charset="0"/>
              </a:rPr>
              <a:t> (JK, JKK, JHT, JP)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GB" sz="2200" dirty="0" err="1">
                <a:latin typeface="Calisto MT" panose="02040603050505030304" pitchFamily="18" charset="0"/>
              </a:rPr>
              <a:t>Pendidikan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dan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Pelatihan</a:t>
            </a:r>
            <a:endParaRPr lang="en-GB" sz="2200" dirty="0">
              <a:latin typeface="Calisto MT" panose="02040603050505030304" pitchFamily="18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GB" sz="2200" dirty="0" err="1">
                <a:latin typeface="Calisto MT" panose="02040603050505030304" pitchFamily="18" charset="0"/>
              </a:rPr>
              <a:t>Pengupahan</a:t>
            </a:r>
            <a:endParaRPr lang="en-GB" sz="2200" dirty="0">
              <a:latin typeface="Calisto MT" panose="02040603050505030304" pitchFamily="18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GB" sz="2200" dirty="0" err="1">
                <a:latin typeface="Calisto MT" panose="02040603050505030304" pitchFamily="18" charset="0"/>
              </a:rPr>
              <a:t>Kesejahteraan</a:t>
            </a:r>
            <a:endParaRPr lang="en-GB" sz="2200" dirty="0">
              <a:latin typeface="Calisto MT" panose="02040603050505030304" pitchFamily="18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GB" sz="2200" dirty="0">
                <a:latin typeface="Calisto MT" panose="02040603050505030304" pitchFamily="18" charset="0"/>
              </a:rPr>
              <a:t>MPP, </a:t>
            </a:r>
            <a:r>
              <a:rPr lang="en-GB" sz="2200" dirty="0" err="1">
                <a:latin typeface="Calisto MT" panose="02040603050505030304" pitchFamily="18" charset="0"/>
              </a:rPr>
              <a:t>Pensiun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dini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dan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Purna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Kerja</a:t>
            </a:r>
            <a:endParaRPr lang="en-GB" sz="2200" dirty="0">
              <a:latin typeface="Calisto MT" panose="02040603050505030304" pitchFamily="18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GB" sz="2200" dirty="0" err="1">
                <a:latin typeface="Calisto MT" panose="02040603050505030304" pitchFamily="18" charset="0"/>
              </a:rPr>
              <a:t>Penyelesaian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keluh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kesah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GB" sz="2200" dirty="0" err="1">
                <a:latin typeface="Calisto MT" panose="02040603050505030304" pitchFamily="18" charset="0"/>
              </a:rPr>
              <a:t>Prinsip</a:t>
            </a:r>
            <a:r>
              <a:rPr lang="en-GB" sz="2200" dirty="0">
                <a:latin typeface="Calisto MT" panose="02040603050505030304" pitchFamily="18" charset="0"/>
              </a:rPr>
              <a:t>, </a:t>
            </a:r>
            <a:r>
              <a:rPr lang="en-GB" sz="2200" dirty="0" err="1">
                <a:latin typeface="Calisto MT" panose="02040603050505030304" pitchFamily="18" charset="0"/>
              </a:rPr>
              <a:t>Jenis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dan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Kompensasi</a:t>
            </a:r>
            <a:r>
              <a:rPr lang="en-GB" sz="2200" dirty="0">
                <a:latin typeface="Calisto MT" panose="02040603050505030304" pitchFamily="18" charset="0"/>
              </a:rPr>
              <a:t> PHK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GB" sz="2200" dirty="0" err="1">
                <a:latin typeface="Calisto MT" panose="02040603050505030304" pitchFamily="18" charset="0"/>
              </a:rPr>
              <a:t>Ketentuan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Peralihan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dan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Penutup</a:t>
            </a:r>
            <a:endParaRPr lang="en-GB" sz="2200" dirty="0">
              <a:latin typeface="Calisto MT" panose="0204060305050503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id-ID" sz="2200" dirty="0">
              <a:latin typeface="Calisto MT" panose="02040603050505030304" pitchFamily="18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endParaRPr lang="en-US" sz="2200" dirty="0">
              <a:latin typeface="Calisto MT" panose="02040603050505030304" pitchFamily="18" charset="0"/>
            </a:endParaRPr>
          </a:p>
          <a:p>
            <a:pPr>
              <a:buNone/>
            </a:pPr>
            <a:endParaRPr lang="id-ID" sz="22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869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1"/>
            <a:ext cx="7886700" cy="914400"/>
          </a:xfrm>
          <a:noFill/>
        </p:spPr>
        <p:txBody>
          <a:bodyPr>
            <a:normAutofit/>
          </a:bodyPr>
          <a:lstStyle/>
          <a:p>
            <a:pPr algn="ctr"/>
            <a:r>
              <a:rPr lang="en-GB" b="1" dirty="0" err="1">
                <a:latin typeface="Calisto MT" panose="02040603050505030304" pitchFamily="18" charset="0"/>
              </a:rPr>
              <a:t>Mengembangkan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Materi</a:t>
            </a:r>
            <a:r>
              <a:rPr lang="en-GB" b="1" dirty="0">
                <a:latin typeface="Calisto MT" panose="02040603050505030304" pitchFamily="18" charset="0"/>
              </a:rPr>
              <a:t> PKB 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210550" cy="4879975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GB" sz="2400" dirty="0" err="1">
                <a:latin typeface="Calisto MT" panose="02040603050505030304" pitchFamily="18" charset="0"/>
              </a:rPr>
              <a:t>Memperluas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Materi</a:t>
            </a:r>
            <a:r>
              <a:rPr lang="en-GB" sz="2400" dirty="0">
                <a:latin typeface="Calisto MT" panose="02040603050505030304" pitchFamily="18" charset="0"/>
              </a:rPr>
              <a:t> PKB </a:t>
            </a:r>
            <a:r>
              <a:rPr lang="en-GB" sz="2400" dirty="0" err="1">
                <a:latin typeface="Calisto MT" panose="02040603050505030304" pitchFamily="18" charset="0"/>
              </a:rPr>
              <a:t>dari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sisi</a:t>
            </a:r>
            <a:r>
              <a:rPr lang="en-GB" sz="2400" dirty="0">
                <a:latin typeface="Calisto MT" panose="02040603050505030304" pitchFamily="18" charset="0"/>
              </a:rPr>
              <a:t> Hak dan </a:t>
            </a:r>
            <a:r>
              <a:rPr lang="en-GB" sz="2400" dirty="0" err="1">
                <a:latin typeface="Calisto MT" panose="02040603050505030304" pitchFamily="18" charset="0"/>
              </a:rPr>
              <a:t>Kepentingan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serta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Kebutuhan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Pekerja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atau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Serikat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Pekerja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menggunakan</a:t>
            </a:r>
            <a:r>
              <a:rPr lang="en-GB" sz="2400" dirty="0">
                <a:latin typeface="Calisto MT" panose="02040603050505030304" pitchFamily="18" charset="0"/>
              </a:rPr>
              <a:t> model PKB </a:t>
            </a:r>
            <a:r>
              <a:rPr lang="en-GB" sz="2400" dirty="0" err="1">
                <a:latin typeface="Calisto MT" panose="02040603050505030304" pitchFamily="18" charset="0"/>
              </a:rPr>
              <a:t>IndustriAll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seperti</a:t>
            </a:r>
            <a:r>
              <a:rPr lang="en-GB" sz="2400" dirty="0">
                <a:latin typeface="Calisto MT" panose="02040603050505030304" pitchFamily="18" charset="0"/>
              </a:rPr>
              <a:t>; </a:t>
            </a:r>
            <a:r>
              <a:rPr lang="en-GB" sz="2400" dirty="0" err="1">
                <a:latin typeface="Calisto MT" panose="02040603050505030304" pitchFamily="18" charset="0"/>
              </a:rPr>
              <a:t>penguatan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pasal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tentang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pengakuan</a:t>
            </a:r>
            <a:r>
              <a:rPr lang="en-GB" sz="2400" dirty="0">
                <a:latin typeface="Calisto MT" panose="02040603050505030304" pitchFamily="18" charset="0"/>
              </a:rPr>
              <a:t>, </a:t>
            </a:r>
            <a:r>
              <a:rPr lang="en-GB" sz="2400" dirty="0" err="1">
                <a:latin typeface="Calisto MT" panose="02040603050505030304" pitchFamily="18" charset="0"/>
              </a:rPr>
              <a:t>jaminan</a:t>
            </a:r>
            <a:r>
              <a:rPr lang="en-GB" sz="2400" dirty="0">
                <a:latin typeface="Calisto MT" panose="02040603050505030304" pitchFamily="18" charset="0"/>
              </a:rPr>
              <a:t>, </a:t>
            </a:r>
            <a:r>
              <a:rPr lang="en-GB" sz="2400" dirty="0" err="1">
                <a:latin typeface="Calisto MT" panose="02040603050505030304" pitchFamily="18" charset="0"/>
              </a:rPr>
              <a:t>fasilitas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bagi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serikat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pekerja</a:t>
            </a:r>
            <a:r>
              <a:rPr lang="en-GB" sz="2400" dirty="0">
                <a:latin typeface="Calisto MT" panose="02040603050505030304" pitchFamily="18" charset="0"/>
              </a:rPr>
              <a:t>; </a:t>
            </a:r>
            <a:r>
              <a:rPr lang="en-GB" sz="2400" dirty="0" err="1">
                <a:latin typeface="Calisto MT" panose="02040603050505030304" pitchFamily="18" charset="0"/>
              </a:rPr>
              <a:t>Penguatan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pasal-pasal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tentang</a:t>
            </a:r>
            <a:r>
              <a:rPr lang="en-GB" sz="2400" dirty="0">
                <a:latin typeface="Calisto MT" panose="02040603050505030304" pitchFamily="18" charset="0"/>
              </a:rPr>
              <a:t> K3, </a:t>
            </a:r>
            <a:r>
              <a:rPr lang="en-GB" sz="2400" dirty="0" err="1">
                <a:latin typeface="Calisto MT" panose="02040603050505030304" pitchFamily="18" charset="0"/>
              </a:rPr>
              <a:t>Penguatan</a:t>
            </a:r>
            <a:r>
              <a:rPr lang="en-GB" sz="2400" dirty="0">
                <a:latin typeface="Calisto MT" panose="02040603050505030304" pitchFamily="18" charset="0"/>
              </a:rPr>
              <a:t> Pasal </a:t>
            </a:r>
            <a:r>
              <a:rPr lang="en-GB" sz="2400" dirty="0" err="1">
                <a:latin typeface="Calisto MT" panose="02040603050505030304" pitchFamily="18" charset="0"/>
              </a:rPr>
              <a:t>tentang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Kesejahteraan</a:t>
            </a:r>
            <a:r>
              <a:rPr lang="en-GB" sz="2400" dirty="0">
                <a:latin typeface="Calisto MT" panose="02040603050505030304" pitchFamily="18" charset="0"/>
              </a:rPr>
              <a:t> dan </a:t>
            </a:r>
            <a:r>
              <a:rPr lang="en-GB" sz="2400" dirty="0" err="1">
                <a:latin typeface="Calisto MT" panose="02040603050505030304" pitchFamily="18" charset="0"/>
              </a:rPr>
              <a:t>perencanaan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karir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pekerja</a:t>
            </a:r>
            <a:r>
              <a:rPr lang="en-GB" sz="2400" dirty="0">
                <a:latin typeface="Calisto MT" panose="02040603050505030304" pitchFamily="18" charset="0"/>
              </a:rPr>
              <a:t>, </a:t>
            </a:r>
            <a:r>
              <a:rPr lang="en-GB" sz="2400" dirty="0" err="1">
                <a:latin typeface="Calisto MT" panose="02040603050505030304" pitchFamily="18" charset="0"/>
              </a:rPr>
              <a:t>pembagian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saham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bagi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pekerja</a:t>
            </a:r>
            <a:r>
              <a:rPr lang="en-GB" sz="2400" dirty="0">
                <a:latin typeface="Calisto MT" panose="02040603050505030304" pitchFamily="18" charset="0"/>
              </a:rPr>
              <a:t>, Bonus, Tabungan </a:t>
            </a:r>
            <a:r>
              <a:rPr lang="en-GB" sz="2400" dirty="0" err="1">
                <a:latin typeface="Calisto MT" panose="02040603050505030304" pitchFamily="18" charset="0"/>
              </a:rPr>
              <a:t>Pensiun</a:t>
            </a:r>
            <a:r>
              <a:rPr lang="en-GB" sz="2400" dirty="0">
                <a:latin typeface="Calisto MT" panose="02040603050505030304" pitchFamily="18" charset="0"/>
              </a:rPr>
              <a:t>, MPP, </a:t>
            </a:r>
            <a:r>
              <a:rPr lang="en-GB" sz="2400" dirty="0" err="1">
                <a:latin typeface="Calisto MT" panose="02040603050505030304" pitchFamily="18" charset="0"/>
              </a:rPr>
              <a:t>Asuransi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Pasca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Pensiun</a:t>
            </a:r>
            <a:r>
              <a:rPr lang="en-GB" sz="2400" dirty="0">
                <a:latin typeface="Calisto MT" panose="02040603050505030304" pitchFamily="18" charset="0"/>
              </a:rPr>
              <a:t>, </a:t>
            </a:r>
            <a:r>
              <a:rPr lang="en-GB" sz="2400" dirty="0" err="1">
                <a:latin typeface="Calisto MT" panose="02040603050505030304" pitchFamily="18" charset="0"/>
              </a:rPr>
              <a:t>perlindungan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pekerja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perempuan</a:t>
            </a:r>
            <a:r>
              <a:rPr lang="en-GB" sz="2400" dirty="0">
                <a:latin typeface="Calisto MT" panose="02040603050505030304" pitchFamily="18" charset="0"/>
              </a:rPr>
              <a:t>, </a:t>
            </a:r>
            <a:r>
              <a:rPr lang="en-GB" sz="2400" dirty="0" err="1">
                <a:latin typeface="Calisto MT" panose="02040603050505030304" pitchFamily="18" charset="0"/>
              </a:rPr>
              <a:t>perlindungan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pekerja</a:t>
            </a:r>
            <a:r>
              <a:rPr lang="en-GB" sz="2400" dirty="0">
                <a:latin typeface="Calisto MT" panose="02040603050505030304" pitchFamily="18" charset="0"/>
              </a:rPr>
              <a:t> PKWT, </a:t>
            </a:r>
            <a:r>
              <a:rPr lang="en-GB" sz="2400" dirty="0" err="1">
                <a:latin typeface="Calisto MT" panose="02040603050505030304" pitchFamily="18" charset="0"/>
              </a:rPr>
              <a:t>Alih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daya</a:t>
            </a:r>
            <a:r>
              <a:rPr lang="en-GB" sz="2400" dirty="0">
                <a:latin typeface="Calisto MT" panose="02040603050505030304" pitchFamily="18" charset="0"/>
              </a:rPr>
              <a:t>, </a:t>
            </a:r>
            <a:r>
              <a:rPr lang="en-GB" sz="2400" dirty="0" err="1">
                <a:latin typeface="Calisto MT" panose="02040603050505030304" pitchFamily="18" charset="0"/>
              </a:rPr>
              <a:t>Harian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lepas</a:t>
            </a:r>
            <a:r>
              <a:rPr lang="en-GB" sz="2400" dirty="0">
                <a:latin typeface="Calisto MT" panose="02040603050505030304" pitchFamily="18" charset="0"/>
              </a:rPr>
              <a:t>, dan </a:t>
            </a:r>
            <a:r>
              <a:rPr lang="en-GB" sz="2400" dirty="0" err="1">
                <a:latin typeface="Calisto MT" panose="02040603050505030304" pitchFamily="18" charset="0"/>
              </a:rPr>
              <a:t>lainnya</a:t>
            </a:r>
            <a:r>
              <a:rPr lang="en-GB" sz="2400" dirty="0">
                <a:latin typeface="Calisto MT" panose="02040603050505030304" pitchFamily="18" charset="0"/>
              </a:rPr>
              <a:t>. </a:t>
            </a:r>
            <a:endParaRPr lang="en-US" sz="2400" dirty="0">
              <a:latin typeface="Calisto MT" panose="02040603050505030304" pitchFamily="18" charset="0"/>
            </a:endParaRPr>
          </a:p>
          <a:p>
            <a:pPr lvl="0"/>
            <a:r>
              <a:rPr lang="en-GB" sz="2400" dirty="0" err="1">
                <a:latin typeface="Calisto MT" panose="02040603050505030304" pitchFamily="18" charset="0"/>
              </a:rPr>
              <a:t>Memperkuat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perlindungan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pasal-pasal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dalam</a:t>
            </a:r>
            <a:r>
              <a:rPr lang="en-GB" sz="2400" dirty="0">
                <a:latin typeface="Calisto MT" panose="02040603050505030304" pitchFamily="18" charset="0"/>
              </a:rPr>
              <a:t> PKB yang </a:t>
            </a:r>
            <a:r>
              <a:rPr lang="en-GB" sz="2400" dirty="0" err="1">
                <a:latin typeface="Calisto MT" panose="02040603050505030304" pitchFamily="18" charset="0"/>
              </a:rPr>
              <a:t>terkait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dengan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pasal-pasal</a:t>
            </a:r>
            <a:r>
              <a:rPr lang="en-GB" sz="2400" dirty="0">
                <a:latin typeface="Calisto MT" panose="02040603050505030304" pitchFamily="18" charset="0"/>
              </a:rPr>
              <a:t> Omnibus Law; </a:t>
            </a:r>
            <a:endParaRPr lang="en-US" sz="2400" dirty="0">
              <a:latin typeface="Calisto MT" panose="02040603050505030304" pitchFamily="18" charset="0"/>
            </a:endParaRPr>
          </a:p>
          <a:p>
            <a:pPr marL="442913" lvl="6" indent="-266700">
              <a:buFont typeface="+mj-lt"/>
              <a:buAutoNum type="alphaLcPeriod"/>
            </a:pPr>
            <a:r>
              <a:rPr lang="en-GB" sz="2400" dirty="0" err="1">
                <a:latin typeface="Calisto MT" panose="02040603050505030304" pitchFamily="18" charset="0"/>
              </a:rPr>
              <a:t>Upah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dan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Kenaikan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Upah</a:t>
            </a:r>
            <a:r>
              <a:rPr lang="en-GB" sz="2400" dirty="0">
                <a:latin typeface="Calisto MT" panose="02040603050505030304" pitchFamily="18" charset="0"/>
              </a:rPr>
              <a:t>, </a:t>
            </a:r>
            <a:r>
              <a:rPr lang="en-GB" sz="2400" dirty="0" err="1">
                <a:latin typeface="Calisto MT" panose="02040603050505030304" pitchFamily="18" charset="0"/>
              </a:rPr>
              <a:t>tidak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lagi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menggunakan</a:t>
            </a:r>
            <a:r>
              <a:rPr lang="en-GB" sz="2400" dirty="0">
                <a:latin typeface="Calisto MT" panose="02040603050505030304" pitchFamily="18" charset="0"/>
              </a:rPr>
              <a:t> formula </a:t>
            </a:r>
            <a:r>
              <a:rPr lang="en-GB" sz="2400" dirty="0" err="1">
                <a:latin typeface="Calisto MT" panose="02040603050505030304" pitchFamily="18" charset="0"/>
              </a:rPr>
              <a:t>selisih</a:t>
            </a:r>
            <a:r>
              <a:rPr lang="en-GB" sz="2400" dirty="0">
                <a:latin typeface="Calisto MT" panose="02040603050505030304" pitchFamily="18" charset="0"/>
              </a:rPr>
              <a:t> UMK </a:t>
            </a:r>
            <a:r>
              <a:rPr lang="en-GB" sz="2400" dirty="0" err="1">
                <a:latin typeface="Calisto MT" panose="02040603050505030304" pitchFamily="18" charset="0"/>
              </a:rPr>
              <a:t>atau</a:t>
            </a:r>
            <a:r>
              <a:rPr lang="en-GB" sz="2400" dirty="0">
                <a:latin typeface="Calisto MT" panose="02040603050505030304" pitchFamily="18" charset="0"/>
              </a:rPr>
              <a:t> UMSK </a:t>
            </a:r>
            <a:r>
              <a:rPr lang="en-GB" sz="2400" dirty="0" err="1">
                <a:latin typeface="Calisto MT" panose="02040603050505030304" pitchFamily="18" charset="0"/>
              </a:rPr>
              <a:t>dalam</a:t>
            </a:r>
            <a:r>
              <a:rPr lang="en-GB" sz="2400" dirty="0">
                <a:latin typeface="Calisto MT" panose="02040603050505030304" pitchFamily="18" charset="0"/>
              </a:rPr>
              <a:t> formula </a:t>
            </a:r>
            <a:r>
              <a:rPr lang="en-GB" sz="2400" dirty="0" err="1">
                <a:latin typeface="Calisto MT" panose="02040603050505030304" pitchFamily="18" charset="0"/>
              </a:rPr>
              <a:t>kenaikan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upah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bagi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pekerja</a:t>
            </a:r>
            <a:r>
              <a:rPr lang="en-GB" sz="2400" dirty="0">
                <a:latin typeface="Calisto MT" panose="02040603050505030304" pitchFamily="18" charset="0"/>
              </a:rPr>
              <a:t> di </a:t>
            </a:r>
            <a:r>
              <a:rPr lang="en-GB" sz="2400" dirty="0" err="1">
                <a:latin typeface="Calisto MT" panose="02040603050505030304" pitchFamily="18" charset="0"/>
              </a:rPr>
              <a:t>perusahaan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diubah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dengan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indikator</a:t>
            </a:r>
            <a:r>
              <a:rPr lang="en-GB" sz="2400" dirty="0">
                <a:latin typeface="Calisto MT" panose="02040603050505030304" pitchFamily="18" charset="0"/>
              </a:rPr>
              <a:t>  yang </a:t>
            </a:r>
            <a:r>
              <a:rPr lang="en-GB" sz="2400" dirty="0" err="1">
                <a:latin typeface="Calisto MT" panose="02040603050505030304" pitchFamily="18" charset="0"/>
              </a:rPr>
              <a:t>bersifat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kuantitatif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seperti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inflasi</a:t>
            </a:r>
            <a:r>
              <a:rPr lang="en-GB" sz="2400" dirty="0">
                <a:latin typeface="Calisto MT" panose="02040603050505030304" pitchFamily="18" charset="0"/>
              </a:rPr>
              <a:t>, </a:t>
            </a:r>
            <a:r>
              <a:rPr lang="en-GB" sz="2400" dirty="0" err="1">
                <a:latin typeface="Calisto MT" panose="02040603050505030304" pitchFamily="18" charset="0"/>
              </a:rPr>
              <a:t>pertumbuhan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ekonomi</a:t>
            </a:r>
            <a:r>
              <a:rPr lang="en-GB" sz="2400" dirty="0">
                <a:latin typeface="Calisto MT" panose="02040603050505030304" pitchFamily="18" charset="0"/>
              </a:rPr>
              <a:t>, </a:t>
            </a:r>
            <a:r>
              <a:rPr lang="en-GB" sz="2400" dirty="0" err="1">
                <a:latin typeface="Calisto MT" panose="02040603050505030304" pitchFamily="18" charset="0"/>
              </a:rPr>
              <a:t>prestasi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kerja</a:t>
            </a:r>
            <a:r>
              <a:rPr lang="en-GB" sz="2400" dirty="0">
                <a:latin typeface="Calisto MT" panose="02040603050505030304" pitchFamily="18" charset="0"/>
              </a:rPr>
              <a:t>, </a:t>
            </a:r>
            <a:r>
              <a:rPr lang="en-GB" sz="2400" dirty="0" err="1">
                <a:latin typeface="Calisto MT" panose="02040603050505030304" pitchFamily="18" charset="0"/>
              </a:rPr>
              <a:t>masa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kerja</a:t>
            </a:r>
            <a:r>
              <a:rPr lang="en-GB" sz="2400" dirty="0">
                <a:latin typeface="Calisto MT" panose="02040603050505030304" pitchFamily="18" charset="0"/>
              </a:rPr>
              <a:t>, </a:t>
            </a:r>
            <a:r>
              <a:rPr lang="en-GB" sz="2400" dirty="0" err="1">
                <a:latin typeface="Calisto MT" panose="02040603050505030304" pitchFamily="18" charset="0"/>
              </a:rPr>
              <a:t>perbaikan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taraf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hidup</a:t>
            </a:r>
            <a:r>
              <a:rPr lang="en-GB" sz="2400" dirty="0">
                <a:latin typeface="Calisto MT" panose="02040603050505030304" pitchFamily="18" charset="0"/>
              </a:rPr>
              <a:t>.</a:t>
            </a:r>
            <a:endParaRPr lang="en-US" sz="24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401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886700" cy="1006473"/>
          </a:xfrm>
          <a:noFill/>
        </p:spPr>
        <p:txBody>
          <a:bodyPr>
            <a:normAutofit/>
          </a:bodyPr>
          <a:lstStyle/>
          <a:p>
            <a:pPr algn="ctr"/>
            <a:r>
              <a:rPr lang="en-GB" b="1" dirty="0" err="1">
                <a:latin typeface="Calisto MT" panose="02040603050505030304" pitchFamily="18" charset="0"/>
              </a:rPr>
              <a:t>Mengembangkan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Materi</a:t>
            </a:r>
            <a:r>
              <a:rPr lang="en-GB" b="1" dirty="0">
                <a:latin typeface="Calisto MT" panose="02040603050505030304" pitchFamily="18" charset="0"/>
              </a:rPr>
              <a:t> PKB 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4786" y="1597025"/>
            <a:ext cx="8210550" cy="4879975"/>
          </a:xfrm>
        </p:spPr>
        <p:txBody>
          <a:bodyPr>
            <a:normAutofit lnSpcReduction="10000"/>
          </a:bodyPr>
          <a:lstStyle/>
          <a:p>
            <a:pPr marL="630238" lvl="6" indent="-342900">
              <a:buFont typeface="+mj-lt"/>
              <a:buAutoNum type="alphaLcPeriod" startAt="2"/>
            </a:pPr>
            <a:r>
              <a:rPr lang="en-GB" sz="2200" dirty="0">
                <a:latin typeface="Calisto MT" panose="02040603050505030304" pitchFamily="18" charset="0"/>
              </a:rPr>
              <a:t>Hub. </a:t>
            </a:r>
            <a:r>
              <a:rPr lang="en-GB" sz="2200" dirty="0" err="1">
                <a:latin typeface="Calisto MT" panose="02040603050505030304" pitchFamily="18" charset="0"/>
              </a:rPr>
              <a:t>Kerja</a:t>
            </a:r>
            <a:r>
              <a:rPr lang="en-GB" sz="2200" dirty="0">
                <a:latin typeface="Calisto MT" panose="02040603050505030304" pitchFamily="18" charset="0"/>
              </a:rPr>
              <a:t>, </a:t>
            </a:r>
            <a:r>
              <a:rPr lang="en-GB" sz="2200" dirty="0" err="1">
                <a:latin typeface="Calisto MT" panose="02040603050505030304" pitchFamily="18" charset="0"/>
              </a:rPr>
              <a:t>mengatur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secara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rinci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jenis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pekerjaan</a:t>
            </a:r>
            <a:r>
              <a:rPr lang="en-GB" sz="2200" dirty="0">
                <a:latin typeface="Calisto MT" panose="02040603050505030304" pitchFamily="18" charset="0"/>
              </a:rPr>
              <a:t> yang </a:t>
            </a:r>
            <a:r>
              <a:rPr lang="en-GB" sz="2200" dirty="0" err="1">
                <a:latin typeface="Calisto MT" panose="02040603050505030304" pitchFamily="18" charset="0"/>
              </a:rPr>
              <a:t>dapat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dipekerjakan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dengan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sistem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kontrak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dan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alih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daya</a:t>
            </a:r>
            <a:r>
              <a:rPr lang="en-GB" sz="2200" dirty="0">
                <a:latin typeface="Calisto MT" panose="02040603050505030304" pitchFamily="18" charset="0"/>
              </a:rPr>
              <a:t>; </a:t>
            </a:r>
            <a:r>
              <a:rPr lang="en-GB" sz="2200" dirty="0" err="1">
                <a:latin typeface="Calisto MT" panose="02040603050505030304" pitchFamily="18" charset="0"/>
              </a:rPr>
              <a:t>perlindungan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upah</a:t>
            </a:r>
            <a:r>
              <a:rPr lang="en-GB" sz="2200" dirty="0">
                <a:latin typeface="Calisto MT" panose="02040603050505030304" pitchFamily="18" charset="0"/>
              </a:rPr>
              <a:t>, </a:t>
            </a:r>
            <a:r>
              <a:rPr lang="en-GB" sz="2200" dirty="0" err="1">
                <a:latin typeface="Calisto MT" panose="02040603050505030304" pitchFamily="18" charset="0"/>
              </a:rPr>
              <a:t>syarat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kerja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dan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kesejahteraan</a:t>
            </a:r>
            <a:r>
              <a:rPr lang="en-GB" sz="2200" dirty="0">
                <a:latin typeface="Calisto MT" panose="02040603050505030304" pitchFamily="18" charset="0"/>
              </a:rPr>
              <a:t> yang </a:t>
            </a:r>
            <a:r>
              <a:rPr lang="en-GB" sz="2200" dirty="0" err="1">
                <a:latin typeface="Calisto MT" panose="02040603050505030304" pitchFamily="18" charset="0"/>
              </a:rPr>
              <a:t>sama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bagi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pekerja</a:t>
            </a:r>
            <a:r>
              <a:rPr lang="en-GB" sz="2200" dirty="0">
                <a:latin typeface="Calisto MT" panose="02040603050505030304" pitchFamily="18" charset="0"/>
              </a:rPr>
              <a:t> PKWT, </a:t>
            </a:r>
            <a:r>
              <a:rPr lang="en-GB" sz="2200" dirty="0" err="1">
                <a:latin typeface="Calisto MT" panose="02040603050505030304" pitchFamily="18" charset="0"/>
              </a:rPr>
              <a:t>Alih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daya</a:t>
            </a:r>
            <a:r>
              <a:rPr lang="en-GB" sz="2200" dirty="0">
                <a:latin typeface="Calisto MT" panose="02040603050505030304" pitchFamily="18" charset="0"/>
              </a:rPr>
              <a:t>, </a:t>
            </a:r>
            <a:r>
              <a:rPr lang="en-GB" sz="2200" dirty="0" err="1">
                <a:latin typeface="Calisto MT" panose="02040603050505030304" pitchFamily="18" charset="0"/>
              </a:rPr>
              <a:t>harian</a:t>
            </a:r>
            <a:r>
              <a:rPr lang="en-GB" sz="2200" dirty="0">
                <a:latin typeface="Calisto MT" panose="02040603050505030304" pitchFamily="18" charset="0"/>
              </a:rPr>
              <a:t>, </a:t>
            </a:r>
            <a:r>
              <a:rPr lang="en-GB" sz="2200" dirty="0" err="1">
                <a:latin typeface="Calisto MT" panose="02040603050505030304" pitchFamily="18" charset="0"/>
              </a:rPr>
              <a:t>magang</a:t>
            </a:r>
            <a:r>
              <a:rPr lang="en-GB" sz="2200" dirty="0">
                <a:latin typeface="Calisto MT" panose="02040603050505030304" pitchFamily="18" charset="0"/>
              </a:rPr>
              <a:t>, </a:t>
            </a:r>
            <a:r>
              <a:rPr lang="en-GB" sz="2200" dirty="0" err="1">
                <a:latin typeface="Calisto MT" panose="02040603050505030304" pitchFamily="18" charset="0"/>
              </a:rPr>
              <a:t>dan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pekerja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lainnya.Teknisnya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dilakukan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melalui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perundingan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dengan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serikat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pekerja</a:t>
            </a:r>
            <a:r>
              <a:rPr lang="en-GB" sz="2200" dirty="0">
                <a:latin typeface="Calisto MT" panose="02040603050505030304" pitchFamily="18" charset="0"/>
              </a:rPr>
              <a:t>.</a:t>
            </a:r>
            <a:endParaRPr lang="en-US" sz="2200" dirty="0">
              <a:latin typeface="Calisto MT" panose="02040603050505030304" pitchFamily="18" charset="0"/>
            </a:endParaRPr>
          </a:p>
          <a:p>
            <a:pPr marL="630238" lvl="6" indent="-342900">
              <a:buFont typeface="+mj-lt"/>
              <a:buAutoNum type="alphaLcPeriod" startAt="2"/>
            </a:pPr>
            <a:r>
              <a:rPr lang="en-GB" sz="2200" dirty="0">
                <a:latin typeface="Calisto MT" panose="02040603050505030304" pitchFamily="18" charset="0"/>
              </a:rPr>
              <a:t>PHK, </a:t>
            </a:r>
            <a:r>
              <a:rPr lang="en-GB" sz="2200" dirty="0" err="1">
                <a:latin typeface="Calisto MT" panose="02040603050505030304" pitchFamily="18" charset="0"/>
              </a:rPr>
              <a:t>pengaturan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prinsip-prinsip</a:t>
            </a:r>
            <a:r>
              <a:rPr lang="en-GB" sz="2200" dirty="0">
                <a:latin typeface="Calisto MT" panose="02040603050505030304" pitchFamily="18" charset="0"/>
              </a:rPr>
              <a:t> PHK yang </a:t>
            </a:r>
            <a:r>
              <a:rPr lang="en-GB" sz="2200" dirty="0" err="1">
                <a:latin typeface="Calisto MT" panose="02040603050505030304" pitchFamily="18" charset="0"/>
              </a:rPr>
              <a:t>lebih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melindungi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pekerja</a:t>
            </a:r>
            <a:r>
              <a:rPr lang="en-GB" sz="2200" dirty="0">
                <a:latin typeface="Calisto MT" panose="02040603050505030304" pitchFamily="18" charset="0"/>
              </a:rPr>
              <a:t>, </a:t>
            </a:r>
            <a:r>
              <a:rPr lang="en-GB" sz="2200" dirty="0" err="1">
                <a:latin typeface="Calisto MT" panose="02040603050505030304" pitchFamily="18" charset="0"/>
              </a:rPr>
              <a:t>jenis-jenis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phk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dan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kompensasinya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diatur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secara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rinci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dan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tidak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dikaitkan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dengan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peraturan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perundang-undangan</a:t>
            </a:r>
            <a:r>
              <a:rPr lang="en-GB" sz="2200" dirty="0">
                <a:latin typeface="Calisto MT" panose="02040603050505030304" pitchFamily="18" charset="0"/>
              </a:rPr>
              <a:t>.</a:t>
            </a:r>
          </a:p>
          <a:p>
            <a:pPr marL="630238" lvl="6" indent="-342900">
              <a:buFont typeface="+mj-lt"/>
              <a:buAutoNum type="alphaLcPeriod" startAt="2"/>
            </a:pPr>
            <a:r>
              <a:rPr lang="en-GB" sz="2200" dirty="0" err="1">
                <a:latin typeface="Calisto MT" panose="02040603050505030304" pitchFamily="18" charset="0"/>
              </a:rPr>
              <a:t>Pembatasan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pekerjaan</a:t>
            </a:r>
            <a:r>
              <a:rPr lang="en-GB" sz="2200" dirty="0">
                <a:latin typeface="Calisto MT" panose="02040603050505030304" pitchFamily="18" charset="0"/>
              </a:rPr>
              <a:t> yang </a:t>
            </a:r>
            <a:r>
              <a:rPr lang="en-GB" sz="2200" dirty="0" err="1">
                <a:latin typeface="Calisto MT" panose="02040603050505030304" pitchFamily="18" charset="0"/>
              </a:rPr>
              <a:t>dapat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dilakukan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oleh</a:t>
            </a:r>
            <a:r>
              <a:rPr lang="en-GB" sz="2200" dirty="0">
                <a:latin typeface="Calisto MT" panose="02040603050505030304" pitchFamily="18" charset="0"/>
              </a:rPr>
              <a:t> TKA (Skill Jobs)</a:t>
            </a:r>
            <a:endParaRPr lang="en-US" sz="2200" dirty="0">
              <a:latin typeface="Calisto MT" panose="02040603050505030304" pitchFamily="18" charset="0"/>
            </a:endParaRPr>
          </a:p>
          <a:p>
            <a:pPr marL="630238" lvl="6" indent="-342900">
              <a:buFont typeface="+mj-lt"/>
              <a:buAutoNum type="alphaLcPeriod" startAt="2"/>
            </a:pPr>
            <a:r>
              <a:rPr lang="en-GB" sz="2200" dirty="0" err="1">
                <a:latin typeface="Calisto MT" panose="02040603050505030304" pitchFamily="18" charset="0"/>
              </a:rPr>
              <a:t>Ketentuan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Peralihan</a:t>
            </a:r>
            <a:r>
              <a:rPr lang="en-GB" sz="2200" dirty="0">
                <a:latin typeface="Calisto MT" panose="02040603050505030304" pitchFamily="18" charset="0"/>
              </a:rPr>
              <a:t>, di </a:t>
            </a:r>
            <a:r>
              <a:rPr lang="en-GB" sz="2200" dirty="0" err="1">
                <a:latin typeface="Calisto MT" panose="02040603050505030304" pitchFamily="18" charset="0"/>
              </a:rPr>
              <a:t>dalamnya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ditegaskan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bahwa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apabila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dalam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masa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berlaku</a:t>
            </a:r>
            <a:r>
              <a:rPr lang="en-GB" sz="2200" dirty="0">
                <a:latin typeface="Calisto MT" panose="02040603050505030304" pitchFamily="18" charset="0"/>
              </a:rPr>
              <a:t> PKB </a:t>
            </a:r>
            <a:r>
              <a:rPr lang="en-GB" sz="2200" dirty="0" err="1">
                <a:latin typeface="Calisto MT" panose="02040603050505030304" pitchFamily="18" charset="0"/>
              </a:rPr>
              <a:t>diundangkan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peraturan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baru</a:t>
            </a:r>
            <a:r>
              <a:rPr lang="en-GB" sz="2200" dirty="0">
                <a:latin typeface="Calisto MT" panose="02040603050505030304" pitchFamily="18" charset="0"/>
              </a:rPr>
              <a:t>, </a:t>
            </a:r>
            <a:r>
              <a:rPr lang="en-GB" sz="2200" dirty="0" err="1">
                <a:latin typeface="Calisto MT" panose="02040603050505030304" pitchFamily="18" charset="0"/>
              </a:rPr>
              <a:t>maka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jika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kualitasnya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lebih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menguntungkan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bagi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pekerja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maka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ketentuan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itu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langsung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diberlakukan</a:t>
            </a:r>
            <a:r>
              <a:rPr lang="en-GB" sz="2200" dirty="0">
                <a:latin typeface="Calisto MT" panose="02040603050505030304" pitchFamily="18" charset="0"/>
              </a:rPr>
              <a:t>, </a:t>
            </a:r>
            <a:r>
              <a:rPr lang="en-GB" sz="2200" dirty="0" err="1">
                <a:latin typeface="Calisto MT" panose="02040603050505030304" pitchFamily="18" charset="0"/>
              </a:rPr>
              <a:t>akan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tetapi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jika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sebaliknya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maka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pemberlakuannya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harus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disepakati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terlebih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dahulu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dengan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serikat</a:t>
            </a:r>
            <a:r>
              <a:rPr lang="en-GB" sz="2200" dirty="0">
                <a:latin typeface="Calisto MT" panose="02040603050505030304" pitchFamily="18" charset="0"/>
              </a:rPr>
              <a:t> </a:t>
            </a:r>
            <a:r>
              <a:rPr lang="en-GB" sz="2200" dirty="0" err="1">
                <a:latin typeface="Calisto MT" panose="02040603050505030304" pitchFamily="18" charset="0"/>
              </a:rPr>
              <a:t>pekerja</a:t>
            </a:r>
            <a:endParaRPr lang="en-US" sz="22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346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30274"/>
          </a:xfrm>
          <a:noFill/>
        </p:spPr>
        <p:txBody>
          <a:bodyPr>
            <a:normAutofit/>
          </a:bodyPr>
          <a:lstStyle/>
          <a:p>
            <a:pPr algn="ctr"/>
            <a:r>
              <a:rPr lang="en-GB" b="1" dirty="0" err="1">
                <a:latin typeface="Calisto MT" panose="02040603050505030304" pitchFamily="18" charset="0"/>
              </a:rPr>
              <a:t>Mengembangkan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Materi</a:t>
            </a:r>
            <a:r>
              <a:rPr lang="en-GB" b="1" dirty="0">
                <a:latin typeface="Calisto MT" panose="02040603050505030304" pitchFamily="18" charset="0"/>
              </a:rPr>
              <a:t> PKB 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7800"/>
            <a:ext cx="8210550" cy="4879975"/>
          </a:xfrm>
        </p:spPr>
        <p:txBody>
          <a:bodyPr>
            <a:normAutofit/>
          </a:bodyPr>
          <a:lstStyle/>
          <a:p>
            <a:pPr lvl="0"/>
            <a:r>
              <a:rPr lang="en-GB" sz="2400" dirty="0">
                <a:latin typeface="Calisto MT" panose="02040603050505030304" pitchFamily="18" charset="0"/>
              </a:rPr>
              <a:t>Menyusun </a:t>
            </a:r>
            <a:r>
              <a:rPr lang="en-GB" sz="2400" dirty="0" err="1">
                <a:latin typeface="Calisto MT" panose="02040603050505030304" pitchFamily="18" charset="0"/>
              </a:rPr>
              <a:t>materi-materi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kesejahteraan</a:t>
            </a:r>
            <a:r>
              <a:rPr lang="en-GB" sz="2400" dirty="0">
                <a:latin typeface="Calisto MT" panose="02040603050505030304" pitchFamily="18" charset="0"/>
              </a:rPr>
              <a:t> yang </a:t>
            </a:r>
            <a:r>
              <a:rPr lang="en-GB" sz="2400" dirty="0" err="1">
                <a:latin typeface="Calisto MT" panose="02040603050505030304" pitchFamily="18" charset="0"/>
              </a:rPr>
              <a:t>bersinggungan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dengan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kepentingan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Pengusaha</a:t>
            </a:r>
            <a:r>
              <a:rPr lang="en-GB" sz="2400" dirty="0">
                <a:latin typeface="Calisto MT" panose="02040603050505030304" pitchFamily="18" charset="0"/>
              </a:rPr>
              <a:t>, </a:t>
            </a:r>
            <a:r>
              <a:rPr lang="en-GB" sz="2400" dirty="0" err="1">
                <a:latin typeface="Calisto MT" panose="02040603050505030304" pitchFamily="18" charset="0"/>
              </a:rPr>
              <a:t>seperti</a:t>
            </a:r>
            <a:r>
              <a:rPr lang="en-GB" sz="2400" dirty="0">
                <a:latin typeface="Calisto MT" panose="02040603050505030304" pitchFamily="18" charset="0"/>
              </a:rPr>
              <a:t>; </a:t>
            </a:r>
            <a:r>
              <a:rPr lang="en-GB" sz="2400" dirty="0" err="1">
                <a:latin typeface="Calisto MT" panose="02040603050505030304" pitchFamily="18" charset="0"/>
              </a:rPr>
              <a:t>pemilihan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pekerja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teladan</a:t>
            </a:r>
            <a:r>
              <a:rPr lang="en-GB" sz="2400" dirty="0">
                <a:latin typeface="Calisto MT" panose="02040603050505030304" pitchFamily="18" charset="0"/>
              </a:rPr>
              <a:t>, </a:t>
            </a:r>
            <a:r>
              <a:rPr lang="en-GB" sz="2400" dirty="0" err="1">
                <a:latin typeface="Calisto MT" panose="02040603050505030304" pitchFamily="18" charset="0"/>
              </a:rPr>
              <a:t>pemberian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penghargaan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kepada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pekerja</a:t>
            </a:r>
            <a:r>
              <a:rPr lang="en-GB" sz="2400" dirty="0">
                <a:latin typeface="Calisto MT" panose="02040603050505030304" pitchFamily="18" charset="0"/>
              </a:rPr>
              <a:t> yang </a:t>
            </a:r>
            <a:r>
              <a:rPr lang="en-GB" sz="2400" dirty="0" err="1">
                <a:latin typeface="Calisto MT" panose="02040603050505030304" pitchFamily="18" charset="0"/>
              </a:rPr>
              <a:t>berhasil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meningkatkan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produktivitas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kerja</a:t>
            </a:r>
            <a:r>
              <a:rPr lang="en-GB" sz="2400" dirty="0">
                <a:latin typeface="Calisto MT" panose="02040603050505030304" pitchFamily="18" charset="0"/>
              </a:rPr>
              <a:t>, </a:t>
            </a:r>
            <a:r>
              <a:rPr lang="en-GB" sz="2400" dirty="0" err="1">
                <a:latin typeface="Calisto MT" panose="02040603050505030304" pitchFamily="18" charset="0"/>
              </a:rPr>
              <a:t>menurunkan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barang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i="1" dirty="0">
                <a:latin typeface="Calisto MT" panose="02040603050505030304" pitchFamily="18" charset="0"/>
              </a:rPr>
              <a:t>reject</a:t>
            </a:r>
            <a:r>
              <a:rPr lang="en-GB" sz="2400" dirty="0">
                <a:latin typeface="Calisto MT" panose="02040603050505030304" pitchFamily="18" charset="0"/>
              </a:rPr>
              <a:t>, </a:t>
            </a:r>
            <a:r>
              <a:rPr lang="en-GB" sz="2400" dirty="0" err="1">
                <a:latin typeface="Calisto MT" panose="02040603050505030304" pitchFamily="18" charset="0"/>
              </a:rPr>
              <a:t>menurunkan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angka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kecelakaan</a:t>
            </a:r>
            <a:r>
              <a:rPr lang="en-GB" sz="2400" dirty="0">
                <a:latin typeface="Calisto MT" panose="02040603050505030304" pitchFamily="18" charset="0"/>
              </a:rPr>
              <a:t> dan </a:t>
            </a:r>
            <a:r>
              <a:rPr lang="en-GB" sz="2400" dirty="0" err="1">
                <a:latin typeface="Calisto MT" panose="02040603050505030304" pitchFamily="18" charset="0"/>
              </a:rPr>
              <a:t>penyakit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akibat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kerja</a:t>
            </a:r>
            <a:r>
              <a:rPr lang="en-GB" sz="2400" dirty="0">
                <a:latin typeface="Calisto MT" panose="02040603050505030304" pitchFamily="18" charset="0"/>
              </a:rPr>
              <a:t>, </a:t>
            </a:r>
            <a:r>
              <a:rPr lang="en-GB" sz="2400" dirty="0" err="1">
                <a:latin typeface="Calisto MT" panose="02040603050505030304" pitchFamily="18" charset="0"/>
              </a:rPr>
              <a:t>hubungan</a:t>
            </a:r>
            <a:r>
              <a:rPr lang="en-GB" sz="2400" dirty="0">
                <a:latin typeface="Calisto MT" panose="02040603050505030304" pitchFamily="18" charset="0"/>
              </a:rPr>
              <a:t> industrial </a:t>
            </a:r>
            <a:r>
              <a:rPr lang="en-GB" sz="2400" dirty="0" err="1">
                <a:latin typeface="Calisto MT" panose="02040603050505030304" pitchFamily="18" charset="0"/>
              </a:rPr>
              <a:t>pancasila</a:t>
            </a:r>
            <a:r>
              <a:rPr lang="en-GB" sz="2400" dirty="0">
                <a:latin typeface="Calisto MT" panose="02040603050505030304" pitchFamily="18" charset="0"/>
              </a:rPr>
              <a:t>, </a:t>
            </a:r>
            <a:r>
              <a:rPr lang="en-GB" sz="2400" dirty="0" err="1">
                <a:latin typeface="Calisto MT" panose="02040603050505030304" pitchFamily="18" charset="0"/>
              </a:rPr>
              <a:t>bulan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produktivitas</a:t>
            </a:r>
            <a:r>
              <a:rPr lang="en-GB" sz="2400" dirty="0">
                <a:latin typeface="Calisto MT" panose="02040603050505030304" pitchFamily="18" charset="0"/>
              </a:rPr>
              <a:t>, </a:t>
            </a:r>
            <a:r>
              <a:rPr lang="en-GB" sz="2400" dirty="0" err="1">
                <a:latin typeface="Calisto MT" panose="02040603050505030304" pitchFamily="18" charset="0"/>
              </a:rPr>
              <a:t>bulan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pengajuan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usulan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perbaikan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produktivitas</a:t>
            </a:r>
            <a:r>
              <a:rPr lang="en-GB" sz="2400" dirty="0">
                <a:latin typeface="Calisto MT" panose="02040603050505030304" pitchFamily="18" charset="0"/>
              </a:rPr>
              <a:t>, </a:t>
            </a:r>
            <a:r>
              <a:rPr lang="en-GB" sz="2400" dirty="0" err="1">
                <a:latin typeface="Calisto MT" panose="02040603050505030304" pitchFamily="18" charset="0"/>
              </a:rPr>
              <a:t>pembinaan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pekerja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secara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bersama-sama</a:t>
            </a:r>
            <a:r>
              <a:rPr lang="en-GB" sz="2400" dirty="0">
                <a:latin typeface="Calisto MT" panose="02040603050505030304" pitchFamily="18" charset="0"/>
              </a:rPr>
              <a:t>, Gain Share, Rewarding K3, </a:t>
            </a:r>
            <a:r>
              <a:rPr lang="en-GB" sz="2400" dirty="0" err="1">
                <a:latin typeface="Calisto MT" panose="02040603050505030304" pitchFamily="18" charset="0"/>
              </a:rPr>
              <a:t>Peringatan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Bulan</a:t>
            </a:r>
            <a:r>
              <a:rPr lang="en-GB" sz="2400" dirty="0">
                <a:latin typeface="Calisto MT" panose="02040603050505030304" pitchFamily="18" charset="0"/>
              </a:rPr>
              <a:t> K3, P2K3, </a:t>
            </a:r>
            <a:r>
              <a:rPr lang="en-GB" sz="2400" dirty="0" err="1">
                <a:latin typeface="Calisto MT" panose="02040603050505030304" pitchFamily="18" charset="0"/>
              </a:rPr>
              <a:t>Perubahan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Iklim</a:t>
            </a:r>
            <a:r>
              <a:rPr lang="en-GB" sz="2400" dirty="0">
                <a:latin typeface="Calisto MT" panose="02040603050505030304" pitchFamily="18" charset="0"/>
              </a:rPr>
              <a:t>, HAM, Anti </a:t>
            </a:r>
            <a:r>
              <a:rPr lang="en-GB" sz="2400" dirty="0" err="1">
                <a:latin typeface="Calisto MT" panose="02040603050505030304" pitchFamily="18" charset="0"/>
              </a:rPr>
              <a:t>Kekerasan</a:t>
            </a:r>
            <a:r>
              <a:rPr lang="en-GB" sz="2400" dirty="0">
                <a:latin typeface="Calisto MT" panose="02040603050505030304" pitchFamily="18" charset="0"/>
              </a:rPr>
              <a:t> dan </a:t>
            </a:r>
            <a:r>
              <a:rPr lang="en-GB" sz="2400" dirty="0" err="1">
                <a:latin typeface="Calisto MT" panose="02040603050505030304" pitchFamily="18" charset="0"/>
              </a:rPr>
              <a:t>Pelecehan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seksual</a:t>
            </a:r>
            <a:endParaRPr lang="en-US" sz="2400" dirty="0">
              <a:latin typeface="Calisto MT" panose="02040603050505030304" pitchFamily="18" charset="0"/>
            </a:endParaRPr>
          </a:p>
          <a:p>
            <a:pPr lvl="0"/>
            <a:r>
              <a:rPr lang="en-GB" sz="2400" dirty="0" err="1">
                <a:latin typeface="Calisto MT" panose="02040603050505030304" pitchFamily="18" charset="0"/>
              </a:rPr>
              <a:t>Menyusun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materi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dengan</a:t>
            </a:r>
            <a:r>
              <a:rPr lang="en-GB" sz="2400" dirty="0">
                <a:latin typeface="Calisto MT" panose="02040603050505030304" pitchFamily="18" charset="0"/>
              </a:rPr>
              <a:t> draft optimum </a:t>
            </a:r>
            <a:r>
              <a:rPr lang="en-GB" sz="2400" dirty="0" err="1">
                <a:latin typeface="Calisto MT" panose="02040603050505030304" pitchFamily="18" charset="0"/>
              </a:rPr>
              <a:t>untuk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mengimbangi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perusahaan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menggunakan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pasal</a:t>
            </a:r>
            <a:r>
              <a:rPr lang="en-GB" sz="2400" dirty="0">
                <a:latin typeface="Calisto MT" panose="02040603050505030304" pitchFamily="18" charset="0"/>
              </a:rPr>
              <a:t> OBL, </a:t>
            </a:r>
            <a:r>
              <a:rPr lang="en-GB" sz="2400" dirty="0" err="1">
                <a:latin typeface="Calisto MT" panose="02040603050505030304" pitchFamily="18" charset="0"/>
              </a:rPr>
              <a:t>baik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secara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redaksional</a:t>
            </a:r>
            <a:r>
              <a:rPr lang="en-GB" sz="2400" dirty="0">
                <a:latin typeface="Calisto MT" panose="02040603050505030304" pitchFamily="18" charset="0"/>
              </a:rPr>
              <a:t>, </a:t>
            </a:r>
            <a:r>
              <a:rPr lang="en-GB" sz="2400" dirty="0" err="1">
                <a:latin typeface="Calisto MT" panose="02040603050505030304" pitchFamily="18" charset="0"/>
              </a:rPr>
              <a:t>perlindungan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maupun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secara</a:t>
            </a:r>
            <a:r>
              <a:rPr lang="en-GB" sz="2400" dirty="0">
                <a:latin typeface="Calisto MT" panose="02040603050505030304" pitchFamily="18" charset="0"/>
              </a:rPr>
              <a:t> </a:t>
            </a:r>
            <a:r>
              <a:rPr lang="en-GB" sz="2400" dirty="0" err="1">
                <a:latin typeface="Calisto MT" panose="02040603050505030304" pitchFamily="18" charset="0"/>
              </a:rPr>
              <a:t>finansial</a:t>
            </a:r>
            <a:r>
              <a:rPr lang="en-GB" sz="2400" dirty="0">
                <a:latin typeface="Calisto MT" panose="02040603050505030304" pitchFamily="18" charset="0"/>
              </a:rPr>
              <a:t>.</a:t>
            </a:r>
            <a:endParaRPr lang="en-US" sz="2400" dirty="0">
              <a:latin typeface="Calisto MT" panose="02040603050505030304" pitchFamily="18" charset="0"/>
            </a:endParaRPr>
          </a:p>
          <a:p>
            <a:endParaRPr lang="en-US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8432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30274"/>
          </a:xfrm>
          <a:noFill/>
        </p:spPr>
        <p:txBody>
          <a:bodyPr>
            <a:normAutofit/>
          </a:bodyPr>
          <a:lstStyle/>
          <a:p>
            <a:pPr algn="ctr"/>
            <a:r>
              <a:rPr lang="en-GB" b="1" dirty="0" err="1">
                <a:latin typeface="Calisto MT" panose="02040603050505030304" pitchFamily="18" charset="0"/>
              </a:rPr>
              <a:t>Mengembangkan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Materi</a:t>
            </a:r>
            <a:r>
              <a:rPr lang="en-GB" b="1" dirty="0">
                <a:latin typeface="Calisto MT" panose="02040603050505030304" pitchFamily="18" charset="0"/>
              </a:rPr>
              <a:t> PKB 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24000"/>
            <a:ext cx="8210550" cy="4879975"/>
          </a:xfrm>
        </p:spPr>
        <p:txBody>
          <a:bodyPr>
            <a:normAutofit/>
          </a:bodyPr>
          <a:lstStyle/>
          <a:p>
            <a:pPr lvl="0"/>
            <a:r>
              <a:rPr lang="en-GB" sz="2000" dirty="0" err="1">
                <a:latin typeface="Calisto MT" panose="02040603050505030304" pitchFamily="18" charset="0"/>
              </a:rPr>
              <a:t>Menggunakan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berbagai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Standar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Internasional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sebagai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tambahan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materi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dalam</a:t>
            </a:r>
            <a:r>
              <a:rPr lang="en-GB" sz="2000" dirty="0">
                <a:latin typeface="Calisto MT" panose="02040603050505030304" pitchFamily="18" charset="0"/>
              </a:rPr>
              <a:t> PKB </a:t>
            </a:r>
            <a:endParaRPr lang="en-US" sz="2000" dirty="0">
              <a:latin typeface="Calisto MT" panose="02040603050505030304" pitchFamily="18" charset="0"/>
            </a:endParaRPr>
          </a:p>
          <a:p>
            <a:pPr marL="442913" lvl="2" indent="-266700">
              <a:buFont typeface="+mj-lt"/>
              <a:buAutoNum type="alphaLcPeriod"/>
            </a:pPr>
            <a:r>
              <a:rPr lang="en-GB" sz="2000" dirty="0" err="1">
                <a:latin typeface="Calisto MT" panose="02040603050505030304" pitchFamily="18" charset="0"/>
              </a:rPr>
              <a:t>Konvensi</a:t>
            </a:r>
            <a:r>
              <a:rPr lang="en-GB" sz="2000" dirty="0">
                <a:latin typeface="Calisto MT" panose="02040603050505030304" pitchFamily="18" charset="0"/>
              </a:rPr>
              <a:t> ILO; K-155 </a:t>
            </a:r>
            <a:r>
              <a:rPr lang="en-GB" sz="2000" dirty="0" err="1">
                <a:latin typeface="Calisto MT" panose="02040603050505030304" pitchFamily="18" charset="0"/>
              </a:rPr>
              <a:t>tentang</a:t>
            </a:r>
            <a:r>
              <a:rPr lang="en-GB" sz="2000" dirty="0">
                <a:latin typeface="Calisto MT" panose="02040603050505030304" pitchFamily="18" charset="0"/>
              </a:rPr>
              <a:t> K3, K 183 </a:t>
            </a:r>
            <a:r>
              <a:rPr lang="en-GB" sz="2000" dirty="0" err="1">
                <a:latin typeface="Calisto MT" panose="02040603050505030304" pitchFamily="18" charset="0"/>
              </a:rPr>
              <a:t>tentang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Perlindungan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Maternitas</a:t>
            </a:r>
            <a:r>
              <a:rPr lang="en-GB" sz="2000" dirty="0">
                <a:latin typeface="Calisto MT" panose="02040603050505030304" pitchFamily="18" charset="0"/>
              </a:rPr>
              <a:t>/</a:t>
            </a:r>
            <a:r>
              <a:rPr lang="en-GB" sz="2000" dirty="0" err="1">
                <a:latin typeface="Calisto MT" panose="02040603050505030304" pitchFamily="18" charset="0"/>
              </a:rPr>
              <a:t>Cuti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melahirkan</a:t>
            </a:r>
            <a:r>
              <a:rPr lang="en-GB" sz="2000" dirty="0">
                <a:latin typeface="Calisto MT" panose="02040603050505030304" pitchFamily="18" charset="0"/>
              </a:rPr>
              <a:t> 14 </a:t>
            </a:r>
            <a:r>
              <a:rPr lang="en-GB" sz="2000" dirty="0" err="1">
                <a:latin typeface="Calisto MT" panose="02040603050505030304" pitchFamily="18" charset="0"/>
              </a:rPr>
              <a:t>Minggu</a:t>
            </a:r>
            <a:r>
              <a:rPr lang="en-GB" sz="2000" dirty="0">
                <a:latin typeface="Calisto MT" panose="02040603050505030304" pitchFamily="18" charset="0"/>
              </a:rPr>
              <a:t>, K-190 </a:t>
            </a:r>
            <a:r>
              <a:rPr lang="en-GB" sz="2000" dirty="0" err="1">
                <a:latin typeface="Calisto MT" panose="02040603050505030304" pitchFamily="18" charset="0"/>
              </a:rPr>
              <a:t>tentang</a:t>
            </a:r>
            <a:r>
              <a:rPr lang="en-GB" sz="2000" dirty="0">
                <a:latin typeface="Calisto MT" panose="02040603050505030304" pitchFamily="18" charset="0"/>
              </a:rPr>
              <a:t> Anti </a:t>
            </a:r>
            <a:r>
              <a:rPr lang="en-GB" sz="2000" dirty="0" err="1">
                <a:latin typeface="Calisto MT" panose="02040603050505030304" pitchFamily="18" charset="0"/>
              </a:rPr>
              <a:t>Pelecehan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dan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kekerasan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seksual</a:t>
            </a:r>
            <a:r>
              <a:rPr lang="en-GB" sz="2000" dirty="0">
                <a:latin typeface="Calisto MT" panose="02040603050505030304" pitchFamily="18" charset="0"/>
              </a:rPr>
              <a:t> di </a:t>
            </a:r>
            <a:r>
              <a:rPr lang="en-GB" sz="2000" dirty="0" err="1">
                <a:latin typeface="Calisto MT" panose="02040603050505030304" pitchFamily="18" charset="0"/>
              </a:rPr>
              <a:t>tempat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Kerja</a:t>
            </a:r>
            <a:r>
              <a:rPr lang="en-GB" sz="2000" dirty="0">
                <a:latin typeface="Calisto MT" panose="02040603050505030304" pitchFamily="18" charset="0"/>
              </a:rPr>
              <a:t>, K-176 </a:t>
            </a:r>
            <a:r>
              <a:rPr lang="en-GB" sz="2000" dirty="0" err="1">
                <a:latin typeface="Calisto MT" panose="02040603050505030304" pitchFamily="18" charset="0"/>
              </a:rPr>
              <a:t>tentang</a:t>
            </a:r>
            <a:r>
              <a:rPr lang="en-GB" sz="2000" dirty="0">
                <a:latin typeface="Calisto MT" panose="02040603050505030304" pitchFamily="18" charset="0"/>
              </a:rPr>
              <a:t> K3 </a:t>
            </a:r>
            <a:r>
              <a:rPr lang="en-GB" sz="2000" dirty="0" err="1">
                <a:latin typeface="Calisto MT" panose="02040603050505030304" pitchFamily="18" charset="0"/>
              </a:rPr>
              <a:t>tambang</a:t>
            </a:r>
            <a:r>
              <a:rPr lang="en-GB" sz="2000" dirty="0">
                <a:latin typeface="Calisto MT" panose="02040603050505030304" pitchFamily="18" charset="0"/>
              </a:rPr>
              <a:t>, </a:t>
            </a:r>
            <a:r>
              <a:rPr lang="en-GB" sz="2000" dirty="0" err="1">
                <a:latin typeface="Calisto MT" panose="02040603050505030304" pitchFamily="18" charset="0"/>
              </a:rPr>
              <a:t>dan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konvensi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lainnya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endParaRPr lang="en-US" sz="2000" dirty="0">
              <a:latin typeface="Calisto MT" panose="02040603050505030304" pitchFamily="18" charset="0"/>
            </a:endParaRPr>
          </a:p>
          <a:p>
            <a:pPr marL="442913" lvl="2" indent="-266700">
              <a:buFont typeface="+mj-lt"/>
              <a:buAutoNum type="alphaLcPeriod"/>
            </a:pPr>
            <a:r>
              <a:rPr lang="en-GB" sz="2000" dirty="0">
                <a:latin typeface="Calisto MT" panose="02040603050505030304" pitchFamily="18" charset="0"/>
              </a:rPr>
              <a:t>OECD, </a:t>
            </a:r>
          </a:p>
          <a:p>
            <a:pPr marL="442913" lvl="2" indent="-266700">
              <a:buFont typeface="+mj-lt"/>
              <a:buAutoNum type="alphaLcPeriod"/>
            </a:pPr>
            <a:r>
              <a:rPr lang="en-GB" sz="2000" dirty="0">
                <a:latin typeface="Calisto MT" panose="02040603050505030304" pitchFamily="18" charset="0"/>
              </a:rPr>
              <a:t>UN Global Compact, </a:t>
            </a:r>
            <a:r>
              <a:rPr lang="en-GB" sz="2000" dirty="0" err="1">
                <a:latin typeface="Calisto MT" panose="02040603050505030304" pitchFamily="18" charset="0"/>
              </a:rPr>
              <a:t>kebijakan</a:t>
            </a:r>
            <a:r>
              <a:rPr lang="en-GB" sz="2000" dirty="0">
                <a:latin typeface="Calisto MT" panose="02040603050505030304" pitchFamily="18" charset="0"/>
              </a:rPr>
              <a:t> anti </a:t>
            </a:r>
            <a:r>
              <a:rPr lang="en-GB" sz="2000" dirty="0" err="1">
                <a:latin typeface="Calisto MT" panose="02040603050505030304" pitchFamily="18" charset="0"/>
              </a:rPr>
              <a:t>korupsi</a:t>
            </a:r>
            <a:endParaRPr lang="en-US" sz="2000" dirty="0">
              <a:latin typeface="Calisto MT" panose="02040603050505030304" pitchFamily="18" charset="0"/>
            </a:endParaRPr>
          </a:p>
          <a:p>
            <a:pPr marL="442913" lvl="2" indent="-266700">
              <a:buFont typeface="+mj-lt"/>
              <a:buAutoNum type="alphaLcPeriod"/>
            </a:pPr>
            <a:r>
              <a:rPr lang="en-GB" sz="2000" dirty="0">
                <a:latin typeface="Calisto MT" panose="02040603050505030304" pitchFamily="18" charset="0"/>
              </a:rPr>
              <a:t>GFA/Social Charter</a:t>
            </a:r>
          </a:p>
          <a:p>
            <a:pPr marL="442913" lvl="2" indent="-266700">
              <a:buFont typeface="+mj-lt"/>
              <a:buAutoNum type="alphaLcPeriod"/>
            </a:pPr>
            <a:r>
              <a:rPr lang="en-GB" sz="2000" dirty="0">
                <a:latin typeface="Calisto MT" panose="02040603050505030304" pitchFamily="18" charset="0"/>
              </a:rPr>
              <a:t>HRDD</a:t>
            </a:r>
            <a:endParaRPr lang="en-US" sz="2000" dirty="0">
              <a:latin typeface="Calisto MT" panose="02040603050505030304" pitchFamily="18" charset="0"/>
            </a:endParaRPr>
          </a:p>
          <a:p>
            <a:pPr lvl="0"/>
            <a:r>
              <a:rPr lang="en-GB" sz="2000" dirty="0" err="1">
                <a:latin typeface="Calisto MT" panose="02040603050505030304" pitchFamily="18" charset="0"/>
              </a:rPr>
              <a:t>Memasukan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syarat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kerja</a:t>
            </a:r>
            <a:r>
              <a:rPr lang="en-GB" sz="2000" dirty="0">
                <a:latin typeface="Calisto MT" panose="02040603050505030304" pitchFamily="18" charset="0"/>
              </a:rPr>
              <a:t>, </a:t>
            </a:r>
            <a:r>
              <a:rPr lang="en-GB" sz="2000" dirty="0" err="1">
                <a:latin typeface="Calisto MT" panose="02040603050505030304" pitchFamily="18" charset="0"/>
              </a:rPr>
              <a:t>perlindungan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dan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kesejahteraan</a:t>
            </a:r>
            <a:r>
              <a:rPr lang="en-GB" sz="2000" dirty="0">
                <a:latin typeface="Calisto MT" panose="02040603050505030304" pitchFamily="18" charset="0"/>
              </a:rPr>
              <a:t> yang </a:t>
            </a:r>
            <a:r>
              <a:rPr lang="en-GB" sz="2000" dirty="0" err="1">
                <a:latin typeface="Calisto MT" panose="02040603050505030304" pitchFamily="18" charset="0"/>
              </a:rPr>
              <a:t>bersifat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spesifik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pada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perusahaan</a:t>
            </a:r>
            <a:r>
              <a:rPr lang="en-GB" sz="2000" dirty="0">
                <a:latin typeface="Calisto MT" panose="02040603050505030304" pitchFamily="18" charset="0"/>
              </a:rPr>
              <a:t>/</a:t>
            </a:r>
            <a:r>
              <a:rPr lang="en-GB" sz="2000" dirty="0" err="1">
                <a:latin typeface="Calisto MT" panose="02040603050505030304" pitchFamily="18" charset="0"/>
              </a:rPr>
              <a:t>industri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sejenis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seperti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Industri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tambang</a:t>
            </a:r>
            <a:r>
              <a:rPr lang="en-GB" sz="2000" dirty="0">
                <a:latin typeface="Calisto MT" panose="02040603050505030304" pitchFamily="18" charset="0"/>
              </a:rPr>
              <a:t>, rubber, </a:t>
            </a:r>
            <a:r>
              <a:rPr lang="en-GB" sz="2000" dirty="0" err="1">
                <a:latin typeface="Calisto MT" panose="02040603050505030304" pitchFamily="18" charset="0"/>
              </a:rPr>
              <a:t>kertas</a:t>
            </a:r>
            <a:r>
              <a:rPr lang="en-GB" sz="2000" dirty="0">
                <a:latin typeface="Calisto MT" panose="02040603050505030304" pitchFamily="18" charset="0"/>
              </a:rPr>
              <a:t>, </a:t>
            </a:r>
            <a:r>
              <a:rPr lang="en-GB" sz="2000" dirty="0" err="1">
                <a:latin typeface="Calisto MT" panose="02040603050505030304" pitchFamily="18" charset="0"/>
              </a:rPr>
              <a:t>dsb</a:t>
            </a:r>
            <a:r>
              <a:rPr lang="en-GB" sz="2000" dirty="0">
                <a:latin typeface="Calisto MT" panose="02040603050505030304" pitchFamily="18" charset="0"/>
              </a:rPr>
              <a:t>.</a:t>
            </a:r>
            <a:endParaRPr lang="en-US" sz="2000" dirty="0">
              <a:latin typeface="Calisto MT" panose="02040603050505030304" pitchFamily="18" charset="0"/>
            </a:endParaRPr>
          </a:p>
          <a:p>
            <a:pPr marL="0" indent="0">
              <a:buNone/>
            </a:pPr>
            <a:endParaRPr lang="en-US" sz="20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5314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086404" cy="1303867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3000" b="1" dirty="0" err="1">
                <a:latin typeface="Calisto MT" panose="02040603050505030304" pitchFamily="18" charset="0"/>
              </a:rPr>
              <a:t>Menjadikan</a:t>
            </a:r>
            <a:r>
              <a:rPr lang="en-US" sz="3000" b="1" dirty="0">
                <a:latin typeface="Calisto MT" panose="02040603050505030304" pitchFamily="18" charset="0"/>
              </a:rPr>
              <a:t> </a:t>
            </a:r>
            <a:r>
              <a:rPr lang="en-US" sz="3000" b="1" dirty="0" err="1">
                <a:latin typeface="Calisto MT" panose="02040603050505030304" pitchFamily="18" charset="0"/>
              </a:rPr>
              <a:t>Perundingan</a:t>
            </a:r>
            <a:r>
              <a:rPr lang="en-US" sz="3000" b="1" dirty="0">
                <a:latin typeface="Calisto MT" panose="02040603050505030304" pitchFamily="18" charset="0"/>
              </a:rPr>
              <a:t> PKB </a:t>
            </a:r>
            <a:r>
              <a:rPr lang="en-US" sz="3000" b="1" dirty="0" err="1">
                <a:latin typeface="Calisto MT" panose="02040603050505030304" pitchFamily="18" charset="0"/>
              </a:rPr>
              <a:t>sebagai</a:t>
            </a:r>
            <a:r>
              <a:rPr lang="en-US" sz="3000" b="1" dirty="0">
                <a:latin typeface="Calisto MT" panose="02040603050505030304" pitchFamily="18" charset="0"/>
              </a:rPr>
              <a:t> </a:t>
            </a:r>
            <a:r>
              <a:rPr lang="en-US" sz="3000" b="1" dirty="0" err="1">
                <a:latin typeface="Calisto MT" panose="02040603050505030304" pitchFamily="18" charset="0"/>
              </a:rPr>
              <a:t>Perjuangan</a:t>
            </a:r>
            <a:r>
              <a:rPr lang="en-US" sz="3000" b="1" dirty="0">
                <a:latin typeface="Calisto MT" panose="02040603050505030304" pitchFamily="18" charset="0"/>
              </a:rPr>
              <a:t> </a:t>
            </a:r>
            <a:r>
              <a:rPr lang="en-US" sz="3000" b="1" dirty="0" err="1">
                <a:latin typeface="Calisto MT" panose="02040603050505030304" pitchFamily="18" charset="0"/>
              </a:rPr>
              <a:t>Utama</a:t>
            </a:r>
            <a:r>
              <a:rPr lang="en-US" sz="3000" b="1" dirty="0">
                <a:latin typeface="Calisto MT" panose="02040603050505030304" pitchFamily="18" charset="0"/>
              </a:rPr>
              <a:t> SP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119534" cy="4343400"/>
          </a:xfrm>
        </p:spPr>
        <p:txBody>
          <a:bodyPr>
            <a:normAutofit lnSpcReduction="10000"/>
          </a:bodyPr>
          <a:lstStyle/>
          <a:p>
            <a:r>
              <a:rPr lang="en-US" sz="2400" dirty="0" err="1">
                <a:latin typeface="Calisto MT" panose="02040603050505030304" pitchFamily="18" charset="0"/>
              </a:rPr>
              <a:t>Pembuatan</a:t>
            </a:r>
            <a:r>
              <a:rPr lang="en-US" sz="2400" dirty="0">
                <a:latin typeface="Calisto MT" panose="02040603050505030304" pitchFamily="18" charset="0"/>
              </a:rPr>
              <a:t>/</a:t>
            </a:r>
            <a:r>
              <a:rPr lang="en-US" sz="2400" dirty="0" err="1">
                <a:latin typeface="Calisto MT" panose="02040603050505030304" pitchFamily="18" charset="0"/>
              </a:rPr>
              <a:t>Pembaharuan</a:t>
            </a:r>
            <a:r>
              <a:rPr lang="en-US" sz="2400" dirty="0">
                <a:latin typeface="Calisto MT" panose="02040603050505030304" pitchFamily="18" charset="0"/>
              </a:rPr>
              <a:t> PKB </a:t>
            </a:r>
            <a:r>
              <a:rPr lang="en-US" sz="2400" dirty="0" err="1">
                <a:latin typeface="Calisto MT" panose="02040603050505030304" pitchFamily="18" charset="0"/>
              </a:rPr>
              <a:t>harus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menjadi</a:t>
            </a:r>
            <a:r>
              <a:rPr lang="en-US" sz="2400" dirty="0">
                <a:latin typeface="Calisto MT" panose="02040603050505030304" pitchFamily="18" charset="0"/>
              </a:rPr>
              <a:t> program </a:t>
            </a:r>
            <a:r>
              <a:rPr lang="en-US" sz="2400" dirty="0" err="1">
                <a:latin typeface="Calisto MT" panose="02040603050505030304" pitchFamily="18" charset="0"/>
              </a:rPr>
              <a:t>kerja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utama</a:t>
            </a:r>
            <a:r>
              <a:rPr lang="en-US" sz="2400" dirty="0">
                <a:latin typeface="Calisto MT" panose="02040603050505030304" pitchFamily="18" charset="0"/>
              </a:rPr>
              <a:t> (</a:t>
            </a:r>
            <a:r>
              <a:rPr lang="en-US" sz="2400" dirty="0" err="1">
                <a:latin typeface="Calisto MT" panose="02040603050505030304" pitchFamily="18" charset="0"/>
              </a:rPr>
              <a:t>sumber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daya</a:t>
            </a:r>
            <a:r>
              <a:rPr lang="en-US" sz="2400" dirty="0">
                <a:latin typeface="Calisto MT" panose="02040603050505030304" pitchFamily="18" charset="0"/>
              </a:rPr>
              <a:t>, </a:t>
            </a:r>
            <a:r>
              <a:rPr lang="en-US" sz="2400" dirty="0" err="1">
                <a:latin typeface="Calisto MT" panose="02040603050505030304" pitchFamily="18" charset="0"/>
              </a:rPr>
              <a:t>strategi</a:t>
            </a:r>
            <a:r>
              <a:rPr lang="en-US" sz="2400" dirty="0">
                <a:latin typeface="Calisto MT" panose="02040603050505030304" pitchFamily="18" charset="0"/>
              </a:rPr>
              <a:t>, </a:t>
            </a:r>
            <a:r>
              <a:rPr lang="en-US" sz="2400" dirty="0" err="1">
                <a:latin typeface="Calisto MT" panose="02040603050505030304" pitchFamily="18" charset="0"/>
              </a:rPr>
              <a:t>metoda</a:t>
            </a:r>
            <a:r>
              <a:rPr lang="en-US" sz="2400" dirty="0">
                <a:latin typeface="Calisto MT" panose="02040603050505030304" pitchFamily="18" charset="0"/>
              </a:rPr>
              <a:t>)</a:t>
            </a:r>
          </a:p>
          <a:p>
            <a:r>
              <a:rPr lang="en-US" sz="2400" dirty="0" err="1">
                <a:latin typeface="Calisto MT" panose="02040603050505030304" pitchFamily="18" charset="0"/>
              </a:rPr>
              <a:t>Perundingan</a:t>
            </a:r>
            <a:r>
              <a:rPr lang="en-US" sz="2400" dirty="0">
                <a:latin typeface="Calisto MT" panose="02040603050505030304" pitchFamily="18" charset="0"/>
              </a:rPr>
              <a:t> PKB </a:t>
            </a:r>
            <a:r>
              <a:rPr lang="en-US" sz="2400" dirty="0" err="1">
                <a:latin typeface="Calisto MT" panose="02040603050505030304" pitchFamily="18" charset="0"/>
              </a:rPr>
              <a:t>Harus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direncanakan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secara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sistematis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terukur</a:t>
            </a:r>
            <a:r>
              <a:rPr lang="en-US" sz="2400" dirty="0">
                <a:latin typeface="Calisto MT" panose="02040603050505030304" pitchFamily="18" charset="0"/>
              </a:rPr>
              <a:t> (</a:t>
            </a:r>
            <a:r>
              <a:rPr lang="en-US" sz="2400" dirty="0" err="1">
                <a:latin typeface="Calisto MT" panose="02040603050505030304" pitchFamily="18" charset="0"/>
              </a:rPr>
              <a:t>ada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mekanisme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persiapan</a:t>
            </a:r>
            <a:r>
              <a:rPr lang="en-US" sz="2400" dirty="0">
                <a:latin typeface="Calisto MT" panose="02040603050505030304" pitchFamily="18" charset="0"/>
              </a:rPr>
              <a:t> yang </a:t>
            </a:r>
            <a:r>
              <a:rPr lang="en-US" sz="2400" dirty="0" err="1">
                <a:latin typeface="Calisto MT" panose="02040603050505030304" pitchFamily="18" charset="0"/>
              </a:rPr>
              <a:t>matang</a:t>
            </a:r>
            <a:r>
              <a:rPr lang="en-US" sz="2400" dirty="0">
                <a:latin typeface="Calisto MT" panose="02040603050505030304" pitchFamily="18" charset="0"/>
              </a:rPr>
              <a:t>/6 </a:t>
            </a:r>
            <a:r>
              <a:rPr lang="en-US" sz="2400" dirty="0" err="1">
                <a:latin typeface="Calisto MT" panose="02040603050505030304" pitchFamily="18" charset="0"/>
              </a:rPr>
              <a:t>bulan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sebelum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habis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masa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berlaku</a:t>
            </a:r>
            <a:r>
              <a:rPr lang="en-US" sz="2400" dirty="0">
                <a:latin typeface="Calisto MT" panose="02040603050505030304" pitchFamily="18" charset="0"/>
              </a:rPr>
              <a:t> PKB </a:t>
            </a:r>
            <a:r>
              <a:rPr lang="en-US" sz="2400" dirty="0" err="1">
                <a:latin typeface="Calisto MT" panose="02040603050505030304" pitchFamily="18" charset="0"/>
              </a:rPr>
              <a:t>sudah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dipersiapkan</a:t>
            </a:r>
            <a:r>
              <a:rPr lang="en-US" sz="2400" dirty="0">
                <a:latin typeface="Calisto MT" panose="02040603050505030304" pitchFamily="18" charset="0"/>
              </a:rPr>
              <a:t>/</a:t>
            </a:r>
            <a:r>
              <a:rPr lang="en-US" sz="2400" dirty="0" err="1">
                <a:latin typeface="Calisto MT" panose="02040603050505030304" pitchFamily="18" charset="0"/>
              </a:rPr>
              <a:t>termasuk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bangunan</a:t>
            </a:r>
            <a:r>
              <a:rPr lang="en-US" sz="2400" dirty="0">
                <a:latin typeface="Calisto MT" panose="02040603050505030304" pitchFamily="18" charset="0"/>
              </a:rPr>
              <a:t> data </a:t>
            </a:r>
            <a:r>
              <a:rPr lang="en-US" sz="2400" dirty="0" err="1">
                <a:latin typeface="Calisto MT" panose="02040603050505030304" pitchFamily="18" charset="0"/>
              </a:rPr>
              <a:t>argumentasi</a:t>
            </a:r>
            <a:r>
              <a:rPr lang="en-US" sz="2400" dirty="0">
                <a:latin typeface="Calisto MT" panose="02040603050505030304" pitchFamily="18" charset="0"/>
              </a:rPr>
              <a:t>)</a:t>
            </a:r>
          </a:p>
          <a:p>
            <a:r>
              <a:rPr lang="en-US" sz="2400" dirty="0" err="1">
                <a:latin typeface="Calisto MT" panose="02040603050505030304" pitchFamily="18" charset="0"/>
              </a:rPr>
              <a:t>Fokus</a:t>
            </a:r>
            <a:r>
              <a:rPr lang="en-US" sz="2400" dirty="0">
                <a:latin typeface="Calisto MT" panose="02040603050505030304" pitchFamily="18" charset="0"/>
              </a:rPr>
              <a:t> di </a:t>
            </a:r>
            <a:r>
              <a:rPr lang="en-US" sz="2400" dirty="0" err="1">
                <a:latin typeface="Calisto MT" panose="02040603050505030304" pitchFamily="18" charset="0"/>
              </a:rPr>
              <a:t>kepentingan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pekerja</a:t>
            </a:r>
            <a:r>
              <a:rPr lang="en-US" sz="2400" dirty="0">
                <a:latin typeface="Calisto MT" panose="02040603050505030304" pitchFamily="18" charset="0"/>
              </a:rPr>
              <a:t> (</a:t>
            </a:r>
            <a:r>
              <a:rPr lang="en-US" sz="2400" dirty="0" err="1">
                <a:latin typeface="Calisto MT" panose="02040603050505030304" pitchFamily="18" charset="0"/>
              </a:rPr>
              <a:t>Anggota</a:t>
            </a:r>
            <a:r>
              <a:rPr lang="en-US" sz="2400" dirty="0">
                <a:latin typeface="Calisto MT" panose="02040603050505030304" pitchFamily="18" charset="0"/>
              </a:rPr>
              <a:t>)</a:t>
            </a:r>
          </a:p>
          <a:p>
            <a:r>
              <a:rPr lang="en-US" sz="2400" dirty="0" err="1">
                <a:latin typeface="Calisto MT" panose="02040603050505030304" pitchFamily="18" charset="0"/>
              </a:rPr>
              <a:t>Melibatkan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Anggota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dalam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perundingan</a:t>
            </a:r>
            <a:r>
              <a:rPr lang="en-US" sz="2400" dirty="0">
                <a:latin typeface="Calisto MT" panose="02040603050505030304" pitchFamily="18" charset="0"/>
              </a:rPr>
              <a:t> PKB (</a:t>
            </a:r>
            <a:r>
              <a:rPr lang="en-US" sz="2400" dirty="0" err="1">
                <a:latin typeface="Calisto MT" panose="02040603050505030304" pitchFamily="18" charset="0"/>
              </a:rPr>
              <a:t>Pra</a:t>
            </a:r>
            <a:r>
              <a:rPr lang="en-US" sz="2400" dirty="0">
                <a:latin typeface="Calisto MT" panose="02040603050505030304" pitchFamily="18" charset="0"/>
              </a:rPr>
              <a:t>, </a:t>
            </a:r>
            <a:r>
              <a:rPr lang="en-US" sz="2400" dirty="0" err="1">
                <a:latin typeface="Calisto MT" panose="02040603050505030304" pitchFamily="18" charset="0"/>
              </a:rPr>
              <a:t>Sedang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Paska</a:t>
            </a:r>
            <a:r>
              <a:rPr lang="en-US" sz="2400" dirty="0">
                <a:latin typeface="Calisto MT" panose="02040603050505030304" pitchFamily="18" charset="0"/>
              </a:rPr>
              <a:t>)</a:t>
            </a:r>
          </a:p>
          <a:p>
            <a:r>
              <a:rPr lang="en-US" sz="2400" dirty="0" err="1">
                <a:latin typeface="Calisto MT" panose="02040603050505030304" pitchFamily="18" charset="0"/>
              </a:rPr>
              <a:t>Meningkatkan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peranan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Federasi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Industri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dalam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perundingan</a:t>
            </a:r>
            <a:r>
              <a:rPr lang="en-US" sz="2400" dirty="0">
                <a:latin typeface="Calisto MT" panose="02040603050505030304" pitchFamily="18" charset="0"/>
              </a:rPr>
              <a:t> PKB (</a:t>
            </a:r>
            <a:r>
              <a:rPr lang="en-US" sz="2400" dirty="0" err="1">
                <a:latin typeface="Calisto MT" panose="02040603050505030304" pitchFamily="18" charset="0"/>
              </a:rPr>
              <a:t>Peran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Perundingan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Pendampingan</a:t>
            </a:r>
            <a:r>
              <a:rPr lang="en-US" sz="2400" dirty="0">
                <a:latin typeface="Calisto MT" panose="02040603050505030304" pitchFamily="18" charset="0"/>
              </a:rPr>
              <a:t>, </a:t>
            </a:r>
            <a:r>
              <a:rPr lang="en-US" sz="2400" dirty="0" err="1">
                <a:latin typeface="Calisto MT" panose="02040603050505030304" pitchFamily="18" charset="0"/>
              </a:rPr>
              <a:t>Departemen</a:t>
            </a:r>
            <a:r>
              <a:rPr lang="en-US" sz="2400" dirty="0">
                <a:latin typeface="Calisto MT" panose="02040603050505030304" pitchFamily="18" charset="0"/>
              </a:rPr>
              <a:t> PKB)</a:t>
            </a:r>
          </a:p>
        </p:txBody>
      </p:sp>
    </p:spTree>
    <p:extLst>
      <p:ext uri="{BB962C8B-B14F-4D97-AF65-F5344CB8AC3E}">
        <p14:creationId xmlns:p14="http://schemas.microsoft.com/office/powerpoint/2010/main" val="28469545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2400"/>
            <a:ext cx="8058150" cy="1325563"/>
          </a:xfrm>
          <a:noFill/>
        </p:spPr>
        <p:txBody>
          <a:bodyPr/>
          <a:lstStyle/>
          <a:p>
            <a:pPr algn="ctr"/>
            <a:r>
              <a:rPr lang="en-GB" b="1" dirty="0" err="1">
                <a:latin typeface="Calisto MT" panose="02040603050505030304" pitchFamily="18" charset="0"/>
              </a:rPr>
              <a:t>Menguatkan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Konsolidasi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dan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dukungan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dari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Anggota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1435470"/>
            <a:ext cx="8286750" cy="45767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200" dirty="0" err="1">
                <a:latin typeface="Calisto MT" panose="02040603050505030304" pitchFamily="18" charset="0"/>
              </a:rPr>
              <a:t>Sebagai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bagian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dari</a:t>
            </a:r>
            <a:r>
              <a:rPr lang="en-US" sz="2200" dirty="0">
                <a:latin typeface="Calisto MT" panose="02040603050505030304" pitchFamily="18" charset="0"/>
              </a:rPr>
              <a:t> proses </a:t>
            </a:r>
            <a:r>
              <a:rPr lang="en-US" sz="2200" dirty="0" err="1">
                <a:latin typeface="Calisto MT" panose="02040603050505030304" pitchFamily="18" charset="0"/>
              </a:rPr>
              <a:t>perjanjian</a:t>
            </a:r>
            <a:r>
              <a:rPr lang="en-US" sz="2200" dirty="0">
                <a:latin typeface="Calisto MT" panose="02040603050505030304" pitchFamily="18" charset="0"/>
              </a:rPr>
              <a:t>, </a:t>
            </a:r>
            <a:r>
              <a:rPr lang="en-US" sz="2200" dirty="0" err="1">
                <a:latin typeface="Calisto MT" panose="02040603050505030304" pitchFamily="18" charset="0"/>
              </a:rPr>
              <a:t>untuk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dapat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menyeimbangkan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posisi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tawar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dari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serikat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pekerja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dengan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pengusaha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dalam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perundingan</a:t>
            </a:r>
            <a:r>
              <a:rPr lang="en-US" sz="2200" dirty="0">
                <a:latin typeface="Calisto MT" panose="02040603050505030304" pitchFamily="18" charset="0"/>
              </a:rPr>
              <a:t> PKB, </a:t>
            </a:r>
            <a:r>
              <a:rPr lang="en-US" sz="2200" dirty="0" err="1">
                <a:latin typeface="Calisto MT" panose="02040603050505030304" pitchFamily="18" charset="0"/>
              </a:rPr>
              <a:t>maka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sangat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penting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untuk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membangun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kekuatan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dan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kesolidan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antara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pengurus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serikat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pekerja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dengan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anggota</a:t>
            </a:r>
            <a:r>
              <a:rPr lang="en-US" sz="2200" dirty="0">
                <a:latin typeface="Calisto MT" panose="02040603050505030304" pitchFamily="18" charset="0"/>
              </a:rPr>
              <a:t>, </a:t>
            </a:r>
            <a:r>
              <a:rPr lang="en-US" sz="2200" dirty="0" err="1">
                <a:latin typeface="Calisto MT" panose="02040603050505030304" pitchFamily="18" charset="0"/>
              </a:rPr>
              <a:t>melalui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beberapa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tindakan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yaitu</a:t>
            </a:r>
            <a:r>
              <a:rPr lang="en-US" sz="2200" dirty="0">
                <a:latin typeface="Calisto MT" panose="02040603050505030304" pitchFamily="18" charset="0"/>
              </a:rPr>
              <a:t>:</a:t>
            </a:r>
          </a:p>
          <a:p>
            <a:pPr marL="265113" lvl="3" indent="-265113" algn="just">
              <a:tabLst>
                <a:tab pos="176213" algn="l"/>
              </a:tabLst>
            </a:pPr>
            <a:r>
              <a:rPr lang="en-US" sz="2200" dirty="0" err="1">
                <a:latin typeface="Calisto MT" panose="02040603050505030304" pitchFamily="18" charset="0"/>
              </a:rPr>
              <a:t>Anggota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terlibat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secara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aktif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untuk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mengawal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setiap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perundingan</a:t>
            </a:r>
            <a:r>
              <a:rPr lang="en-US" sz="2200" dirty="0">
                <a:latin typeface="Calisto MT" panose="02040603050505030304" pitchFamily="18" charset="0"/>
              </a:rPr>
              <a:t> PKB yang </a:t>
            </a:r>
            <a:r>
              <a:rPr lang="en-US" sz="2200" dirty="0" err="1">
                <a:latin typeface="Calisto MT" panose="02040603050505030304" pitchFamily="18" charset="0"/>
              </a:rPr>
              <a:t>dilakukan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antara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serikat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pekerja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dengan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perusahaan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khususnya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dalam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pembahasan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materi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materi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krusial</a:t>
            </a:r>
            <a:r>
              <a:rPr lang="en-US" sz="2200" dirty="0">
                <a:latin typeface="Calisto MT" panose="02040603050505030304" pitchFamily="18" charset="0"/>
              </a:rPr>
              <a:t> yang </a:t>
            </a:r>
            <a:r>
              <a:rPr lang="en-US" sz="2200" dirty="0" err="1">
                <a:latin typeface="Calisto MT" panose="02040603050505030304" pitchFamily="18" charset="0"/>
              </a:rPr>
              <a:t>menyangkut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kepentingan</a:t>
            </a:r>
            <a:r>
              <a:rPr lang="en-US" sz="2200" dirty="0">
                <a:latin typeface="Calisto MT" panose="02040603050505030304" pitchFamily="18" charset="0"/>
              </a:rPr>
              <a:t>, </a:t>
            </a:r>
            <a:r>
              <a:rPr lang="en-US" sz="2200" dirty="0" err="1">
                <a:latin typeface="Calisto MT" panose="02040603050505030304" pitchFamily="18" charset="0"/>
              </a:rPr>
              <a:t>perlindungan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dan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kesejahteraan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pekerja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anggota</a:t>
            </a:r>
            <a:r>
              <a:rPr lang="en-US" sz="2200" dirty="0">
                <a:latin typeface="Calisto MT" panose="02040603050505030304" pitchFamily="18" charset="0"/>
              </a:rPr>
              <a:t>. </a:t>
            </a:r>
          </a:p>
          <a:p>
            <a:pPr marL="265113" lvl="3" indent="-265113" algn="just">
              <a:tabLst>
                <a:tab pos="176213" algn="l"/>
              </a:tabLst>
            </a:pPr>
            <a:r>
              <a:rPr lang="en-US" sz="2200" dirty="0" err="1">
                <a:latin typeface="Calisto MT" panose="02040603050505030304" pitchFamily="18" charset="0"/>
              </a:rPr>
              <a:t>Hasil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perundingan</a:t>
            </a:r>
            <a:r>
              <a:rPr lang="en-US" sz="2200" dirty="0">
                <a:latin typeface="Calisto MT" panose="02040603050505030304" pitchFamily="18" charset="0"/>
              </a:rPr>
              <a:t> PKB; </a:t>
            </a:r>
            <a:r>
              <a:rPr lang="en-US" sz="2200" dirty="0" err="1">
                <a:latin typeface="Calisto MT" panose="02040603050505030304" pitchFamily="18" charset="0"/>
              </a:rPr>
              <a:t>pasal</a:t>
            </a:r>
            <a:r>
              <a:rPr lang="en-US" sz="2200" dirty="0">
                <a:latin typeface="Calisto MT" panose="02040603050505030304" pitchFamily="18" charset="0"/>
              </a:rPr>
              <a:t> yang </a:t>
            </a:r>
            <a:r>
              <a:rPr lang="en-US" sz="2200" dirty="0" err="1">
                <a:latin typeface="Calisto MT" panose="02040603050505030304" pitchFamily="18" charset="0"/>
              </a:rPr>
              <a:t>dibahas</a:t>
            </a:r>
            <a:r>
              <a:rPr lang="en-US" sz="2200" dirty="0">
                <a:latin typeface="Calisto MT" panose="02040603050505030304" pitchFamily="18" charset="0"/>
              </a:rPr>
              <a:t>, </a:t>
            </a:r>
            <a:r>
              <a:rPr lang="en-US" sz="2200" dirty="0" err="1">
                <a:latin typeface="Calisto MT" panose="02040603050505030304" pitchFamily="18" charset="0"/>
              </a:rPr>
              <a:t>pasal</a:t>
            </a:r>
            <a:r>
              <a:rPr lang="en-US" sz="2200" dirty="0">
                <a:latin typeface="Calisto MT" panose="02040603050505030304" pitchFamily="18" charset="0"/>
              </a:rPr>
              <a:t> yang </a:t>
            </a:r>
            <a:r>
              <a:rPr lang="en-US" sz="2200" dirty="0" err="1">
                <a:latin typeface="Calisto MT" panose="02040603050505030304" pitchFamily="18" charset="0"/>
              </a:rPr>
              <a:t>disepakati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dan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pasal</a:t>
            </a:r>
            <a:r>
              <a:rPr lang="en-US" sz="2200" dirty="0">
                <a:latin typeface="Calisto MT" panose="02040603050505030304" pitchFamily="18" charset="0"/>
              </a:rPr>
              <a:t> yang </a:t>
            </a:r>
            <a:r>
              <a:rPr lang="en-US" sz="2200" dirty="0" err="1">
                <a:latin typeface="Calisto MT" panose="02040603050505030304" pitchFamily="18" charset="0"/>
              </a:rPr>
              <a:t>dipending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secepatnya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dikonsolidasikan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antara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Pengurus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serikat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pekerja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dengan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anggota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untuk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mendapatkan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umpan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balik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dari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anggota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sehingga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kemudian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anggota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dapat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mengambil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peran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dalam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penyelesaian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perundingan</a:t>
            </a:r>
            <a:r>
              <a:rPr lang="en-US" sz="2200" dirty="0">
                <a:latin typeface="Calisto MT" panose="02040603050505030304" pitchFamily="18" charset="0"/>
              </a:rPr>
              <a:t> PKB.</a:t>
            </a:r>
          </a:p>
          <a:p>
            <a:pPr marL="0" indent="0" algn="just">
              <a:buNone/>
            </a:pPr>
            <a:endParaRPr lang="en-US" sz="22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3634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2400"/>
            <a:ext cx="7886700" cy="1325563"/>
          </a:xfrm>
          <a:noFill/>
        </p:spPr>
        <p:txBody>
          <a:bodyPr/>
          <a:lstStyle/>
          <a:p>
            <a:pPr algn="ctr"/>
            <a:r>
              <a:rPr lang="en-GB" b="1" dirty="0" err="1">
                <a:latin typeface="Calisto MT" panose="02040603050505030304" pitchFamily="18" charset="0"/>
              </a:rPr>
              <a:t>Menguatkan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Konsolidasi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dan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dukungan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dari</a:t>
            </a:r>
            <a:r>
              <a:rPr lang="en-GB" b="1" dirty="0">
                <a:latin typeface="Calisto MT" panose="02040603050505030304" pitchFamily="18" charset="0"/>
              </a:rPr>
              <a:t> </a:t>
            </a:r>
            <a:r>
              <a:rPr lang="en-GB" b="1" dirty="0" err="1">
                <a:latin typeface="Calisto MT" panose="02040603050505030304" pitchFamily="18" charset="0"/>
              </a:rPr>
              <a:t>Anggota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8800"/>
            <a:ext cx="8286750" cy="4576763"/>
          </a:xfrm>
        </p:spPr>
        <p:txBody>
          <a:bodyPr>
            <a:noAutofit/>
          </a:bodyPr>
          <a:lstStyle/>
          <a:p>
            <a:pPr marL="265113" lvl="3" indent="-265113">
              <a:tabLst>
                <a:tab pos="176213" algn="l"/>
              </a:tabLst>
            </a:pPr>
            <a:r>
              <a:rPr lang="en-US" sz="2200" dirty="0" err="1">
                <a:latin typeface="Calisto MT" panose="02040603050505030304" pitchFamily="18" charset="0"/>
              </a:rPr>
              <a:t>Anggota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memberikan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dukungan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kepada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tim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perunding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dari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serikat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pekerja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dengan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cara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bekerja</a:t>
            </a:r>
            <a:r>
              <a:rPr lang="en-US" sz="2200" dirty="0">
                <a:latin typeface="Calisto MT" panose="02040603050505030304" pitchFamily="18" charset="0"/>
              </a:rPr>
              <a:t> dan </a:t>
            </a:r>
            <a:r>
              <a:rPr lang="en-US" sz="2200" dirty="0" err="1">
                <a:latin typeface="Calisto MT" panose="02040603050505030304" pitchFamily="18" charset="0"/>
              </a:rPr>
              <a:t>memberikan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produktivitas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kerja</a:t>
            </a:r>
            <a:r>
              <a:rPr lang="en-US" sz="2200" dirty="0">
                <a:latin typeface="Calisto MT" panose="02040603050505030304" pitchFamily="18" charset="0"/>
              </a:rPr>
              <a:t> yang optimal, </a:t>
            </a:r>
          </a:p>
          <a:p>
            <a:pPr marL="265113" lvl="3" indent="-265113">
              <a:tabLst>
                <a:tab pos="176213" algn="l"/>
              </a:tabLst>
            </a:pPr>
            <a:r>
              <a:rPr lang="en-US" sz="2200" dirty="0" err="1">
                <a:latin typeface="Calisto MT" panose="02040603050505030304" pitchFamily="18" charset="0"/>
              </a:rPr>
              <a:t>reaksi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kekecewaan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dari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anggota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terhadap</a:t>
            </a:r>
            <a:r>
              <a:rPr lang="en-US" sz="2200" dirty="0">
                <a:latin typeface="Calisto MT" panose="02040603050505030304" pitchFamily="18" charset="0"/>
              </a:rPr>
              <a:t> draft PKB </a:t>
            </a:r>
            <a:r>
              <a:rPr lang="en-US" sz="2200" dirty="0" err="1">
                <a:latin typeface="Calisto MT" panose="02040603050505030304" pitchFamily="18" charset="0"/>
              </a:rPr>
              <a:t>dari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perusahaan</a:t>
            </a:r>
            <a:r>
              <a:rPr lang="en-US" sz="2200" dirty="0">
                <a:latin typeface="Calisto MT" panose="02040603050505030304" pitchFamily="18" charset="0"/>
              </a:rPr>
              <a:t> yang </a:t>
            </a:r>
            <a:r>
              <a:rPr lang="en-US" sz="2200" dirty="0" err="1">
                <a:latin typeface="Calisto MT" panose="02040603050505030304" pitchFamily="18" charset="0"/>
              </a:rPr>
              <a:t>memasukan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pasal-pasal</a:t>
            </a:r>
            <a:r>
              <a:rPr lang="en-US" sz="2200" dirty="0">
                <a:latin typeface="Calisto MT" panose="02040603050505030304" pitchFamily="18" charset="0"/>
              </a:rPr>
              <a:t> Omnibus Law </a:t>
            </a:r>
            <a:r>
              <a:rPr lang="en-US" sz="2200" dirty="0" err="1">
                <a:latin typeface="Calisto MT" panose="02040603050505030304" pitchFamily="18" charset="0"/>
              </a:rPr>
              <a:t>harus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terlihat</a:t>
            </a:r>
            <a:r>
              <a:rPr lang="en-US" sz="2200" dirty="0">
                <a:latin typeface="Calisto MT" panose="02040603050505030304" pitchFamily="18" charset="0"/>
              </a:rPr>
              <a:t> dan </a:t>
            </a:r>
            <a:r>
              <a:rPr lang="en-US" sz="2200" dirty="0" err="1">
                <a:latin typeface="Calisto MT" panose="02040603050505030304" pitchFamily="18" charset="0"/>
              </a:rPr>
              <a:t>ditunjukkan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secara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nyata</a:t>
            </a:r>
            <a:r>
              <a:rPr lang="en-US" sz="2200" dirty="0">
                <a:latin typeface="Calisto MT" panose="02040603050505030304" pitchFamily="18" charset="0"/>
              </a:rPr>
              <a:t>, </a:t>
            </a:r>
            <a:r>
              <a:rPr lang="en-US" sz="2200" dirty="0" err="1">
                <a:latin typeface="Calisto MT" panose="02040603050505030304" pitchFamily="18" charset="0"/>
              </a:rPr>
              <a:t>hal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ini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seharusnya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memberikan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pesan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kepada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perusahaan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bahwa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pemberlakuan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pasal-pasal</a:t>
            </a:r>
            <a:r>
              <a:rPr lang="en-US" sz="2200" dirty="0">
                <a:latin typeface="Calisto MT" panose="02040603050505030304" pitchFamily="18" charset="0"/>
              </a:rPr>
              <a:t> omnibus law </a:t>
            </a:r>
            <a:r>
              <a:rPr lang="en-US" sz="2200" dirty="0" err="1">
                <a:latin typeface="Calisto MT" panose="02040603050505030304" pitchFamily="18" charset="0"/>
              </a:rPr>
              <a:t>secara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nyata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menyebabkan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kerugian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secara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langsung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kepada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perusahaan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dengan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terganggunya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hubungan</a:t>
            </a:r>
            <a:r>
              <a:rPr lang="en-US" sz="2200" dirty="0">
                <a:latin typeface="Calisto MT" panose="02040603050505030304" pitchFamily="18" charset="0"/>
              </a:rPr>
              <a:t> industrial dan </a:t>
            </a:r>
            <a:r>
              <a:rPr lang="en-US" sz="2200" dirty="0" err="1">
                <a:latin typeface="Calisto MT" panose="02040603050505030304" pitchFamily="18" charset="0"/>
              </a:rPr>
              <a:t>kondusifitas</a:t>
            </a:r>
            <a:r>
              <a:rPr lang="en-US" sz="2200" dirty="0">
                <a:latin typeface="Calisto MT" panose="02040603050505030304" pitchFamily="18" charset="0"/>
              </a:rPr>
              <a:t> </a:t>
            </a:r>
            <a:r>
              <a:rPr lang="en-US" sz="2200" dirty="0" err="1">
                <a:latin typeface="Calisto MT" panose="02040603050505030304" pitchFamily="18" charset="0"/>
              </a:rPr>
              <a:t>kerja</a:t>
            </a:r>
            <a:r>
              <a:rPr lang="en-US" sz="2200" dirty="0">
                <a:latin typeface="Calisto MT" panose="02040603050505030304" pitchFamily="18" charset="0"/>
              </a:rPr>
              <a:t>. </a:t>
            </a:r>
          </a:p>
          <a:p>
            <a:endParaRPr lang="en-US" sz="22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2162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61937"/>
            <a:ext cx="7886700" cy="652463"/>
          </a:xfrm>
          <a:noFill/>
        </p:spPr>
        <p:txBody>
          <a:bodyPr>
            <a:normAutofit fontScale="90000"/>
          </a:bodyPr>
          <a:lstStyle/>
          <a:p>
            <a:pPr lvl="0" algn="ctr"/>
            <a:r>
              <a:rPr lang="en-US" sz="3600" b="1" dirty="0" err="1">
                <a:latin typeface="Calisto MT" panose="02040603050505030304" pitchFamily="18" charset="0"/>
              </a:rPr>
              <a:t>Peran</a:t>
            </a:r>
            <a:r>
              <a:rPr lang="en-US" sz="3600" b="1" dirty="0">
                <a:latin typeface="Calisto MT" panose="02040603050505030304" pitchFamily="18" charset="0"/>
              </a:rPr>
              <a:t> </a:t>
            </a:r>
            <a:r>
              <a:rPr lang="en-US" sz="3600" b="1" dirty="0" err="1">
                <a:latin typeface="Calisto MT" panose="02040603050505030304" pitchFamily="18" charset="0"/>
              </a:rPr>
              <a:t>Federasi</a:t>
            </a:r>
            <a:r>
              <a:rPr lang="en-US" sz="3600" b="1" dirty="0">
                <a:latin typeface="Calisto MT" panose="02040603050505030304" pitchFamily="18" charset="0"/>
              </a:rPr>
              <a:t> </a:t>
            </a:r>
            <a:r>
              <a:rPr lang="en-US" sz="3600" b="1" dirty="0" err="1">
                <a:latin typeface="Calisto MT" panose="02040603050505030304" pitchFamily="18" charset="0"/>
              </a:rPr>
              <a:t>dalam</a:t>
            </a:r>
            <a:r>
              <a:rPr lang="en-US" sz="3600" b="1" dirty="0">
                <a:latin typeface="Calisto MT" panose="02040603050505030304" pitchFamily="18" charset="0"/>
              </a:rPr>
              <a:t> </a:t>
            </a:r>
            <a:r>
              <a:rPr lang="en-US" sz="3600" b="1" dirty="0" err="1">
                <a:latin typeface="Calisto MT" panose="02040603050505030304" pitchFamily="18" charset="0"/>
              </a:rPr>
              <a:t>Perundingan</a:t>
            </a:r>
            <a:r>
              <a:rPr lang="en-US" sz="3600" b="1" dirty="0">
                <a:latin typeface="Calisto MT" panose="02040603050505030304" pitchFamily="18" charset="0"/>
              </a:rPr>
              <a:t> PKB</a:t>
            </a:r>
            <a:br>
              <a:rPr lang="en-US" sz="2800" b="1" dirty="0">
                <a:latin typeface="Calisto MT" panose="02040603050505030304" pitchFamily="18" charset="0"/>
              </a:rPr>
            </a:b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53331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>
                <a:latin typeface="Calisto MT" panose="02040603050505030304" pitchFamily="18" charset="0"/>
              </a:rPr>
              <a:t>Dalam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Perundingan</a:t>
            </a:r>
            <a:r>
              <a:rPr lang="en-US" sz="2400" dirty="0">
                <a:latin typeface="Calisto MT" panose="02040603050505030304" pitchFamily="18" charset="0"/>
              </a:rPr>
              <a:t> PKB, </a:t>
            </a:r>
            <a:r>
              <a:rPr lang="en-US" sz="2400" dirty="0" err="1">
                <a:latin typeface="Calisto MT" panose="02040603050505030304" pitchFamily="18" charset="0"/>
              </a:rPr>
              <a:t>keterlibatan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Federasi</a:t>
            </a:r>
            <a:r>
              <a:rPr lang="en-US" sz="2400" dirty="0">
                <a:latin typeface="Calisto MT" panose="02040603050505030304" pitchFamily="18" charset="0"/>
              </a:rPr>
              <a:t>/</a:t>
            </a:r>
            <a:r>
              <a:rPr lang="en-US" sz="2400" dirty="0" err="1">
                <a:latin typeface="Calisto MT" panose="02040603050505030304" pitchFamily="18" charset="0"/>
              </a:rPr>
              <a:t>Perangkat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Organisasi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menjadi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sangat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strategis</a:t>
            </a:r>
            <a:r>
              <a:rPr lang="en-US" sz="2400" dirty="0">
                <a:latin typeface="Calisto MT" panose="02040603050505030304" pitchFamily="18" charset="0"/>
              </a:rPr>
              <a:t>. </a:t>
            </a:r>
            <a:r>
              <a:rPr lang="en-US" sz="2400" dirty="0" err="1">
                <a:latin typeface="Calisto MT" panose="02040603050505030304" pitchFamily="18" charset="0"/>
              </a:rPr>
              <a:t>Beberapa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peranan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federasi</a:t>
            </a:r>
            <a:r>
              <a:rPr lang="en-US" sz="2400" dirty="0">
                <a:latin typeface="Calisto MT" panose="02040603050505030304" pitchFamily="18" charset="0"/>
              </a:rPr>
              <a:t> yang </a:t>
            </a:r>
            <a:r>
              <a:rPr lang="en-US" sz="2400" dirty="0" err="1">
                <a:latin typeface="Calisto MT" panose="02040603050505030304" pitchFamily="18" charset="0"/>
              </a:rPr>
              <a:t>diperlukan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antara</a:t>
            </a:r>
            <a:r>
              <a:rPr lang="en-US" sz="2400" dirty="0">
                <a:latin typeface="Calisto MT" panose="02040603050505030304" pitchFamily="18" charset="0"/>
              </a:rPr>
              <a:t> lain:</a:t>
            </a:r>
          </a:p>
          <a:p>
            <a:pPr marL="266700" lvl="6"/>
            <a:r>
              <a:rPr lang="en-US" sz="2400" dirty="0" err="1">
                <a:latin typeface="Calisto MT" panose="02040603050505030304" pitchFamily="18" charset="0"/>
              </a:rPr>
              <a:t>Menjadi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tim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litbang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terkait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dengan</a:t>
            </a:r>
            <a:r>
              <a:rPr lang="en-US" sz="2400" dirty="0">
                <a:latin typeface="Calisto MT" panose="02040603050505030304" pitchFamily="18" charset="0"/>
              </a:rPr>
              <a:t> PKB </a:t>
            </a:r>
            <a:r>
              <a:rPr lang="en-US" sz="2400" dirty="0" err="1">
                <a:latin typeface="Calisto MT" panose="02040603050505030304" pitchFamily="18" charset="0"/>
              </a:rPr>
              <a:t>sektoral</a:t>
            </a:r>
            <a:r>
              <a:rPr lang="en-US" sz="2400" dirty="0">
                <a:latin typeface="Calisto MT" panose="02040603050505030304" pitchFamily="18" charset="0"/>
              </a:rPr>
              <a:t>, data-data </a:t>
            </a:r>
            <a:r>
              <a:rPr lang="en-US" sz="2400" dirty="0" err="1">
                <a:latin typeface="Calisto MT" panose="02040603050505030304" pitchFamily="18" charset="0"/>
              </a:rPr>
              <a:t>khusus</a:t>
            </a:r>
            <a:r>
              <a:rPr lang="en-US" sz="2400" dirty="0">
                <a:latin typeface="Calisto MT" panose="02040603050505030304" pitchFamily="18" charset="0"/>
              </a:rPr>
              <a:t> di sector </a:t>
            </a:r>
            <a:r>
              <a:rPr lang="en-US" sz="2400" dirty="0" err="1">
                <a:latin typeface="Calisto MT" panose="02040603050505030304" pitchFamily="18" charset="0"/>
              </a:rPr>
              <a:t>industri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tertentu</a:t>
            </a:r>
            <a:r>
              <a:rPr lang="en-US" sz="2400" dirty="0">
                <a:latin typeface="Calisto MT" panose="02040603050505030304" pitchFamily="18" charset="0"/>
              </a:rPr>
              <a:t>, </a:t>
            </a:r>
          </a:p>
          <a:p>
            <a:pPr marL="266700" lvl="6"/>
            <a:r>
              <a:rPr lang="en-US" sz="2400" dirty="0" err="1">
                <a:latin typeface="Calisto MT" panose="02040603050505030304" pitchFamily="18" charset="0"/>
              </a:rPr>
              <a:t>Memberikan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pendidikan</a:t>
            </a:r>
            <a:r>
              <a:rPr lang="en-US" sz="2400" dirty="0">
                <a:latin typeface="Calisto MT" panose="02040603050505030304" pitchFamily="18" charset="0"/>
              </a:rPr>
              <a:t>/</a:t>
            </a:r>
            <a:r>
              <a:rPr lang="en-US" sz="2400" dirty="0" err="1">
                <a:latin typeface="Calisto MT" panose="02040603050505030304" pitchFamily="18" charset="0"/>
              </a:rPr>
              <a:t>pembekalan</a:t>
            </a:r>
            <a:r>
              <a:rPr lang="en-US" sz="2400" dirty="0">
                <a:latin typeface="Calisto MT" panose="02040603050505030304" pitchFamily="18" charset="0"/>
              </a:rPr>
              <a:t> PKB </a:t>
            </a:r>
            <a:r>
              <a:rPr lang="en-US" sz="2400" dirty="0" err="1">
                <a:latin typeface="Calisto MT" panose="02040603050505030304" pitchFamily="18" charset="0"/>
              </a:rPr>
              <a:t>kepada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tim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perunding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serikat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pekerja</a:t>
            </a:r>
            <a:r>
              <a:rPr lang="en-US" sz="2400" dirty="0">
                <a:latin typeface="Calisto MT" panose="02040603050505030304" pitchFamily="18" charset="0"/>
              </a:rPr>
              <a:t>.</a:t>
            </a:r>
          </a:p>
          <a:p>
            <a:pPr marL="266700" lvl="6"/>
            <a:r>
              <a:rPr lang="en-US" sz="2400" dirty="0" err="1">
                <a:latin typeface="Calisto MT" panose="02040603050505030304" pitchFamily="18" charset="0"/>
              </a:rPr>
              <a:t>Memberikan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pendampingan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dalam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penyusunan</a:t>
            </a:r>
            <a:r>
              <a:rPr lang="en-US" sz="2400" dirty="0">
                <a:latin typeface="Calisto MT" panose="02040603050505030304" pitchFamily="18" charset="0"/>
              </a:rPr>
              <a:t> draft PKB, </a:t>
            </a:r>
            <a:r>
              <a:rPr lang="en-US" sz="2400" dirty="0" err="1">
                <a:latin typeface="Calisto MT" panose="02040603050505030304" pitchFamily="18" charset="0"/>
              </a:rPr>
              <a:t>baik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materi</a:t>
            </a:r>
            <a:r>
              <a:rPr lang="en-US" sz="2400" dirty="0">
                <a:latin typeface="Calisto MT" panose="02040603050505030304" pitchFamily="18" charset="0"/>
              </a:rPr>
              <a:t>, </a:t>
            </a:r>
            <a:r>
              <a:rPr lang="en-US" sz="2400" dirty="0" err="1">
                <a:latin typeface="Calisto MT" panose="02040603050505030304" pitchFamily="18" charset="0"/>
              </a:rPr>
              <a:t>argumentasi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pilihan-pilihan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strategi</a:t>
            </a:r>
            <a:r>
              <a:rPr lang="en-US" sz="2400" dirty="0">
                <a:latin typeface="Calisto MT" panose="02040603050505030304" pitchFamily="18" charset="0"/>
              </a:rPr>
              <a:t> alternative </a:t>
            </a:r>
            <a:r>
              <a:rPr lang="en-US" sz="2400" dirty="0" err="1">
                <a:latin typeface="Calisto MT" panose="02040603050505030304" pitchFamily="18" charset="0"/>
              </a:rPr>
              <a:t>dalam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perundingan</a:t>
            </a:r>
            <a:r>
              <a:rPr lang="en-US" sz="2400" dirty="0">
                <a:latin typeface="Calisto MT" panose="02040603050505030304" pitchFamily="18" charset="0"/>
              </a:rPr>
              <a:t> PKB</a:t>
            </a:r>
          </a:p>
          <a:p>
            <a:pPr marL="266700" lvl="6"/>
            <a:r>
              <a:rPr lang="en-US" sz="2400" dirty="0" err="1">
                <a:latin typeface="Calisto MT" panose="02040603050505030304" pitchFamily="18" charset="0"/>
              </a:rPr>
              <a:t>Memberikan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pendampingan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dalam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penyelesaian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perselisihan</a:t>
            </a:r>
            <a:r>
              <a:rPr lang="en-US" sz="2400" dirty="0">
                <a:latin typeface="Calisto MT" panose="02040603050505030304" pitchFamily="18" charset="0"/>
              </a:rPr>
              <a:t> PKB</a:t>
            </a:r>
          </a:p>
          <a:p>
            <a:endParaRPr lang="en-US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0299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Arial Narrow" pitchFamily="34" charset="0"/>
              </a:rPr>
              <a:t>Model PKB </a:t>
            </a:r>
            <a:r>
              <a:rPr lang="en-US" b="1" dirty="0" err="1">
                <a:latin typeface="Arial Narrow" pitchFamily="34" charset="0"/>
              </a:rPr>
              <a:t>IndustriAll</a:t>
            </a:r>
            <a:endParaRPr lang="id-ID" b="1" dirty="0">
              <a:latin typeface="Arial Narrow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153400" cy="4347882"/>
          </a:xfrm>
        </p:spPr>
        <p:txBody>
          <a:bodyPr>
            <a:no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dirty="0" err="1">
                <a:latin typeface="Arial Narrow" pitchFamily="34" charset="0"/>
              </a:rPr>
              <a:t>Pengakuan</a:t>
            </a:r>
            <a:r>
              <a:rPr lang="en-US" sz="2800" dirty="0">
                <a:latin typeface="Arial Narrow" pitchFamily="34" charset="0"/>
              </a:rPr>
              <a:t>, </a:t>
            </a:r>
            <a:r>
              <a:rPr lang="en-US" sz="2800" dirty="0" err="1">
                <a:latin typeface="Arial Narrow" pitchFamily="34" charset="0"/>
              </a:rPr>
              <a:t>Jaminan</a:t>
            </a:r>
            <a:r>
              <a:rPr lang="en-US" sz="2800" dirty="0">
                <a:latin typeface="Arial Narrow" pitchFamily="34" charset="0"/>
              </a:rPr>
              <a:t> </a:t>
            </a:r>
            <a:r>
              <a:rPr lang="en-US" sz="2800" dirty="0" err="1">
                <a:latin typeface="Arial Narrow" pitchFamily="34" charset="0"/>
              </a:rPr>
              <a:t>dan</a:t>
            </a:r>
            <a:r>
              <a:rPr lang="en-US" sz="2800" dirty="0">
                <a:latin typeface="Arial Narrow" pitchFamily="34" charset="0"/>
              </a:rPr>
              <a:t> </a:t>
            </a:r>
            <a:r>
              <a:rPr lang="en-US" sz="2800" dirty="0" err="1">
                <a:latin typeface="Arial Narrow" pitchFamily="34" charset="0"/>
              </a:rPr>
              <a:t>Fasilitas</a:t>
            </a:r>
            <a:r>
              <a:rPr lang="en-US" sz="2800" dirty="0">
                <a:latin typeface="Arial Narrow" pitchFamily="34" charset="0"/>
              </a:rPr>
              <a:t> </a:t>
            </a:r>
            <a:r>
              <a:rPr lang="en-US" sz="2800" dirty="0" err="1">
                <a:latin typeface="Arial Narrow" pitchFamily="34" charset="0"/>
              </a:rPr>
              <a:t>untuk</a:t>
            </a:r>
            <a:r>
              <a:rPr lang="en-US" sz="2800" dirty="0">
                <a:latin typeface="Arial Narrow" pitchFamily="34" charset="0"/>
              </a:rPr>
              <a:t> SP 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dirty="0" err="1">
                <a:latin typeface="Arial Narrow" pitchFamily="34" charset="0"/>
              </a:rPr>
              <a:t>Perlindungan</a:t>
            </a:r>
            <a:r>
              <a:rPr lang="en-US" sz="2800" dirty="0">
                <a:latin typeface="Arial Narrow" pitchFamily="34" charset="0"/>
              </a:rPr>
              <a:t> </a:t>
            </a:r>
            <a:r>
              <a:rPr lang="en-US" sz="2800" dirty="0" err="1">
                <a:latin typeface="Arial Narrow" pitchFamily="34" charset="0"/>
              </a:rPr>
              <a:t>bagi</a:t>
            </a:r>
            <a:r>
              <a:rPr lang="en-US" sz="2800" dirty="0">
                <a:latin typeface="Arial Narrow" pitchFamily="34" charset="0"/>
              </a:rPr>
              <a:t> </a:t>
            </a:r>
            <a:r>
              <a:rPr lang="en-US" sz="2800" dirty="0" err="1">
                <a:latin typeface="Arial Narrow" pitchFamily="34" charset="0"/>
              </a:rPr>
              <a:t>pekerja</a:t>
            </a:r>
            <a:r>
              <a:rPr lang="en-US" sz="2800" dirty="0">
                <a:latin typeface="Arial Narrow" pitchFamily="34" charset="0"/>
              </a:rPr>
              <a:t> precarious (</a:t>
            </a:r>
            <a:r>
              <a:rPr lang="en-US" sz="2800" dirty="0" err="1">
                <a:latin typeface="Arial Narrow" pitchFamily="34" charset="0"/>
              </a:rPr>
              <a:t>Magang</a:t>
            </a:r>
            <a:r>
              <a:rPr lang="en-US" sz="2800" dirty="0">
                <a:latin typeface="Arial Narrow" pitchFamily="34" charset="0"/>
              </a:rPr>
              <a:t>, PKWT, HL, </a:t>
            </a:r>
            <a:r>
              <a:rPr lang="en-US" sz="2800" dirty="0" err="1">
                <a:latin typeface="Arial Narrow" pitchFamily="34" charset="0"/>
              </a:rPr>
              <a:t>Kasual</a:t>
            </a:r>
            <a:r>
              <a:rPr lang="en-US" sz="2800" dirty="0">
                <a:latin typeface="Arial Narrow" pitchFamily="34" charset="0"/>
              </a:rPr>
              <a:t>, OS)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dirty="0" err="1">
                <a:latin typeface="Arial Narrow" pitchFamily="34" charset="0"/>
              </a:rPr>
              <a:t>Keselamatan</a:t>
            </a:r>
            <a:r>
              <a:rPr lang="en-US" sz="2800" dirty="0">
                <a:latin typeface="Arial Narrow" pitchFamily="34" charset="0"/>
              </a:rPr>
              <a:t> </a:t>
            </a:r>
            <a:r>
              <a:rPr lang="en-US" sz="2800" dirty="0" err="1">
                <a:latin typeface="Arial Narrow" pitchFamily="34" charset="0"/>
              </a:rPr>
              <a:t>dan</a:t>
            </a:r>
            <a:r>
              <a:rPr lang="en-US" sz="2800" dirty="0">
                <a:latin typeface="Arial Narrow" pitchFamily="34" charset="0"/>
              </a:rPr>
              <a:t> </a:t>
            </a:r>
            <a:r>
              <a:rPr lang="en-US" sz="2800" dirty="0" err="1">
                <a:latin typeface="Arial Narrow" pitchFamily="34" charset="0"/>
              </a:rPr>
              <a:t>Kesehatan</a:t>
            </a:r>
            <a:r>
              <a:rPr lang="en-US" sz="2800" dirty="0">
                <a:latin typeface="Arial Narrow" pitchFamily="34" charset="0"/>
              </a:rPr>
              <a:t> </a:t>
            </a:r>
            <a:r>
              <a:rPr lang="en-US" sz="2800" dirty="0" err="1">
                <a:latin typeface="Arial Narrow" pitchFamily="34" charset="0"/>
              </a:rPr>
              <a:t>Kerja</a:t>
            </a:r>
            <a:endParaRPr lang="en-US" sz="2800" dirty="0">
              <a:latin typeface="Arial Narrow" pitchFamily="34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dirty="0" err="1">
                <a:latin typeface="Arial Narrow" pitchFamily="34" charset="0"/>
              </a:rPr>
              <a:t>Pengupahan</a:t>
            </a:r>
            <a:endParaRPr lang="en-US" sz="2800" dirty="0">
              <a:latin typeface="Arial Narrow" pitchFamily="34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dirty="0" err="1">
                <a:latin typeface="Arial Narrow" pitchFamily="34" charset="0"/>
              </a:rPr>
              <a:t>Perlindungan</a:t>
            </a:r>
            <a:r>
              <a:rPr lang="en-US" sz="2800" dirty="0">
                <a:latin typeface="Arial Narrow" pitchFamily="34" charset="0"/>
              </a:rPr>
              <a:t> </a:t>
            </a:r>
            <a:r>
              <a:rPr lang="en-US" sz="2800" dirty="0" err="1">
                <a:latin typeface="Arial Narrow" pitchFamily="34" charset="0"/>
              </a:rPr>
              <a:t>Pekerja</a:t>
            </a:r>
            <a:r>
              <a:rPr lang="en-US" sz="2800" dirty="0">
                <a:latin typeface="Arial Narrow" pitchFamily="34" charset="0"/>
              </a:rPr>
              <a:t> </a:t>
            </a:r>
            <a:r>
              <a:rPr lang="en-US" sz="2800" dirty="0" err="1">
                <a:latin typeface="Arial Narrow" pitchFamily="34" charset="0"/>
              </a:rPr>
              <a:t>Perempuan</a:t>
            </a:r>
            <a:endParaRPr lang="en-US" sz="2800" dirty="0">
              <a:latin typeface="Arial Narrow" pitchFamily="34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dirty="0" err="1">
                <a:latin typeface="Arial Narrow" pitchFamily="34" charset="0"/>
              </a:rPr>
              <a:t>Waktu</a:t>
            </a:r>
            <a:r>
              <a:rPr lang="en-US" sz="2800" dirty="0">
                <a:latin typeface="Arial Narrow" pitchFamily="34" charset="0"/>
              </a:rPr>
              <a:t> </a:t>
            </a:r>
            <a:r>
              <a:rPr lang="en-US" sz="2800" dirty="0" err="1">
                <a:latin typeface="Arial Narrow" pitchFamily="34" charset="0"/>
              </a:rPr>
              <a:t>Kerja</a:t>
            </a:r>
            <a:r>
              <a:rPr lang="en-US" sz="2800" dirty="0">
                <a:latin typeface="Arial Narrow" pitchFamily="34" charset="0"/>
              </a:rPr>
              <a:t>, </a:t>
            </a:r>
            <a:r>
              <a:rPr lang="en-US" sz="2800" dirty="0" err="1">
                <a:latin typeface="Arial Narrow" pitchFamily="34" charset="0"/>
              </a:rPr>
              <a:t>Lembur</a:t>
            </a:r>
            <a:r>
              <a:rPr lang="en-US" sz="2800" dirty="0">
                <a:latin typeface="Arial Narrow" pitchFamily="34" charset="0"/>
              </a:rPr>
              <a:t> </a:t>
            </a:r>
            <a:r>
              <a:rPr lang="en-US" sz="2800" dirty="0" err="1">
                <a:latin typeface="Arial Narrow" pitchFamily="34" charset="0"/>
              </a:rPr>
              <a:t>dan</a:t>
            </a:r>
            <a:r>
              <a:rPr lang="en-US" sz="2800" dirty="0">
                <a:latin typeface="Arial Narrow" pitchFamily="34" charset="0"/>
              </a:rPr>
              <a:t> </a:t>
            </a:r>
            <a:r>
              <a:rPr lang="en-US" sz="2800" dirty="0" err="1">
                <a:latin typeface="Arial Narrow" pitchFamily="34" charset="0"/>
              </a:rPr>
              <a:t>Hari</a:t>
            </a:r>
            <a:r>
              <a:rPr lang="en-US" sz="2800" dirty="0">
                <a:latin typeface="Arial Narrow" pitchFamily="34" charset="0"/>
              </a:rPr>
              <a:t> </a:t>
            </a:r>
            <a:r>
              <a:rPr lang="en-US" sz="2800" dirty="0" err="1">
                <a:latin typeface="Arial Narrow" pitchFamily="34" charset="0"/>
              </a:rPr>
              <a:t>Istirahat</a:t>
            </a:r>
            <a:endParaRPr lang="en-US" sz="2800" dirty="0">
              <a:latin typeface="Arial Narrow" pitchFamily="34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dirty="0" err="1">
                <a:latin typeface="Arial Narrow" pitchFamily="34" charset="0"/>
              </a:rPr>
              <a:t>Jaminan</a:t>
            </a:r>
            <a:r>
              <a:rPr lang="en-US" sz="2800" dirty="0">
                <a:latin typeface="Arial Narrow" pitchFamily="34" charset="0"/>
              </a:rPr>
              <a:t> </a:t>
            </a:r>
            <a:r>
              <a:rPr lang="en-US" sz="2800" dirty="0" err="1">
                <a:latin typeface="Arial Narrow" pitchFamily="34" charset="0"/>
              </a:rPr>
              <a:t>Sosial</a:t>
            </a:r>
            <a:r>
              <a:rPr lang="en-US" sz="2800" dirty="0">
                <a:latin typeface="Arial Narrow" pitchFamily="34" charset="0"/>
              </a:rPr>
              <a:t> </a:t>
            </a:r>
            <a:r>
              <a:rPr lang="en-US" sz="2800" dirty="0" err="1">
                <a:latin typeface="Arial Narrow" pitchFamily="34" charset="0"/>
              </a:rPr>
              <a:t>Tenaga</a:t>
            </a:r>
            <a:r>
              <a:rPr lang="en-US" sz="2800" dirty="0">
                <a:latin typeface="Arial Narrow" pitchFamily="34" charset="0"/>
              </a:rPr>
              <a:t> </a:t>
            </a:r>
            <a:r>
              <a:rPr lang="en-US" sz="2800" dirty="0" err="1">
                <a:latin typeface="Arial Narrow" pitchFamily="34" charset="0"/>
              </a:rPr>
              <a:t>Kerja</a:t>
            </a:r>
            <a:r>
              <a:rPr lang="en-US" sz="2800" dirty="0">
                <a:latin typeface="Arial Narrow" pitchFamily="34" charset="0"/>
              </a:rPr>
              <a:t> (JK, JKK, JHT, JP)</a:t>
            </a:r>
            <a:endParaRPr lang="id-ID" sz="2800" dirty="0">
              <a:latin typeface="Arial Narrow" pitchFamily="34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dirty="0" err="1">
                <a:latin typeface="Arial Narrow" pitchFamily="34" charset="0"/>
              </a:rPr>
              <a:t>Fasilitas</a:t>
            </a:r>
            <a:r>
              <a:rPr lang="en-US" sz="2800" dirty="0">
                <a:latin typeface="Arial Narrow" pitchFamily="34" charset="0"/>
              </a:rPr>
              <a:t> </a:t>
            </a:r>
            <a:r>
              <a:rPr lang="en-US" sz="2800" dirty="0" err="1">
                <a:latin typeface="Arial Narrow" pitchFamily="34" charset="0"/>
              </a:rPr>
              <a:t>Kesejahteraan</a:t>
            </a:r>
            <a:endParaRPr lang="en-US" sz="2800" dirty="0">
              <a:latin typeface="Arial Narrow" pitchFamily="34" charset="0"/>
            </a:endParaRPr>
          </a:p>
          <a:p>
            <a:pPr>
              <a:buNone/>
            </a:pPr>
            <a:endParaRPr lang="id-ID" sz="28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4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Arial Narrow" pitchFamily="34" charset="0"/>
              </a:rPr>
              <a:t>Model PKB </a:t>
            </a:r>
            <a:r>
              <a:rPr lang="en-US" b="1" dirty="0" err="1">
                <a:latin typeface="Arial Narrow" pitchFamily="34" charset="0"/>
              </a:rPr>
              <a:t>IndustriAll</a:t>
            </a:r>
            <a:endParaRPr lang="id-ID" b="1" dirty="0">
              <a:latin typeface="Arial Narrow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0"/>
            <a:ext cx="7848600" cy="228600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rabicPeriod" startAt="10"/>
            </a:pPr>
            <a:r>
              <a:rPr lang="en-US" sz="2800" dirty="0" err="1">
                <a:latin typeface="Arial Narrow" pitchFamily="34" charset="0"/>
              </a:rPr>
              <a:t>Pemutusan</a:t>
            </a:r>
            <a:r>
              <a:rPr lang="en-US" sz="2800" dirty="0">
                <a:latin typeface="Arial Narrow" pitchFamily="34" charset="0"/>
              </a:rPr>
              <a:t> </a:t>
            </a:r>
            <a:r>
              <a:rPr lang="en-US" sz="2800" dirty="0" err="1">
                <a:latin typeface="Arial Narrow" pitchFamily="34" charset="0"/>
              </a:rPr>
              <a:t>Hubungan</a:t>
            </a:r>
            <a:r>
              <a:rPr lang="en-US" sz="2800" dirty="0">
                <a:latin typeface="Arial Narrow" pitchFamily="34" charset="0"/>
              </a:rPr>
              <a:t> </a:t>
            </a:r>
            <a:r>
              <a:rPr lang="en-US" sz="2800" dirty="0" err="1">
                <a:latin typeface="Arial Narrow" pitchFamily="34" charset="0"/>
              </a:rPr>
              <a:t>kerja</a:t>
            </a:r>
            <a:endParaRPr lang="en-US" sz="2800" dirty="0">
              <a:latin typeface="Arial Narrow" pitchFamily="34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 startAt="10"/>
            </a:pPr>
            <a:r>
              <a:rPr lang="en-US" sz="2800" dirty="0" err="1">
                <a:latin typeface="Arial Narrow" pitchFamily="34" charset="0"/>
              </a:rPr>
              <a:t>Penyelesaian</a:t>
            </a:r>
            <a:r>
              <a:rPr lang="en-US" sz="2800" dirty="0">
                <a:latin typeface="Arial Narrow" pitchFamily="34" charset="0"/>
              </a:rPr>
              <a:t> </a:t>
            </a:r>
            <a:r>
              <a:rPr lang="en-US" sz="2800" dirty="0" err="1">
                <a:latin typeface="Arial Narrow" pitchFamily="34" charset="0"/>
              </a:rPr>
              <a:t>Keluh</a:t>
            </a:r>
            <a:r>
              <a:rPr lang="en-US" sz="2800" dirty="0">
                <a:latin typeface="Arial Narrow" pitchFamily="34" charset="0"/>
              </a:rPr>
              <a:t> </a:t>
            </a:r>
            <a:r>
              <a:rPr lang="en-US" sz="2800" dirty="0" err="1">
                <a:latin typeface="Arial Narrow" pitchFamily="34" charset="0"/>
              </a:rPr>
              <a:t>Kesah</a:t>
            </a:r>
            <a:r>
              <a:rPr lang="en-US" sz="2800" dirty="0">
                <a:latin typeface="Arial Narrow" pitchFamily="34" charset="0"/>
              </a:rPr>
              <a:t> 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 startAt="10"/>
            </a:pPr>
            <a:r>
              <a:rPr lang="en-GB" sz="2800" dirty="0" err="1">
                <a:latin typeface="Arial Narrow" pitchFamily="34" charset="0"/>
              </a:rPr>
              <a:t>Ketentuan</a:t>
            </a:r>
            <a:r>
              <a:rPr lang="en-GB" sz="2800" dirty="0">
                <a:latin typeface="Arial Narrow" pitchFamily="34" charset="0"/>
              </a:rPr>
              <a:t> </a:t>
            </a:r>
            <a:r>
              <a:rPr lang="en-GB" sz="2800" dirty="0" err="1">
                <a:latin typeface="Arial Narrow" pitchFamily="34" charset="0"/>
              </a:rPr>
              <a:t>Peralihan</a:t>
            </a:r>
            <a:r>
              <a:rPr lang="en-GB" sz="2800" dirty="0">
                <a:latin typeface="Arial Narrow" pitchFamily="34" charset="0"/>
              </a:rPr>
              <a:t> </a:t>
            </a:r>
            <a:r>
              <a:rPr lang="en-GB" sz="2800" dirty="0" err="1">
                <a:latin typeface="Arial Narrow" pitchFamily="34" charset="0"/>
              </a:rPr>
              <a:t>dan</a:t>
            </a:r>
            <a:r>
              <a:rPr lang="en-GB" sz="2800" dirty="0">
                <a:latin typeface="Arial Narrow" pitchFamily="34" charset="0"/>
              </a:rPr>
              <a:t> </a:t>
            </a:r>
            <a:r>
              <a:rPr lang="en-GB" sz="2800" dirty="0" err="1">
                <a:latin typeface="Arial Narrow" pitchFamily="34" charset="0"/>
              </a:rPr>
              <a:t>Penutup</a:t>
            </a:r>
            <a:endParaRPr lang="en-US" sz="2800" dirty="0">
              <a:latin typeface="Arial Narrow" pitchFamily="34" charset="0"/>
            </a:endParaRPr>
          </a:p>
          <a:p>
            <a:pPr>
              <a:buNone/>
            </a:pPr>
            <a:endParaRPr lang="id-ID" sz="28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47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047" y="152400"/>
            <a:ext cx="7704667" cy="914400"/>
          </a:xfrm>
          <a:noFill/>
        </p:spPr>
        <p:txBody>
          <a:bodyPr/>
          <a:lstStyle/>
          <a:p>
            <a:pPr algn="ctr"/>
            <a:r>
              <a:rPr lang="en-US" b="1" dirty="0" err="1">
                <a:latin typeface="Calisto MT" panose="02040603050505030304" pitchFamily="18" charset="0"/>
              </a:rPr>
              <a:t>Pengakuan</a:t>
            </a:r>
            <a:r>
              <a:rPr lang="en-US" b="1" dirty="0">
                <a:latin typeface="Calisto MT" panose="02040603050505030304" pitchFamily="18" charset="0"/>
              </a:rPr>
              <a:t>, </a:t>
            </a:r>
            <a:r>
              <a:rPr lang="en-US" b="1" dirty="0" err="1">
                <a:latin typeface="Calisto MT" panose="02040603050505030304" pitchFamily="18" charset="0"/>
              </a:rPr>
              <a:t>Jaminan</a:t>
            </a:r>
            <a:r>
              <a:rPr lang="en-US" b="1" dirty="0">
                <a:latin typeface="Calisto MT" panose="02040603050505030304" pitchFamily="18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</a:rPr>
              <a:t>dan</a:t>
            </a:r>
            <a:r>
              <a:rPr lang="en-US" b="1" dirty="0">
                <a:latin typeface="Calisto MT" panose="02040603050505030304" pitchFamily="18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</a:rPr>
              <a:t>Fasilitas</a:t>
            </a:r>
            <a:r>
              <a:rPr lang="en-US" b="1" dirty="0">
                <a:latin typeface="Calisto MT" panose="02040603050505030304" pitchFamily="18" charset="0"/>
              </a:rPr>
              <a:t> SP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377" y="1371600"/>
            <a:ext cx="8063753" cy="4724400"/>
          </a:xfrm>
        </p:spPr>
        <p:txBody>
          <a:bodyPr>
            <a:noAutofit/>
          </a:bodyPr>
          <a:lstStyle/>
          <a:p>
            <a:r>
              <a:rPr lang="en-US" sz="2400" dirty="0" err="1">
                <a:latin typeface="Calisto MT" panose="02040603050505030304" pitchFamily="18" charset="0"/>
              </a:rPr>
              <a:t>Pengakuan</a:t>
            </a:r>
            <a:r>
              <a:rPr lang="en-US" sz="2400" dirty="0">
                <a:latin typeface="Calisto MT" panose="02040603050505030304" pitchFamily="18" charset="0"/>
              </a:rPr>
              <a:t> SP </a:t>
            </a:r>
            <a:r>
              <a:rPr lang="en-US" sz="2400" dirty="0" err="1">
                <a:latin typeface="Calisto MT" panose="02040603050505030304" pitchFamily="18" charset="0"/>
              </a:rPr>
              <a:t>sebagai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perwakilan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pekerja</a:t>
            </a:r>
            <a:endParaRPr lang="en-US" sz="2400" dirty="0">
              <a:latin typeface="Calisto MT" panose="02040603050505030304" pitchFamily="18" charset="0"/>
            </a:endParaRPr>
          </a:p>
          <a:p>
            <a:r>
              <a:rPr lang="en-US" sz="2400" dirty="0" err="1">
                <a:latin typeface="Calisto MT" panose="02040603050505030304" pitchFamily="18" charset="0"/>
              </a:rPr>
              <a:t>Pengusaha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memberikan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sanksi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bagi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pihak</a:t>
            </a:r>
            <a:r>
              <a:rPr lang="en-US" sz="2400" dirty="0">
                <a:latin typeface="Calisto MT" panose="02040603050505030304" pitchFamily="18" charset="0"/>
              </a:rPr>
              <a:t> yang </a:t>
            </a:r>
            <a:r>
              <a:rPr lang="en-US" sz="2400" dirty="0" err="1">
                <a:latin typeface="Calisto MT" panose="02040603050505030304" pitchFamily="18" charset="0"/>
              </a:rPr>
              <a:t>melakukan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tindakan</a:t>
            </a:r>
            <a:r>
              <a:rPr lang="en-US" sz="2400" dirty="0">
                <a:latin typeface="Calisto MT" panose="02040603050505030304" pitchFamily="18" charset="0"/>
              </a:rPr>
              <a:t> anti </a:t>
            </a:r>
            <a:r>
              <a:rPr lang="en-US" sz="2400" dirty="0" err="1">
                <a:latin typeface="Calisto MT" panose="02040603050505030304" pitchFamily="18" charset="0"/>
              </a:rPr>
              <a:t>serikat</a:t>
            </a:r>
            <a:endParaRPr lang="en-US" sz="2400" dirty="0">
              <a:latin typeface="Calisto MT" panose="02040603050505030304" pitchFamily="18" charset="0"/>
            </a:endParaRPr>
          </a:p>
          <a:p>
            <a:r>
              <a:rPr lang="en-US" sz="2400" dirty="0" err="1">
                <a:latin typeface="Calisto MT" panose="02040603050505030304" pitchFamily="18" charset="0"/>
              </a:rPr>
              <a:t>Pengakuan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pengusaha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terkait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keanggotaan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kegiatan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pengurus</a:t>
            </a:r>
            <a:r>
              <a:rPr lang="en-US" sz="2400" dirty="0">
                <a:latin typeface="Calisto MT" panose="02040603050505030304" pitchFamily="18" charset="0"/>
              </a:rPr>
              <a:t> SP.</a:t>
            </a:r>
          </a:p>
          <a:p>
            <a:r>
              <a:rPr lang="en-US" sz="2400" dirty="0" err="1">
                <a:latin typeface="Calisto MT" panose="02040603050505030304" pitchFamily="18" charset="0"/>
              </a:rPr>
              <a:t>Pengusaha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menghormati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urusan</a:t>
            </a:r>
            <a:r>
              <a:rPr lang="en-US" sz="2400" dirty="0">
                <a:latin typeface="Calisto MT" panose="02040603050505030304" pitchFamily="18" charset="0"/>
              </a:rPr>
              <a:t> internal SP</a:t>
            </a:r>
          </a:p>
          <a:p>
            <a:r>
              <a:rPr lang="en-US" sz="2400" dirty="0" err="1">
                <a:latin typeface="Calisto MT" panose="02040603050505030304" pitchFamily="18" charset="0"/>
              </a:rPr>
              <a:t>Pengusaha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tidak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melakukan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tindakan</a:t>
            </a:r>
            <a:r>
              <a:rPr lang="en-US" sz="2400" dirty="0">
                <a:latin typeface="Calisto MT" panose="02040603050505030304" pitchFamily="18" charset="0"/>
              </a:rPr>
              <a:t> non </a:t>
            </a:r>
            <a:r>
              <a:rPr lang="en-US" sz="2400" dirty="0" err="1">
                <a:latin typeface="Calisto MT" panose="02040603050505030304" pitchFamily="18" charset="0"/>
              </a:rPr>
              <a:t>diskriminatif</a:t>
            </a:r>
            <a:endParaRPr lang="en-US" sz="2400" dirty="0">
              <a:latin typeface="Calisto MT" panose="02040603050505030304" pitchFamily="18" charset="0"/>
            </a:endParaRPr>
          </a:p>
          <a:p>
            <a:r>
              <a:rPr lang="en-US" sz="2400" dirty="0" err="1">
                <a:latin typeface="Calisto MT" panose="02040603050505030304" pitchFamily="18" charset="0"/>
              </a:rPr>
              <a:t>Hak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atas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promosi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kenaikan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karir</a:t>
            </a:r>
            <a:r>
              <a:rPr lang="en-US" sz="2400" dirty="0">
                <a:latin typeface="Calisto MT" panose="02040603050505030304" pitchFamily="18" charset="0"/>
              </a:rPr>
              <a:t>.</a:t>
            </a:r>
          </a:p>
          <a:p>
            <a:r>
              <a:rPr lang="en-US" sz="2400" dirty="0" err="1">
                <a:latin typeface="Calisto MT" panose="02040603050505030304" pitchFamily="18" charset="0"/>
              </a:rPr>
              <a:t>Hak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atas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keterbukaan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Informasi</a:t>
            </a:r>
            <a:r>
              <a:rPr lang="en-US" sz="2400" dirty="0">
                <a:latin typeface="Calisto MT" panose="02040603050505030304" pitchFamily="18" charset="0"/>
              </a:rPr>
              <a:t>.</a:t>
            </a:r>
          </a:p>
          <a:p>
            <a:r>
              <a:rPr lang="en-US" sz="2400" dirty="0" err="1">
                <a:latin typeface="Calisto MT" panose="02040603050505030304" pitchFamily="18" charset="0"/>
              </a:rPr>
              <a:t>Hak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untuk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konsultasi</a:t>
            </a:r>
            <a:endParaRPr lang="en-US" sz="2400" dirty="0">
              <a:latin typeface="Calisto MT" panose="02040603050505030304" pitchFamily="18" charset="0"/>
            </a:endParaRPr>
          </a:p>
          <a:p>
            <a:r>
              <a:rPr lang="en-US" sz="2400" dirty="0" err="1">
                <a:latin typeface="Calisto MT" panose="02040603050505030304" pitchFamily="18" charset="0"/>
              </a:rPr>
              <a:t>Hak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untuk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melakukan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perundingan</a:t>
            </a:r>
            <a:r>
              <a:rPr lang="en-US" sz="2400" dirty="0">
                <a:latin typeface="Calisto MT" panose="02040603050505030304" pitchFamily="18" charset="0"/>
              </a:rPr>
              <a:t> PKB</a:t>
            </a:r>
          </a:p>
        </p:txBody>
      </p:sp>
    </p:spTree>
    <p:extLst>
      <p:ext uri="{BB962C8B-B14F-4D97-AF65-F5344CB8AC3E}">
        <p14:creationId xmlns:p14="http://schemas.microsoft.com/office/powerpoint/2010/main" val="103322028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0965" y="304800"/>
            <a:ext cx="7704667" cy="914400"/>
          </a:xfrm>
          <a:noFill/>
        </p:spPr>
        <p:txBody>
          <a:bodyPr/>
          <a:lstStyle/>
          <a:p>
            <a:pPr algn="ctr"/>
            <a:r>
              <a:rPr lang="en-US" b="1" dirty="0" err="1">
                <a:latin typeface="Calisto MT" panose="02040603050505030304" pitchFamily="18" charset="0"/>
              </a:rPr>
              <a:t>Pengakuan</a:t>
            </a:r>
            <a:r>
              <a:rPr lang="en-US" b="1" dirty="0">
                <a:latin typeface="Calisto MT" panose="02040603050505030304" pitchFamily="18" charset="0"/>
              </a:rPr>
              <a:t>, </a:t>
            </a:r>
            <a:r>
              <a:rPr lang="en-US" b="1" dirty="0" err="1">
                <a:latin typeface="Calisto MT" panose="02040603050505030304" pitchFamily="18" charset="0"/>
              </a:rPr>
              <a:t>Jaminan</a:t>
            </a:r>
            <a:r>
              <a:rPr lang="en-US" b="1" dirty="0">
                <a:latin typeface="Calisto MT" panose="02040603050505030304" pitchFamily="18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</a:rPr>
              <a:t>dan</a:t>
            </a:r>
            <a:r>
              <a:rPr lang="en-US" b="1" dirty="0">
                <a:latin typeface="Calisto MT" panose="02040603050505030304" pitchFamily="18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</a:rPr>
              <a:t>Fasilitas</a:t>
            </a:r>
            <a:r>
              <a:rPr lang="en-US" b="1" dirty="0">
                <a:latin typeface="Calisto MT" panose="02040603050505030304" pitchFamily="18" charset="0"/>
              </a:rPr>
              <a:t> SP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964" y="2209800"/>
            <a:ext cx="7704667" cy="1752600"/>
          </a:xfrm>
        </p:spPr>
        <p:txBody>
          <a:bodyPr>
            <a:normAutofit/>
          </a:bodyPr>
          <a:lstStyle/>
          <a:p>
            <a:r>
              <a:rPr lang="en-US" sz="2800" dirty="0" err="1">
                <a:latin typeface="Calisto MT" panose="02040603050505030304" pitchFamily="18" charset="0"/>
              </a:rPr>
              <a:t>Hak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untuk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melakukan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perundingan</a:t>
            </a:r>
            <a:r>
              <a:rPr lang="en-US" sz="2800" dirty="0">
                <a:latin typeface="Calisto MT" panose="02040603050505030304" pitchFamily="18" charset="0"/>
              </a:rPr>
              <a:t> PKB</a:t>
            </a:r>
          </a:p>
          <a:p>
            <a:r>
              <a:rPr lang="en-US" sz="2800" dirty="0" err="1">
                <a:latin typeface="Calisto MT" panose="02040603050505030304" pitchFamily="18" charset="0"/>
              </a:rPr>
              <a:t>Keterlibatan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Federasi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dalam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perundingan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 err="1">
                <a:latin typeface="Calisto MT" panose="02040603050505030304" pitchFamily="18" charset="0"/>
              </a:rPr>
              <a:t>Dispensasi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dalam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melakukan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kegiatan</a:t>
            </a:r>
            <a:r>
              <a:rPr lang="en-US" sz="2800" dirty="0">
                <a:latin typeface="Calisto MT" panose="02040603050505030304" pitchFamily="18" charset="0"/>
              </a:rPr>
              <a:t> SP </a:t>
            </a:r>
          </a:p>
          <a:p>
            <a:pPr marL="0" indent="0">
              <a:buNone/>
            </a:pPr>
            <a:endParaRPr lang="en-US" sz="28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259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704667" cy="914400"/>
          </a:xfrm>
          <a:noFill/>
        </p:spPr>
        <p:txBody>
          <a:bodyPr/>
          <a:lstStyle/>
          <a:p>
            <a:pPr algn="ctr"/>
            <a:r>
              <a:rPr lang="en-US" b="1" dirty="0" err="1">
                <a:latin typeface="Calisto MT" panose="02040603050505030304" pitchFamily="18" charset="0"/>
              </a:rPr>
              <a:t>Fasilitas</a:t>
            </a:r>
            <a:r>
              <a:rPr lang="en-US" b="1" dirty="0">
                <a:latin typeface="Calisto MT" panose="02040603050505030304" pitchFamily="18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</a:rPr>
              <a:t>Untuk</a:t>
            </a:r>
            <a:r>
              <a:rPr lang="en-US" b="1" dirty="0">
                <a:latin typeface="Calisto MT" panose="02040603050505030304" pitchFamily="18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</a:rPr>
              <a:t>Serikat</a:t>
            </a:r>
            <a:r>
              <a:rPr lang="en-US" b="1" dirty="0">
                <a:latin typeface="Calisto MT" panose="02040603050505030304" pitchFamily="18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</a:rPr>
              <a:t>Pekerja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852229" cy="2895600"/>
          </a:xfrm>
        </p:spPr>
        <p:txBody>
          <a:bodyPr>
            <a:normAutofit/>
          </a:bodyPr>
          <a:lstStyle/>
          <a:p>
            <a:r>
              <a:rPr lang="en-US" sz="2800" dirty="0" err="1">
                <a:latin typeface="Calisto MT" panose="02040603050505030304" pitchFamily="18" charset="0"/>
              </a:rPr>
              <a:t>Sekretariat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dan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kelengkapannya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 err="1">
                <a:latin typeface="Calisto MT" panose="02040603050505030304" pitchFamily="18" charset="0"/>
              </a:rPr>
              <a:t>Pemotongan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Iuran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 err="1">
                <a:latin typeface="Calisto MT" panose="02040603050505030304" pitchFamily="18" charset="0"/>
              </a:rPr>
              <a:t>Ruang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pertemuan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 err="1">
                <a:latin typeface="Calisto MT" panose="02040603050505030304" pitchFamily="18" charset="0"/>
              </a:rPr>
              <a:t>Surat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tembusan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untuk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sp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 err="1">
                <a:latin typeface="Calisto MT" panose="02040603050505030304" pitchFamily="18" charset="0"/>
              </a:rPr>
              <a:t>Waktu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sosialisasi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mengenai</a:t>
            </a:r>
            <a:r>
              <a:rPr lang="en-US" sz="2800" dirty="0">
                <a:latin typeface="Calisto MT" panose="02040603050505030304" pitchFamily="18" charset="0"/>
              </a:rPr>
              <a:t> SP </a:t>
            </a:r>
            <a:r>
              <a:rPr lang="en-US" sz="2800" dirty="0" err="1">
                <a:latin typeface="Calisto MT" panose="02040603050505030304" pitchFamily="18" charset="0"/>
              </a:rPr>
              <a:t>atas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pekerja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baru</a:t>
            </a:r>
            <a:endParaRPr lang="en-US" sz="2800" dirty="0">
              <a:latin typeface="Calisto MT" panose="02040603050505030304" pitchFamily="18" charset="0"/>
            </a:endParaRPr>
          </a:p>
          <a:p>
            <a:pPr marL="0" indent="0">
              <a:buNone/>
            </a:pPr>
            <a:endParaRPr lang="en-US" sz="28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12504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094" y="304800"/>
            <a:ext cx="7886700" cy="777874"/>
          </a:xfrm>
          <a:noFill/>
        </p:spPr>
        <p:txBody>
          <a:bodyPr/>
          <a:lstStyle/>
          <a:p>
            <a:pPr algn="ctr"/>
            <a:r>
              <a:rPr lang="en-US" b="1" dirty="0" err="1">
                <a:latin typeface="Calisto MT" panose="02040603050505030304" pitchFamily="18" charset="0"/>
              </a:rPr>
              <a:t>Perlindungan</a:t>
            </a:r>
            <a:r>
              <a:rPr lang="en-US" b="1" dirty="0">
                <a:latin typeface="Calisto MT" panose="02040603050505030304" pitchFamily="18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</a:rPr>
              <a:t>Pekerja</a:t>
            </a:r>
            <a:r>
              <a:rPr lang="en-US" b="1" dirty="0">
                <a:latin typeface="Calisto MT" panose="02040603050505030304" pitchFamily="18" charset="0"/>
              </a:rPr>
              <a:t> Precarious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925" y="1676400"/>
            <a:ext cx="8058150" cy="3810000"/>
          </a:xfrm>
        </p:spPr>
        <p:txBody>
          <a:bodyPr>
            <a:normAutofit/>
          </a:bodyPr>
          <a:lstStyle/>
          <a:p>
            <a:r>
              <a:rPr lang="en-US" sz="2800" dirty="0" err="1">
                <a:latin typeface="Calisto MT" panose="02040603050505030304" pitchFamily="18" charset="0"/>
              </a:rPr>
              <a:t>Kepastian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Hukum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Jenis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Pekerjaan</a:t>
            </a:r>
            <a:r>
              <a:rPr lang="en-US" sz="2800" dirty="0">
                <a:latin typeface="Calisto MT" panose="02040603050505030304" pitchFamily="18" charset="0"/>
              </a:rPr>
              <a:t> (status </a:t>
            </a:r>
            <a:r>
              <a:rPr lang="en-US" sz="2800" dirty="0" err="1">
                <a:latin typeface="Calisto MT" panose="02040603050505030304" pitchFamily="18" charset="0"/>
              </a:rPr>
              <a:t>hubungan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kerja</a:t>
            </a:r>
            <a:r>
              <a:rPr lang="en-US" sz="2800" dirty="0">
                <a:latin typeface="Calisto MT" panose="02040603050505030304" pitchFamily="18" charset="0"/>
              </a:rPr>
              <a:t>)</a:t>
            </a:r>
          </a:p>
          <a:p>
            <a:r>
              <a:rPr lang="en-US" sz="2800" dirty="0" err="1">
                <a:latin typeface="Calisto MT" panose="02040603050505030304" pitchFamily="18" charset="0"/>
              </a:rPr>
              <a:t>Perlindungan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syarat-syarat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kerja</a:t>
            </a:r>
            <a:r>
              <a:rPr lang="en-US" sz="2800" dirty="0">
                <a:latin typeface="Calisto MT" panose="02040603050505030304" pitchFamily="18" charset="0"/>
              </a:rPr>
              <a:t> yang </a:t>
            </a:r>
            <a:r>
              <a:rPr lang="en-US" sz="2800" dirty="0" err="1">
                <a:latin typeface="Calisto MT" panose="02040603050505030304" pitchFamily="18" charset="0"/>
              </a:rPr>
              <a:t>sama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bagi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pekerja</a:t>
            </a:r>
            <a:r>
              <a:rPr lang="en-US" sz="2800" dirty="0">
                <a:latin typeface="Calisto MT" panose="02040603050505030304" pitchFamily="18" charset="0"/>
              </a:rPr>
              <a:t> precarious (</a:t>
            </a:r>
            <a:r>
              <a:rPr lang="en-US" sz="2800" dirty="0" err="1">
                <a:latin typeface="Calisto MT" panose="02040603050505030304" pitchFamily="18" charset="0"/>
              </a:rPr>
              <a:t>Upah</a:t>
            </a:r>
            <a:r>
              <a:rPr lang="en-US" sz="2800" dirty="0">
                <a:latin typeface="Calisto MT" panose="02040603050505030304" pitchFamily="18" charset="0"/>
              </a:rPr>
              <a:t>, </a:t>
            </a:r>
            <a:r>
              <a:rPr lang="en-US" sz="2800" dirty="0" err="1">
                <a:latin typeface="Calisto MT" panose="02040603050505030304" pitchFamily="18" charset="0"/>
              </a:rPr>
              <a:t>Tunjangan</a:t>
            </a:r>
            <a:r>
              <a:rPr lang="en-US" sz="2800" dirty="0">
                <a:latin typeface="Calisto MT" panose="02040603050505030304" pitchFamily="18" charset="0"/>
              </a:rPr>
              <a:t>, Bonus, K3)</a:t>
            </a:r>
          </a:p>
          <a:p>
            <a:endParaRPr lang="en-US" sz="28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92101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399"/>
            <a:ext cx="8153400" cy="685801"/>
          </a:xfrm>
          <a:noFill/>
        </p:spPr>
        <p:txBody>
          <a:bodyPr>
            <a:normAutofit/>
          </a:bodyPr>
          <a:lstStyle/>
          <a:p>
            <a:pPr algn="ctr"/>
            <a:r>
              <a:rPr lang="en-US" b="1" dirty="0" err="1">
                <a:latin typeface="Calisto MT" panose="02040603050505030304" pitchFamily="18" charset="0"/>
              </a:rPr>
              <a:t>Keselamatan</a:t>
            </a:r>
            <a:r>
              <a:rPr lang="en-US" b="1" dirty="0">
                <a:latin typeface="Calisto MT" panose="02040603050505030304" pitchFamily="18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</a:rPr>
              <a:t>dan</a:t>
            </a:r>
            <a:r>
              <a:rPr lang="en-US" b="1" dirty="0">
                <a:latin typeface="Calisto MT" panose="02040603050505030304" pitchFamily="18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</a:rPr>
              <a:t>Kesehatan</a:t>
            </a:r>
            <a:r>
              <a:rPr lang="en-US" b="1" dirty="0">
                <a:latin typeface="Calisto MT" panose="02040603050505030304" pitchFamily="18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</a:rPr>
              <a:t>Kerja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8382000" cy="4495800"/>
          </a:xfrm>
        </p:spPr>
        <p:txBody>
          <a:bodyPr>
            <a:noAutofit/>
          </a:bodyPr>
          <a:lstStyle/>
          <a:p>
            <a:r>
              <a:rPr lang="en-US" sz="2000" dirty="0" err="1">
                <a:latin typeface="Calisto MT" panose="02040603050505030304" pitchFamily="18" charset="0"/>
              </a:rPr>
              <a:t>Hak</a:t>
            </a:r>
            <a:r>
              <a:rPr lang="en-US" sz="2000" dirty="0">
                <a:latin typeface="Calisto MT" panose="02040603050505030304" pitchFamily="18" charset="0"/>
              </a:rPr>
              <a:t> </a:t>
            </a:r>
            <a:r>
              <a:rPr lang="en-US" sz="2000" dirty="0" err="1">
                <a:latin typeface="Calisto MT" panose="02040603050505030304" pitchFamily="18" charset="0"/>
              </a:rPr>
              <a:t>dasar</a:t>
            </a:r>
            <a:r>
              <a:rPr lang="en-US" sz="2000" dirty="0">
                <a:latin typeface="Calisto MT" panose="02040603050505030304" pitchFamily="18" charset="0"/>
              </a:rPr>
              <a:t> </a:t>
            </a:r>
            <a:r>
              <a:rPr lang="en-US" sz="2000" dirty="0" err="1">
                <a:latin typeface="Calisto MT" panose="02040603050505030304" pitchFamily="18" charset="0"/>
              </a:rPr>
              <a:t>pekerja</a:t>
            </a:r>
            <a:r>
              <a:rPr lang="en-US" sz="2000" dirty="0">
                <a:latin typeface="Calisto MT" panose="02040603050505030304" pitchFamily="18" charset="0"/>
              </a:rPr>
              <a:t>, </a:t>
            </a:r>
            <a:r>
              <a:rPr lang="en-US" sz="2000" dirty="0" err="1">
                <a:latin typeface="Calisto MT" panose="02040603050505030304" pitchFamily="18" charset="0"/>
              </a:rPr>
              <a:t>untuk</a:t>
            </a:r>
            <a:r>
              <a:rPr lang="en-US" sz="2000" dirty="0">
                <a:latin typeface="Calisto MT" panose="02040603050505030304" pitchFamily="18" charset="0"/>
              </a:rPr>
              <a:t> </a:t>
            </a:r>
            <a:r>
              <a:rPr lang="en-US" sz="2000" dirty="0" err="1">
                <a:latin typeface="Calisto MT" panose="02040603050505030304" pitchFamily="18" charset="0"/>
              </a:rPr>
              <a:t>mendapatkan</a:t>
            </a:r>
            <a:r>
              <a:rPr lang="en-US" sz="2000" dirty="0">
                <a:latin typeface="Calisto MT" panose="02040603050505030304" pitchFamily="18" charset="0"/>
              </a:rPr>
              <a:t> </a:t>
            </a:r>
            <a:r>
              <a:rPr lang="en-US" sz="2000" dirty="0" err="1">
                <a:latin typeface="Calisto MT" panose="02040603050505030304" pitchFamily="18" charset="0"/>
              </a:rPr>
              <a:t>informasi</a:t>
            </a:r>
            <a:r>
              <a:rPr lang="en-US" sz="2000" dirty="0">
                <a:latin typeface="Calisto MT" panose="02040603050505030304" pitchFamily="18" charset="0"/>
              </a:rPr>
              <a:t>, </a:t>
            </a:r>
            <a:r>
              <a:rPr lang="en-US" sz="2000" dirty="0" err="1">
                <a:latin typeface="Calisto MT" panose="02040603050505030304" pitchFamily="18" charset="0"/>
              </a:rPr>
              <a:t>partisipasi</a:t>
            </a:r>
            <a:r>
              <a:rPr lang="en-US" sz="2000" dirty="0">
                <a:latin typeface="Calisto MT" panose="02040603050505030304" pitchFamily="18" charset="0"/>
              </a:rPr>
              <a:t>, </a:t>
            </a:r>
            <a:r>
              <a:rPr lang="en-US" sz="2000" dirty="0" err="1">
                <a:latin typeface="Calisto MT" panose="02040603050505030304" pitchFamily="18" charset="0"/>
              </a:rPr>
              <a:t>konsultasi</a:t>
            </a:r>
            <a:r>
              <a:rPr lang="en-US" sz="2000" dirty="0">
                <a:latin typeface="Calisto MT" panose="02040603050505030304" pitchFamily="18" charset="0"/>
              </a:rPr>
              <a:t> </a:t>
            </a:r>
            <a:r>
              <a:rPr lang="en-US" sz="2000" dirty="0" err="1">
                <a:latin typeface="Calisto MT" panose="02040603050505030304" pitchFamily="18" charset="0"/>
              </a:rPr>
              <a:t>dan</a:t>
            </a:r>
            <a:r>
              <a:rPr lang="en-US" sz="2000" dirty="0">
                <a:latin typeface="Calisto MT" panose="02040603050505030304" pitchFamily="18" charset="0"/>
              </a:rPr>
              <a:t> </a:t>
            </a:r>
            <a:r>
              <a:rPr lang="en-US" sz="2000" dirty="0" err="1">
                <a:latin typeface="Calisto MT" panose="02040603050505030304" pitchFamily="18" charset="0"/>
              </a:rPr>
              <a:t>pengawasan</a:t>
            </a:r>
            <a:r>
              <a:rPr lang="en-US" sz="2000" dirty="0">
                <a:latin typeface="Calisto MT" panose="02040603050505030304" pitchFamily="18" charset="0"/>
              </a:rPr>
              <a:t> K3</a:t>
            </a:r>
          </a:p>
          <a:p>
            <a:r>
              <a:rPr lang="en-US" sz="2000" dirty="0">
                <a:latin typeface="Calisto MT" panose="02040603050505030304" pitchFamily="18" charset="0"/>
              </a:rPr>
              <a:t>SMK3</a:t>
            </a:r>
          </a:p>
          <a:p>
            <a:r>
              <a:rPr lang="en-US" sz="2000" dirty="0">
                <a:latin typeface="Calisto MT" panose="02040603050505030304" pitchFamily="18" charset="0"/>
              </a:rPr>
              <a:t>P2K3</a:t>
            </a:r>
          </a:p>
          <a:p>
            <a:r>
              <a:rPr lang="en-US" sz="2000" dirty="0">
                <a:latin typeface="Calisto MT" panose="02040603050505030304" pitchFamily="18" charset="0"/>
              </a:rPr>
              <a:t>Hygiene </a:t>
            </a:r>
            <a:r>
              <a:rPr lang="en-US" sz="2000" dirty="0" err="1">
                <a:latin typeface="Calisto MT" panose="02040603050505030304" pitchFamily="18" charset="0"/>
              </a:rPr>
              <a:t>dan</a:t>
            </a:r>
            <a:r>
              <a:rPr lang="en-US" sz="2000" dirty="0">
                <a:latin typeface="Calisto MT" panose="02040603050505030304" pitchFamily="18" charset="0"/>
              </a:rPr>
              <a:t> </a:t>
            </a:r>
            <a:r>
              <a:rPr lang="en-US" sz="2000" dirty="0" err="1">
                <a:latin typeface="Calisto MT" panose="02040603050505030304" pitchFamily="18" charset="0"/>
              </a:rPr>
              <a:t>Kesehatan</a:t>
            </a:r>
            <a:r>
              <a:rPr lang="en-US" sz="2000" dirty="0">
                <a:latin typeface="Calisto MT" panose="02040603050505030304" pitchFamily="18" charset="0"/>
              </a:rPr>
              <a:t> </a:t>
            </a:r>
            <a:r>
              <a:rPr lang="en-US" sz="2000" dirty="0" err="1">
                <a:latin typeface="Calisto MT" panose="02040603050505030304" pitchFamily="18" charset="0"/>
              </a:rPr>
              <a:t>Kerja</a:t>
            </a:r>
            <a:endParaRPr lang="en-US" sz="2000" dirty="0">
              <a:latin typeface="Calisto MT" panose="02040603050505030304" pitchFamily="18" charset="0"/>
            </a:endParaRPr>
          </a:p>
          <a:p>
            <a:r>
              <a:rPr lang="en-US" sz="2000" dirty="0">
                <a:latin typeface="Calisto MT" panose="02040603050505030304" pitchFamily="18" charset="0"/>
              </a:rPr>
              <a:t>APD</a:t>
            </a:r>
          </a:p>
          <a:p>
            <a:r>
              <a:rPr lang="en-US" sz="2000" dirty="0" err="1">
                <a:latin typeface="Calisto MT" panose="02040603050505030304" pitchFamily="18" charset="0"/>
              </a:rPr>
              <a:t>Pakaian</a:t>
            </a:r>
            <a:r>
              <a:rPr lang="en-US" sz="2000" dirty="0">
                <a:latin typeface="Calisto MT" panose="02040603050505030304" pitchFamily="18" charset="0"/>
              </a:rPr>
              <a:t> </a:t>
            </a:r>
            <a:r>
              <a:rPr lang="en-US" sz="2000" dirty="0" err="1">
                <a:latin typeface="Calisto MT" panose="02040603050505030304" pitchFamily="18" charset="0"/>
              </a:rPr>
              <a:t>Kerja</a:t>
            </a:r>
            <a:endParaRPr lang="en-US" sz="2000" dirty="0">
              <a:latin typeface="Calisto MT" panose="02040603050505030304" pitchFamily="18" charset="0"/>
            </a:endParaRPr>
          </a:p>
          <a:p>
            <a:r>
              <a:rPr lang="en-US" sz="2000" dirty="0" err="1">
                <a:latin typeface="Calisto MT" panose="02040603050505030304" pitchFamily="18" charset="0"/>
              </a:rPr>
              <a:t>Pemeriksaan</a:t>
            </a:r>
            <a:r>
              <a:rPr lang="en-US" sz="2000" dirty="0">
                <a:latin typeface="Calisto MT" panose="02040603050505030304" pitchFamily="18" charset="0"/>
              </a:rPr>
              <a:t> </a:t>
            </a:r>
            <a:r>
              <a:rPr lang="en-US" sz="2000" dirty="0" err="1">
                <a:latin typeface="Calisto MT" panose="02040603050505030304" pitchFamily="18" charset="0"/>
              </a:rPr>
              <a:t>Kesehatan</a:t>
            </a:r>
            <a:endParaRPr lang="en-US" sz="2000" dirty="0">
              <a:latin typeface="Calisto MT" panose="02040603050505030304" pitchFamily="18" charset="0"/>
            </a:endParaRPr>
          </a:p>
          <a:p>
            <a:r>
              <a:rPr lang="en-US" sz="2000" dirty="0">
                <a:latin typeface="Calisto MT" panose="02040603050505030304" pitchFamily="18" charset="0"/>
              </a:rPr>
              <a:t>P3K di </a:t>
            </a:r>
            <a:r>
              <a:rPr lang="en-US" sz="2000" dirty="0" err="1">
                <a:latin typeface="Calisto MT" panose="02040603050505030304" pitchFamily="18" charset="0"/>
              </a:rPr>
              <a:t>Tempat</a:t>
            </a:r>
            <a:r>
              <a:rPr lang="en-US" sz="2000" dirty="0">
                <a:latin typeface="Calisto MT" panose="02040603050505030304" pitchFamily="18" charset="0"/>
              </a:rPr>
              <a:t> </a:t>
            </a:r>
            <a:r>
              <a:rPr lang="en-US" sz="2000" dirty="0" err="1">
                <a:latin typeface="Calisto MT" panose="02040603050505030304" pitchFamily="18" charset="0"/>
              </a:rPr>
              <a:t>Kerja</a:t>
            </a:r>
            <a:endParaRPr lang="en-US" sz="2000" dirty="0">
              <a:latin typeface="Calisto MT" panose="02040603050505030304" pitchFamily="18" charset="0"/>
            </a:endParaRPr>
          </a:p>
          <a:p>
            <a:r>
              <a:rPr lang="en-US" sz="2000" dirty="0" err="1">
                <a:latin typeface="Calisto MT" panose="02040603050505030304" pitchFamily="18" charset="0"/>
              </a:rPr>
              <a:t>Pendidikan</a:t>
            </a:r>
            <a:r>
              <a:rPr lang="en-US" sz="2000" dirty="0">
                <a:latin typeface="Calisto MT" panose="02040603050505030304" pitchFamily="18" charset="0"/>
              </a:rPr>
              <a:t> K3</a:t>
            </a:r>
          </a:p>
          <a:p>
            <a:r>
              <a:rPr lang="en-US" sz="2000" dirty="0" err="1">
                <a:latin typeface="Calisto MT" panose="02040603050505030304" pitchFamily="18" charset="0"/>
              </a:rPr>
              <a:t>Pelaporan</a:t>
            </a:r>
            <a:r>
              <a:rPr lang="en-US" sz="2000" dirty="0">
                <a:latin typeface="Calisto MT" panose="02040603050505030304" pitchFamily="18" charset="0"/>
              </a:rPr>
              <a:t> </a:t>
            </a:r>
            <a:r>
              <a:rPr lang="en-US" sz="2000" dirty="0" err="1">
                <a:latin typeface="Calisto MT" panose="02040603050505030304" pitchFamily="18" charset="0"/>
              </a:rPr>
              <a:t>Kecelakaan</a:t>
            </a:r>
            <a:r>
              <a:rPr lang="en-US" sz="2000" dirty="0">
                <a:latin typeface="Calisto MT" panose="02040603050505030304" pitchFamily="18" charset="0"/>
              </a:rPr>
              <a:t> </a:t>
            </a:r>
            <a:r>
              <a:rPr lang="en-US" sz="2000" dirty="0" err="1">
                <a:latin typeface="Calisto MT" panose="02040603050505030304" pitchFamily="18" charset="0"/>
              </a:rPr>
              <a:t>Kerja</a:t>
            </a:r>
            <a:r>
              <a:rPr lang="en-US" sz="2000" dirty="0">
                <a:latin typeface="Calisto MT" panose="02040603050505030304" pitchFamily="18" charset="0"/>
              </a:rPr>
              <a:t> </a:t>
            </a:r>
            <a:r>
              <a:rPr lang="en-US" sz="2000" dirty="0" err="1">
                <a:latin typeface="Calisto MT" panose="02040603050505030304" pitchFamily="18" charset="0"/>
              </a:rPr>
              <a:t>dan</a:t>
            </a:r>
            <a:r>
              <a:rPr lang="en-US" sz="2000" dirty="0">
                <a:latin typeface="Calisto MT" panose="02040603050505030304" pitchFamily="18" charset="0"/>
              </a:rPr>
              <a:t> PAK </a:t>
            </a:r>
          </a:p>
          <a:p>
            <a:r>
              <a:rPr lang="en-GB" sz="2000" dirty="0" err="1">
                <a:latin typeface="Calisto MT" panose="02040603050505030304" pitchFamily="18" charset="0"/>
              </a:rPr>
              <a:t>Peringatan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Bulan</a:t>
            </a:r>
            <a:r>
              <a:rPr lang="en-GB" sz="2000" dirty="0">
                <a:latin typeface="Calisto MT" panose="02040603050505030304" pitchFamily="18" charset="0"/>
              </a:rPr>
              <a:t> K3</a:t>
            </a:r>
          </a:p>
          <a:p>
            <a:r>
              <a:rPr lang="en-GB" sz="2000" dirty="0" err="1">
                <a:latin typeface="Calisto MT" panose="02040603050505030304" pitchFamily="18" charset="0"/>
              </a:rPr>
              <a:t>Pendidikan</a:t>
            </a:r>
            <a:r>
              <a:rPr lang="en-GB" sz="2000" dirty="0">
                <a:latin typeface="Calisto MT" panose="02040603050505030304" pitchFamily="18" charset="0"/>
              </a:rPr>
              <a:t> K3</a:t>
            </a:r>
          </a:p>
          <a:p>
            <a:r>
              <a:rPr lang="en-GB" sz="2000" dirty="0">
                <a:latin typeface="Calisto MT" panose="02040603050505030304" pitchFamily="18" charset="0"/>
              </a:rPr>
              <a:t>Rewarding K3</a:t>
            </a:r>
          </a:p>
          <a:p>
            <a:r>
              <a:rPr lang="en-GB" sz="2000" dirty="0" err="1">
                <a:latin typeface="Calisto MT" panose="02040603050505030304" pitchFamily="18" charset="0"/>
              </a:rPr>
              <a:t>Klinik</a:t>
            </a:r>
            <a:r>
              <a:rPr lang="en-GB" sz="2000" dirty="0">
                <a:latin typeface="Calisto MT" panose="02040603050505030304" pitchFamily="18" charset="0"/>
              </a:rPr>
              <a:t> Perusahaan, Toilet </a:t>
            </a:r>
            <a:r>
              <a:rPr lang="en-GB" sz="2000" dirty="0" err="1">
                <a:latin typeface="Calisto MT" panose="02040603050505030304" pitchFamily="18" charset="0"/>
              </a:rPr>
              <a:t>Penyandang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Disabilitas</a:t>
            </a:r>
            <a:r>
              <a:rPr lang="en-GB" sz="2000" dirty="0">
                <a:latin typeface="Calisto MT" panose="02040603050505030304" pitchFamily="18" charset="0"/>
              </a:rPr>
              <a:t>, </a:t>
            </a:r>
            <a:r>
              <a:rPr lang="en-GB" sz="2000" dirty="0" err="1">
                <a:latin typeface="Calisto MT" panose="02040603050505030304" pitchFamily="18" charset="0"/>
              </a:rPr>
              <a:t>Jalur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Khusus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Penyandang</a:t>
            </a:r>
            <a:r>
              <a:rPr lang="en-GB" sz="2000" dirty="0">
                <a:latin typeface="Calisto MT" panose="02040603050505030304" pitchFamily="18" charset="0"/>
              </a:rPr>
              <a:t> </a:t>
            </a:r>
            <a:r>
              <a:rPr lang="en-GB" sz="2000" dirty="0" err="1">
                <a:latin typeface="Calisto MT" panose="02040603050505030304" pitchFamily="18" charset="0"/>
              </a:rPr>
              <a:t>Disabilitas</a:t>
            </a:r>
            <a:endParaRPr lang="en-US" sz="20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0263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6" y="228600"/>
            <a:ext cx="7704667" cy="838200"/>
          </a:xfrm>
          <a:noFill/>
        </p:spPr>
        <p:txBody>
          <a:bodyPr/>
          <a:lstStyle/>
          <a:p>
            <a:pPr algn="ctr"/>
            <a:r>
              <a:rPr lang="en-US" b="1" dirty="0" err="1">
                <a:latin typeface="Calisto MT" panose="02040603050505030304" pitchFamily="18" charset="0"/>
              </a:rPr>
              <a:t>Pengupahan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704667" cy="4495800"/>
          </a:xfrm>
        </p:spPr>
        <p:txBody>
          <a:bodyPr>
            <a:normAutofit lnSpcReduction="10000"/>
          </a:bodyPr>
          <a:lstStyle/>
          <a:p>
            <a:r>
              <a:rPr lang="en-US" sz="2400" dirty="0" err="1">
                <a:latin typeface="Calisto MT" panose="02040603050505030304" pitchFamily="18" charset="0"/>
              </a:rPr>
              <a:t>Prinsip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Pengupahan</a:t>
            </a:r>
            <a:endParaRPr lang="en-US" sz="2400" dirty="0">
              <a:latin typeface="Calisto MT" panose="02040603050505030304" pitchFamily="18" charset="0"/>
            </a:endParaRPr>
          </a:p>
          <a:p>
            <a:r>
              <a:rPr lang="en-US" sz="2400" dirty="0" err="1">
                <a:latin typeface="Calisto MT" panose="02040603050505030304" pitchFamily="18" charset="0"/>
              </a:rPr>
              <a:t>Struktur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Skala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Upah</a:t>
            </a:r>
            <a:endParaRPr lang="en-US" sz="2400" dirty="0">
              <a:latin typeface="Calisto MT" panose="02040603050505030304" pitchFamily="18" charset="0"/>
            </a:endParaRPr>
          </a:p>
          <a:p>
            <a:r>
              <a:rPr lang="en-US" sz="2400" dirty="0" err="1">
                <a:latin typeface="Calisto MT" panose="02040603050505030304" pitchFamily="18" charset="0"/>
              </a:rPr>
              <a:t>Komponen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Upah</a:t>
            </a:r>
            <a:r>
              <a:rPr lang="en-US" sz="2400" dirty="0">
                <a:latin typeface="Calisto MT" panose="02040603050505030304" pitchFamily="18" charset="0"/>
              </a:rPr>
              <a:t>; </a:t>
            </a:r>
            <a:r>
              <a:rPr lang="en-US" sz="2400" dirty="0" err="1">
                <a:latin typeface="Calisto MT" panose="02040603050505030304" pitchFamily="18" charset="0"/>
              </a:rPr>
              <a:t>Tunjangan-Tunjangan</a:t>
            </a:r>
            <a:endParaRPr lang="en-US" sz="2400" dirty="0">
              <a:latin typeface="Calisto MT" panose="02040603050505030304" pitchFamily="18" charset="0"/>
            </a:endParaRPr>
          </a:p>
          <a:p>
            <a:r>
              <a:rPr lang="en-US" sz="2400" dirty="0" err="1">
                <a:latin typeface="Calisto MT" panose="02040603050505030304" pitchFamily="18" charset="0"/>
              </a:rPr>
              <a:t>Waktu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Tempat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Pembayaran</a:t>
            </a:r>
            <a:endParaRPr lang="en-US" sz="2400" dirty="0">
              <a:latin typeface="Calisto MT" panose="02040603050505030304" pitchFamily="18" charset="0"/>
            </a:endParaRPr>
          </a:p>
          <a:p>
            <a:r>
              <a:rPr lang="en-US" sz="2400" dirty="0" err="1">
                <a:latin typeface="Calisto MT" panose="02040603050505030304" pitchFamily="18" charset="0"/>
              </a:rPr>
              <a:t>Peninjauan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Upah</a:t>
            </a:r>
            <a:endParaRPr lang="en-US" sz="2400" dirty="0">
              <a:latin typeface="Calisto MT" panose="02040603050505030304" pitchFamily="18" charset="0"/>
            </a:endParaRPr>
          </a:p>
          <a:p>
            <a:r>
              <a:rPr lang="en-US" sz="2400" dirty="0" err="1">
                <a:latin typeface="Calisto MT" panose="02040603050505030304" pitchFamily="18" charset="0"/>
              </a:rPr>
              <a:t>Kenaikan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Upah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Berkala</a:t>
            </a:r>
            <a:endParaRPr lang="en-US" sz="2400" dirty="0">
              <a:latin typeface="Calisto MT" panose="02040603050505030304" pitchFamily="18" charset="0"/>
            </a:endParaRPr>
          </a:p>
          <a:p>
            <a:r>
              <a:rPr lang="en-US" sz="2400" dirty="0">
                <a:latin typeface="Calisto MT" panose="02040603050505030304" pitchFamily="18" charset="0"/>
              </a:rPr>
              <a:t>THR</a:t>
            </a:r>
          </a:p>
          <a:p>
            <a:r>
              <a:rPr lang="en-US" sz="2400" dirty="0">
                <a:latin typeface="Calisto MT" panose="02040603050505030304" pitchFamily="18" charset="0"/>
              </a:rPr>
              <a:t>Bonus</a:t>
            </a:r>
          </a:p>
          <a:p>
            <a:r>
              <a:rPr lang="en-US" sz="2400" dirty="0" err="1">
                <a:latin typeface="Calisto MT" panose="02040603050505030304" pitchFamily="18" charset="0"/>
              </a:rPr>
              <a:t>Upah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karena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pekerja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berhalangan</a:t>
            </a:r>
            <a:endParaRPr lang="en-US" sz="2400" dirty="0">
              <a:latin typeface="Calisto MT" panose="02040603050505030304" pitchFamily="18" charset="0"/>
            </a:endParaRPr>
          </a:p>
          <a:p>
            <a:r>
              <a:rPr lang="en-US" sz="2400" dirty="0" err="1">
                <a:latin typeface="Calisto MT" panose="02040603050505030304" pitchFamily="18" charset="0"/>
              </a:rPr>
              <a:t>Pajak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Upah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dan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Pesangon</a:t>
            </a:r>
            <a:r>
              <a:rPr lang="en-US" sz="2400" dirty="0">
                <a:latin typeface="Calisto MT" panose="02040603050505030304" pitchFamily="18" charset="0"/>
              </a:rPr>
              <a:t> (</a:t>
            </a:r>
            <a:r>
              <a:rPr lang="en-US" sz="2400" dirty="0" err="1">
                <a:latin typeface="Calisto MT" panose="02040603050505030304" pitchFamily="18" charset="0"/>
              </a:rPr>
              <a:t>pajak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natura</a:t>
            </a:r>
            <a:r>
              <a:rPr lang="en-US" sz="2400" dirty="0">
                <a:latin typeface="Calisto MT" panose="02040603050505030304" pitchFamily="18" charset="0"/>
              </a:rPr>
              <a:t>/</a:t>
            </a:r>
            <a:r>
              <a:rPr lang="en-US" sz="2400" dirty="0" err="1">
                <a:latin typeface="Calisto MT" panose="02040603050505030304" pitchFamily="18" charset="0"/>
              </a:rPr>
              <a:t>kenikmatan</a:t>
            </a:r>
            <a:r>
              <a:rPr lang="en-US" sz="2400" dirty="0">
                <a:latin typeface="Calisto MT" panose="02040603050505030304" pitchFamily="18" charset="0"/>
              </a:rPr>
              <a:t>, </a:t>
            </a:r>
            <a:r>
              <a:rPr lang="en-US" sz="2400" dirty="0" err="1">
                <a:latin typeface="Calisto MT" panose="02040603050505030304" pitchFamily="18" charset="0"/>
              </a:rPr>
              <a:t>Asuransi</a:t>
            </a:r>
            <a:r>
              <a:rPr lang="en-US" sz="2400" dirty="0">
                <a:latin typeface="Calisto MT" panose="02040603050505030304" pitchFamily="18" charset="0"/>
              </a:rPr>
              <a:t> </a:t>
            </a:r>
            <a:r>
              <a:rPr lang="en-US" sz="2400" dirty="0" err="1">
                <a:latin typeface="Calisto MT" panose="02040603050505030304" pitchFamily="18" charset="0"/>
              </a:rPr>
              <a:t>Kesehatan</a:t>
            </a:r>
            <a:r>
              <a:rPr lang="en-US" sz="2400" dirty="0">
                <a:latin typeface="Calisto MT" panose="0204060305050503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777311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829" y="152400"/>
            <a:ext cx="8001000" cy="990600"/>
          </a:xfrm>
          <a:noFill/>
        </p:spPr>
        <p:txBody>
          <a:bodyPr/>
          <a:lstStyle/>
          <a:p>
            <a:pPr algn="ctr"/>
            <a:r>
              <a:rPr lang="en-US" b="1" dirty="0" err="1">
                <a:latin typeface="Calisto MT" panose="02040603050505030304" pitchFamily="18" charset="0"/>
              </a:rPr>
              <a:t>Perlindungan</a:t>
            </a:r>
            <a:r>
              <a:rPr lang="en-US" b="1" dirty="0">
                <a:latin typeface="Calisto MT" panose="02040603050505030304" pitchFamily="18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</a:rPr>
              <a:t>Pekerja</a:t>
            </a:r>
            <a:r>
              <a:rPr lang="en-US" b="1" dirty="0">
                <a:latin typeface="Calisto MT" panose="02040603050505030304" pitchFamily="18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</a:rPr>
              <a:t>Perempuan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58629" cy="46482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err="1">
                <a:latin typeface="Calisto MT" panose="02040603050505030304" pitchFamily="18" charset="0"/>
              </a:rPr>
              <a:t>Perlindungan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Maternitas</a:t>
            </a:r>
            <a:r>
              <a:rPr lang="en-US" sz="2800" dirty="0">
                <a:latin typeface="Calisto MT" panose="02040603050505030304" pitchFamily="18" charset="0"/>
              </a:rPr>
              <a:t>; </a:t>
            </a:r>
            <a:r>
              <a:rPr lang="en-US" sz="2800" dirty="0" err="1">
                <a:latin typeface="Calisto MT" panose="02040603050505030304" pitchFamily="18" charset="0"/>
              </a:rPr>
              <a:t>Cuti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Haid</a:t>
            </a:r>
            <a:r>
              <a:rPr lang="en-US" sz="2800" dirty="0">
                <a:latin typeface="Calisto MT" panose="02040603050505030304" pitchFamily="18" charset="0"/>
              </a:rPr>
              <a:t>, </a:t>
            </a:r>
            <a:r>
              <a:rPr lang="en-US" sz="2800" dirty="0" err="1">
                <a:latin typeface="Calisto MT" panose="02040603050505030304" pitchFamily="18" charset="0"/>
              </a:rPr>
              <a:t>Cuti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hamil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dan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melahirkan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dan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Gugur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Kandungan</a:t>
            </a:r>
            <a:r>
              <a:rPr lang="en-US" sz="2800" dirty="0">
                <a:latin typeface="Calisto MT" panose="02040603050505030304" pitchFamily="18" charset="0"/>
              </a:rPr>
              <a:t>,  </a:t>
            </a:r>
            <a:r>
              <a:rPr lang="en-US" sz="2800" dirty="0" err="1">
                <a:latin typeface="Calisto MT" panose="02040603050505030304" pitchFamily="18" charset="0"/>
              </a:rPr>
              <a:t>Perlindungan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Ibu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hamil</a:t>
            </a:r>
            <a:r>
              <a:rPr lang="en-US" sz="2800" dirty="0">
                <a:latin typeface="Calisto MT" panose="02040603050505030304" pitchFamily="18" charset="0"/>
              </a:rPr>
              <a:t>, </a:t>
            </a:r>
            <a:r>
              <a:rPr lang="en-US" sz="2800" dirty="0" err="1">
                <a:latin typeface="Calisto MT" panose="02040603050505030304" pitchFamily="18" charset="0"/>
              </a:rPr>
              <a:t>Ruang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Laktasi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 err="1">
                <a:latin typeface="Calisto MT" panose="02040603050505030304" pitchFamily="18" charset="0"/>
              </a:rPr>
              <a:t>Perlindungan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Khusus</a:t>
            </a:r>
            <a:r>
              <a:rPr lang="en-US" sz="2800" dirty="0">
                <a:latin typeface="Calisto MT" panose="02040603050505030304" pitchFamily="18" charset="0"/>
              </a:rPr>
              <a:t> (</a:t>
            </a:r>
            <a:r>
              <a:rPr lang="en-US" sz="2800" dirty="0" err="1">
                <a:latin typeface="Calisto MT" panose="02040603050505030304" pitchFamily="18" charset="0"/>
              </a:rPr>
              <a:t>bekerja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pada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malam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hari</a:t>
            </a:r>
            <a:r>
              <a:rPr lang="en-US" sz="2800" dirty="0">
                <a:latin typeface="Calisto MT" panose="02040603050505030304" pitchFamily="18" charset="0"/>
              </a:rPr>
              <a:t>, </a:t>
            </a:r>
            <a:r>
              <a:rPr lang="en-US" sz="2800" dirty="0" err="1">
                <a:latin typeface="Calisto MT" panose="02040603050505030304" pitchFamily="18" charset="0"/>
              </a:rPr>
              <a:t>jemputan</a:t>
            </a:r>
            <a:r>
              <a:rPr lang="en-US" sz="2800" dirty="0">
                <a:latin typeface="Calisto MT" panose="02040603050505030304" pitchFamily="18" charset="0"/>
              </a:rPr>
              <a:t>, toilet, </a:t>
            </a:r>
            <a:r>
              <a:rPr lang="en-US" sz="2800" dirty="0" err="1">
                <a:latin typeface="Calisto MT" panose="02040603050505030304" pitchFamily="18" charset="0"/>
              </a:rPr>
              <a:t>keamanan</a:t>
            </a:r>
            <a:r>
              <a:rPr lang="en-US" sz="2800" dirty="0">
                <a:latin typeface="Calisto MT" panose="02040603050505030304" pitchFamily="18" charset="0"/>
              </a:rPr>
              <a:t>, </a:t>
            </a:r>
            <a:r>
              <a:rPr lang="en-US" sz="2800" dirty="0" err="1">
                <a:latin typeface="Calisto MT" panose="02040603050505030304" pitchFamily="18" charset="0"/>
              </a:rPr>
              <a:t>Parkir</a:t>
            </a:r>
            <a:r>
              <a:rPr lang="en-US" sz="2800" dirty="0">
                <a:latin typeface="Calisto MT" panose="02040603050505030304" pitchFamily="18" charset="0"/>
              </a:rPr>
              <a:t>)</a:t>
            </a:r>
          </a:p>
          <a:p>
            <a:r>
              <a:rPr lang="en-US" sz="2800" dirty="0" err="1">
                <a:latin typeface="Calisto MT" panose="02040603050505030304" pitchFamily="18" charset="0"/>
              </a:rPr>
              <a:t>Perlindungan</a:t>
            </a:r>
            <a:r>
              <a:rPr lang="en-US" sz="2800" dirty="0">
                <a:latin typeface="Calisto MT" panose="02040603050505030304" pitchFamily="18" charset="0"/>
              </a:rPr>
              <a:t> Non </a:t>
            </a:r>
            <a:r>
              <a:rPr lang="en-US" sz="2800" dirty="0" err="1">
                <a:latin typeface="Calisto MT" panose="02040603050505030304" pitchFamily="18" charset="0"/>
              </a:rPr>
              <a:t>Diskriminasi</a:t>
            </a:r>
            <a:r>
              <a:rPr lang="en-US" sz="2800" dirty="0">
                <a:latin typeface="Calisto MT" panose="02040603050505030304" pitchFamily="18" charset="0"/>
              </a:rPr>
              <a:t> (</a:t>
            </a:r>
            <a:r>
              <a:rPr lang="en-US" sz="2800" dirty="0" err="1">
                <a:latin typeface="Calisto MT" panose="02040603050505030304" pitchFamily="18" charset="0"/>
              </a:rPr>
              <a:t>Upah</a:t>
            </a:r>
            <a:r>
              <a:rPr lang="en-US" sz="2800" dirty="0">
                <a:latin typeface="Calisto MT" panose="02040603050505030304" pitchFamily="18" charset="0"/>
              </a:rPr>
              <a:t>, </a:t>
            </a:r>
            <a:r>
              <a:rPr lang="en-US" sz="2800" dirty="0" err="1">
                <a:latin typeface="Calisto MT" panose="02040603050505030304" pitchFamily="18" charset="0"/>
              </a:rPr>
              <a:t>Tunjangan</a:t>
            </a:r>
            <a:r>
              <a:rPr lang="en-US" sz="2800" dirty="0">
                <a:latin typeface="Calisto MT" panose="02040603050505030304" pitchFamily="18" charset="0"/>
              </a:rPr>
              <a:t>, </a:t>
            </a:r>
            <a:r>
              <a:rPr lang="en-US" sz="2800" dirty="0" err="1">
                <a:latin typeface="Calisto MT" panose="02040603050505030304" pitchFamily="18" charset="0"/>
              </a:rPr>
              <a:t>Pajak</a:t>
            </a:r>
            <a:r>
              <a:rPr lang="en-US" sz="2800" dirty="0">
                <a:latin typeface="Calisto MT" panose="02040603050505030304" pitchFamily="18" charset="0"/>
              </a:rPr>
              <a:t>, </a:t>
            </a:r>
            <a:r>
              <a:rPr lang="en-US" sz="2800" dirty="0" err="1">
                <a:latin typeface="Calisto MT" panose="02040603050505030304" pitchFamily="18" charset="0"/>
              </a:rPr>
              <a:t>Jaminan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Kesehatan</a:t>
            </a:r>
            <a:r>
              <a:rPr lang="en-US" sz="2800" dirty="0">
                <a:latin typeface="Calisto MT" panose="02040603050505030304" pitchFamily="18" charset="0"/>
              </a:rPr>
              <a:t>) </a:t>
            </a:r>
          </a:p>
          <a:p>
            <a:r>
              <a:rPr lang="en-GB" sz="2800" dirty="0" err="1">
                <a:latin typeface="Calisto MT" panose="02040603050505030304" pitchFamily="18" charset="0"/>
              </a:rPr>
              <a:t>Kebijakan</a:t>
            </a:r>
            <a:r>
              <a:rPr lang="en-GB" sz="2800" dirty="0">
                <a:latin typeface="Calisto MT" panose="02040603050505030304" pitchFamily="18" charset="0"/>
              </a:rPr>
              <a:t> anti </a:t>
            </a:r>
            <a:r>
              <a:rPr lang="en-GB" sz="2800" dirty="0" err="1">
                <a:latin typeface="Calisto MT" panose="02040603050505030304" pitchFamily="18" charset="0"/>
              </a:rPr>
              <a:t>pelecehan</a:t>
            </a:r>
            <a:r>
              <a:rPr lang="en-GB" sz="2800" dirty="0">
                <a:latin typeface="Calisto MT" panose="02040603050505030304" pitchFamily="18" charset="0"/>
              </a:rPr>
              <a:t> dan </a:t>
            </a:r>
            <a:r>
              <a:rPr lang="en-GB" sz="2800" dirty="0" err="1">
                <a:latin typeface="Calisto MT" panose="02040603050505030304" pitchFamily="18" charset="0"/>
              </a:rPr>
              <a:t>kekerasan</a:t>
            </a:r>
            <a:r>
              <a:rPr lang="en-GB" sz="2800" dirty="0">
                <a:latin typeface="Calisto MT" panose="02040603050505030304" pitchFamily="18" charset="0"/>
              </a:rPr>
              <a:t> </a:t>
            </a:r>
            <a:r>
              <a:rPr lang="en-GB" sz="2800" dirty="0" err="1">
                <a:latin typeface="Calisto MT" panose="02040603050505030304" pitchFamily="18" charset="0"/>
              </a:rPr>
              <a:t>seksual</a:t>
            </a:r>
            <a:r>
              <a:rPr lang="en-GB" sz="2800" dirty="0">
                <a:latin typeface="Calisto MT" panose="02040603050505030304" pitchFamily="18" charset="0"/>
              </a:rPr>
              <a:t> di Perusahaan</a:t>
            </a:r>
          </a:p>
          <a:p>
            <a:r>
              <a:rPr lang="en-GB" sz="2800" dirty="0" err="1">
                <a:latin typeface="Calisto MT" panose="02040603050505030304" pitchFamily="18" charset="0"/>
              </a:rPr>
              <a:t>Satgas</a:t>
            </a:r>
            <a:r>
              <a:rPr lang="en-GB" sz="2800" dirty="0">
                <a:latin typeface="Calisto MT" panose="02040603050505030304" pitchFamily="18" charset="0"/>
              </a:rPr>
              <a:t> anti </a:t>
            </a:r>
            <a:r>
              <a:rPr lang="en-GB" sz="2800" dirty="0" err="1">
                <a:latin typeface="Calisto MT" panose="02040603050505030304" pitchFamily="18" charset="0"/>
              </a:rPr>
              <a:t>pelecehan</a:t>
            </a:r>
            <a:r>
              <a:rPr lang="en-GB" sz="2800" dirty="0">
                <a:latin typeface="Calisto MT" panose="02040603050505030304" pitchFamily="18" charset="0"/>
              </a:rPr>
              <a:t> dan </a:t>
            </a:r>
            <a:r>
              <a:rPr lang="en-GB" sz="2800" dirty="0" err="1">
                <a:latin typeface="Calisto MT" panose="02040603050505030304" pitchFamily="18" charset="0"/>
              </a:rPr>
              <a:t>kekerasan</a:t>
            </a:r>
            <a:r>
              <a:rPr lang="en-GB" sz="2800" dirty="0">
                <a:latin typeface="Calisto MT" panose="02040603050505030304" pitchFamily="18" charset="0"/>
              </a:rPr>
              <a:t> </a:t>
            </a:r>
            <a:r>
              <a:rPr lang="en-GB" sz="2800" dirty="0" err="1">
                <a:latin typeface="Calisto MT" panose="02040603050505030304" pitchFamily="18" charset="0"/>
              </a:rPr>
              <a:t>seksual</a:t>
            </a:r>
            <a:r>
              <a:rPr lang="en-GB" sz="2800" dirty="0">
                <a:latin typeface="Calisto MT" panose="02040603050505030304" pitchFamily="18" charset="0"/>
              </a:rPr>
              <a:t> di Perusahaan</a:t>
            </a:r>
          </a:p>
          <a:p>
            <a:r>
              <a:rPr lang="en-GB" sz="2800" dirty="0">
                <a:latin typeface="Calisto MT" panose="02040603050505030304" pitchFamily="18" charset="0"/>
              </a:rPr>
              <a:t>Line up </a:t>
            </a:r>
            <a:r>
              <a:rPr lang="en-GB" sz="2800" dirty="0" err="1">
                <a:latin typeface="Calisto MT" panose="02040603050505030304" pitchFamily="18" charset="0"/>
              </a:rPr>
              <a:t>khusus</a:t>
            </a:r>
            <a:r>
              <a:rPr lang="en-GB" sz="2800" dirty="0">
                <a:latin typeface="Calisto MT" panose="02040603050505030304" pitchFamily="18" charset="0"/>
              </a:rPr>
              <a:t> </a:t>
            </a:r>
            <a:r>
              <a:rPr lang="en-GB" sz="2800" dirty="0" err="1">
                <a:latin typeface="Calisto MT" panose="02040603050505030304" pitchFamily="18" charset="0"/>
              </a:rPr>
              <a:t>pengaduan</a:t>
            </a:r>
            <a:r>
              <a:rPr lang="en-GB" sz="2800" dirty="0">
                <a:latin typeface="Calisto MT" panose="02040603050505030304" pitchFamily="18" charset="0"/>
              </a:rPr>
              <a:t> </a:t>
            </a:r>
            <a:r>
              <a:rPr lang="en-GB" sz="2800" dirty="0" err="1">
                <a:latin typeface="Calisto MT" panose="02040603050505030304" pitchFamily="18" charset="0"/>
              </a:rPr>
              <a:t>pelecehan</a:t>
            </a:r>
            <a:r>
              <a:rPr lang="en-GB" sz="2800" dirty="0">
                <a:latin typeface="Calisto MT" panose="02040603050505030304" pitchFamily="18" charset="0"/>
              </a:rPr>
              <a:t> </a:t>
            </a:r>
            <a:r>
              <a:rPr lang="en-GB" sz="2800" dirty="0" err="1">
                <a:latin typeface="Calisto MT" panose="02040603050505030304" pitchFamily="18" charset="0"/>
              </a:rPr>
              <a:t>dan</a:t>
            </a:r>
            <a:r>
              <a:rPr lang="en-GB" sz="2800" dirty="0">
                <a:latin typeface="Calisto MT" panose="02040603050505030304" pitchFamily="18" charset="0"/>
              </a:rPr>
              <a:t> </a:t>
            </a:r>
            <a:r>
              <a:rPr lang="en-GB" sz="2800" dirty="0" err="1">
                <a:latin typeface="Calisto MT" panose="02040603050505030304" pitchFamily="18" charset="0"/>
              </a:rPr>
              <a:t>kekerasan</a:t>
            </a:r>
            <a:r>
              <a:rPr lang="en-GB" sz="2800" dirty="0">
                <a:latin typeface="Calisto MT" panose="02040603050505030304" pitchFamily="18" charset="0"/>
              </a:rPr>
              <a:t> </a:t>
            </a:r>
            <a:r>
              <a:rPr lang="en-GB" sz="2800" dirty="0" err="1">
                <a:latin typeface="Calisto MT" panose="02040603050505030304" pitchFamily="18" charset="0"/>
              </a:rPr>
              <a:t>seksual</a:t>
            </a:r>
            <a:r>
              <a:rPr lang="en-GB" sz="2800" dirty="0">
                <a:latin typeface="Calisto MT" panose="02040603050505030304" pitchFamily="18" charset="0"/>
              </a:rPr>
              <a:t> di </a:t>
            </a:r>
            <a:r>
              <a:rPr lang="en-GB" sz="2800" dirty="0" err="1">
                <a:latin typeface="Calisto MT" panose="02040603050505030304" pitchFamily="18" charset="0"/>
              </a:rPr>
              <a:t>tempat</a:t>
            </a:r>
            <a:r>
              <a:rPr lang="en-GB" sz="2800" dirty="0">
                <a:latin typeface="Calisto MT" panose="02040603050505030304" pitchFamily="18" charset="0"/>
              </a:rPr>
              <a:t> </a:t>
            </a:r>
            <a:r>
              <a:rPr lang="en-GB" sz="2800" dirty="0" err="1">
                <a:latin typeface="Calisto MT" panose="02040603050505030304" pitchFamily="18" charset="0"/>
              </a:rPr>
              <a:t>kerja</a:t>
            </a:r>
            <a:endParaRPr lang="en-US" sz="28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6983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6" y="152400"/>
            <a:ext cx="7704667" cy="838200"/>
          </a:xfrm>
          <a:noFill/>
        </p:spPr>
        <p:txBody>
          <a:bodyPr/>
          <a:lstStyle/>
          <a:p>
            <a:pPr algn="ctr"/>
            <a:r>
              <a:rPr lang="en-US" b="1" dirty="0" err="1">
                <a:latin typeface="Calisto MT" panose="02040603050505030304" pitchFamily="18" charset="0"/>
              </a:rPr>
              <a:t>Waktu</a:t>
            </a:r>
            <a:r>
              <a:rPr lang="en-US" b="1" dirty="0">
                <a:latin typeface="Calisto MT" panose="02040603050505030304" pitchFamily="18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</a:rPr>
              <a:t>kerja</a:t>
            </a:r>
            <a:r>
              <a:rPr lang="en-US" b="1" dirty="0">
                <a:latin typeface="Calisto MT" panose="02040603050505030304" pitchFamily="18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</a:rPr>
              <a:t>dan</a:t>
            </a:r>
            <a:r>
              <a:rPr lang="en-US" b="1" dirty="0">
                <a:latin typeface="Calisto MT" panose="02040603050505030304" pitchFamily="18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</a:rPr>
              <a:t>waktu</a:t>
            </a:r>
            <a:r>
              <a:rPr lang="en-US" b="1" dirty="0">
                <a:latin typeface="Calisto MT" panose="02040603050505030304" pitchFamily="18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165" y="1524000"/>
            <a:ext cx="8085667" cy="3332816"/>
          </a:xfrm>
        </p:spPr>
        <p:txBody>
          <a:bodyPr>
            <a:normAutofit/>
          </a:bodyPr>
          <a:lstStyle/>
          <a:p>
            <a:r>
              <a:rPr lang="en-US" sz="2800" dirty="0" err="1">
                <a:latin typeface="Calisto MT" panose="02040603050505030304" pitchFamily="18" charset="0"/>
              </a:rPr>
              <a:t>Waktu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kerja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dan</a:t>
            </a:r>
            <a:r>
              <a:rPr lang="en-US" sz="2800" dirty="0">
                <a:latin typeface="Calisto MT" panose="02040603050505030304" pitchFamily="18" charset="0"/>
              </a:rPr>
              <a:t> jam </a:t>
            </a:r>
            <a:r>
              <a:rPr lang="en-US" sz="2800" dirty="0" err="1">
                <a:latin typeface="Calisto MT" panose="02040603050505030304" pitchFamily="18" charset="0"/>
              </a:rPr>
              <a:t>kerja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 err="1">
                <a:latin typeface="Calisto MT" panose="02040603050505030304" pitchFamily="18" charset="0"/>
              </a:rPr>
              <a:t>Waktu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lembur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dan</a:t>
            </a:r>
            <a:r>
              <a:rPr lang="en-US" sz="2800" dirty="0">
                <a:latin typeface="Calisto MT" panose="02040603050505030304" pitchFamily="18" charset="0"/>
              </a:rPr>
              <a:t> tariff </a:t>
            </a:r>
            <a:r>
              <a:rPr lang="en-US" sz="2800" dirty="0" err="1">
                <a:latin typeface="Calisto MT" panose="02040603050505030304" pitchFamily="18" charset="0"/>
              </a:rPr>
              <a:t>lembur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 err="1">
                <a:latin typeface="Calisto MT" panose="02040603050505030304" pitchFamily="18" charset="0"/>
              </a:rPr>
              <a:t>Pembebasan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dari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kewajiban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untuk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bekerja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 err="1">
                <a:latin typeface="Calisto MT" panose="02040603050505030304" pitchFamily="18" charset="0"/>
              </a:rPr>
              <a:t>Hari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libur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resmi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 err="1">
                <a:latin typeface="Calisto MT" panose="02040603050505030304" pitchFamily="18" charset="0"/>
              </a:rPr>
              <a:t>Cuti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Khusus</a:t>
            </a:r>
            <a:endParaRPr lang="en-US" sz="28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0878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0682"/>
            <a:ext cx="7704667" cy="833718"/>
          </a:xfrm>
          <a:noFill/>
        </p:spPr>
        <p:txBody>
          <a:bodyPr/>
          <a:lstStyle/>
          <a:p>
            <a:pPr algn="ctr"/>
            <a:r>
              <a:rPr lang="en-US" b="1" dirty="0" err="1">
                <a:latin typeface="Calisto MT" panose="02040603050505030304" pitchFamily="18" charset="0"/>
              </a:rPr>
              <a:t>Jaminan</a:t>
            </a:r>
            <a:r>
              <a:rPr lang="en-US" b="1" dirty="0">
                <a:latin typeface="Calisto MT" panose="02040603050505030304" pitchFamily="18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</a:rPr>
              <a:t>Kesehatan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7704667" cy="3332816"/>
          </a:xfrm>
        </p:spPr>
        <p:txBody>
          <a:bodyPr>
            <a:normAutofit lnSpcReduction="10000"/>
          </a:bodyPr>
          <a:lstStyle/>
          <a:p>
            <a:r>
              <a:rPr lang="en-US" sz="2800" dirty="0" err="1">
                <a:latin typeface="Calisto MT" panose="02040603050505030304" pitchFamily="18" charset="0"/>
              </a:rPr>
              <a:t>Prinsip-prinsip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 err="1">
                <a:latin typeface="Calisto MT" panose="02040603050505030304" pitchFamily="18" charset="0"/>
              </a:rPr>
              <a:t>Poliklinik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 err="1">
                <a:latin typeface="Calisto MT" panose="02040603050505030304" pitchFamily="18" charset="0"/>
              </a:rPr>
              <a:t>Perawatan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dan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Pengobatan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 err="1">
                <a:latin typeface="Calisto MT" panose="02040603050505030304" pitchFamily="18" charset="0"/>
              </a:rPr>
              <a:t>Pembelian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Kaca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mata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 err="1">
                <a:latin typeface="Calisto MT" panose="02040603050505030304" pitchFamily="18" charset="0"/>
              </a:rPr>
              <a:t>Keluarga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berencana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 err="1">
                <a:latin typeface="Calisto MT" panose="02040603050505030304" pitchFamily="18" charset="0"/>
              </a:rPr>
              <a:t>Prothese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 err="1">
                <a:latin typeface="Calisto MT" panose="02040603050505030304" pitchFamily="18" charset="0"/>
              </a:rPr>
              <a:t>Orthese</a:t>
            </a:r>
            <a:endParaRPr lang="en-US" sz="28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84676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04667" cy="761999"/>
          </a:xfrm>
          <a:noFill/>
        </p:spPr>
        <p:txBody>
          <a:bodyPr/>
          <a:lstStyle/>
          <a:p>
            <a:pPr algn="ctr"/>
            <a:r>
              <a:rPr lang="en-US" b="1" dirty="0" err="1">
                <a:latin typeface="Calisto MT" panose="02040603050505030304" pitchFamily="18" charset="0"/>
              </a:rPr>
              <a:t>Jaminan</a:t>
            </a:r>
            <a:r>
              <a:rPr lang="en-US" b="1" dirty="0">
                <a:latin typeface="Calisto MT" panose="02040603050505030304" pitchFamily="18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</a:rPr>
              <a:t>Sosial</a:t>
            </a:r>
            <a:r>
              <a:rPr lang="en-US" b="1" dirty="0">
                <a:latin typeface="Calisto MT" panose="02040603050505030304" pitchFamily="18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</a:rPr>
              <a:t>Tenaga</a:t>
            </a:r>
            <a:r>
              <a:rPr lang="en-US" b="1" dirty="0">
                <a:latin typeface="Calisto MT" panose="02040603050505030304" pitchFamily="18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</a:rPr>
              <a:t>Kerja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637" y="1600200"/>
            <a:ext cx="7704667" cy="3332816"/>
          </a:xfrm>
        </p:spPr>
        <p:txBody>
          <a:bodyPr>
            <a:normAutofit/>
          </a:bodyPr>
          <a:lstStyle/>
          <a:p>
            <a:r>
              <a:rPr lang="en-US" sz="2800" dirty="0" err="1">
                <a:latin typeface="Calisto MT" panose="02040603050505030304" pitchFamily="18" charset="0"/>
              </a:rPr>
              <a:t>Jaminan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Kecelakaan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Kerja</a:t>
            </a:r>
            <a:r>
              <a:rPr lang="en-US" sz="2800" dirty="0">
                <a:latin typeface="Calisto MT" panose="02040603050505030304" pitchFamily="18" charset="0"/>
              </a:rPr>
              <a:t> (JKK)</a:t>
            </a:r>
          </a:p>
          <a:p>
            <a:r>
              <a:rPr lang="en-US" sz="2800" dirty="0" err="1">
                <a:latin typeface="Calisto MT" panose="02040603050505030304" pitchFamily="18" charset="0"/>
              </a:rPr>
              <a:t>Jaminan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Kematian</a:t>
            </a:r>
            <a:r>
              <a:rPr lang="en-US" sz="2800" dirty="0">
                <a:latin typeface="Calisto MT" panose="02040603050505030304" pitchFamily="18" charset="0"/>
              </a:rPr>
              <a:t> (JK)</a:t>
            </a:r>
          </a:p>
          <a:p>
            <a:r>
              <a:rPr lang="en-US" sz="2800" dirty="0" err="1">
                <a:latin typeface="Calisto MT" panose="02040603050505030304" pitchFamily="18" charset="0"/>
              </a:rPr>
              <a:t>Jaminan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Hari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Tua</a:t>
            </a:r>
            <a:r>
              <a:rPr lang="en-US" sz="2800" dirty="0">
                <a:latin typeface="Calisto MT" panose="02040603050505030304" pitchFamily="18" charset="0"/>
              </a:rPr>
              <a:t> (JHT)</a:t>
            </a:r>
          </a:p>
          <a:p>
            <a:r>
              <a:rPr lang="en-US" sz="2800" dirty="0" err="1">
                <a:latin typeface="Calisto MT" panose="02040603050505030304" pitchFamily="18" charset="0"/>
              </a:rPr>
              <a:t>Jaminan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Pensiun</a:t>
            </a:r>
            <a:r>
              <a:rPr lang="en-US" sz="2800" dirty="0">
                <a:latin typeface="Calisto MT" panose="02040603050505030304" pitchFamily="18" charset="0"/>
              </a:rPr>
              <a:t> (JP)</a:t>
            </a:r>
          </a:p>
        </p:txBody>
      </p:sp>
    </p:spTree>
    <p:extLst>
      <p:ext uri="{BB962C8B-B14F-4D97-AF65-F5344CB8AC3E}">
        <p14:creationId xmlns:p14="http://schemas.microsoft.com/office/powerpoint/2010/main" val="370473579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30274"/>
          </a:xfrm>
          <a:noFill/>
        </p:spPr>
        <p:txBody>
          <a:bodyPr/>
          <a:lstStyle/>
          <a:p>
            <a:pPr algn="ctr"/>
            <a:r>
              <a:rPr lang="en-US" b="1" dirty="0" err="1">
                <a:latin typeface="Calisto MT" panose="02040603050505030304" pitchFamily="18" charset="0"/>
              </a:rPr>
              <a:t>Fasilitas</a:t>
            </a:r>
            <a:r>
              <a:rPr lang="en-US" b="1" dirty="0">
                <a:latin typeface="Calisto MT" panose="02040603050505030304" pitchFamily="18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</a:rPr>
              <a:t>Kesejahteraan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297" y="1447800"/>
            <a:ext cx="78867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 err="1">
                <a:latin typeface="Calisto MT" panose="02040603050505030304" pitchFamily="18" charset="0"/>
              </a:rPr>
              <a:t>Fasilitas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kantin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>
                <a:latin typeface="Calisto MT" panose="02040603050505030304" pitchFamily="18" charset="0"/>
              </a:rPr>
              <a:t>Extra </a:t>
            </a:r>
            <a:r>
              <a:rPr lang="en-US" sz="2800" dirty="0" err="1">
                <a:latin typeface="Calisto MT" panose="02040603050505030304" pitchFamily="18" charset="0"/>
              </a:rPr>
              <a:t>Fooding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 err="1">
                <a:latin typeface="Calisto MT" panose="02040603050505030304" pitchFamily="18" charset="0"/>
              </a:rPr>
              <a:t>Koperasi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 err="1">
                <a:latin typeface="Calisto MT" panose="02040603050505030304" pitchFamily="18" charset="0"/>
              </a:rPr>
              <a:t>Bantuan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sukacita-duka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cita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 err="1">
                <a:latin typeface="Calisto MT" panose="02040603050505030304" pitchFamily="18" charset="0"/>
              </a:rPr>
              <a:t>Rekreasi</a:t>
            </a:r>
            <a:r>
              <a:rPr lang="en-US" sz="2800" dirty="0">
                <a:latin typeface="Calisto MT" panose="02040603050505030304" pitchFamily="18" charset="0"/>
              </a:rPr>
              <a:t>, </a:t>
            </a:r>
            <a:r>
              <a:rPr lang="en-US" sz="2800" dirty="0" err="1">
                <a:latin typeface="Calisto MT" panose="02040603050505030304" pitchFamily="18" charset="0"/>
              </a:rPr>
              <a:t>Olahraga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dan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Kesenian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 err="1">
                <a:latin typeface="Calisto MT" panose="02040603050505030304" pitchFamily="18" charset="0"/>
              </a:rPr>
              <a:t>Sarana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dan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kesempatan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beribadah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 err="1">
                <a:latin typeface="Calisto MT" panose="02040603050505030304" pitchFamily="18" charset="0"/>
              </a:rPr>
              <a:t>Penghargaan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masa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kerja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dan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pekerja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teladan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 err="1">
                <a:latin typeface="Calisto MT" panose="02040603050505030304" pitchFamily="18" charset="0"/>
              </a:rPr>
              <a:t>Fasilitas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Transportasi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GB" sz="2800" dirty="0" err="1">
                <a:latin typeface="Calisto MT" panose="02040603050505030304" pitchFamily="18" charset="0"/>
              </a:rPr>
              <a:t>Fasilitas</a:t>
            </a:r>
            <a:r>
              <a:rPr lang="en-GB" sz="2800" dirty="0">
                <a:latin typeface="Calisto MT" panose="02040603050505030304" pitchFamily="18" charset="0"/>
              </a:rPr>
              <a:t> </a:t>
            </a:r>
            <a:r>
              <a:rPr lang="en-GB" sz="2800" dirty="0" err="1">
                <a:latin typeface="Calisto MT" panose="02040603050505030304" pitchFamily="18" charset="0"/>
              </a:rPr>
              <a:t>Parkir</a:t>
            </a:r>
            <a:r>
              <a:rPr lang="en-GB" sz="2800" dirty="0">
                <a:latin typeface="Calisto MT" panose="02040603050505030304" pitchFamily="18" charset="0"/>
              </a:rPr>
              <a:t> </a:t>
            </a:r>
            <a:r>
              <a:rPr lang="en-GB" sz="2800" dirty="0" err="1">
                <a:latin typeface="Calisto MT" panose="02040603050505030304" pitchFamily="18" charset="0"/>
              </a:rPr>
              <a:t>Pekerja</a:t>
            </a:r>
            <a:endParaRPr lang="en-GB" sz="2800" dirty="0">
              <a:latin typeface="Calisto MT" panose="02040603050505030304" pitchFamily="18" charset="0"/>
            </a:endParaRPr>
          </a:p>
          <a:p>
            <a:r>
              <a:rPr lang="en-GB" sz="2800" dirty="0" err="1">
                <a:latin typeface="Calisto MT" panose="02040603050505030304" pitchFamily="18" charset="0"/>
              </a:rPr>
              <a:t>Fasilitas</a:t>
            </a:r>
            <a:r>
              <a:rPr lang="en-GB" sz="2800" dirty="0">
                <a:latin typeface="Calisto MT" panose="02040603050505030304" pitchFamily="18" charset="0"/>
              </a:rPr>
              <a:t> </a:t>
            </a:r>
            <a:r>
              <a:rPr lang="en-GB" sz="2800" dirty="0" err="1">
                <a:latin typeface="Calisto MT" panose="02040603050505030304" pitchFamily="18" charset="0"/>
              </a:rPr>
              <a:t>Perpustakaan</a:t>
            </a:r>
            <a:endParaRPr lang="en-GB" sz="2800" dirty="0">
              <a:latin typeface="Calisto MT" panose="02040603050505030304" pitchFamily="18" charset="0"/>
            </a:endParaRPr>
          </a:p>
          <a:p>
            <a:r>
              <a:rPr lang="en-GB" sz="2800" dirty="0" err="1">
                <a:latin typeface="Calisto MT" panose="02040603050505030304" pitchFamily="18" charset="0"/>
              </a:rPr>
              <a:t>Fasilitas</a:t>
            </a:r>
            <a:r>
              <a:rPr lang="en-GB" sz="2800" dirty="0">
                <a:latin typeface="Calisto MT" panose="02040603050505030304" pitchFamily="18" charset="0"/>
              </a:rPr>
              <a:t> </a:t>
            </a:r>
            <a:r>
              <a:rPr lang="en-GB" sz="2800" dirty="0" err="1">
                <a:latin typeface="Calisto MT" panose="02040603050505030304" pitchFamily="18" charset="0"/>
              </a:rPr>
              <a:t>Beasiswa</a:t>
            </a:r>
            <a:r>
              <a:rPr lang="en-GB" sz="2800" dirty="0">
                <a:latin typeface="Calisto MT" panose="02040603050505030304" pitchFamily="18" charset="0"/>
              </a:rPr>
              <a:t>  </a:t>
            </a:r>
          </a:p>
          <a:p>
            <a:r>
              <a:rPr lang="en-GB" sz="2800" dirty="0" err="1">
                <a:latin typeface="Calisto MT" panose="02040603050505030304" pitchFamily="18" charset="0"/>
              </a:rPr>
              <a:t>Fasilitas</a:t>
            </a:r>
            <a:r>
              <a:rPr lang="en-GB" sz="2800" dirty="0">
                <a:latin typeface="Calisto MT" panose="02040603050505030304" pitchFamily="18" charset="0"/>
              </a:rPr>
              <a:t> </a:t>
            </a:r>
            <a:r>
              <a:rPr lang="en-GB" sz="2800" dirty="0" err="1">
                <a:latin typeface="Calisto MT" panose="02040603050505030304" pitchFamily="18" charset="0"/>
              </a:rPr>
              <a:t>Pelatihan</a:t>
            </a:r>
            <a:r>
              <a:rPr lang="en-GB" sz="2800" dirty="0">
                <a:latin typeface="Calisto MT" panose="02040603050505030304" pitchFamily="18" charset="0"/>
              </a:rPr>
              <a:t> </a:t>
            </a:r>
            <a:r>
              <a:rPr lang="en-GB" sz="2800" dirty="0" err="1">
                <a:latin typeface="Calisto MT" panose="02040603050505030304" pitchFamily="18" charset="0"/>
              </a:rPr>
              <a:t>Bersertifikasi</a:t>
            </a:r>
            <a:endParaRPr lang="en-GB" sz="2800" dirty="0">
              <a:latin typeface="Calisto MT" panose="02040603050505030304" pitchFamily="18" charset="0"/>
            </a:endParaRPr>
          </a:p>
          <a:p>
            <a:endParaRPr lang="en-US" sz="2800" dirty="0">
              <a:latin typeface="Calisto MT" panose="02040603050505030304" pitchFamily="18" charset="0"/>
            </a:endParaRPr>
          </a:p>
          <a:p>
            <a:endParaRPr lang="en-US" sz="2800" dirty="0">
              <a:latin typeface="Calisto MT" panose="02040603050505030304" pitchFamily="18" charset="0"/>
            </a:endParaRPr>
          </a:p>
          <a:p>
            <a:endParaRPr lang="en-US" sz="28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5189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54074"/>
          </a:xfrm>
          <a:noFill/>
        </p:spPr>
        <p:txBody>
          <a:bodyPr/>
          <a:lstStyle/>
          <a:p>
            <a:pPr algn="ctr"/>
            <a:r>
              <a:rPr lang="en-US" b="1" dirty="0" err="1">
                <a:latin typeface="Calisto MT" panose="02040603050505030304" pitchFamily="18" charset="0"/>
              </a:rPr>
              <a:t>Fasilitas</a:t>
            </a:r>
            <a:r>
              <a:rPr lang="en-US" b="1" dirty="0">
                <a:latin typeface="Calisto MT" panose="02040603050505030304" pitchFamily="18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</a:rPr>
              <a:t>Kesejahteraan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err="1">
                <a:latin typeface="Calisto MT" panose="02040603050505030304" pitchFamily="18" charset="0"/>
              </a:rPr>
              <a:t>Fasilitas</a:t>
            </a:r>
            <a:r>
              <a:rPr lang="en-GB" sz="2800" dirty="0">
                <a:latin typeface="Calisto MT" panose="02040603050505030304" pitchFamily="18" charset="0"/>
              </a:rPr>
              <a:t> </a:t>
            </a:r>
            <a:r>
              <a:rPr lang="en-GB" sz="2800" dirty="0" err="1">
                <a:latin typeface="Calisto MT" panose="02040603050505030304" pitchFamily="18" charset="0"/>
              </a:rPr>
              <a:t>Keluarga</a:t>
            </a:r>
            <a:r>
              <a:rPr lang="en-GB" sz="2800" dirty="0">
                <a:latin typeface="Calisto MT" panose="02040603050505030304" pitchFamily="18" charset="0"/>
              </a:rPr>
              <a:t> </a:t>
            </a:r>
            <a:r>
              <a:rPr lang="en-GB" sz="2800" dirty="0" err="1">
                <a:latin typeface="Calisto MT" panose="02040603050505030304" pitchFamily="18" charset="0"/>
              </a:rPr>
              <a:t>Berencana</a:t>
            </a:r>
            <a:endParaRPr lang="en-GB" sz="2800" dirty="0">
              <a:latin typeface="Calisto MT" panose="02040603050505030304" pitchFamily="18" charset="0"/>
            </a:endParaRPr>
          </a:p>
          <a:p>
            <a:r>
              <a:rPr lang="en-GB" sz="2800" dirty="0" err="1">
                <a:latin typeface="Calisto MT" panose="02040603050505030304" pitchFamily="18" charset="0"/>
              </a:rPr>
              <a:t>Fasilitas</a:t>
            </a:r>
            <a:r>
              <a:rPr lang="en-GB" sz="2800" dirty="0">
                <a:latin typeface="Calisto MT" panose="02040603050505030304" pitchFamily="18" charset="0"/>
              </a:rPr>
              <a:t> </a:t>
            </a:r>
            <a:r>
              <a:rPr lang="en-GB" sz="2800" dirty="0" err="1">
                <a:latin typeface="Calisto MT" panose="02040603050505030304" pitchFamily="18" charset="0"/>
              </a:rPr>
              <a:t>Tempat</a:t>
            </a:r>
            <a:r>
              <a:rPr lang="en-GB" sz="2800" dirty="0">
                <a:latin typeface="Calisto MT" panose="02040603050505030304" pitchFamily="18" charset="0"/>
              </a:rPr>
              <a:t> </a:t>
            </a:r>
            <a:r>
              <a:rPr lang="en-GB" sz="2800" dirty="0" err="1">
                <a:latin typeface="Calisto MT" panose="02040603050505030304" pitchFamily="18" charset="0"/>
              </a:rPr>
              <a:t>Penitipan</a:t>
            </a:r>
            <a:r>
              <a:rPr lang="en-GB" sz="2800" dirty="0">
                <a:latin typeface="Calisto MT" panose="02040603050505030304" pitchFamily="18" charset="0"/>
              </a:rPr>
              <a:t> </a:t>
            </a:r>
            <a:r>
              <a:rPr lang="en-GB" sz="2800" dirty="0" err="1">
                <a:latin typeface="Calisto MT" panose="02040603050505030304" pitchFamily="18" charset="0"/>
              </a:rPr>
              <a:t>Anak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 err="1">
                <a:latin typeface="Calisto MT" panose="02040603050505030304" pitchFamily="18" charset="0"/>
              </a:rPr>
              <a:t>Ulang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Tahun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Pekerja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dan</a:t>
            </a:r>
            <a:r>
              <a:rPr lang="en-US" sz="2800" dirty="0">
                <a:latin typeface="Calisto MT" panose="02040603050505030304" pitchFamily="18" charset="0"/>
              </a:rPr>
              <a:t> Perusahaan</a:t>
            </a:r>
          </a:p>
          <a:p>
            <a:r>
              <a:rPr lang="en-US" sz="2800" dirty="0" err="1">
                <a:latin typeface="Calisto MT" panose="02040603050505030304" pitchFamily="18" charset="0"/>
              </a:rPr>
              <a:t>Pembagian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Saham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kepada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Pekerja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 err="1">
                <a:latin typeface="Calisto MT" panose="02040603050505030304" pitchFamily="18" charset="0"/>
              </a:rPr>
              <a:t>Pembagian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Produk</a:t>
            </a:r>
            <a:r>
              <a:rPr lang="en-US" sz="2800" dirty="0">
                <a:latin typeface="Calisto MT" panose="02040603050505030304" pitchFamily="18" charset="0"/>
              </a:rPr>
              <a:t> Perusahaan</a:t>
            </a:r>
          </a:p>
          <a:p>
            <a:endParaRPr lang="en-US" sz="2800" dirty="0">
              <a:latin typeface="Calisto MT" panose="02040603050505030304" pitchFamily="18" charset="0"/>
            </a:endParaRPr>
          </a:p>
          <a:p>
            <a:endParaRPr lang="en-US" sz="28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92513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800"/>
            <a:ext cx="7886700" cy="874058"/>
          </a:xfrm>
          <a:noFill/>
        </p:spPr>
        <p:txBody>
          <a:bodyPr/>
          <a:lstStyle/>
          <a:p>
            <a:pPr algn="ctr"/>
            <a:r>
              <a:rPr lang="en-US" b="1" dirty="0" err="1">
                <a:latin typeface="Calisto MT" panose="02040603050505030304" pitchFamily="18" charset="0"/>
              </a:rPr>
              <a:t>Pemutusan</a:t>
            </a:r>
            <a:r>
              <a:rPr lang="en-US" b="1" dirty="0">
                <a:latin typeface="Calisto MT" panose="02040603050505030304" pitchFamily="18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</a:rPr>
              <a:t>Hubungan</a:t>
            </a:r>
            <a:r>
              <a:rPr lang="en-US" b="1" dirty="0">
                <a:latin typeface="Calisto MT" panose="02040603050505030304" pitchFamily="18" charset="0"/>
              </a:rPr>
              <a:t> </a:t>
            </a:r>
            <a:r>
              <a:rPr lang="en-US" b="1" dirty="0" err="1">
                <a:latin typeface="Calisto MT" panose="02040603050505030304" pitchFamily="18" charset="0"/>
              </a:rPr>
              <a:t>Kerja</a:t>
            </a:r>
            <a:endParaRPr lang="en-US" b="1" dirty="0">
              <a:latin typeface="Calisto MT" panose="02040603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7385" y="1762592"/>
            <a:ext cx="7704667" cy="3332816"/>
          </a:xfrm>
        </p:spPr>
        <p:txBody>
          <a:bodyPr>
            <a:normAutofit/>
          </a:bodyPr>
          <a:lstStyle/>
          <a:p>
            <a:r>
              <a:rPr lang="en-US" sz="2800" dirty="0" err="1">
                <a:latin typeface="Calisto MT" panose="02040603050505030304" pitchFamily="18" charset="0"/>
              </a:rPr>
              <a:t>Prinsip-Prinsip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 err="1">
                <a:latin typeface="Calisto MT" panose="02040603050505030304" pitchFamily="18" charset="0"/>
              </a:rPr>
              <a:t>Perhitungan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Pesangon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 err="1">
                <a:latin typeface="Calisto MT" panose="02040603050505030304" pitchFamily="18" charset="0"/>
              </a:rPr>
              <a:t>Pengertian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Upah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dalam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Perhitungan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Pesangon</a:t>
            </a:r>
            <a:endParaRPr lang="en-US" sz="2800" dirty="0">
              <a:latin typeface="Calisto MT" panose="02040603050505030304" pitchFamily="18" charset="0"/>
            </a:endParaRPr>
          </a:p>
          <a:p>
            <a:r>
              <a:rPr lang="en-US" sz="2800" dirty="0" err="1">
                <a:latin typeface="Calisto MT" panose="02040603050505030304" pitchFamily="18" charset="0"/>
              </a:rPr>
              <a:t>Jenis-Jenis</a:t>
            </a:r>
            <a:r>
              <a:rPr lang="en-US" sz="2800" dirty="0">
                <a:latin typeface="Calisto MT" panose="02040603050505030304" pitchFamily="18" charset="0"/>
              </a:rPr>
              <a:t> PHK </a:t>
            </a:r>
            <a:r>
              <a:rPr lang="en-US" sz="2800" dirty="0" err="1">
                <a:latin typeface="Calisto MT" panose="02040603050505030304" pitchFamily="18" charset="0"/>
              </a:rPr>
              <a:t>dan</a:t>
            </a:r>
            <a:r>
              <a:rPr lang="en-US" sz="2800" dirty="0">
                <a:latin typeface="Calisto MT" panose="02040603050505030304" pitchFamily="18" charset="0"/>
              </a:rPr>
              <a:t> </a:t>
            </a:r>
            <a:r>
              <a:rPr lang="en-US" sz="2800" dirty="0" err="1">
                <a:latin typeface="Calisto MT" panose="02040603050505030304" pitchFamily="18" charset="0"/>
              </a:rPr>
              <a:t>Kompensasi</a:t>
            </a:r>
            <a:endParaRPr lang="en-US" sz="28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36997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600200"/>
            <a:ext cx="8494199" cy="128089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err="1">
                <a:latin typeface="Calisto MT" panose="02040603050505030304" pitchFamily="18" charset="0"/>
              </a:rPr>
              <a:t>Selamat</a:t>
            </a:r>
            <a:r>
              <a:rPr lang="en-US" sz="4800" b="1" dirty="0">
                <a:latin typeface="Calisto MT" panose="02040603050505030304" pitchFamily="18" charset="0"/>
              </a:rPr>
              <a:t> </a:t>
            </a:r>
            <a:r>
              <a:rPr lang="en-US" sz="4800" b="1" dirty="0" err="1">
                <a:latin typeface="Calisto MT" panose="02040603050505030304" pitchFamily="18" charset="0"/>
              </a:rPr>
              <a:t>Berjuang</a:t>
            </a:r>
            <a:endParaRPr lang="en-US" sz="4800" b="1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990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118221</TotalTime>
  <Words>3841</Words>
  <Application>Microsoft Macintosh PowerPoint</Application>
  <PresentationFormat>On-screen Show (4:3)</PresentationFormat>
  <Paragraphs>371</Paragraphs>
  <Slides>68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6" baseType="lpstr">
      <vt:lpstr>Arial</vt:lpstr>
      <vt:lpstr>Arial Narrow</vt:lpstr>
      <vt:lpstr>Bodoni MT Black</vt:lpstr>
      <vt:lpstr>Calibri</vt:lpstr>
      <vt:lpstr>Calibri Light</vt:lpstr>
      <vt:lpstr>Calisto MT</vt:lpstr>
      <vt:lpstr>Wingdings</vt:lpstr>
      <vt:lpstr>Office Theme</vt:lpstr>
      <vt:lpstr>MEWUJUDKAN PKB TANPA OMNIBUSLAW</vt:lpstr>
      <vt:lpstr>Kondisi Ketenagakerjaan di Indonesia</vt:lpstr>
      <vt:lpstr>Kualitas isi PKB di Perusahaan saat ini</vt:lpstr>
      <vt:lpstr>PKB dan Perjuangan Serikat Kerja</vt:lpstr>
      <vt:lpstr>PKB dan Perjuangan Serikat Pekerja </vt:lpstr>
      <vt:lpstr>Cikal Bakal Materi PKB yang berkembang saat ini</vt:lpstr>
      <vt:lpstr>Kenapa PKB di Indonesia sistematika isinya seragam</vt:lpstr>
      <vt:lpstr>Pola Umum PKB Berdasarkan Permenaker 1/1985</vt:lpstr>
      <vt:lpstr>Pola Umum PKB Berdasarkan Permenaker 1/1985</vt:lpstr>
      <vt:lpstr>Perlindungan Perempuan dalam pola umum KKB sesuai Permenaker 1/1985</vt:lpstr>
      <vt:lpstr>Perlindungan Perempuan PKB</vt:lpstr>
      <vt:lpstr>Perlindungan Perempuan PKB</vt:lpstr>
      <vt:lpstr>Perlindungan Perempuan yang Lebih Baik dalam PKB</vt:lpstr>
      <vt:lpstr>Perlindungan Perempuan yang Lebih Baik dalam PKB</vt:lpstr>
      <vt:lpstr>Pengaturan Perlindungan Keselamatan dan Kesehatan Kerja dalam Permenaker 1/1985</vt:lpstr>
      <vt:lpstr>Pengaturan Bab ttg Jamsos dan Kesejahteraan dalam Permenaker 1/1985</vt:lpstr>
      <vt:lpstr>Tantangan Perundingan PKB  di Era Globalisasi</vt:lpstr>
      <vt:lpstr>Beberapa Substansi Pokok Omnibus Law dan Aturan Turunannya yang mengancam Kepentingan Pekerja</vt:lpstr>
      <vt:lpstr>Beberapa Landasan Kenapa MATERI PKB harus lebih baik dari Undang-Undang (tanpa Pasal Omnibus Law )</vt:lpstr>
      <vt:lpstr>Subtansi Muatan/Materi PKB dalam Ketentuan</vt:lpstr>
      <vt:lpstr>PKB merupakan Bagian dari Perjanjian </vt:lpstr>
      <vt:lpstr>Substansi Muatan PKB dalam Ketentuan</vt:lpstr>
      <vt:lpstr>Pernyataan Pemerintah: hadirnya UU Cipta Kerja dan aturan turunannya tidak boleh menurunkan kualitas PKB yang sudah lebih baik </vt:lpstr>
      <vt:lpstr>Koordinator PP dan PKB Dit. Hubungan Kerja dan Pengupahan Dirjen PPHI dan Jamsos Kemnaker RI</vt:lpstr>
      <vt:lpstr>Pendapat Kemnaker terhadap UU Ciker terhadap PKB </vt:lpstr>
      <vt:lpstr>Variabel yang Mempengaruhi Kualitas/ Muatan PKB </vt:lpstr>
      <vt:lpstr>Perkembangan Muatan PKB Saat ini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Materi yang bersifat Kepentingan Mendasar yang penting untuk diperkuat dalam PKB</vt:lpstr>
      <vt:lpstr>Mengembangkan Materi PKB </vt:lpstr>
      <vt:lpstr>Mengembangkan Materi PKB </vt:lpstr>
      <vt:lpstr>Mengembangkan Materi PKB </vt:lpstr>
      <vt:lpstr>Mengembangkan Materi PKB </vt:lpstr>
      <vt:lpstr>Menjadikan Perundingan PKB sebagai Perjuangan Utama SP</vt:lpstr>
      <vt:lpstr>Menguatkan Konsolidasi dan dukungan dari Anggota</vt:lpstr>
      <vt:lpstr>Menguatkan Konsolidasi dan dukungan dari Anggota</vt:lpstr>
      <vt:lpstr>Peran Federasi dalam Perundingan PKB </vt:lpstr>
      <vt:lpstr>Model PKB IndustriAll</vt:lpstr>
      <vt:lpstr>Model PKB IndustriAll</vt:lpstr>
      <vt:lpstr>Pengakuan, Jaminan dan Fasilitas SP</vt:lpstr>
      <vt:lpstr>Pengakuan, Jaminan dan Fasilitas SP</vt:lpstr>
      <vt:lpstr>Fasilitas Untuk Serikat Pekerja</vt:lpstr>
      <vt:lpstr>Perlindungan Pekerja Precarious</vt:lpstr>
      <vt:lpstr>Keselamatan dan Kesehatan Kerja</vt:lpstr>
      <vt:lpstr>Pengupahan</vt:lpstr>
      <vt:lpstr>Perlindungan Pekerja Perempuan</vt:lpstr>
      <vt:lpstr>Waktu kerja dan waktu </vt:lpstr>
      <vt:lpstr>Jaminan Kesehatan</vt:lpstr>
      <vt:lpstr>Jaminan Sosial Tenaga Kerja</vt:lpstr>
      <vt:lpstr>Fasilitas Kesejahteraan</vt:lpstr>
      <vt:lpstr>Fasilitas Kesejahteraan</vt:lpstr>
      <vt:lpstr>Pemutusan Hubungan Kerja</vt:lpstr>
      <vt:lpstr>Selamat Berjuang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Perundingan Pembaharuan PKB</dc:title>
  <dc:creator>Delas Jupat</dc:creator>
  <cp:lastModifiedBy>indah Saptorini</cp:lastModifiedBy>
  <cp:revision>365</cp:revision>
  <cp:lastPrinted>2017-08-03T11:35:02Z</cp:lastPrinted>
  <dcterms:created xsi:type="dcterms:W3CDTF">2006-08-16T00:00:00Z</dcterms:created>
  <dcterms:modified xsi:type="dcterms:W3CDTF">2024-07-20T03:50:07Z</dcterms:modified>
</cp:coreProperties>
</file>