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4"/>
  </p:notesMasterIdLst>
  <p:sldIdLst>
    <p:sldId id="571" r:id="rId2"/>
    <p:sldId id="572" r:id="rId3"/>
    <p:sldId id="256" r:id="rId4"/>
    <p:sldId id="2888" r:id="rId5"/>
    <p:sldId id="462" r:id="rId6"/>
    <p:sldId id="322" r:id="rId7"/>
    <p:sldId id="327" r:id="rId8"/>
    <p:sldId id="2889" r:id="rId9"/>
    <p:sldId id="2891" r:id="rId10"/>
    <p:sldId id="2892" r:id="rId11"/>
    <p:sldId id="2890" r:id="rId12"/>
    <p:sldId id="360" r:id="rId13"/>
    <p:sldId id="2898" r:id="rId14"/>
    <p:sldId id="2893" r:id="rId15"/>
    <p:sldId id="567" r:id="rId16"/>
    <p:sldId id="2899" r:id="rId17"/>
    <p:sldId id="2902" r:id="rId18"/>
    <p:sldId id="568" r:id="rId19"/>
    <p:sldId id="480" r:id="rId20"/>
    <p:sldId id="524" r:id="rId21"/>
    <p:sldId id="2901" r:id="rId22"/>
    <p:sldId id="2903" r:id="rId23"/>
    <p:sldId id="258" r:id="rId24"/>
    <p:sldId id="2907" r:id="rId25"/>
    <p:sldId id="261" r:id="rId26"/>
    <p:sldId id="448" r:id="rId27"/>
    <p:sldId id="570" r:id="rId28"/>
    <p:sldId id="471" r:id="rId29"/>
    <p:sldId id="2905" r:id="rId30"/>
    <p:sldId id="569" r:id="rId31"/>
    <p:sldId id="355" r:id="rId32"/>
    <p:sldId id="358" r:id="rId33"/>
    <p:sldId id="2906" r:id="rId34"/>
    <p:sldId id="2908" r:id="rId35"/>
    <p:sldId id="2909" r:id="rId36"/>
    <p:sldId id="2910" r:id="rId37"/>
    <p:sldId id="2918" r:id="rId38"/>
    <p:sldId id="2935" r:id="rId39"/>
    <p:sldId id="2911" r:id="rId40"/>
    <p:sldId id="2912" r:id="rId41"/>
    <p:sldId id="2913" r:id="rId42"/>
    <p:sldId id="2914" r:id="rId43"/>
    <p:sldId id="2916" r:id="rId44"/>
    <p:sldId id="2917" r:id="rId45"/>
    <p:sldId id="2915" r:id="rId46"/>
    <p:sldId id="2919" r:id="rId47"/>
    <p:sldId id="2921" r:id="rId48"/>
    <p:sldId id="2920" r:id="rId49"/>
    <p:sldId id="2922" r:id="rId50"/>
    <p:sldId id="2923" r:id="rId51"/>
    <p:sldId id="2924" r:id="rId52"/>
    <p:sldId id="2925" r:id="rId53"/>
    <p:sldId id="2926" r:id="rId54"/>
    <p:sldId id="2927" r:id="rId55"/>
    <p:sldId id="2928" r:id="rId56"/>
    <p:sldId id="2929" r:id="rId57"/>
    <p:sldId id="2930" r:id="rId58"/>
    <p:sldId id="2931" r:id="rId59"/>
    <p:sldId id="2932" r:id="rId60"/>
    <p:sldId id="2933" r:id="rId61"/>
    <p:sldId id="2934" r:id="rId62"/>
    <p:sldId id="281" r:id="rId6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812"/>
    <p:restoredTop sz="94671"/>
  </p:normalViewPr>
  <p:slideViewPr>
    <p:cSldViewPr snapToGrid="0" snapToObjects="1">
      <p:cViewPr varScale="1">
        <p:scale>
          <a:sx n="110" d="100"/>
          <a:sy n="110" d="100"/>
        </p:scale>
        <p:origin x="192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9-24T00:53:06.4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92 24575,'8'0'0,"4"0"0,3 0 0,6 0 0,8 0 0,-6 0 0,6 0 0,-7 0 0,7 0 0,-5 0 0,5 0 0,-13 0 0,4 0 0,-9 0 0,9 0 0,-10 0 0,10 0 0,-9 0 0,9 0 0,-9 0 0,9 0 0,-4 0 0,6 0 0,-6 0 0,4 0 0,-9 0 0,9 0 0,-10 0 0,10 0 0,-9 0 0,4 0 0,-1 0 0,-3 0 0,9 0 0,-9 0 0,9 0 0,-4 0 0,0 0 0,4 0 0,-3 0 0,-1 0 0,14 0 0,-17 0 0,17 0 0,-20 0 0,11 0 0,-11 0 0,5 0 0,-1 0 0,-3 0 0,4 0 0,-6 0 0,0 0 0,0 0 0,0 0 0,0 0 0,0 0 0,0 0 0,0 0 0,0 0 0,0 0 0,0 0 0,0 0 0,0 0 0,0 0 0,0 0 0,0 0 0,1-9 0,-1 6 0,0-6 0,-1 9 0,1 0 0,-1 0 0,1 0 0,-1 0 0,1 0 0,-1 0 0,-6 0 0,1-5 0,-10 4 0,6-7 0,-3 11 0,1-3 0,-1 4 0,0-4 0,8-1 0,15-3 0,3 4 0,15 0 0,-14 0 0,13 0 0,-12 0 0,5 0 0,-7 0 0,0 0 0,-1 0 0,1 0 0,-6 0 0,-1 0 0,0 0 0,-5-4 0,5-1 0,-6-4 0,0 4 0,-4-3 0,-1 2 0,-4-2 0,0 0 0,0 7 0,0 1 0</inkml:trace>
  <inkml:trace contextRef="#ctx0" brushRef="#br0" timeOffset="2288">1483 13 24575,'18'0'0,"-5"0"0,15 0 0,-10 0 0,11 0 0,0 0 0,-6 0 0,6 0 0,0 0 0,-5 0 0,5 0 0,-8 0 0,-5 0 0,5 0 0,-11 0 0,11 0 0,-11 0 0,11 0 0,-11 0 0,11 0 0,-11 0 0,10 0 0,-4 0 0,0 0 0,5 0 0,-5 0 0,0 0 0,-1 0 0,-1 0 0,-3 0 0,4 0 0,-6 0 0,5 0 0,-3 0 0,9 0 0,-9 0 0,9 0 0,-3 0 0,4 0 0,1 0 0,0 0 0,0 0 0,-1 0 0,1 0 0,0 0 0,7 0 0,-6 0 0,6 0 0,0 0 0,-5 0 0,12 0 0,-5 0 0,0 0 0,14 0 0,-12 0 0,13 0 0,-8 0 0,1 0 0,-1 0 0,9-6 0,-6 5 0,6-5 0,-16 6 0,5 0 0,-12 0 0,12 0 0,-12 0 0,12 0 0,-12 0 0,5 0 0,-1 0 0,-4 0 0,5 0 0,-7 0 0,-1 0 0,1 0 0,7 0 0,5 0 0,-3 0 0,0 0 0,-9 0 0,0 5 0,0-4 0,0 4 0,-1 0 0,1-4 0,7 4 0,-5 0 0,5-4 0,-8 8 0,1-7 0,0 2 0,-1-4 0,1 5 0,-6-4 0,5 4 0,-11-5 0,10 0 0,-4 0 0,1 0 0,3 0 0,-10 0 0,11 0 0,-11 0 0,5 0 0,-6 0 0,0 4 0,0-3 0,0 3 0,0-4 0,0 0 0,1 4 0,-1-3 0,-4 7 0,-5-7 0,0 2 0,-4-3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9-24T00:53:13.1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97 24575,'14'0'0,"1"0"0,7 0 0,7 0 0,-6 0 0,14 0 0,-6 0 0,7 0 0,0 0 0,0 0 0,8 0 0,-5 0 0,6 0 0,-9-11 0,25 8 0,-9-8 0,11 5 0,-9 5 0,-16-5 0,7 0 0,0 5 0,-7-5 0,7 6 0,-16 0 0,5-6 0,-5 5 0,-1-5 0,-1 6 0,0 0 0,-5 0 0,5 0 0,-7 0 0,0 0 0,-6 0 0,4-5 0,-4 4 0,6-4 0,0 5 0,-6 0 0,4-4 0,-4 2 0,6-2 0,-1-1 0,1 3 0,-6-2 0,4 4 0,4 0 0,-1 0 0,13 0 0,-12 0 0,12 0 0,-5 0 0,7 0 0,9 0 0,-7 0 0,7 0 0,-9 0 0,0 0 0,17 0 0,-13 0 0,13 0 0,-8 0 0,-7 0 0,15 0 0,-14 0 0,14 0 0,-14 0 0,14 0 0,-15 0 0,7 0 0,-9 5 0,0-3 0,0 9 0,0-10 0,0 5 0,-8-6 0,7 6 0,-6-5 0,-1 5 0,-1-6 0,-7 4 0,7-2 0,-5 2 0,5-4 0,-13 0 0,4 0 0,6 5 0,-2-4 0,2 4 0,-6-5 0,-4 0 0,6 0 0,0 0 0,-6 0 0,4 0 0,-9 0 0,9 0 0,-4 0 0,0 0 0,4 0 0,-9 0 0,9 0 0,-9 0 0,3 0 0,1 0 0,-4 0 0,3 4 0,-4-3 0,-1 3 0,5-4 0,-3 0 0,4 4 0,-6-3 0,0 4 0,0-5 0,0 0 0,6 4 0,-5-2 0,5 2 0,-6-4 0,10 0 0,-2 5 0,3-4 0,1 4 0,-11-5 0,10 0 0,-3 0 0,4 0 0,-5 0 0,5 0 0,-11 0 0,10 0 0,-3 0 0,-1 0 0,4 0 0,-10 4 0,5-3 0,-6 3 0,0-4 0,1 0 0,-1 0 0,0 0 0,0 0 0,0 0 0,0 0 0,-4 0 0,-2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9-24T00:53:16.1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1 290 24575,'0'14'0,"0"8"0,0-4 0,0 17 0,0-10 0,0 13 0,0 0 0,5 0 0,1-8 0,7 7 0,-2-14 0,1 6 0,-2-7 0,2 7 0,-1-6 0,0 6 0,0-7 0,-1-6 0,-4 4 0,2-9 0,-3 3 0,0 1 0,8 5 0,-6-3 0,7 7 0,-4-7 0,1 4 0,0 1 0,0 0 0,0-1 0,-1-5 0,-5-1 0,3-6 0,-7 0 0,7 0 0,-7 0 0,3 0 0,0-3 0,1-2 0,3-4 0,0 0 0,-4-5 0,-1 0 0,1-4 0,-3-6 0,8-1 0,-8-6 0,9-6 0,-8-3 0,9-7 0,-4 0 0,0-8 0,-2-3 0,1 2 0,-5 0 0,10 9 0,-9 0 0,9 0 0,-10 0 0,11 0 0,-11-1 0,9 8 0,-3-5 0,5 5 0,2-16 0,-1 7 0,0-7 0,0 0 0,0 7 0,6-7 0,-6 16 0,9 7 0,-10 4 0,3 12 0,-5-6 0,-5 17 0,-1 3 0,-4 10 0,0 5 0,0-9 0,0-2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D236F9-0C82-E543-B08D-CE6A2C575B20}" type="datetimeFigureOut">
              <a:rPr kumimoji="1" lang="ko-Kore-KR" altLang="en-US" smtClean="0"/>
              <a:t>7/19/24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E8E2C-B8EC-DF48-A9E8-DBD63908EB8C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995675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6B6E1F-05E8-C044-8CE1-FAED025A7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683048D-A09D-8841-9012-5909926779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GB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6384F67-13BD-2C4F-A782-24029697F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B59EC-11C3-6048-B85A-7659B5C36FF7}" type="datetime1">
              <a:rPr lang="ko-KR" altLang="en-US" smtClean="0"/>
              <a:t>2024. 7. 19.</a:t>
            </a:fld>
            <a:endParaRPr lang="en-GB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D0175F4-0833-2A43-A94D-B019805E4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Yoon </a:t>
            </a:r>
            <a:r>
              <a:rPr lang="en-GB" dirty="0" err="1"/>
              <a:t>Hyowon</a:t>
            </a:r>
            <a:r>
              <a:rPr lang="en-GB" dirty="0"/>
              <a:t>, 20213 08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7D2BBE3-4AA2-3C4F-B5E9-91E712D8D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232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5DFEBE-9C45-864F-8C06-D608CC437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91923CA-2AAE-7644-826B-78DC58CC2D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7A67660-3A86-B64D-B6E4-EF6FA64F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F43DC-B638-9146-B34E-84A8C5B90F3D}" type="datetime1">
              <a:rPr lang="ko-KR" altLang="en-US" smtClean="0"/>
              <a:t>2024. 7. 19.</a:t>
            </a:fld>
            <a:endParaRPr lang="en-GB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610C0A8-F7CF-E749-AF09-A7E5D593B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Yoon </a:t>
            </a:r>
            <a:r>
              <a:rPr lang="en-GB" dirty="0" err="1"/>
              <a:t>Hyowon</a:t>
            </a:r>
            <a:r>
              <a:rPr lang="en-GB" dirty="0"/>
              <a:t>, 20213 08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089C4D3-97F6-C241-9785-55D0F48F7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087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707ACEF-2A8D-1547-9DFE-A4B77EFAD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8024A4F-7889-6540-8B86-6B7360E197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5063E72-1CFC-EC4F-8464-34B66E29C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1B525-F478-8549-81C5-2F3E103EE45B}" type="datetime1">
              <a:rPr lang="ko-KR" altLang="en-US" smtClean="0"/>
              <a:t>2024. 7. 19.</a:t>
            </a:fld>
            <a:endParaRPr lang="en-GB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F891939-CAC3-CD44-944C-080693BF8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Yoon Hyowon, 20213 08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190B1B4-6D12-DC40-A817-03249C8F2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393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DC246DE-A799-AE40-A070-A46121633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244FE7C-A709-E14E-86F0-53BA57F526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950007F-03C5-A945-A7B9-78BC100144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13B4B9B-4468-A64F-A87A-7AB480DA3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08F7-EDB7-3747-B730-CF2849556907}" type="datetime1">
              <a:rPr lang="ko-KR" altLang="en-US" smtClean="0"/>
              <a:t>2024. 7. 19.</a:t>
            </a:fld>
            <a:endParaRPr lang="en-GB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EE32A50-E3FD-144D-84CE-FE25EEBD1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Yoon Hyowon, 20213 08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179E40A-D9C3-3645-919B-197289372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436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62D8DD4-BE8A-6045-BD24-849BBB7D0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84CA58C-3B4A-4F49-8339-8F36204B5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C7983DA-9734-9043-959D-FDF865135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C30518B-347C-2740-8E90-47ACB90FEB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40EF1FA3-BB68-4D46-82EC-4586E508B8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3DA5BDA-5D85-BD4A-8B74-415822C03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7C144-2BDD-DF4E-A4FE-EFF3465FADA5}" type="datetime1">
              <a:rPr lang="ko-KR" altLang="en-US" smtClean="0"/>
              <a:t>2024. 7. 19.</a:t>
            </a:fld>
            <a:endParaRPr lang="en-GB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CA4D7B1-212D-1040-8957-D02DFDBDB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Yoon Hyowon, 20213 08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1AFF88F-4087-CA48-8FFD-793599C5E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955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37B807-F4D2-E74B-B49E-FAC23C727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F463667-249D-B34E-BD66-7C1E5E252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305F-4511-464D-B982-4AF88B5F8353}" type="datetime1">
              <a:rPr lang="ko-KR" altLang="en-US" smtClean="0"/>
              <a:t>2024. 7. 19.</a:t>
            </a:fld>
            <a:endParaRPr lang="en-GB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1565230-88C6-C345-A4C2-E8E27CE12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Yoon Hyowon, 20213 08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5BF139E-203D-AA40-9820-0734E317E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754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83B1FE9-3F04-ED47-BAD5-0D720745A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853A2-236C-FD47-9B74-CE3999FC139C}" type="datetime1">
              <a:rPr lang="ko-KR" altLang="en-US" smtClean="0"/>
              <a:t>2024. 7. 19.</a:t>
            </a:fld>
            <a:endParaRPr lang="en-GB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F9DFA88-B778-3A42-AADD-9A96B2430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Yoon Hyowon, 20213 08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D20FCCE-586D-844B-A325-797846B3D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808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90C7C9-1407-1C45-8B94-69FBD37C1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091211A-3E6E-5440-BECA-284A3C6A6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AFEFAA0-09CC-A244-898F-CF1613B69E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E645937-E529-CC44-A927-B2A8A9DC6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E8AE7-DC57-8F4C-A5E7-EF12BFA74989}" type="datetime1">
              <a:rPr lang="ko-KR" altLang="en-US" smtClean="0"/>
              <a:t>2024. 7. 19.</a:t>
            </a:fld>
            <a:endParaRPr lang="en-GB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04CCD15-CB4A-F845-8416-8CCEBF1B3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Yoon Hyowon, 20213 08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7B5C3F9-2A4B-604A-8F72-D5A451FF9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198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F7105C-ADA3-CC42-A08A-8862CDAC7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E98FB64-9E9A-094A-81EB-B5FE9A59B3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5030109-1A39-9244-8875-3D7E6DC3DF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9E51D9A-C62E-B141-B4E8-655DDB65C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1BED-879A-2A45-86BA-F3F5927D880A}" type="datetime1">
              <a:rPr lang="ko-KR" altLang="en-US" smtClean="0"/>
              <a:t>2024. 7. 19.</a:t>
            </a:fld>
            <a:endParaRPr lang="en-GB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C56B257-6EAC-984A-8425-E78AD127B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Yoon Hyowon, 20213 08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6CC7F4D-DEDE-194D-AC66-F74447802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742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50A7A0-A465-BF4D-A790-C43E3342E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51F0184-9757-554E-95AF-EA2DD5D9FF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F0E0A3E-D880-F447-B165-C070AAE86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11943-B5BD-D34F-BC36-0074535F871D}" type="datetime1">
              <a:rPr lang="ko-KR" altLang="en-US" smtClean="0"/>
              <a:t>2024. 7. 19.</a:t>
            </a:fld>
            <a:endParaRPr lang="en-GB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9E850B6-6DC9-8442-9342-E555BA3B8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Yoon Hyowon, 20213 08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E4326C1-6E85-E943-A92D-B6BA022B6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522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7AC0E6A-0DC0-6A43-9AEF-A56A35BC11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EDF7F72-25E2-CA45-B7F6-AE9D6F9180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8F9BCBE-B238-9F45-8DD6-AD7E47699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51CA-8892-AF44-A2FB-D5ABBE93D9CE}" type="datetime1">
              <a:rPr lang="ko-KR" altLang="en-US" smtClean="0"/>
              <a:t>2024. 7. 19.</a:t>
            </a:fld>
            <a:endParaRPr lang="en-GB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52FF537-8A33-2048-B9B7-A0939B29A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Yoon Hyowon, 20213 08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384CAAF-BDC1-EA44-9B40-D49B04114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669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8CA34F2-A181-B441-A156-D371F70A8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E8037A-99DE-A54C-826C-97AF4A56A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B9E4340-727B-1F4B-BFA8-78A098CB21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91B63-535B-2349-9D65-F4908E4670B5}" type="datetime1">
              <a:rPr lang="ko-KR" altLang="en-US" smtClean="0"/>
              <a:t>2024. 7. 19.</a:t>
            </a:fld>
            <a:endParaRPr lang="en-GB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DC1D82A-F884-1A4A-AC66-484BFEB2B7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/>
              <a:t>Yoon </a:t>
            </a:r>
            <a:r>
              <a:rPr lang="en-GB" dirty="0" err="1"/>
              <a:t>Hyowon</a:t>
            </a:r>
            <a:r>
              <a:rPr lang="en-GB" dirty="0"/>
              <a:t>, 20213 08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3A1FEF8-BDAD-9048-BA70-0B342593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B43B1-131D-AB46-BD4D-28B5787E95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7652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2.jpeg"/><Relationship Id="rId7" Type="http://schemas.openxmlformats.org/officeDocument/2006/relationships/image" Target="../media/image49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480.png"/><Relationship Id="rId4" Type="http://schemas.openxmlformats.org/officeDocument/2006/relationships/customXml" Target="../ink/ink1.xml"/><Relationship Id="rId9" Type="http://schemas.openxmlformats.org/officeDocument/2006/relationships/image" Target="../media/image50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lo.org/global/standards/subjects-covered-by-international-labour-standards/occupational-safety-and-health/lang--en/index.htm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37975B-23E2-2FB6-0662-A24E90FC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52768"/>
            <a:ext cx="9144000" cy="2387600"/>
          </a:xfrm>
        </p:spPr>
        <p:txBody>
          <a:bodyPr>
            <a:normAutofit/>
          </a:bodyPr>
          <a:lstStyle/>
          <a:p>
            <a:r>
              <a:rPr kumimoji="1" lang="en-US" altLang="ko-Kore-KR" sz="4000" dirty="0"/>
              <a:t>GFA &amp; Industrial Unionism </a:t>
            </a:r>
            <a:br>
              <a:rPr kumimoji="1" lang="en-US" altLang="ko-Kore-KR" sz="4000" dirty="0"/>
            </a:br>
            <a:r>
              <a:rPr kumimoji="1" lang="en-US" altLang="ko-Kore-KR" sz="4000" dirty="0"/>
              <a:t>(</a:t>
            </a:r>
            <a:r>
              <a:rPr kumimoji="1" lang="en-US" altLang="ko-Kore-KR" sz="4000" dirty="0" err="1"/>
              <a:t>Perjanjian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Kerangka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Kerja</a:t>
            </a:r>
            <a:r>
              <a:rPr kumimoji="1" lang="en-US" altLang="ko-Kore-KR" sz="4000" dirty="0"/>
              <a:t> Global &amp;</a:t>
            </a:r>
            <a:br>
              <a:rPr kumimoji="1" lang="en-US" altLang="ko-Kore-KR" sz="4000" dirty="0"/>
            </a:br>
            <a:r>
              <a:rPr kumimoji="1" lang="en-US" altLang="ko-Kore-KR" sz="4000" dirty="0" err="1"/>
              <a:t>Serikat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Buruh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berbasis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Industri</a:t>
            </a:r>
            <a:r>
              <a:rPr kumimoji="1" lang="en-US" altLang="ko-Kore-KR" sz="4000" dirty="0"/>
              <a:t>)</a:t>
            </a:r>
            <a:endParaRPr kumimoji="1" lang="ko-Kore-KR" altLang="en-US" sz="400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C3E426C-BC03-07B0-F63F-B0BFAF2A9F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27394"/>
            <a:ext cx="9144000" cy="730405"/>
          </a:xfrm>
        </p:spPr>
        <p:txBody>
          <a:bodyPr/>
          <a:lstStyle/>
          <a:p>
            <a:r>
              <a:rPr kumimoji="1" lang="en-US" altLang="ko-Kore-KR" dirty="0"/>
              <a:t> July 2024, Indonesia</a:t>
            </a:r>
            <a:endParaRPr kumimoji="1" lang="ko-Kore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E5CD177-6B6C-6BB9-EC7C-4F34B681F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1</a:t>
            </a:fld>
            <a:endParaRPr lang="en-GB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ECC18A8-DE86-B1A0-80F7-84D2E42AC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3062" y="300333"/>
            <a:ext cx="2071277" cy="198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571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873C9C-D830-5B31-CCDB-F77C3226F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98193"/>
          </a:xfrm>
        </p:spPr>
        <p:txBody>
          <a:bodyPr>
            <a:normAutofit/>
          </a:bodyPr>
          <a:lstStyle/>
          <a:p>
            <a:r>
              <a:rPr kumimoji="1" lang="en-US" altLang="ko-Kore-KR" sz="4800" dirty="0" err="1"/>
              <a:t>IndustriALL</a:t>
            </a:r>
            <a:r>
              <a:rPr kumimoji="1" lang="en-US" altLang="ko-Kore-KR" sz="4800" dirty="0"/>
              <a:t> Global Union </a:t>
            </a:r>
            <a:br>
              <a:rPr kumimoji="1" lang="en-US" altLang="ko-Kore-KR" sz="4800" dirty="0"/>
            </a:br>
            <a:r>
              <a:rPr kumimoji="1" lang="en-US" altLang="ko-Kore-KR" sz="4800" dirty="0" err="1"/>
              <a:t>Rencana</a:t>
            </a:r>
            <a:r>
              <a:rPr kumimoji="1" lang="en-US" altLang="ko-Kore-KR" sz="4800" dirty="0"/>
              <a:t> </a:t>
            </a:r>
            <a:r>
              <a:rPr kumimoji="1" lang="en-US" altLang="ko-Kore-KR" sz="4800" dirty="0" err="1"/>
              <a:t>Aksi</a:t>
            </a:r>
            <a:r>
              <a:rPr kumimoji="1" lang="en-US" altLang="ko-Kore-KR" sz="4800" dirty="0"/>
              <a:t> 2021-2025 </a:t>
            </a:r>
            <a:br>
              <a:rPr kumimoji="1" lang="en-US" altLang="ko-Kore-KR" sz="4800" dirty="0"/>
            </a:br>
            <a:r>
              <a:rPr kumimoji="1" lang="en-US" altLang="ko-Kore-KR" sz="4800" dirty="0" err="1"/>
              <a:t>Tujuan</a:t>
            </a:r>
            <a:r>
              <a:rPr kumimoji="1" lang="en-US" altLang="ko-Kore-KR" sz="4800" dirty="0"/>
              <a:t> </a:t>
            </a:r>
            <a:r>
              <a:rPr kumimoji="1" lang="en-US" altLang="ko-Kore-KR" sz="4800" dirty="0" err="1"/>
              <a:t>Strategis</a:t>
            </a:r>
            <a:r>
              <a:rPr kumimoji="1" lang="en-US" altLang="ko-Kore-KR" sz="4800" dirty="0"/>
              <a:t> </a:t>
            </a:r>
            <a:endParaRPr kumimoji="1" lang="ko-Kore-KR" altLang="en-US" sz="480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5FD4ACC-B736-66A8-5D9A-93CCD7E5F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3210" y="2983043"/>
            <a:ext cx="10515600" cy="3193920"/>
          </a:xfrm>
        </p:spPr>
        <p:txBody>
          <a:bodyPr>
            <a:normAutofit fontScale="92500" lnSpcReduction="10000"/>
          </a:bodyPr>
          <a:lstStyle/>
          <a:p>
            <a:pPr marL="914400" indent="-914400">
              <a:buFont typeface="+mj-lt"/>
              <a:buAutoNum type="arabicPeriod"/>
            </a:pPr>
            <a:r>
              <a:rPr kumimoji="1" lang="en-US" altLang="ko-Kore-KR" sz="4800" dirty="0" err="1"/>
              <a:t>Meningkatkan</a:t>
            </a:r>
            <a:r>
              <a:rPr kumimoji="1" lang="en-US" altLang="ko-Kore-KR" sz="4800" dirty="0"/>
              <a:t> </a:t>
            </a:r>
            <a:r>
              <a:rPr kumimoji="1" lang="en-US" altLang="ko-Kore-KR" sz="4800" dirty="0" err="1"/>
              <a:t>hak-hak</a:t>
            </a:r>
            <a:r>
              <a:rPr kumimoji="1" lang="en-US" altLang="ko-Kore-KR" sz="4800" dirty="0"/>
              <a:t> </a:t>
            </a:r>
            <a:r>
              <a:rPr kumimoji="1" lang="en-US" altLang="ko-Kore-KR" sz="4800" dirty="0" err="1"/>
              <a:t>buruh</a:t>
            </a:r>
            <a:endParaRPr kumimoji="1" lang="en-US" altLang="ko-Kore-KR" sz="4800" dirty="0"/>
          </a:p>
          <a:p>
            <a:pPr marL="914400" indent="-914400">
              <a:buFont typeface="+mj-lt"/>
              <a:buAutoNum type="arabicPeriod"/>
            </a:pPr>
            <a:r>
              <a:rPr kumimoji="1" lang="en-US" altLang="ko-Kore-KR" sz="4800" dirty="0" err="1"/>
              <a:t>Membangun</a:t>
            </a:r>
            <a:r>
              <a:rPr kumimoji="1" lang="en-US" altLang="ko-Kore-KR" sz="4800" dirty="0"/>
              <a:t> </a:t>
            </a:r>
            <a:r>
              <a:rPr kumimoji="1" lang="en-US" altLang="ko-Kore-KR" sz="4800" dirty="0" err="1"/>
              <a:t>kekuatan</a:t>
            </a:r>
            <a:r>
              <a:rPr kumimoji="1" lang="en-US" altLang="ko-Kore-KR" sz="4800" dirty="0"/>
              <a:t> </a:t>
            </a:r>
            <a:r>
              <a:rPr kumimoji="1" lang="en-US" altLang="ko-Kore-KR" sz="4800" dirty="0" err="1"/>
              <a:t>serikat</a:t>
            </a:r>
            <a:endParaRPr kumimoji="1" lang="en-US" altLang="ko-Kore-KR" sz="4800" dirty="0"/>
          </a:p>
          <a:p>
            <a:pPr marL="914400" indent="-914400">
              <a:buFont typeface="+mj-lt"/>
              <a:buAutoNum type="arabicPeriod"/>
            </a:pPr>
            <a:r>
              <a:rPr kumimoji="1" lang="en-US" altLang="ko-Kore-KR" sz="4800" dirty="0" err="1"/>
              <a:t>Melawan</a:t>
            </a:r>
            <a:r>
              <a:rPr kumimoji="1" lang="en-US" altLang="ko-Kore-KR" sz="4800" dirty="0"/>
              <a:t> modal global</a:t>
            </a:r>
          </a:p>
          <a:p>
            <a:pPr marL="914400" indent="-914400">
              <a:buFont typeface="+mj-lt"/>
              <a:buAutoNum type="arabicPeriod"/>
            </a:pPr>
            <a:r>
              <a:rPr kumimoji="1" lang="en-US" altLang="ko-Kore-KR" sz="4800" dirty="0" err="1"/>
              <a:t>Kebijakan</a:t>
            </a:r>
            <a:r>
              <a:rPr kumimoji="1" lang="en-US" altLang="ko-Kore-KR" sz="4800" dirty="0"/>
              <a:t> industrial yang </a:t>
            </a:r>
            <a:r>
              <a:rPr kumimoji="1" lang="en-US" altLang="ko-Kore-KR" sz="4800" dirty="0" err="1"/>
              <a:t>berkelanjutan</a:t>
            </a:r>
            <a:endParaRPr kumimoji="1" lang="en-US" altLang="ko-Kore-KR" sz="4800" dirty="0"/>
          </a:p>
          <a:p>
            <a:pPr marL="0" indent="0">
              <a:buNone/>
            </a:pPr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8D47FD9-9FBC-4713-0328-FC6DBFB83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2</a:t>
            </a:fld>
            <a:endParaRPr lang="en-GB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492BDBA-6326-64F3-E04A-F232E5857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1101" y="392831"/>
            <a:ext cx="2743200" cy="263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17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2847E9-F71D-364C-AFB0-6E79EE6B51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atinLnBrk="0"/>
            <a:r>
              <a:rPr lang="en-GB" sz="4800" dirty="0" err="1"/>
              <a:t>Pemahaman</a:t>
            </a:r>
            <a:r>
              <a:rPr lang="en-GB" sz="4800" dirty="0"/>
              <a:t> </a:t>
            </a:r>
            <a:r>
              <a:rPr lang="en-GB" sz="4800" dirty="0" err="1"/>
              <a:t>Praktik</a:t>
            </a:r>
            <a:r>
              <a:rPr lang="en-GB" sz="4800" dirty="0"/>
              <a:t> </a:t>
            </a:r>
            <a:r>
              <a:rPr lang="en-GB" sz="4800" dirty="0" err="1"/>
              <a:t>dari</a:t>
            </a:r>
            <a:r>
              <a:rPr lang="en-GB" sz="4800" dirty="0"/>
              <a:t> </a:t>
            </a:r>
            <a:br>
              <a:rPr lang="en-GB" sz="4800" dirty="0"/>
            </a:br>
            <a:r>
              <a:rPr lang="en-GB" sz="4800" dirty="0" err="1"/>
              <a:t>Konvensi-Konvensi</a:t>
            </a:r>
            <a:r>
              <a:rPr lang="en-GB" sz="4800" dirty="0"/>
              <a:t>  ILO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6C74C99-2D64-FF46-B7FF-6D357FF925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CAEAFF2-5813-184B-9006-E0AD8F558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659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C762BFE-63AD-0599-A5C1-F509446E8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2353" y="344774"/>
            <a:ext cx="7627359" cy="6130977"/>
          </a:xfrm>
        </p:spPr>
        <p:txBody>
          <a:bodyPr>
            <a:normAutofit fontScale="92500" lnSpcReduction="10000"/>
          </a:bodyPr>
          <a:lstStyle/>
          <a:p>
            <a:pPr marL="0" indent="0" latinLnBrk="0">
              <a:buNone/>
            </a:pPr>
            <a:r>
              <a:rPr kumimoji="1" lang="en-US" altLang="ko-Kore-KR" b="1" dirty="0" err="1"/>
              <a:t>Apa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itu</a:t>
            </a:r>
            <a:r>
              <a:rPr kumimoji="1" lang="en-US" altLang="ko-Kore-KR" b="1" dirty="0"/>
              <a:t> ILO</a:t>
            </a:r>
          </a:p>
          <a:p>
            <a:pPr latinLnBrk="0"/>
            <a:r>
              <a:rPr kumimoji="1" lang="en-US" altLang="ko-Kore-KR" dirty="0" err="1"/>
              <a:t>Setelah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Perang</a:t>
            </a:r>
            <a:r>
              <a:rPr kumimoji="1" lang="en-US" altLang="ko-Kore-KR" dirty="0"/>
              <a:t> Dunia 1 di 1914-1918 dan  </a:t>
            </a:r>
            <a:r>
              <a:rPr kumimoji="1" lang="en-US" altLang="ko-Kore-KR" dirty="0" err="1"/>
              <a:t>Revolusi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Rusia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Berdiri</a:t>
            </a:r>
            <a:r>
              <a:rPr kumimoji="1" lang="en-US" altLang="ko-Kore-KR" dirty="0"/>
              <a:t> di </a:t>
            </a:r>
            <a:r>
              <a:rPr kumimoji="1" lang="en-US" altLang="ko-Kore-KR" dirty="0" err="1"/>
              <a:t>tahun</a:t>
            </a:r>
            <a:r>
              <a:rPr kumimoji="1" lang="en-US" altLang="ko-Kore-KR" dirty="0"/>
              <a:t> 1919</a:t>
            </a:r>
          </a:p>
          <a:p>
            <a:pPr latinLnBrk="0"/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mencapai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keadilan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sosial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kedamaian</a:t>
            </a:r>
            <a:r>
              <a:rPr kumimoji="1" lang="en-US" altLang="ko-Kore-KR" dirty="0"/>
              <a:t> industrial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menciptakan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kondisi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layak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bagi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buruh</a:t>
            </a:r>
            <a:r>
              <a:rPr kumimoji="1" lang="en-US" altLang="ko-Kore-KR" dirty="0"/>
              <a:t>.</a:t>
            </a:r>
          </a:p>
          <a:p>
            <a:pPr latinLnBrk="0"/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cara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membuat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melaksanakan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Standar-standar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Perburuhan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Internasional</a:t>
            </a:r>
            <a:r>
              <a:rPr kumimoji="1" lang="en-US" altLang="ko-Kore-KR" dirty="0"/>
              <a:t> </a:t>
            </a:r>
          </a:p>
          <a:p>
            <a:pPr latinLnBrk="0"/>
            <a:r>
              <a:rPr kumimoji="1" lang="en-US" altLang="ko-Kore-KR" dirty="0" err="1"/>
              <a:t>Mekanisme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Tripartit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diwakili</a:t>
            </a:r>
            <a:r>
              <a:rPr kumimoji="1" lang="en-US" altLang="ko-Kore-KR" dirty="0"/>
              <a:t> oleh:</a:t>
            </a:r>
          </a:p>
          <a:p>
            <a:pPr lvl="1" latinLnBrk="0"/>
            <a:r>
              <a:rPr kumimoji="1" lang="en-US" altLang="ko-Kore-KR" dirty="0" err="1"/>
              <a:t>Perwakilan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Pemerintah</a:t>
            </a:r>
            <a:endParaRPr kumimoji="1" lang="en-US" altLang="ko-Kore-KR" dirty="0"/>
          </a:p>
          <a:p>
            <a:pPr lvl="1" latinLnBrk="0"/>
            <a:r>
              <a:rPr kumimoji="1" lang="en-US" altLang="ko-Kore-KR" dirty="0" err="1"/>
              <a:t>Perwakilan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Pengusaha</a:t>
            </a:r>
            <a:endParaRPr kumimoji="1" lang="en-US" altLang="ko-Kore-KR" dirty="0"/>
          </a:p>
          <a:p>
            <a:pPr lvl="1" latinLnBrk="0"/>
            <a:r>
              <a:rPr kumimoji="1" lang="en-US" altLang="ko-Kore-KR" dirty="0" err="1"/>
              <a:t>Perwakilan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endParaRPr kumimoji="1" lang="en-US" altLang="ko-Kore-KR" dirty="0"/>
          </a:p>
          <a:p>
            <a:pPr latinLnBrk="0"/>
            <a:r>
              <a:rPr kumimoji="1" lang="en-US" altLang="ko-Kore-KR" dirty="0"/>
              <a:t>Badan PBB </a:t>
            </a:r>
            <a:r>
              <a:rPr kumimoji="1" lang="en-US" altLang="ko-Kore-KR" dirty="0" err="1"/>
              <a:t>khusus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menangani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permasalahan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perburuhan</a:t>
            </a:r>
            <a:endParaRPr kumimoji="1" lang="en-US" altLang="ko-Kore-KR" dirty="0"/>
          </a:p>
          <a:p>
            <a:pPr latinLnBrk="0"/>
            <a:r>
              <a:rPr kumimoji="1" lang="en-US" altLang="ko-Kore-KR" dirty="0"/>
              <a:t>187 negara </a:t>
            </a:r>
            <a:r>
              <a:rPr kumimoji="1" lang="en-US" altLang="ko-Kore-KR" dirty="0" err="1"/>
              <a:t>anggota</a:t>
            </a:r>
            <a:endParaRPr kumimoji="1" lang="en-US" altLang="ko-Kore-KR" dirty="0"/>
          </a:p>
          <a:p>
            <a:pPr lvl="1" latinLnBrk="0"/>
            <a:endParaRPr kumimoji="1" lang="ko-Kore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B413C41-5880-5F23-8241-0C7435D1E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4</a:t>
            </a:fld>
            <a:endParaRPr lang="en-GB"/>
          </a:p>
        </p:txBody>
      </p:sp>
      <p:pic>
        <p:nvPicPr>
          <p:cNvPr id="5" name="Picture 2" descr="https://encrypted-tbn3.gstatic.com/images?q=tbn:ANd9GcT3Y8WXm-fJ-Cn3EixvLSSjz0iQQnA-eBoHAtYtIA4lEN2XK6ke0Q">
            <a:extLst>
              <a:ext uri="{FF2B5EF4-FFF2-40B4-BE49-F238E27FC236}">
                <a16:creationId xmlns:a16="http://schemas.microsoft.com/office/drawing/2014/main" id="{5BB97230-218A-A148-6859-09D9C5650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87" y="538715"/>
            <a:ext cx="3229223" cy="524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3680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199" y="281995"/>
            <a:ext cx="10970623" cy="121184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GB" altLang="ko-KR" sz="2800" b="1" dirty="0" err="1"/>
              <a:t>Organisasi</a:t>
            </a:r>
            <a:r>
              <a:rPr lang="en-GB" altLang="ko-KR" sz="2800" b="1" dirty="0"/>
              <a:t> </a:t>
            </a:r>
            <a:r>
              <a:rPr lang="en-GB" altLang="ko-KR" sz="2800" b="1" dirty="0" err="1"/>
              <a:t>Perburuhan</a:t>
            </a:r>
            <a:r>
              <a:rPr lang="en-GB" altLang="ko-KR" sz="2800" b="1" dirty="0"/>
              <a:t> </a:t>
            </a:r>
            <a:r>
              <a:rPr lang="en-GB" altLang="ko-KR" sz="2800" b="1" dirty="0" err="1"/>
              <a:t>Internasional</a:t>
            </a:r>
            <a:r>
              <a:rPr lang="en-GB" altLang="ko-KR" sz="2800" b="1" dirty="0"/>
              <a:t> (ILO)</a:t>
            </a:r>
            <a:r>
              <a:rPr lang="ko-KR" altLang="en-US" sz="2800" b="1" dirty="0"/>
              <a:t> </a:t>
            </a:r>
            <a:br>
              <a:rPr lang="en-US" altLang="ko-KR" sz="2800" b="1" dirty="0"/>
            </a:br>
            <a:r>
              <a:rPr lang="en-US" altLang="ko-KR" sz="2800" b="1" dirty="0"/>
              <a:t>di </a:t>
            </a:r>
            <a:r>
              <a:rPr lang="en-US" altLang="ko-KR" sz="2800" b="1" dirty="0" err="1"/>
              <a:t>bentuk</a:t>
            </a:r>
            <a:r>
              <a:rPr lang="en-US" altLang="ko-KR" sz="2800" b="1" dirty="0"/>
              <a:t> pada </a:t>
            </a:r>
            <a:r>
              <a:rPr lang="en-US" altLang="ko-KR" sz="2800" b="1" dirty="0" err="1"/>
              <a:t>Oktober</a:t>
            </a:r>
            <a:r>
              <a:rPr lang="en-US" altLang="ko-KR" sz="2800" b="1" dirty="0"/>
              <a:t>-November 1919</a:t>
            </a:r>
            <a:br>
              <a:rPr lang="en-US" altLang="ko-KR" sz="2400" b="1" dirty="0">
                <a:solidFill>
                  <a:srgbClr val="FF0000"/>
                </a:solidFill>
              </a:rPr>
            </a:br>
            <a:r>
              <a:rPr lang="en-US" altLang="ko-KR" sz="2400" b="1" dirty="0" err="1">
                <a:solidFill>
                  <a:srgbClr val="FF0000"/>
                </a:solidFill>
              </a:rPr>
              <a:t>Tidak</a:t>
            </a:r>
            <a:r>
              <a:rPr lang="en-US" altLang="ko-KR" sz="2400" b="1" dirty="0">
                <a:solidFill>
                  <a:srgbClr val="FF0000"/>
                </a:solidFill>
              </a:rPr>
              <a:t> </a:t>
            </a:r>
            <a:r>
              <a:rPr lang="en-US" altLang="ko-KR" sz="2400" b="1" dirty="0" err="1">
                <a:solidFill>
                  <a:srgbClr val="FF0000"/>
                </a:solidFill>
              </a:rPr>
              <a:t>ada</a:t>
            </a:r>
            <a:r>
              <a:rPr lang="en-US" altLang="ko-KR" sz="2400" b="1" dirty="0">
                <a:solidFill>
                  <a:srgbClr val="FF0000"/>
                </a:solidFill>
              </a:rPr>
              <a:t> </a:t>
            </a:r>
            <a:r>
              <a:rPr lang="en-US" altLang="ko-KR" sz="2400" b="1" dirty="0" err="1">
                <a:solidFill>
                  <a:srgbClr val="FF0000"/>
                </a:solidFill>
              </a:rPr>
              <a:t>kedamaian</a:t>
            </a:r>
            <a:r>
              <a:rPr lang="en-US" altLang="ko-KR" sz="2400" b="1" dirty="0">
                <a:solidFill>
                  <a:srgbClr val="FF0000"/>
                </a:solidFill>
              </a:rPr>
              <a:t> yang </a:t>
            </a:r>
            <a:r>
              <a:rPr lang="en-US" altLang="ko-KR" sz="2400" b="1" dirty="0" err="1">
                <a:solidFill>
                  <a:srgbClr val="FF0000"/>
                </a:solidFill>
              </a:rPr>
              <a:t>permanen</a:t>
            </a:r>
            <a:r>
              <a:rPr lang="en-US" altLang="ko-KR" sz="2400" b="1" dirty="0">
                <a:solidFill>
                  <a:srgbClr val="FF0000"/>
                </a:solidFill>
              </a:rPr>
              <a:t> </a:t>
            </a:r>
            <a:r>
              <a:rPr lang="en-US" altLang="ko-KR" sz="2400" b="1" dirty="0" err="1">
                <a:solidFill>
                  <a:srgbClr val="FF0000"/>
                </a:solidFill>
              </a:rPr>
              <a:t>tanpa</a:t>
            </a:r>
            <a:r>
              <a:rPr lang="en-US" altLang="ko-KR" sz="2400" b="1" dirty="0">
                <a:solidFill>
                  <a:srgbClr val="FF0000"/>
                </a:solidFill>
              </a:rPr>
              <a:t> </a:t>
            </a:r>
            <a:r>
              <a:rPr lang="en-US" altLang="ko-KR" sz="2400" b="1" dirty="0" err="1">
                <a:solidFill>
                  <a:srgbClr val="FF0000"/>
                </a:solidFill>
              </a:rPr>
              <a:t>keadilan</a:t>
            </a:r>
            <a:r>
              <a:rPr lang="en-US" altLang="ko-KR" sz="2400" b="1" dirty="0">
                <a:solidFill>
                  <a:srgbClr val="FF0000"/>
                </a:solidFill>
              </a:rPr>
              <a:t> </a:t>
            </a:r>
            <a:r>
              <a:rPr lang="en-US" altLang="ko-KR" sz="2400" b="1" dirty="0" err="1">
                <a:solidFill>
                  <a:srgbClr val="FF0000"/>
                </a:solidFill>
              </a:rPr>
              <a:t>sosial</a:t>
            </a:r>
            <a:r>
              <a:rPr lang="en-US" altLang="ko-KR" sz="2400" b="1" dirty="0">
                <a:solidFill>
                  <a:srgbClr val="FF0000"/>
                </a:solidFill>
              </a:rPr>
              <a:t>”</a:t>
            </a:r>
            <a:endParaRPr lang="ko-KR" altLang="en-US" sz="3200" dirty="0">
              <a:solidFill>
                <a:srgbClr val="FF0000"/>
              </a:solidFill>
            </a:endParaRPr>
          </a:p>
        </p:txBody>
      </p:sp>
      <p:sp>
        <p:nvSpPr>
          <p:cNvPr id="3072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0724" name="Picture 2" descr="http://www.ilo.org/dyn/media/images/web/e98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08" y="1766315"/>
            <a:ext cx="11135784" cy="495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6111C467-C6C3-4940-B5F9-F5DB9D14D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6C5A-9C7E-4642-94CC-C833C3321E80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9798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제목 1"/>
          <p:cNvSpPr>
            <a:spLocks noGrp="1"/>
          </p:cNvSpPr>
          <p:nvPr>
            <p:ph type="title"/>
          </p:nvPr>
        </p:nvSpPr>
        <p:spPr>
          <a:xfrm>
            <a:off x="334434" y="333375"/>
            <a:ext cx="5295900" cy="2865438"/>
          </a:xfrm>
        </p:spPr>
        <p:txBody>
          <a:bodyPr/>
          <a:lstStyle/>
          <a:p>
            <a:r>
              <a:rPr lang="en-US" altLang="ko-KR" dirty="0" err="1"/>
              <a:t>Konvensi</a:t>
            </a:r>
            <a:r>
              <a:rPr lang="en-US" altLang="ko-KR" dirty="0"/>
              <a:t> ILO </a:t>
            </a:r>
            <a:br>
              <a:rPr lang="en-US" altLang="ko-KR" dirty="0"/>
            </a:br>
            <a:r>
              <a:rPr lang="en-US" altLang="ko-KR" dirty="0"/>
              <a:t>No 1, 1919</a:t>
            </a:r>
            <a:endParaRPr lang="ko-KR" altLang="en-US" dirty="0"/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039" y="153859"/>
            <a:ext cx="7185870" cy="6550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https://encrypted-tbn3.gstatic.com/images?q=tbn:ANd9GcT3Y8WXm-fJ-Cn3EixvLSSjz0iQQnA-eBoHAtYtIA4lEN2XK6ke0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05" y="2836546"/>
            <a:ext cx="1843752" cy="2996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1721388-78EC-DD40-AC44-D7113DFD2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6C5A-9C7E-4642-94CC-C833C3321E80}" type="slidenum">
              <a:rPr lang="ko-KR" altLang="en-US" smtClean="0"/>
              <a:t>6</a:t>
            </a:fld>
            <a:endParaRPr lang="ko-KR" alt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잉크 5">
                <a:extLst>
                  <a:ext uri="{FF2B5EF4-FFF2-40B4-BE49-F238E27FC236}">
                    <a16:creationId xmlns:a16="http://schemas.microsoft.com/office/drawing/2014/main" id="{2F5F2C29-824C-404F-8B2B-6A3C7CBC3B2C}"/>
                  </a:ext>
                </a:extLst>
              </p14:cNvPr>
              <p14:cNvContentPartPr/>
              <p14:nvPr/>
            </p14:nvContentPartPr>
            <p14:xfrm>
              <a:off x="10109274" y="5649044"/>
              <a:ext cx="1447200" cy="33480"/>
            </p14:xfrm>
          </p:contentPart>
        </mc:Choice>
        <mc:Fallback xmlns="">
          <p:pic>
            <p:nvPicPr>
              <p:cNvPr id="6" name="잉크 5">
                <a:extLst>
                  <a:ext uri="{FF2B5EF4-FFF2-40B4-BE49-F238E27FC236}">
                    <a16:creationId xmlns:a16="http://schemas.microsoft.com/office/drawing/2014/main" id="{2F5F2C29-824C-404F-8B2B-6A3C7CBC3B2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100274" y="5640044"/>
                <a:ext cx="146484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잉크 6">
                <a:extLst>
                  <a:ext uri="{FF2B5EF4-FFF2-40B4-BE49-F238E27FC236}">
                    <a16:creationId xmlns:a16="http://schemas.microsoft.com/office/drawing/2014/main" id="{89A01895-FA67-4D44-B794-3735B82F53F3}"/>
                  </a:ext>
                </a:extLst>
              </p14:cNvPr>
              <p14:cNvContentPartPr/>
              <p14:nvPr/>
            </p14:nvContentPartPr>
            <p14:xfrm>
              <a:off x="5650674" y="5793044"/>
              <a:ext cx="1374120" cy="39600"/>
            </p14:xfrm>
          </p:contentPart>
        </mc:Choice>
        <mc:Fallback xmlns="">
          <p:pic>
            <p:nvPicPr>
              <p:cNvPr id="7" name="잉크 6">
                <a:extLst>
                  <a:ext uri="{FF2B5EF4-FFF2-40B4-BE49-F238E27FC236}">
                    <a16:creationId xmlns:a16="http://schemas.microsoft.com/office/drawing/2014/main" id="{89A01895-FA67-4D44-B794-3735B82F53F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41674" y="5784404"/>
                <a:ext cx="139176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잉크 7">
                <a:extLst>
                  <a:ext uri="{FF2B5EF4-FFF2-40B4-BE49-F238E27FC236}">
                    <a16:creationId xmlns:a16="http://schemas.microsoft.com/office/drawing/2014/main" id="{2399144B-3D65-594A-9F01-A6B06E34E6A5}"/>
                  </a:ext>
                </a:extLst>
              </p14:cNvPr>
              <p14:cNvContentPartPr/>
              <p14:nvPr/>
            </p14:nvContentPartPr>
            <p14:xfrm>
              <a:off x="4356474" y="5359964"/>
              <a:ext cx="212760" cy="391680"/>
            </p14:xfrm>
          </p:contentPart>
        </mc:Choice>
        <mc:Fallback xmlns="">
          <p:pic>
            <p:nvPicPr>
              <p:cNvPr id="8" name="잉크 7">
                <a:extLst>
                  <a:ext uri="{FF2B5EF4-FFF2-40B4-BE49-F238E27FC236}">
                    <a16:creationId xmlns:a16="http://schemas.microsoft.com/office/drawing/2014/main" id="{2399144B-3D65-594A-9F01-A6B06E34E6A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47834" y="5350964"/>
                <a:ext cx="230400" cy="40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5635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356273" y="-2031712"/>
            <a:ext cx="10515600" cy="1325563"/>
          </a:xfrm>
        </p:spPr>
        <p:txBody>
          <a:bodyPr/>
          <a:lstStyle/>
          <a:p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48" y="2246815"/>
            <a:ext cx="11649815" cy="4270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s://encrypted-tbn3.gstatic.com/images?q=tbn:ANd9GcT3Y8WXm-fJ-Cn3EixvLSSjz0iQQnA-eBoHAtYtIA4lEN2XK6ke0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143" y="280891"/>
            <a:ext cx="2088795" cy="3394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8793C02-E7FD-4D41-AA5F-92B9E0FC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6C5A-9C7E-4642-94CC-C833C3321E80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50160E6-DA52-194F-8E7F-855C8235B908}"/>
              </a:ext>
            </a:extLst>
          </p:cNvPr>
          <p:cNvSpPr/>
          <p:nvPr/>
        </p:nvSpPr>
        <p:spPr>
          <a:xfrm>
            <a:off x="402321" y="1038205"/>
            <a:ext cx="93948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600" b="1" dirty="0"/>
              <a:t>6 </a:t>
            </a:r>
            <a:r>
              <a:rPr lang="en-US" altLang="ko-KR" sz="3600" b="1" dirty="0" err="1"/>
              <a:t>Konvensi</a:t>
            </a:r>
            <a:r>
              <a:rPr lang="en-US" altLang="ko-KR" sz="3600" b="1" dirty="0"/>
              <a:t> </a:t>
            </a:r>
            <a:r>
              <a:rPr lang="en-US" altLang="ko-KR" sz="3600" b="1" dirty="0" err="1"/>
              <a:t>pertama</a:t>
            </a:r>
            <a:r>
              <a:rPr lang="en-US" altLang="ko-KR" sz="3600" b="1" dirty="0"/>
              <a:t> yang di </a:t>
            </a:r>
            <a:r>
              <a:rPr lang="en-US" altLang="ko-KR" sz="3600" b="1" dirty="0" err="1"/>
              <a:t>adopsi</a:t>
            </a:r>
            <a:r>
              <a:rPr lang="en-US" altLang="ko-KR" sz="3600" b="1" dirty="0"/>
              <a:t> pada  1919</a:t>
            </a:r>
            <a:endParaRPr lang="en-GB" altLang="ko-KR" sz="3600" b="1" dirty="0"/>
          </a:p>
        </p:txBody>
      </p:sp>
    </p:spTree>
    <p:extLst>
      <p:ext uri="{BB962C8B-B14F-4D97-AF65-F5344CB8AC3E}">
        <p14:creationId xmlns:p14="http://schemas.microsoft.com/office/powerpoint/2010/main" val="412645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7E72F8-753A-7C85-0437-9EE47CF9E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 err="1"/>
              <a:t>Pertanyaan</a:t>
            </a:r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D15A8A0-3C4A-52BC-9E19-8FE47B45E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8</a:t>
            </a:fld>
            <a:endParaRPr lang="en-GB"/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9C8F9DAB-6C51-FA01-DC0B-C4B0DA353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/>
              <a:t>Kapan ILO </a:t>
            </a:r>
            <a:r>
              <a:rPr lang="en-US" altLang="ko-Kore-KR" dirty="0" err="1"/>
              <a:t>dibentuk</a:t>
            </a:r>
            <a:r>
              <a:rPr lang="en-US" altLang="ko-Kore-KR" dirty="0"/>
              <a:t>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/>
              <a:t>Kapan Indonesia </a:t>
            </a:r>
            <a:r>
              <a:rPr lang="en-US" altLang="ko-Kore-KR" dirty="0" err="1"/>
              <a:t>menjadi</a:t>
            </a:r>
            <a:r>
              <a:rPr lang="en-US" altLang="ko-Kore-KR" dirty="0"/>
              <a:t> negara </a:t>
            </a:r>
            <a:r>
              <a:rPr lang="en-US" altLang="ko-Kore-KR" dirty="0" err="1"/>
              <a:t>anggota</a:t>
            </a:r>
            <a:r>
              <a:rPr lang="en-US" altLang="ko-Kore-KR" dirty="0"/>
              <a:t> ILO?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Apakah</a:t>
            </a:r>
            <a:r>
              <a:rPr lang="en-US" altLang="ko-Kore-KR" dirty="0"/>
              <a:t> ILO </a:t>
            </a:r>
            <a:r>
              <a:rPr lang="en-US" altLang="ko-Kore-KR" dirty="0" err="1"/>
              <a:t>adalah</a:t>
            </a:r>
            <a:r>
              <a:rPr lang="en-US" altLang="ko-Kore-KR" dirty="0"/>
              <a:t> </a:t>
            </a:r>
            <a:r>
              <a:rPr lang="en-US" altLang="ko-Kore-KR" dirty="0" err="1"/>
              <a:t>organisasi</a:t>
            </a:r>
            <a:r>
              <a:rPr lang="en-US" altLang="ko-Kore-KR" dirty="0"/>
              <a:t> </a:t>
            </a:r>
            <a:r>
              <a:rPr lang="en-US" altLang="ko-Kore-KR" dirty="0" err="1"/>
              <a:t>buruh</a:t>
            </a:r>
            <a:r>
              <a:rPr lang="en-US" altLang="ko-Kore-KR" dirty="0"/>
              <a:t> </a:t>
            </a:r>
            <a:r>
              <a:rPr lang="en-US" altLang="ko-Kore-KR" dirty="0" err="1"/>
              <a:t>seperti</a:t>
            </a:r>
            <a:r>
              <a:rPr lang="en-US" altLang="ko-Kore-KR" dirty="0"/>
              <a:t> </a:t>
            </a:r>
            <a:r>
              <a:rPr lang="en-US" altLang="ko-Kore-KR" dirty="0" err="1"/>
              <a:t>serikat</a:t>
            </a:r>
            <a:r>
              <a:rPr lang="en-US" altLang="ko-Kore-KR" dirty="0"/>
              <a:t> </a:t>
            </a:r>
            <a:r>
              <a:rPr lang="en-US" altLang="ko-Kore-KR" dirty="0" err="1"/>
              <a:t>buruh</a:t>
            </a:r>
            <a:r>
              <a:rPr lang="en-US" altLang="ko-Kore-KR" dirty="0"/>
              <a:t>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Apa</a:t>
            </a:r>
            <a:r>
              <a:rPr lang="en-US" altLang="ko-Kore-KR" dirty="0"/>
              <a:t> </a:t>
            </a:r>
            <a:r>
              <a:rPr lang="en-US" altLang="ko-Kore-KR" dirty="0" err="1"/>
              <a:t>saja</a:t>
            </a:r>
            <a:r>
              <a:rPr lang="en-US" altLang="ko-Kore-KR" dirty="0"/>
              <a:t> “</a:t>
            </a:r>
            <a:r>
              <a:rPr lang="en-US" altLang="ko-Kore-KR" dirty="0" err="1"/>
              <a:t>kondisi</a:t>
            </a:r>
            <a:r>
              <a:rPr lang="en-US" altLang="ko-Kore-KR" dirty="0"/>
              <a:t>/</a:t>
            </a:r>
            <a:r>
              <a:rPr lang="en-US" altLang="ko-Kore-KR" dirty="0" err="1"/>
              <a:t>situasi</a:t>
            </a:r>
            <a:r>
              <a:rPr lang="en-US" altLang="ko-Kore-KR" dirty="0"/>
              <a:t> </a:t>
            </a:r>
            <a:r>
              <a:rPr lang="en-US" altLang="ko-Kore-KR" dirty="0" err="1"/>
              <a:t>perburuhan</a:t>
            </a:r>
            <a:r>
              <a:rPr lang="en-US" altLang="ko-Kore-KR" dirty="0"/>
              <a:t>” yang </a:t>
            </a:r>
            <a:r>
              <a:rPr lang="en-US" altLang="ko-Kore-KR" dirty="0" err="1"/>
              <a:t>perlu</a:t>
            </a:r>
            <a:r>
              <a:rPr lang="en-US" altLang="ko-Kore-KR" dirty="0"/>
              <a:t> </a:t>
            </a:r>
            <a:r>
              <a:rPr lang="en-US" altLang="ko-Kore-KR" dirty="0" err="1"/>
              <a:t>kita</a:t>
            </a:r>
            <a:r>
              <a:rPr lang="en-US" altLang="ko-Kore-KR" dirty="0"/>
              <a:t> </a:t>
            </a:r>
            <a:r>
              <a:rPr lang="en-US" altLang="ko-Kore-KR" dirty="0" err="1"/>
              <a:t>ubah</a:t>
            </a:r>
            <a:r>
              <a:rPr lang="en-US" altLang="ko-Kore-KR" dirty="0"/>
              <a:t> </a:t>
            </a:r>
            <a:r>
              <a:rPr lang="en-US" altLang="ko-Kore-KR" dirty="0" err="1"/>
              <a:t>untuk</a:t>
            </a:r>
            <a:r>
              <a:rPr lang="en-US" altLang="ko-Kore-KR" dirty="0"/>
              <a:t> </a:t>
            </a:r>
            <a:r>
              <a:rPr lang="en-US" altLang="ko-Kore-KR" dirty="0" err="1"/>
              <a:t>menjadi</a:t>
            </a:r>
            <a:r>
              <a:rPr lang="en-US" altLang="ko-Kore-KR" dirty="0"/>
              <a:t> </a:t>
            </a:r>
            <a:r>
              <a:rPr lang="en-US" altLang="ko-Kore-KR" dirty="0" err="1"/>
              <a:t>lebih</a:t>
            </a:r>
            <a:r>
              <a:rPr lang="en-US" altLang="ko-Kore-KR" dirty="0"/>
              <a:t> </a:t>
            </a:r>
            <a:r>
              <a:rPr lang="en-US" altLang="ko-Kore-KR" dirty="0" err="1"/>
              <a:t>berperikemanusiaan</a:t>
            </a:r>
            <a:r>
              <a:rPr lang="en-US" altLang="ko-Kore-KR" dirty="0"/>
              <a:t>?</a:t>
            </a:r>
            <a:endParaRPr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91575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C762BFE-63AD-0599-A5C1-F509446E8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2353" y="344774"/>
            <a:ext cx="7627359" cy="6130977"/>
          </a:xfrm>
        </p:spPr>
        <p:txBody>
          <a:bodyPr>
            <a:normAutofit fontScale="92500" lnSpcReduction="10000"/>
          </a:bodyPr>
          <a:lstStyle/>
          <a:p>
            <a:pPr marL="0" indent="0" latinLnBrk="0">
              <a:buNone/>
            </a:pPr>
            <a:r>
              <a:rPr kumimoji="1" lang="en-US" altLang="ko-Kore-KR" sz="3600" b="1" dirty="0"/>
              <a:t>Peran </a:t>
            </a:r>
            <a:r>
              <a:rPr kumimoji="1" lang="en-US" altLang="ko-Kore-KR" sz="3600" b="1" dirty="0" err="1"/>
              <a:t>dari</a:t>
            </a:r>
            <a:r>
              <a:rPr kumimoji="1" lang="en-US" altLang="ko-Kore-KR" sz="3600" b="1" dirty="0"/>
              <a:t> </a:t>
            </a:r>
            <a:r>
              <a:rPr kumimoji="1" lang="en-US" altLang="ko-Kore-KR" sz="3600" b="1" dirty="0" err="1"/>
              <a:t>Konvensi</a:t>
            </a:r>
            <a:r>
              <a:rPr kumimoji="1" lang="en-US" altLang="ko-Kore-KR" sz="3600" b="1" dirty="0"/>
              <a:t> ILO</a:t>
            </a:r>
          </a:p>
          <a:p>
            <a:pPr latinLnBrk="0"/>
            <a:r>
              <a:rPr lang="en-US" altLang="ko-Kore-KR" sz="3600" dirty="0" err="1"/>
              <a:t>Untuk</a:t>
            </a:r>
            <a:r>
              <a:rPr lang="en-US" altLang="ko-Kore-KR" sz="3600" dirty="0"/>
              <a:t> </a:t>
            </a:r>
            <a:r>
              <a:rPr lang="en-US" altLang="ko-Kore-KR" sz="3600" dirty="0" err="1"/>
              <a:t>membuat</a:t>
            </a:r>
            <a:r>
              <a:rPr lang="en-US" altLang="ko-Kore-KR" sz="3600" dirty="0"/>
              <a:t> </a:t>
            </a:r>
            <a:r>
              <a:rPr lang="en-US" altLang="ko-Kore-KR" sz="3600" dirty="0" err="1"/>
              <a:t>hukum</a:t>
            </a:r>
            <a:r>
              <a:rPr lang="en-US" altLang="ko-Kore-KR" sz="3600" dirty="0"/>
              <a:t> </a:t>
            </a:r>
            <a:r>
              <a:rPr lang="en-US" altLang="ko-Kore-KR" sz="3600" dirty="0" err="1"/>
              <a:t>perburuhan</a:t>
            </a:r>
            <a:r>
              <a:rPr lang="en-US" altLang="ko-Kore-KR" sz="3600" dirty="0"/>
              <a:t> </a:t>
            </a:r>
            <a:r>
              <a:rPr lang="en-US" altLang="ko-Kore-KR" sz="3600" dirty="0" err="1"/>
              <a:t>internasional</a:t>
            </a:r>
            <a:r>
              <a:rPr lang="en-US" altLang="ko-Kore-KR" sz="3600" dirty="0"/>
              <a:t> </a:t>
            </a:r>
            <a:r>
              <a:rPr lang="en-US" altLang="ko-Kore-KR" sz="3600" dirty="0" err="1"/>
              <a:t>dalam</a:t>
            </a:r>
            <a:r>
              <a:rPr lang="en-US" altLang="ko-Kore-KR" sz="3600" dirty="0"/>
              <a:t> </a:t>
            </a:r>
            <a:r>
              <a:rPr lang="en-US" altLang="ko-Kore-KR" sz="3600" dirty="0" err="1"/>
              <a:t>bentuk</a:t>
            </a:r>
            <a:r>
              <a:rPr lang="en-US" altLang="ko-Kore-KR" sz="3600" dirty="0"/>
              <a:t> </a:t>
            </a:r>
            <a:r>
              <a:rPr lang="en-US" altLang="ko-Kore-KR" sz="3600" dirty="0" err="1"/>
              <a:t>Konvensi-konvensi</a:t>
            </a:r>
            <a:r>
              <a:rPr lang="en-US" altLang="ko-Kore-KR" sz="3600" dirty="0"/>
              <a:t>.</a:t>
            </a:r>
            <a:endParaRPr lang="en-GB" altLang="ko-Kore-KR" sz="3600" dirty="0"/>
          </a:p>
          <a:p>
            <a:pPr latinLnBrk="0"/>
            <a:r>
              <a:rPr lang="en-GB" altLang="ko-Kore-KR" sz="3600" dirty="0"/>
              <a:t>Di </a:t>
            </a:r>
            <a:r>
              <a:rPr lang="en-GB" altLang="ko-Kore-KR" sz="3600" dirty="0" err="1"/>
              <a:t>adopsi</a:t>
            </a:r>
            <a:r>
              <a:rPr lang="en-GB" altLang="ko-Kore-KR" sz="3600" dirty="0"/>
              <a:t> pada </a:t>
            </a:r>
            <a:r>
              <a:rPr lang="en-GB" altLang="ko-Kore-KR" sz="3600" dirty="0" err="1"/>
              <a:t>saat</a:t>
            </a:r>
            <a:r>
              <a:rPr lang="en-GB" altLang="ko-Kore-KR" sz="3600" dirty="0"/>
              <a:t> </a:t>
            </a:r>
            <a:r>
              <a:rPr lang="en-GB" altLang="ko-Kore-KR" sz="3600" dirty="0" err="1"/>
              <a:t>Konvensi</a:t>
            </a:r>
            <a:r>
              <a:rPr lang="en-GB" altLang="ko-Kore-KR" sz="3600" dirty="0"/>
              <a:t> </a:t>
            </a:r>
            <a:r>
              <a:rPr lang="en-GB" altLang="ko-Kore-KR" sz="3600" dirty="0" err="1"/>
              <a:t>Perburuhan</a:t>
            </a:r>
            <a:r>
              <a:rPr lang="en-GB" altLang="ko-Kore-KR" sz="3600" dirty="0"/>
              <a:t> </a:t>
            </a:r>
            <a:r>
              <a:rPr lang="en-GB" altLang="ko-Kore-KR" sz="3600" dirty="0" err="1"/>
              <a:t>Internasional</a:t>
            </a:r>
            <a:endParaRPr lang="en-GB" altLang="ko-Kore-KR" sz="3600" dirty="0"/>
          </a:p>
          <a:p>
            <a:pPr latinLnBrk="0"/>
            <a:r>
              <a:rPr lang="en-GB" altLang="ko-Kore-KR" sz="3600" dirty="0" err="1"/>
              <a:t>Melalui</a:t>
            </a:r>
            <a:r>
              <a:rPr lang="en-GB" altLang="ko-Kore-KR" sz="3600" dirty="0"/>
              <a:t> </a:t>
            </a:r>
            <a:r>
              <a:rPr lang="en-GB" altLang="ko-Kore-KR" sz="3600" dirty="0" err="1"/>
              <a:t>kesepakatan</a:t>
            </a:r>
            <a:r>
              <a:rPr lang="en-GB" altLang="ko-Kore-KR" sz="3600" dirty="0"/>
              <a:t> </a:t>
            </a:r>
            <a:r>
              <a:rPr lang="en-GB" altLang="ko-Kore-KR" sz="3600" dirty="0" err="1"/>
              <a:t>tripartit</a:t>
            </a:r>
            <a:endParaRPr lang="en-GB" altLang="ko-Kore-KR" sz="3600" dirty="0"/>
          </a:p>
          <a:p>
            <a:pPr lvl="1" latinLnBrk="0"/>
            <a:r>
              <a:rPr lang="en-GB" altLang="ko-Kore-KR" sz="3200" dirty="0" err="1"/>
              <a:t>Perwakilan</a:t>
            </a:r>
            <a:r>
              <a:rPr lang="en-GB" altLang="ko-Kore-KR" sz="3200" dirty="0"/>
              <a:t> </a:t>
            </a:r>
            <a:r>
              <a:rPr lang="en-GB" altLang="ko-Kore-KR" sz="3200" dirty="0" err="1"/>
              <a:t>pemerintah</a:t>
            </a:r>
            <a:r>
              <a:rPr lang="en-GB" altLang="ko-Kore-KR" sz="3200" dirty="0"/>
              <a:t>, </a:t>
            </a:r>
          </a:p>
          <a:p>
            <a:pPr lvl="1" latinLnBrk="0"/>
            <a:r>
              <a:rPr lang="en-GB" altLang="ko-Kore-KR" sz="3200" dirty="0" err="1"/>
              <a:t>Perwakilan</a:t>
            </a:r>
            <a:r>
              <a:rPr lang="en-GB" altLang="ko-Kore-KR" sz="3200" dirty="0"/>
              <a:t> </a:t>
            </a:r>
            <a:r>
              <a:rPr lang="en-GB" altLang="ko-Kore-KR" sz="3200" dirty="0" err="1"/>
              <a:t>pengusaha</a:t>
            </a:r>
            <a:endParaRPr lang="en-GB" altLang="ko-Kore-KR" sz="3200" dirty="0"/>
          </a:p>
          <a:p>
            <a:pPr lvl="1" latinLnBrk="0"/>
            <a:r>
              <a:rPr lang="en-GB" altLang="ko-Kore-KR" sz="3200" dirty="0" err="1"/>
              <a:t>Perwakilan</a:t>
            </a:r>
            <a:r>
              <a:rPr lang="en-GB" altLang="ko-Kore-KR" sz="3200" dirty="0"/>
              <a:t> </a:t>
            </a:r>
            <a:r>
              <a:rPr lang="en-GB" altLang="ko-Kore-KR" sz="3200" dirty="0" err="1"/>
              <a:t>pekerja</a:t>
            </a:r>
            <a:r>
              <a:rPr lang="en-GB" altLang="ko-Kore-KR" sz="3200" dirty="0"/>
              <a:t> </a:t>
            </a:r>
          </a:p>
          <a:p>
            <a:pPr latinLnBrk="0"/>
            <a:r>
              <a:rPr lang="en-GB" altLang="ko-Kore-KR" sz="3600" dirty="0" err="1"/>
              <a:t>Sejak</a:t>
            </a:r>
            <a:r>
              <a:rPr lang="en-GB" altLang="ko-Kore-KR" sz="3600" dirty="0"/>
              <a:t> 1919, ILO </a:t>
            </a:r>
            <a:r>
              <a:rPr lang="en-GB" altLang="ko-Kore-KR" sz="3600" dirty="0" err="1"/>
              <a:t>telah</a:t>
            </a:r>
            <a:r>
              <a:rPr lang="en-GB" altLang="ko-Kore-KR" sz="3600" dirty="0"/>
              <a:t> </a:t>
            </a:r>
            <a:r>
              <a:rPr lang="en-GB" altLang="ko-Kore-KR" sz="3600" dirty="0" err="1"/>
              <a:t>mengadopsi</a:t>
            </a:r>
            <a:r>
              <a:rPr lang="en-GB" altLang="ko-Kore-KR" sz="3600" dirty="0"/>
              <a:t> 19</a:t>
            </a:r>
            <a:r>
              <a:rPr lang="en-US" altLang="ko-KR" sz="3600" dirty="0"/>
              <a:t>1</a:t>
            </a:r>
            <a:r>
              <a:rPr lang="en-GB" altLang="ko-Kore-KR" sz="3600" dirty="0"/>
              <a:t> </a:t>
            </a:r>
            <a:r>
              <a:rPr lang="en-GB" altLang="ko-Kore-KR" sz="3600" dirty="0" err="1"/>
              <a:t>konvensi</a:t>
            </a:r>
            <a:r>
              <a:rPr lang="en-GB" altLang="ko-Kore-KR" sz="3600" dirty="0"/>
              <a:t> </a:t>
            </a:r>
            <a:r>
              <a:rPr lang="en-GB" altLang="ko-Kore-KR" sz="3600" dirty="0" err="1"/>
              <a:t>untuk</a:t>
            </a:r>
            <a:r>
              <a:rPr lang="en-GB" altLang="ko-Kore-KR" sz="3600" dirty="0"/>
              <a:t> </a:t>
            </a:r>
            <a:r>
              <a:rPr lang="en-GB" altLang="ko-Kore-KR" sz="3600" dirty="0" err="1"/>
              <a:t>memanusiakan</a:t>
            </a:r>
            <a:r>
              <a:rPr lang="en-GB" altLang="ko-Kore-KR" sz="3600" dirty="0"/>
              <a:t> </a:t>
            </a:r>
            <a:r>
              <a:rPr lang="en-GB" altLang="ko-Kore-KR" sz="3600" dirty="0" err="1"/>
              <a:t>kondisi</a:t>
            </a:r>
            <a:r>
              <a:rPr lang="en-GB" altLang="ko-Kore-KR" sz="3600" dirty="0"/>
              <a:t> </a:t>
            </a:r>
            <a:r>
              <a:rPr lang="en-GB" altLang="ko-Kore-KR" sz="3600" dirty="0" err="1"/>
              <a:t>buruh</a:t>
            </a:r>
            <a:r>
              <a:rPr lang="en-GB" altLang="ko-Kore-KR" sz="3600" dirty="0"/>
              <a:t>.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B413C41-5880-5F23-8241-0C7435D1E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9</a:t>
            </a:fld>
            <a:endParaRPr lang="en-GB"/>
          </a:p>
        </p:txBody>
      </p:sp>
      <p:pic>
        <p:nvPicPr>
          <p:cNvPr id="5" name="Picture 2" descr="https://encrypted-tbn3.gstatic.com/images?q=tbn:ANd9GcT3Y8WXm-fJ-Cn3EixvLSSjz0iQQnA-eBoHAtYtIA4lEN2XK6ke0Q">
            <a:extLst>
              <a:ext uri="{FF2B5EF4-FFF2-40B4-BE49-F238E27FC236}">
                <a16:creationId xmlns:a16="http://schemas.microsoft.com/office/drawing/2014/main" id="{5BB97230-218A-A148-6859-09D9C5650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87" y="538715"/>
            <a:ext cx="3229223" cy="524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342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7E72F8-753A-7C85-0437-9EE47CF9E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 err="1"/>
              <a:t>Pertanyaan</a:t>
            </a:r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D15A8A0-3C4A-52BC-9E19-8FE47B45E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10</a:t>
            </a:fld>
            <a:endParaRPr lang="en-GB"/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9C8F9DAB-6C51-FA01-DC0B-C4B0DA353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Apa</a:t>
            </a:r>
            <a:r>
              <a:rPr lang="en-US" altLang="ko-Kore-KR" dirty="0"/>
              <a:t> </a:t>
            </a:r>
            <a:r>
              <a:rPr lang="en-US" altLang="ko-Kore-KR" dirty="0" err="1"/>
              <a:t>peran</a:t>
            </a:r>
            <a:r>
              <a:rPr lang="en-US" altLang="ko-Kore-KR" dirty="0"/>
              <a:t> </a:t>
            </a:r>
            <a:r>
              <a:rPr lang="en-US" altLang="ko-Kore-KR" dirty="0" err="1"/>
              <a:t>dari</a:t>
            </a:r>
            <a:r>
              <a:rPr lang="en-US" altLang="ko-Kore-KR" dirty="0"/>
              <a:t> ILO?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Apa</a:t>
            </a:r>
            <a:r>
              <a:rPr lang="en-US" altLang="ko-Kore-KR" dirty="0"/>
              <a:t> </a:t>
            </a:r>
            <a:r>
              <a:rPr lang="en-US" altLang="ko-Kore-KR" dirty="0" err="1"/>
              <a:t>istilah</a:t>
            </a:r>
            <a:r>
              <a:rPr lang="en-US" altLang="ko-Kore-KR" dirty="0"/>
              <a:t> </a:t>
            </a:r>
            <a:r>
              <a:rPr lang="en-US" altLang="ko-Kore-KR" dirty="0" err="1"/>
              <a:t>dari</a:t>
            </a:r>
            <a:r>
              <a:rPr lang="en-US" altLang="ko-Kore-KR" dirty="0"/>
              <a:t> </a:t>
            </a:r>
            <a:r>
              <a:rPr lang="en-US" altLang="ko-Kore-KR" dirty="0" err="1"/>
              <a:t>Standar</a:t>
            </a:r>
            <a:r>
              <a:rPr lang="en-US" altLang="ko-Kore-KR" dirty="0"/>
              <a:t> </a:t>
            </a:r>
            <a:r>
              <a:rPr lang="en-US" altLang="ko-Kore-KR" dirty="0" err="1"/>
              <a:t>Perburuhan</a:t>
            </a:r>
            <a:r>
              <a:rPr lang="en-US" altLang="ko-Kore-KR" dirty="0"/>
              <a:t> </a:t>
            </a:r>
            <a:r>
              <a:rPr lang="en-US" altLang="ko-Kore-KR" dirty="0" err="1"/>
              <a:t>Internasional</a:t>
            </a:r>
            <a:r>
              <a:rPr lang="en-US" altLang="ko-Kore-KR" dirty="0"/>
              <a:t> yang </a:t>
            </a:r>
            <a:r>
              <a:rPr lang="en-US" altLang="ko-Kore-KR" dirty="0" err="1"/>
              <a:t>dibuat</a:t>
            </a:r>
            <a:r>
              <a:rPr lang="en-US" altLang="ko-Kore-KR" dirty="0"/>
              <a:t> oleh ILO?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Apakah</a:t>
            </a:r>
            <a:r>
              <a:rPr lang="en-US" altLang="ko-Kore-KR" dirty="0"/>
              <a:t> </a:t>
            </a:r>
            <a:r>
              <a:rPr lang="en-US" altLang="ko-Kore-KR" dirty="0" err="1"/>
              <a:t>konvensi-konvensi</a:t>
            </a:r>
            <a:r>
              <a:rPr lang="en-US" altLang="ko-Kore-KR" dirty="0"/>
              <a:t> ILO </a:t>
            </a:r>
            <a:r>
              <a:rPr lang="en-US" altLang="ko-Kore-KR" dirty="0" err="1"/>
              <a:t>merupakan</a:t>
            </a:r>
            <a:r>
              <a:rPr lang="en-US" altLang="ko-Kore-KR" dirty="0"/>
              <a:t> </a:t>
            </a:r>
            <a:r>
              <a:rPr lang="en-US" altLang="ko-Kore-KR" dirty="0" err="1"/>
              <a:t>standar-standar</a:t>
            </a:r>
            <a:r>
              <a:rPr lang="en-US" altLang="ko-Kore-KR" dirty="0"/>
              <a:t> </a:t>
            </a:r>
            <a:r>
              <a:rPr lang="en-US" altLang="ko-Kore-KR" dirty="0" err="1"/>
              <a:t>bagi</a:t>
            </a:r>
            <a:r>
              <a:rPr lang="en-US" altLang="ko-Kore-KR" dirty="0"/>
              <a:t> </a:t>
            </a:r>
            <a:r>
              <a:rPr lang="en-US" altLang="ko-Kore-KR" dirty="0" err="1"/>
              <a:t>buruh</a:t>
            </a:r>
            <a:r>
              <a:rPr lang="en-US" altLang="ko-Kore-KR" dirty="0"/>
              <a:t>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Sejak</a:t>
            </a:r>
            <a:r>
              <a:rPr lang="en-US" altLang="ko-Kore-KR" dirty="0"/>
              <a:t> 1919, </a:t>
            </a:r>
            <a:r>
              <a:rPr lang="en-US" altLang="ko-Kore-KR" dirty="0" err="1"/>
              <a:t>berapa</a:t>
            </a:r>
            <a:r>
              <a:rPr lang="en-US" altLang="ko-Kore-KR" dirty="0"/>
              <a:t> </a:t>
            </a:r>
            <a:r>
              <a:rPr lang="en-US" altLang="ko-Kore-KR" dirty="0" err="1"/>
              <a:t>jumlah</a:t>
            </a:r>
            <a:r>
              <a:rPr lang="en-US" altLang="ko-Kore-KR" dirty="0"/>
              <a:t> total </a:t>
            </a:r>
            <a:r>
              <a:rPr lang="en-US" altLang="ko-Kore-KR" dirty="0" err="1"/>
              <a:t>konvensi</a:t>
            </a:r>
            <a:r>
              <a:rPr lang="en-US" altLang="ko-Kore-KR" dirty="0"/>
              <a:t> ILO yang </a:t>
            </a:r>
            <a:r>
              <a:rPr lang="en-US" altLang="ko-Kore-KR" dirty="0" err="1"/>
              <a:t>telah</a:t>
            </a:r>
            <a:r>
              <a:rPr lang="en-US" altLang="ko-Kore-KR" dirty="0"/>
              <a:t> di </a:t>
            </a:r>
            <a:r>
              <a:rPr lang="en-US" altLang="ko-Kore-KR" dirty="0" err="1"/>
              <a:t>buat</a:t>
            </a:r>
            <a:r>
              <a:rPr lang="en-US" altLang="ko-Kore-KR" dirty="0"/>
              <a:t>?</a:t>
            </a:r>
            <a:endParaRPr lang="ko-Kore-KR" altLang="en-US"/>
          </a:p>
        </p:txBody>
      </p:sp>
    </p:spTree>
    <p:extLst>
      <p:ext uri="{BB962C8B-B14F-4D97-AF65-F5344CB8AC3E}">
        <p14:creationId xmlns:p14="http://schemas.microsoft.com/office/powerpoint/2010/main" val="4140916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C762BFE-63AD-0599-A5C1-F509446E8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2353" y="344774"/>
            <a:ext cx="7627359" cy="6130977"/>
          </a:xfrm>
        </p:spPr>
        <p:txBody>
          <a:bodyPr>
            <a:normAutofit fontScale="92500" lnSpcReduction="10000"/>
          </a:bodyPr>
          <a:lstStyle/>
          <a:p>
            <a:pPr marL="0" indent="0" latinLnBrk="0">
              <a:buNone/>
            </a:pPr>
            <a:r>
              <a:rPr kumimoji="1" lang="en-US" altLang="ko-Kore-KR" b="1" dirty="0" err="1"/>
              <a:t>Apa</a:t>
            </a:r>
            <a:r>
              <a:rPr kumimoji="1" lang="en-US" altLang="ko-Kore-KR" b="1" dirty="0"/>
              <a:t> yang </a:t>
            </a:r>
            <a:r>
              <a:rPr kumimoji="1" lang="en-US" altLang="ko-Kore-KR" b="1" dirty="0" err="1"/>
              <a:t>dimaksud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dengan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Konvensi</a:t>
            </a:r>
            <a:r>
              <a:rPr kumimoji="1" lang="en-US" altLang="ko-Kore-KR" b="1" dirty="0"/>
              <a:t> ILO</a:t>
            </a:r>
          </a:p>
          <a:p>
            <a:pPr marL="0" indent="0" latinLnBrk="0">
              <a:buNone/>
            </a:pPr>
            <a:r>
              <a:rPr kumimoji="1" lang="en-US" altLang="ko-Kore-KR" dirty="0"/>
              <a:t>Hukum </a:t>
            </a:r>
            <a:r>
              <a:rPr kumimoji="1" lang="en-US" altLang="ko-Kore-KR" dirty="0" err="1"/>
              <a:t>ketenagakerjaan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internasional</a:t>
            </a:r>
            <a:r>
              <a:rPr kumimoji="1" lang="en-US" altLang="ko-Kore-KR" dirty="0"/>
              <a:t>, </a:t>
            </a:r>
            <a:r>
              <a:rPr kumimoji="1" lang="en-US" altLang="ko-Kore-KR" dirty="0" err="1"/>
              <a:t>perjanjian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internasional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mengikat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secara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hukum</a:t>
            </a:r>
            <a:endParaRPr kumimoji="1" lang="en-US" altLang="ko-Kore-KR" dirty="0"/>
          </a:p>
          <a:p>
            <a:pPr marL="0" indent="0" latinLnBrk="0">
              <a:buNone/>
            </a:pPr>
            <a:r>
              <a:rPr kumimoji="1" lang="en-US" altLang="ko-Kore-KR" dirty="0" err="1"/>
              <a:t>Diadopsi</a:t>
            </a:r>
            <a:r>
              <a:rPr kumimoji="1" lang="en-US" altLang="ko-Kore-KR" dirty="0"/>
              <a:t> pada </a:t>
            </a:r>
            <a:r>
              <a:rPr kumimoji="1" lang="en-US" altLang="ko-Kore-KR" dirty="0" err="1"/>
              <a:t>Konferensi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Perburuhan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Internasional</a:t>
            </a:r>
            <a:r>
              <a:rPr kumimoji="1" lang="en-US" altLang="ko-Kore-KR" dirty="0"/>
              <a:t>.</a:t>
            </a:r>
          </a:p>
          <a:p>
            <a:pPr marL="0" indent="0" latinLnBrk="0">
              <a:buNone/>
            </a:pPr>
            <a:r>
              <a:rPr kumimoji="1" lang="en-US" altLang="ko-Kore-KR" dirty="0" err="1"/>
              <a:t>Melalui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kesepakatan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tiga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pihak</a:t>
            </a:r>
            <a:r>
              <a:rPr kumimoji="1" lang="en-US" altLang="ko-Kore-KR" dirty="0"/>
              <a:t> </a:t>
            </a:r>
          </a:p>
          <a:p>
            <a:pPr latinLnBrk="0"/>
            <a:r>
              <a:rPr kumimoji="1" lang="en-US" altLang="ko-Kore-KR" dirty="0" err="1"/>
              <a:t>Perwakilan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pemerintah</a:t>
            </a:r>
            <a:r>
              <a:rPr kumimoji="1" lang="en-US" altLang="ko-Kore-KR" dirty="0"/>
              <a:t>, </a:t>
            </a:r>
          </a:p>
          <a:p>
            <a:pPr latinLnBrk="0"/>
            <a:r>
              <a:rPr kumimoji="1" lang="en-US" altLang="ko-Kore-KR" dirty="0" err="1"/>
              <a:t>Perwakilan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pengusaha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Perwakilan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</a:t>
            </a:r>
          </a:p>
          <a:p>
            <a:pPr marL="0" indent="0" latinLnBrk="0">
              <a:buNone/>
            </a:pPr>
            <a:r>
              <a:rPr kumimoji="1" lang="en-US" altLang="ko-Kore-KR" dirty="0" err="1"/>
              <a:t>Sejak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tahun</a:t>
            </a:r>
            <a:r>
              <a:rPr kumimoji="1" lang="en-US" altLang="ko-Kore-KR" dirty="0"/>
              <a:t> 1919, ILO </a:t>
            </a:r>
            <a:r>
              <a:rPr kumimoji="1" lang="en-US" altLang="ko-Kore-KR" dirty="0" err="1"/>
              <a:t>telah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mengadopsi</a:t>
            </a:r>
            <a:r>
              <a:rPr kumimoji="1" lang="en-US" altLang="ko-Kore-KR" dirty="0"/>
              <a:t> total 191 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. </a:t>
            </a:r>
          </a:p>
          <a:p>
            <a:pPr marL="0" indent="0" latinLnBrk="0">
              <a:buNone/>
            </a:pPr>
            <a:r>
              <a:rPr kumimoji="1" lang="en-US" altLang="ko-Kore-KR" dirty="0"/>
              <a:t>10 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Fundamental, </a:t>
            </a:r>
          </a:p>
          <a:p>
            <a:pPr marL="0" indent="0" latinLnBrk="0">
              <a:buNone/>
            </a:pPr>
            <a:r>
              <a:rPr kumimoji="1" lang="en-US" altLang="ko-Kore-KR" dirty="0"/>
              <a:t>4 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Tata Kelola (</a:t>
            </a:r>
            <a:r>
              <a:rPr kumimoji="1" lang="en-US" altLang="ko-Kore-KR" dirty="0" err="1"/>
              <a:t>Prioritas</a:t>
            </a:r>
            <a:r>
              <a:rPr kumimoji="1" lang="en-US" altLang="ko-Kore-KR" dirty="0"/>
              <a:t>) </a:t>
            </a:r>
          </a:p>
          <a:p>
            <a:pPr marL="0" indent="0" latinLnBrk="0">
              <a:buNone/>
            </a:pPr>
            <a:r>
              <a:rPr kumimoji="1" lang="en-US" altLang="ko-Kore-KR" dirty="0"/>
              <a:t>177 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Teknis. </a:t>
            </a:r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B413C41-5880-5F23-8241-0C7435D1E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11</a:t>
            </a:fld>
            <a:endParaRPr lang="en-GB"/>
          </a:p>
        </p:txBody>
      </p:sp>
      <p:pic>
        <p:nvPicPr>
          <p:cNvPr id="5" name="Picture 2" descr="https://encrypted-tbn3.gstatic.com/images?q=tbn:ANd9GcT3Y8WXm-fJ-Cn3EixvLSSjz0iQQnA-eBoHAtYtIA4lEN2XK6ke0Q">
            <a:extLst>
              <a:ext uri="{FF2B5EF4-FFF2-40B4-BE49-F238E27FC236}">
                <a16:creationId xmlns:a16="http://schemas.microsoft.com/office/drawing/2014/main" id="{5BB97230-218A-A148-6859-09D9C5650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87" y="538715"/>
            <a:ext cx="3229223" cy="524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077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5790488-A090-9A40-8F24-F1FB0C5D0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5017"/>
            <a:ext cx="10952018" cy="5971309"/>
          </a:xfrm>
        </p:spPr>
        <p:txBody>
          <a:bodyPr>
            <a:normAutofit lnSpcReduction="10000"/>
          </a:bodyPr>
          <a:lstStyle/>
          <a:p>
            <a:pPr latinLnBrk="0"/>
            <a:r>
              <a:rPr lang="en-US" altLang="ko-KR" b="1" dirty="0"/>
              <a:t>10 </a:t>
            </a:r>
            <a:r>
              <a:rPr lang="en-US" altLang="ko-KR" b="1" dirty="0" err="1"/>
              <a:t>Konvensi</a:t>
            </a:r>
            <a:r>
              <a:rPr lang="en-US" altLang="ko-KR" b="1" dirty="0"/>
              <a:t> Fundamental </a:t>
            </a:r>
            <a:r>
              <a:rPr lang="en-US" altLang="ko-KR" dirty="0" err="1"/>
              <a:t>menetapkan</a:t>
            </a:r>
            <a:r>
              <a:rPr lang="en-US" altLang="ko-KR" dirty="0"/>
              <a:t> </a:t>
            </a:r>
            <a:r>
              <a:rPr lang="en-US" altLang="ko-KR" dirty="0" err="1"/>
              <a:t>standar</a:t>
            </a:r>
            <a:r>
              <a:rPr lang="en-US" altLang="ko-KR" dirty="0"/>
              <a:t> minimum, </a:t>
            </a:r>
            <a:r>
              <a:rPr lang="en-US" altLang="ko-KR" dirty="0" err="1"/>
              <a:t>terutama</a:t>
            </a:r>
            <a:r>
              <a:rPr lang="en-US" altLang="ko-KR" dirty="0"/>
              <a:t> </a:t>
            </a:r>
            <a:r>
              <a:rPr lang="en-US" altLang="ko-KR" dirty="0" err="1"/>
              <a:t>kewajiban</a:t>
            </a:r>
            <a:r>
              <a:rPr lang="en-US" altLang="ko-KR" dirty="0"/>
              <a:t> Negara dan </a:t>
            </a:r>
            <a:r>
              <a:rPr lang="en-US" altLang="ko-KR" dirty="0" err="1"/>
              <a:t>tanggung</a:t>
            </a:r>
            <a:r>
              <a:rPr lang="en-US" altLang="ko-KR" dirty="0"/>
              <a:t> </a:t>
            </a:r>
            <a:r>
              <a:rPr lang="en-US" altLang="ko-KR" dirty="0" err="1"/>
              <a:t>jawab</a:t>
            </a:r>
            <a:r>
              <a:rPr lang="en-US" altLang="ko-KR" dirty="0"/>
              <a:t> Masyarakat, </a:t>
            </a:r>
            <a:r>
              <a:rPr lang="en-US" altLang="ko-KR" dirty="0" err="1"/>
              <a:t>untuk</a:t>
            </a:r>
            <a:r>
              <a:rPr lang="en-US" altLang="ko-KR" dirty="0"/>
              <a:t> </a:t>
            </a:r>
            <a:r>
              <a:rPr lang="en-US" altLang="ko-KR" dirty="0" err="1"/>
              <a:t>menciptakan</a:t>
            </a:r>
            <a:r>
              <a:rPr lang="en-US" altLang="ko-KR" dirty="0"/>
              <a:t> </a:t>
            </a:r>
            <a:r>
              <a:rPr lang="en-US" altLang="ko-KR" dirty="0" err="1"/>
              <a:t>prakondisi</a:t>
            </a:r>
            <a:r>
              <a:rPr lang="en-US" altLang="ko-KR" dirty="0"/>
              <a:t> </a:t>
            </a:r>
            <a:r>
              <a:rPr lang="en-US" altLang="ko-KR" dirty="0" err="1"/>
              <a:t>bagi</a:t>
            </a:r>
            <a:r>
              <a:rPr lang="en-US" altLang="ko-KR" dirty="0"/>
              <a:t> </a:t>
            </a:r>
            <a:r>
              <a:rPr lang="en-US" altLang="ko-KR" dirty="0" err="1"/>
              <a:t>hak</a:t>
            </a:r>
            <a:r>
              <a:rPr lang="en-US" altLang="ko-KR" dirty="0"/>
              <a:t> </a:t>
            </a:r>
            <a:r>
              <a:rPr lang="en-US" altLang="ko-KR" dirty="0" err="1"/>
              <a:t>asasi</a:t>
            </a:r>
            <a:r>
              <a:rPr lang="en-US" altLang="ko-KR" dirty="0"/>
              <a:t> </a:t>
            </a:r>
            <a:r>
              <a:rPr lang="en-US" altLang="ko-KR" dirty="0" err="1"/>
              <a:t>manusia</a:t>
            </a:r>
            <a:r>
              <a:rPr lang="en-US" altLang="ko-KR" dirty="0"/>
              <a:t>, </a:t>
            </a:r>
            <a:r>
              <a:rPr lang="en-US" altLang="ko-KR" dirty="0" err="1"/>
              <a:t>membuka</a:t>
            </a:r>
            <a:r>
              <a:rPr lang="en-US" altLang="ko-KR" dirty="0"/>
              <a:t> </a:t>
            </a:r>
            <a:r>
              <a:rPr lang="en-US" altLang="ko-KR" dirty="0" err="1"/>
              <a:t>pintu</a:t>
            </a:r>
            <a:r>
              <a:rPr lang="en-US" altLang="ko-KR" dirty="0"/>
              <a:t> </a:t>
            </a:r>
            <a:r>
              <a:rPr lang="en-US" altLang="ko-KR" dirty="0" err="1"/>
              <a:t>bagi</a:t>
            </a:r>
            <a:r>
              <a:rPr lang="en-US" altLang="ko-KR" dirty="0"/>
              <a:t> </a:t>
            </a:r>
            <a:r>
              <a:rPr lang="en-US" altLang="ko-KR" dirty="0" err="1"/>
              <a:t>mitra</a:t>
            </a:r>
            <a:r>
              <a:rPr lang="en-US" altLang="ko-KR" dirty="0"/>
              <a:t> </a:t>
            </a:r>
            <a:r>
              <a:rPr lang="en-US" altLang="ko-KR" dirty="0" err="1"/>
              <a:t>sosial</a:t>
            </a:r>
            <a:r>
              <a:rPr lang="en-US" altLang="ko-KR" dirty="0"/>
              <a:t> </a:t>
            </a:r>
            <a:r>
              <a:rPr lang="en-US" altLang="ko-KR" dirty="0" err="1"/>
              <a:t>untuk</a:t>
            </a:r>
            <a:r>
              <a:rPr lang="en-US" altLang="ko-KR" dirty="0"/>
              <a:t> </a:t>
            </a:r>
            <a:r>
              <a:rPr lang="en-US" altLang="ko-KR" dirty="0" err="1"/>
              <a:t>mengkonsolidasikan</a:t>
            </a:r>
            <a:r>
              <a:rPr lang="en-US" altLang="ko-KR" dirty="0"/>
              <a:t> </a:t>
            </a:r>
            <a:r>
              <a:rPr lang="en-US" altLang="ko-KR" dirty="0" err="1"/>
              <a:t>perdamaian</a:t>
            </a:r>
            <a:r>
              <a:rPr lang="en-US" altLang="ko-KR" dirty="0"/>
              <a:t> </a:t>
            </a:r>
            <a:r>
              <a:rPr lang="en-US" altLang="ko-KR" dirty="0" err="1"/>
              <a:t>industri</a:t>
            </a:r>
            <a:r>
              <a:rPr lang="en-US" altLang="ko-KR" dirty="0"/>
              <a:t> dan </a:t>
            </a:r>
            <a:r>
              <a:rPr lang="en-US" altLang="ko-KR" dirty="0" err="1"/>
              <a:t>mempromosikan</a:t>
            </a:r>
            <a:r>
              <a:rPr lang="en-US" altLang="ko-KR" dirty="0"/>
              <a:t> </a:t>
            </a:r>
            <a:r>
              <a:rPr lang="en-US" altLang="ko-KR" dirty="0" err="1"/>
              <a:t>keadilan</a:t>
            </a:r>
            <a:r>
              <a:rPr lang="en-US" altLang="ko-KR" dirty="0"/>
              <a:t> </a:t>
            </a:r>
            <a:r>
              <a:rPr lang="en-US" altLang="ko-KR" dirty="0" err="1"/>
              <a:t>sosial</a:t>
            </a:r>
            <a:r>
              <a:rPr lang="en-US" altLang="ko-Kore-KR" dirty="0"/>
              <a:t>. </a:t>
            </a:r>
          </a:p>
          <a:p>
            <a:pPr latinLnBrk="0"/>
            <a:r>
              <a:rPr lang="en-US" altLang="ko-KR" b="1" dirty="0"/>
              <a:t>4 Tata Kelola (</a:t>
            </a:r>
            <a:r>
              <a:rPr lang="en-US" altLang="ko-KR" b="1" dirty="0" err="1"/>
              <a:t>Prioritas</a:t>
            </a:r>
            <a:r>
              <a:rPr lang="en-US" altLang="ko-KR" b="1" dirty="0"/>
              <a:t>) </a:t>
            </a:r>
            <a:r>
              <a:rPr lang="en-US" altLang="ko-KR" dirty="0" err="1"/>
              <a:t>Konvensi-konvensi</a:t>
            </a:r>
            <a:r>
              <a:rPr lang="en-US" altLang="ko-KR" dirty="0"/>
              <a:t> </a:t>
            </a:r>
            <a:r>
              <a:rPr lang="en-US" altLang="ko-KR" dirty="0" err="1"/>
              <a:t>mengenai</a:t>
            </a:r>
            <a:r>
              <a:rPr lang="en-US" altLang="ko-KR" dirty="0"/>
              <a:t> </a:t>
            </a:r>
            <a:r>
              <a:rPr lang="en-US" altLang="ko-KR" dirty="0" err="1"/>
              <a:t>kebijakan</a:t>
            </a:r>
            <a:r>
              <a:rPr lang="en-US" altLang="ko-KR" dirty="0"/>
              <a:t> </a:t>
            </a:r>
            <a:r>
              <a:rPr lang="en-US" altLang="ko-KR" dirty="0" err="1"/>
              <a:t>dasar</a:t>
            </a:r>
            <a:r>
              <a:rPr lang="en-US" altLang="ko-KR" dirty="0"/>
              <a:t> </a:t>
            </a:r>
            <a:r>
              <a:rPr lang="en-US" altLang="ko-KR" dirty="0" err="1"/>
              <a:t>administrasi</a:t>
            </a:r>
            <a:r>
              <a:rPr lang="en-US" altLang="ko-KR" dirty="0"/>
              <a:t> </a:t>
            </a:r>
            <a:r>
              <a:rPr lang="en-US" altLang="ko-KR" dirty="0" err="1"/>
              <a:t>ketenagakerjaan</a:t>
            </a:r>
            <a:r>
              <a:rPr lang="en-US" altLang="ko-KR" dirty="0"/>
              <a:t> Negara </a:t>
            </a:r>
            <a:r>
              <a:rPr lang="en-US" altLang="ko-KR" dirty="0" err="1"/>
              <a:t>seperti</a:t>
            </a:r>
            <a:r>
              <a:rPr lang="en-US" altLang="ko-KR" dirty="0"/>
              <a:t> </a:t>
            </a:r>
            <a:r>
              <a:rPr lang="en-US" altLang="ko-KR" dirty="0" err="1"/>
              <a:t>pengawasan</a:t>
            </a:r>
            <a:r>
              <a:rPr lang="en-US" altLang="ko-KR" dirty="0"/>
              <a:t> </a:t>
            </a:r>
            <a:r>
              <a:rPr lang="en-US" altLang="ko-KR" dirty="0" err="1"/>
              <a:t>ketenagakerjaan</a:t>
            </a:r>
            <a:r>
              <a:rPr lang="en-US" altLang="ko-KR" dirty="0"/>
              <a:t>, </a:t>
            </a:r>
            <a:r>
              <a:rPr lang="en-US" altLang="ko-KR" dirty="0" err="1"/>
              <a:t>kebijakan</a:t>
            </a:r>
            <a:r>
              <a:rPr lang="en-US" altLang="ko-KR" dirty="0"/>
              <a:t> </a:t>
            </a:r>
            <a:r>
              <a:rPr lang="en-US" altLang="ko-KR" dirty="0" err="1"/>
              <a:t>ketenagakerjaan</a:t>
            </a:r>
            <a:r>
              <a:rPr lang="en-US" altLang="ko-KR" dirty="0"/>
              <a:t>, dan </a:t>
            </a:r>
            <a:r>
              <a:rPr lang="en-US" altLang="ko-KR" dirty="0" err="1"/>
              <a:t>konsultasi</a:t>
            </a:r>
            <a:r>
              <a:rPr lang="en-US" altLang="ko-KR" dirty="0"/>
              <a:t> </a:t>
            </a:r>
            <a:r>
              <a:rPr lang="en-US" altLang="ko-KR" dirty="0" err="1"/>
              <a:t>tripartit</a:t>
            </a:r>
            <a:r>
              <a:rPr lang="en-US" altLang="ko-KR" b="1" dirty="0"/>
              <a:t>. </a:t>
            </a:r>
          </a:p>
          <a:p>
            <a:pPr latinLnBrk="0"/>
            <a:r>
              <a:rPr lang="en-US" altLang="ko-KR" b="1" dirty="0"/>
              <a:t>177 </a:t>
            </a:r>
            <a:r>
              <a:rPr lang="en-US" altLang="ko-KR" b="1" dirty="0" err="1"/>
              <a:t>Konvensi</a:t>
            </a:r>
            <a:r>
              <a:rPr lang="en-US" altLang="ko-KR" b="1" dirty="0"/>
              <a:t> Teknis </a:t>
            </a:r>
            <a:r>
              <a:rPr lang="en-US" altLang="ko-KR" dirty="0" err="1"/>
              <a:t>adalah</a:t>
            </a:r>
            <a:r>
              <a:rPr lang="en-US" altLang="ko-KR" dirty="0"/>
              <a:t> </a:t>
            </a:r>
            <a:r>
              <a:rPr lang="en-US" altLang="ko-KR" dirty="0" err="1"/>
              <a:t>konvensi</a:t>
            </a:r>
            <a:r>
              <a:rPr lang="en-US" altLang="ko-KR" dirty="0"/>
              <a:t> yang </a:t>
            </a:r>
            <a:r>
              <a:rPr lang="en-US" altLang="ko-KR" dirty="0" err="1"/>
              <a:t>secara</a:t>
            </a:r>
            <a:r>
              <a:rPr lang="en-US" altLang="ko-KR" dirty="0"/>
              <a:t> </a:t>
            </a:r>
            <a:r>
              <a:rPr lang="en-US" altLang="ko-KR" dirty="0" err="1"/>
              <a:t>praktis</a:t>
            </a:r>
            <a:r>
              <a:rPr lang="en-US" altLang="ko-KR" dirty="0"/>
              <a:t> </a:t>
            </a:r>
            <a:r>
              <a:rPr lang="en-US" altLang="ko-KR" dirty="0" err="1"/>
              <a:t>penting</a:t>
            </a:r>
            <a:r>
              <a:rPr lang="en-US" altLang="ko-KR" dirty="0"/>
              <a:t> </a:t>
            </a:r>
            <a:r>
              <a:rPr lang="en-US" altLang="ko-KR" dirty="0" err="1"/>
              <a:t>bagi</a:t>
            </a:r>
            <a:r>
              <a:rPr lang="en-US" altLang="ko-KR" dirty="0"/>
              <a:t> </a:t>
            </a:r>
            <a:r>
              <a:rPr lang="en-US" altLang="ko-KR" dirty="0" err="1"/>
              <a:t>pekerja</a:t>
            </a:r>
            <a:r>
              <a:rPr lang="en-US" altLang="ko-KR" dirty="0"/>
              <a:t> </a:t>
            </a:r>
            <a:r>
              <a:rPr lang="en-US" altLang="ko-KR" dirty="0" err="1"/>
              <a:t>biasa</a:t>
            </a:r>
            <a:r>
              <a:rPr lang="en-US" altLang="ko-KR" dirty="0"/>
              <a:t>, juga </a:t>
            </a:r>
            <a:r>
              <a:rPr lang="en-US" altLang="ko-KR" dirty="0" err="1"/>
              <a:t>lebih</a:t>
            </a:r>
            <a:r>
              <a:rPr lang="en-US" altLang="ko-KR" dirty="0"/>
              <a:t> </a:t>
            </a:r>
            <a:r>
              <a:rPr lang="en-US" altLang="ko-KR" dirty="0" err="1"/>
              <a:t>relevan</a:t>
            </a:r>
            <a:r>
              <a:rPr lang="en-US" altLang="ko-KR" dirty="0"/>
              <a:t> </a:t>
            </a:r>
            <a:r>
              <a:rPr lang="en-US" altLang="ko-KR" dirty="0" err="1"/>
              <a:t>dengan</a:t>
            </a:r>
            <a:r>
              <a:rPr lang="en-US" altLang="ko-KR" dirty="0"/>
              <a:t> </a:t>
            </a:r>
            <a:r>
              <a:rPr lang="en-US" altLang="ko-KR" dirty="0" err="1"/>
              <a:t>kondisi</a:t>
            </a:r>
            <a:r>
              <a:rPr lang="en-US" altLang="ko-KR" dirty="0"/>
              <a:t> </a:t>
            </a:r>
            <a:r>
              <a:rPr lang="en-US" altLang="ko-KR" dirty="0" err="1"/>
              <a:t>kerja</a:t>
            </a:r>
            <a:r>
              <a:rPr lang="en-US" altLang="ko-KR" dirty="0"/>
              <a:t> dan </a:t>
            </a:r>
            <a:r>
              <a:rPr lang="en-US" altLang="ko-KR" dirty="0" err="1"/>
              <a:t>hubungan</a:t>
            </a:r>
            <a:r>
              <a:rPr lang="en-US" altLang="ko-KR" dirty="0"/>
              <a:t> industrial </a:t>
            </a:r>
            <a:r>
              <a:rPr lang="en-US" altLang="ko-KR" dirty="0" err="1"/>
              <a:t>seperti</a:t>
            </a:r>
            <a:r>
              <a:rPr lang="en-US" altLang="ko-KR" dirty="0"/>
              <a:t> jam </a:t>
            </a:r>
            <a:r>
              <a:rPr lang="en-US" altLang="ko-KR" dirty="0" err="1"/>
              <a:t>kerja</a:t>
            </a:r>
            <a:r>
              <a:rPr lang="en-US" altLang="ko-KR" dirty="0"/>
              <a:t>, </a:t>
            </a:r>
            <a:r>
              <a:rPr lang="en-US" altLang="ko-KR" dirty="0" err="1"/>
              <a:t>upah</a:t>
            </a:r>
            <a:r>
              <a:rPr lang="en-US" altLang="ko-KR" dirty="0"/>
              <a:t>, </a:t>
            </a:r>
            <a:r>
              <a:rPr lang="en-US" altLang="ko-KR" dirty="0" err="1"/>
              <a:t>keselamatan</a:t>
            </a:r>
            <a:r>
              <a:rPr lang="en-US" altLang="ko-KR" dirty="0"/>
              <a:t> dan </a:t>
            </a:r>
            <a:r>
              <a:rPr lang="en-US" altLang="ko-KR" dirty="0" err="1"/>
              <a:t>kesehatan</a:t>
            </a:r>
            <a:r>
              <a:rPr lang="en-US" altLang="ko-KR" dirty="0"/>
              <a:t> </a:t>
            </a:r>
            <a:r>
              <a:rPr lang="en-US" altLang="ko-KR" dirty="0" err="1"/>
              <a:t>kerja</a:t>
            </a:r>
            <a:r>
              <a:rPr lang="en-US" altLang="ko-KR" dirty="0"/>
              <a:t>, </a:t>
            </a:r>
            <a:r>
              <a:rPr lang="en-US" altLang="ko-KR" dirty="0" err="1"/>
              <a:t>perlindungan</a:t>
            </a:r>
            <a:r>
              <a:rPr lang="en-US" altLang="ko-KR" dirty="0"/>
              <a:t> </a:t>
            </a:r>
            <a:r>
              <a:rPr lang="en-US" altLang="ko-KR" dirty="0" err="1"/>
              <a:t>kehamilan</a:t>
            </a:r>
            <a:r>
              <a:rPr lang="en-US" altLang="ko-KR" dirty="0"/>
              <a:t>, </a:t>
            </a:r>
            <a:r>
              <a:rPr lang="en-US" altLang="ko-KR" dirty="0" err="1"/>
              <a:t>jaminan</a:t>
            </a:r>
            <a:r>
              <a:rPr lang="en-US" altLang="ko-KR" dirty="0"/>
              <a:t> </a:t>
            </a:r>
            <a:r>
              <a:rPr lang="en-US" altLang="ko-KR" dirty="0" err="1"/>
              <a:t>kerja</a:t>
            </a:r>
            <a:r>
              <a:rPr lang="en-US" altLang="ko-KR" dirty="0"/>
              <a:t>, </a:t>
            </a:r>
            <a:r>
              <a:rPr lang="en-US" altLang="ko-KR" dirty="0" err="1"/>
              <a:t>pelatihan</a:t>
            </a:r>
            <a:r>
              <a:rPr lang="en-US" altLang="ko-KR" dirty="0"/>
              <a:t> </a:t>
            </a:r>
            <a:r>
              <a:rPr lang="en-US" altLang="ko-KR" dirty="0" err="1"/>
              <a:t>kejuruan</a:t>
            </a:r>
            <a:r>
              <a:rPr lang="en-US" altLang="ko-KR" dirty="0"/>
              <a:t>, </a:t>
            </a:r>
            <a:r>
              <a:rPr lang="en-US" altLang="ko-KR" dirty="0" err="1"/>
              <a:t>jaminan</a:t>
            </a:r>
            <a:r>
              <a:rPr lang="en-US" altLang="ko-KR" dirty="0"/>
              <a:t> </a:t>
            </a:r>
            <a:r>
              <a:rPr lang="en-US" altLang="ko-KR" dirty="0" err="1"/>
              <a:t>sosial</a:t>
            </a:r>
            <a:r>
              <a:rPr lang="en-US" altLang="ko-KR" dirty="0"/>
              <a:t>, dan </a:t>
            </a:r>
            <a:r>
              <a:rPr lang="en-US" altLang="ko-KR" dirty="0" err="1"/>
              <a:t>perwakilan</a:t>
            </a:r>
            <a:r>
              <a:rPr lang="en-US" altLang="ko-KR" dirty="0"/>
              <a:t> </a:t>
            </a:r>
            <a:r>
              <a:rPr lang="en-US" altLang="ko-KR" dirty="0" err="1"/>
              <a:t>pekerja</a:t>
            </a:r>
            <a:r>
              <a:rPr lang="en-US" altLang="ko-KR" dirty="0"/>
              <a:t>, </a:t>
            </a:r>
            <a:r>
              <a:rPr lang="en-US" altLang="ko-KR" dirty="0" err="1"/>
              <a:t>dll</a:t>
            </a:r>
            <a:r>
              <a:rPr lang="en-US" altLang="ko-KR" dirty="0"/>
              <a:t>. </a:t>
            </a:r>
            <a:endParaRPr kumimoji="1" lang="ko-Kore-KR" altLang="en-US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5427934E-5B41-CC49-9B4A-C20E75048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122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85CCD705-71DA-A1C5-4D3C-9B12851C5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6C5A-9C7E-4642-94CC-C833C3321E80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3F7678-5EF3-D499-D31B-291742AAD471}"/>
              </a:ext>
            </a:extLst>
          </p:cNvPr>
          <p:cNvSpPr txBox="1"/>
          <p:nvPr/>
        </p:nvSpPr>
        <p:spPr>
          <a:xfrm>
            <a:off x="3938953" y="4624268"/>
            <a:ext cx="2919046" cy="156966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ore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10</a:t>
            </a:r>
          </a:p>
          <a:p>
            <a:pPr algn="ctr"/>
            <a:r>
              <a:rPr kumimoji="1" lang="en-US" altLang="ko-Kore-KR" sz="3200" b="1" dirty="0" err="1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Konvensi</a:t>
            </a:r>
            <a:r>
              <a:rPr kumimoji="1" lang="en-US" altLang="ko-Kore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</a:p>
          <a:p>
            <a:pPr algn="ctr"/>
            <a:r>
              <a:rPr kumimoji="1" lang="en-US" altLang="ko-Kore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Fundamental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6F7C45-586F-BB57-EB5D-826008A80C64}"/>
              </a:ext>
            </a:extLst>
          </p:cNvPr>
          <p:cNvSpPr txBox="1"/>
          <p:nvPr/>
        </p:nvSpPr>
        <p:spPr>
          <a:xfrm>
            <a:off x="8381982" y="4626630"/>
            <a:ext cx="2919046" cy="156966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ore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4</a:t>
            </a:r>
          </a:p>
          <a:p>
            <a:pPr algn="ctr"/>
            <a:r>
              <a:rPr kumimoji="1" lang="en-US" altLang="ko-Kore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kumimoji="1" lang="en-US" altLang="ko-Kore-KR" sz="3200" b="1" dirty="0" err="1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Konvensi</a:t>
            </a:r>
            <a:r>
              <a:rPr kumimoji="1" lang="en-US" altLang="ko-Kore-KR" sz="32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</a:p>
          <a:p>
            <a:pPr algn="ctr"/>
            <a:r>
              <a:rPr kumimoji="1" lang="en-US" altLang="ko-Kore-KR" sz="3200" b="1" dirty="0" err="1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Prioritas</a:t>
            </a:r>
            <a:endParaRPr kumimoji="1" lang="en-US" altLang="ko-Kore-KR" sz="32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70B21A-9924-B984-6C54-248EDAE6AA5E}"/>
              </a:ext>
            </a:extLst>
          </p:cNvPr>
          <p:cNvSpPr txBox="1"/>
          <p:nvPr/>
        </p:nvSpPr>
        <p:spPr>
          <a:xfrm>
            <a:off x="3756571" y="712168"/>
            <a:ext cx="7725494" cy="298543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endParaRPr kumimoji="1" lang="en-US" altLang="ko-Kore-KR" sz="3200" b="1" dirty="0">
              <a:solidFill>
                <a:schemeClr val="bg1"/>
              </a:solidFill>
            </a:endParaRPr>
          </a:p>
          <a:p>
            <a:pPr algn="ctr"/>
            <a:r>
              <a:rPr kumimoji="1" lang="en-US" altLang="ko-Kore-KR" sz="40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177 </a:t>
            </a:r>
          </a:p>
          <a:p>
            <a:pPr algn="ctr"/>
            <a:r>
              <a:rPr kumimoji="1" lang="en-US" altLang="ko-Kore-KR" sz="4000" b="1" dirty="0" err="1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Konvensi</a:t>
            </a:r>
            <a:r>
              <a:rPr kumimoji="1" lang="en-US" altLang="ko-Kore-KR" sz="4000" b="1" dirty="0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  <a:r>
              <a:rPr kumimoji="1" lang="en-US" altLang="ko-Kore-KR" sz="4000" b="1" dirty="0" err="1">
                <a:solidFill>
                  <a:schemeClr val="bg1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Teknikal</a:t>
            </a:r>
            <a:endParaRPr kumimoji="1" lang="en-US" altLang="ko-Kore-KR" sz="40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algn="ctr"/>
            <a:endParaRPr kumimoji="1" lang="en-US" altLang="ko-Kore-KR" sz="4000" b="1" dirty="0">
              <a:solidFill>
                <a:schemeClr val="bg1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algn="ctr"/>
            <a:endParaRPr kumimoji="1" lang="en-US" altLang="ko-Kore-KR" dirty="0"/>
          </a:p>
          <a:p>
            <a:endParaRPr kumimoji="1" lang="ko-Kore-KR" altLang="en-US"/>
          </a:p>
        </p:txBody>
      </p:sp>
      <p:sp>
        <p:nvSpPr>
          <p:cNvPr id="6" name="오른쪽 화살표[R] 5">
            <a:extLst>
              <a:ext uri="{FF2B5EF4-FFF2-40B4-BE49-F238E27FC236}">
                <a16:creationId xmlns:a16="http://schemas.microsoft.com/office/drawing/2014/main" id="{DEA99917-2494-A1F0-555F-6F68B2DA6148}"/>
              </a:ext>
            </a:extLst>
          </p:cNvPr>
          <p:cNvSpPr/>
          <p:nvPr/>
        </p:nvSpPr>
        <p:spPr>
          <a:xfrm rot="16200000">
            <a:off x="4994031" y="3905857"/>
            <a:ext cx="738554" cy="5777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7" name="오른쪽 화살표[R] 6">
            <a:extLst>
              <a:ext uri="{FF2B5EF4-FFF2-40B4-BE49-F238E27FC236}">
                <a16:creationId xmlns:a16="http://schemas.microsoft.com/office/drawing/2014/main" id="{7B003331-FE37-0C56-C0B4-D8B6608C2D2F}"/>
              </a:ext>
            </a:extLst>
          </p:cNvPr>
          <p:cNvSpPr/>
          <p:nvPr/>
        </p:nvSpPr>
        <p:spPr>
          <a:xfrm rot="16200000">
            <a:off x="9472246" y="3917577"/>
            <a:ext cx="738554" cy="5777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3D55B8-088B-EB58-4AFD-43C65FB46077}"/>
              </a:ext>
            </a:extLst>
          </p:cNvPr>
          <p:cNvSpPr txBox="1"/>
          <p:nvPr/>
        </p:nvSpPr>
        <p:spPr>
          <a:xfrm>
            <a:off x="175846" y="3541399"/>
            <a:ext cx="3341077" cy="28007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kumimoji="1" lang="en-US" altLang="ko-Kore-KR" sz="4400" b="1" dirty="0">
              <a:solidFill>
                <a:srgbClr val="002060"/>
              </a:solidFill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algn="ctr"/>
            <a:r>
              <a:rPr kumimoji="1" lang="en-US" altLang="ko-Kore-KR" sz="4400" b="1" dirty="0">
                <a:solidFill>
                  <a:srgbClr val="00206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191 </a:t>
            </a:r>
          </a:p>
          <a:p>
            <a:pPr algn="ctr"/>
            <a:r>
              <a:rPr kumimoji="1" lang="en-US" altLang="ko-Kore-KR" sz="4400" b="1" dirty="0" err="1">
                <a:solidFill>
                  <a:srgbClr val="00206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Konvensi</a:t>
            </a:r>
            <a:r>
              <a:rPr kumimoji="1" lang="en-US" altLang="ko-Kore-KR" sz="4400" b="1" dirty="0">
                <a:solidFill>
                  <a:srgbClr val="002060"/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</a:t>
            </a:r>
          </a:p>
          <a:p>
            <a:pPr algn="ctr"/>
            <a:endParaRPr kumimoji="1" lang="en-US" altLang="ko-Kore-KR" sz="4400" b="1" dirty="0">
              <a:solidFill>
                <a:srgbClr val="002060"/>
              </a:solidFill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1D80CBFF-FCA0-9974-A5DD-6FA04D56C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66" y="607238"/>
            <a:ext cx="3035300" cy="276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791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7E72F8-753A-7C85-0437-9EE47CF9E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dirty="0" err="1"/>
              <a:t>Pertanyaan</a:t>
            </a:r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D15A8A0-3C4A-52BC-9E19-8FE47B45E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14</a:t>
            </a:fld>
            <a:endParaRPr lang="en-GB"/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9C8F9DAB-6C51-FA01-DC0B-C4B0DA353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Apa</a:t>
            </a:r>
            <a:r>
              <a:rPr lang="en-US" altLang="ko-Kore-KR" dirty="0"/>
              <a:t> </a:t>
            </a:r>
            <a:r>
              <a:rPr lang="en-US" altLang="ko-Kore-KR" dirty="0" err="1"/>
              <a:t>saja</a:t>
            </a:r>
            <a:r>
              <a:rPr lang="en-US" altLang="ko-Kore-KR" dirty="0"/>
              <a:t> 3 </a:t>
            </a:r>
            <a:r>
              <a:rPr lang="en-US" altLang="ko-Kore-KR" dirty="0" err="1"/>
              <a:t>kategori</a:t>
            </a:r>
            <a:r>
              <a:rPr lang="en-US" altLang="ko-Kore-KR" dirty="0"/>
              <a:t> yang </a:t>
            </a:r>
            <a:r>
              <a:rPr lang="en-US" altLang="ko-Kore-KR" dirty="0" err="1"/>
              <a:t>mencakup</a:t>
            </a:r>
            <a:r>
              <a:rPr lang="en-US" altLang="ko-Kore-KR" dirty="0"/>
              <a:t> 191 </a:t>
            </a:r>
            <a:r>
              <a:rPr lang="en-US" altLang="ko-Kore-KR" dirty="0" err="1"/>
              <a:t>Konvensi</a:t>
            </a:r>
            <a:r>
              <a:rPr lang="en-US" altLang="ko-Kore-KR" dirty="0"/>
              <a:t> ILO?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Berapa</a:t>
            </a:r>
            <a:r>
              <a:rPr lang="en-US" altLang="ko-Kore-KR" dirty="0"/>
              <a:t> </a:t>
            </a:r>
            <a:r>
              <a:rPr lang="en-US" altLang="ko-Kore-KR" dirty="0" err="1"/>
              <a:t>banyak</a:t>
            </a:r>
            <a:r>
              <a:rPr lang="en-US" altLang="ko-Kore-KR" dirty="0"/>
              <a:t> </a:t>
            </a:r>
            <a:r>
              <a:rPr lang="en-US" altLang="ko-Kore-KR" dirty="0" err="1"/>
              <a:t>Konvensi</a:t>
            </a:r>
            <a:r>
              <a:rPr lang="en-US" altLang="ko-Kore-KR" dirty="0"/>
              <a:t> Fundamental?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Berapa</a:t>
            </a:r>
            <a:r>
              <a:rPr lang="en-US" altLang="ko-Kore-KR" dirty="0"/>
              <a:t> </a:t>
            </a:r>
            <a:r>
              <a:rPr lang="en-US" altLang="ko-Kore-KR" dirty="0" err="1"/>
              <a:t>banyak</a:t>
            </a:r>
            <a:r>
              <a:rPr lang="en-US" altLang="ko-Kore-KR" dirty="0"/>
              <a:t> </a:t>
            </a:r>
            <a:r>
              <a:rPr lang="en-US" altLang="ko-Kore-KR" dirty="0" err="1"/>
              <a:t>Konvensi</a:t>
            </a:r>
            <a:r>
              <a:rPr lang="en-US" altLang="ko-Kore-KR" dirty="0"/>
              <a:t> Tata Kelola?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Berapa</a:t>
            </a:r>
            <a:r>
              <a:rPr lang="en-US" altLang="ko-Kore-KR" dirty="0"/>
              <a:t> </a:t>
            </a:r>
            <a:r>
              <a:rPr lang="en-US" altLang="ko-Kore-KR" dirty="0" err="1"/>
              <a:t>banyak</a:t>
            </a:r>
            <a:r>
              <a:rPr lang="en-US" altLang="ko-Kore-KR" dirty="0"/>
              <a:t> </a:t>
            </a:r>
            <a:r>
              <a:rPr lang="en-US" altLang="ko-Kore-KR" dirty="0" err="1"/>
              <a:t>Konvensi</a:t>
            </a:r>
            <a:r>
              <a:rPr lang="en-US" altLang="ko-Kore-KR" dirty="0"/>
              <a:t> Teknis?</a:t>
            </a:r>
            <a:endParaRPr lang="ko-Kore-KR" altLang="en-US"/>
          </a:p>
        </p:txBody>
      </p:sp>
    </p:spTree>
    <p:extLst>
      <p:ext uri="{BB962C8B-B14F-4D97-AF65-F5344CB8AC3E}">
        <p14:creationId xmlns:p14="http://schemas.microsoft.com/office/powerpoint/2010/main" val="425281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698A07-58F0-4EE1-E4C3-9E86F95C0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4905"/>
            <a:ext cx="10515600" cy="2048291"/>
          </a:xfrm>
        </p:spPr>
        <p:txBody>
          <a:bodyPr>
            <a:normAutofit fontScale="90000"/>
          </a:bodyPr>
          <a:lstStyle/>
          <a:p>
            <a:pPr latinLnBrk="0"/>
            <a:r>
              <a:rPr kumimoji="1" lang="en-US" altLang="ko-Kore-KR" sz="3600" b="1" dirty="0" err="1"/>
              <a:t>Ratifikasi</a:t>
            </a:r>
            <a:r>
              <a:rPr kumimoji="1" lang="en-US" altLang="ko-Kore-KR" sz="3600" b="1" dirty="0"/>
              <a:t> </a:t>
            </a:r>
            <a:r>
              <a:rPr kumimoji="1" lang="en-US" altLang="ko-Kore-KR" sz="3600" dirty="0" err="1"/>
              <a:t>adalah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komitmen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politik</a:t>
            </a:r>
            <a:r>
              <a:rPr kumimoji="1" lang="en-US" altLang="ko-Kore-KR" sz="3600" dirty="0"/>
              <a:t> dan </a:t>
            </a:r>
            <a:r>
              <a:rPr kumimoji="1" lang="en-US" altLang="ko-Kore-KR" sz="3600" dirty="0" err="1"/>
              <a:t>hukum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dari</a:t>
            </a:r>
            <a:r>
              <a:rPr kumimoji="1" lang="en-US" altLang="ko-Kore-KR" sz="3600" dirty="0"/>
              <a:t> negara </a:t>
            </a:r>
            <a:r>
              <a:rPr kumimoji="1" lang="en-US" altLang="ko-Kore-KR" sz="3600" dirty="0" err="1"/>
              <a:t>anggota</a:t>
            </a:r>
            <a:r>
              <a:rPr kumimoji="1" lang="en-US" altLang="ko-Kore-KR" sz="3600" dirty="0"/>
              <a:t> ILO </a:t>
            </a:r>
            <a:r>
              <a:rPr kumimoji="1" lang="en-US" altLang="ko-Kore-KR" sz="3600" dirty="0" err="1"/>
              <a:t>untuk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membuat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undang-undang</a:t>
            </a:r>
            <a:r>
              <a:rPr kumimoji="1" lang="en-US" altLang="ko-Kore-KR" sz="3600" dirty="0"/>
              <a:t>, </a:t>
            </a:r>
            <a:r>
              <a:rPr kumimoji="1" lang="en-US" altLang="ko-Kore-KR" sz="3600" dirty="0" err="1"/>
              <a:t>peraturan</a:t>
            </a:r>
            <a:r>
              <a:rPr kumimoji="1" lang="en-US" altLang="ko-Kore-KR" sz="3600" dirty="0"/>
              <a:t>, dan </a:t>
            </a:r>
            <a:r>
              <a:rPr kumimoji="1" lang="en-US" altLang="ko-Kore-KR" sz="3600" dirty="0" err="1"/>
              <a:t>kebijakan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nasional</a:t>
            </a:r>
            <a:r>
              <a:rPr kumimoji="1" lang="en-US" altLang="ko-Kore-KR" sz="3600" dirty="0"/>
              <a:t> yang </a:t>
            </a:r>
            <a:r>
              <a:rPr kumimoji="1" lang="en-US" altLang="ko-Kore-KR" sz="3600" dirty="0" err="1"/>
              <a:t>sejalan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dengan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Konvensi</a:t>
            </a:r>
            <a:r>
              <a:rPr kumimoji="1" lang="en-US" altLang="ko-Kore-KR" sz="3600" dirty="0"/>
              <a:t> ILO</a:t>
            </a:r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2FB2195-8F2A-E5FD-491D-22F0FE978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15</a:t>
            </a:fld>
            <a:endParaRPr lang="en-GB"/>
          </a:p>
        </p:txBody>
      </p:sp>
      <p:graphicFrame>
        <p:nvGraphicFramePr>
          <p:cNvPr id="8" name="내용 개체 틀 7">
            <a:extLst>
              <a:ext uri="{FF2B5EF4-FFF2-40B4-BE49-F238E27FC236}">
                <a16:creationId xmlns:a16="http://schemas.microsoft.com/office/drawing/2014/main" id="{4572918B-84D8-3C3A-749C-65AC86A87F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8352285"/>
              </p:ext>
            </p:extLst>
          </p:nvPr>
        </p:nvGraphicFramePr>
        <p:xfrm>
          <a:off x="838199" y="2930778"/>
          <a:ext cx="10515600" cy="2498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4686">
                  <a:extLst>
                    <a:ext uri="{9D8B030D-6E8A-4147-A177-3AD203B41FA5}">
                      <a16:colId xmlns:a16="http://schemas.microsoft.com/office/drawing/2014/main" val="4040760566"/>
                    </a:ext>
                  </a:extLst>
                </a:gridCol>
                <a:gridCol w="1032894">
                  <a:extLst>
                    <a:ext uri="{9D8B030D-6E8A-4147-A177-3AD203B41FA5}">
                      <a16:colId xmlns:a16="http://schemas.microsoft.com/office/drawing/2014/main" val="2479848836"/>
                    </a:ext>
                  </a:extLst>
                </a:gridCol>
                <a:gridCol w="1419604">
                  <a:extLst>
                    <a:ext uri="{9D8B030D-6E8A-4147-A177-3AD203B41FA5}">
                      <a16:colId xmlns:a16="http://schemas.microsoft.com/office/drawing/2014/main" val="55421138"/>
                    </a:ext>
                  </a:extLst>
                </a:gridCol>
                <a:gridCol w="1419604">
                  <a:extLst>
                    <a:ext uri="{9D8B030D-6E8A-4147-A177-3AD203B41FA5}">
                      <a16:colId xmlns:a16="http://schemas.microsoft.com/office/drawing/2014/main" val="256880986"/>
                    </a:ext>
                  </a:extLst>
                </a:gridCol>
                <a:gridCol w="1419604">
                  <a:extLst>
                    <a:ext uri="{9D8B030D-6E8A-4147-A177-3AD203B41FA5}">
                      <a16:colId xmlns:a16="http://schemas.microsoft.com/office/drawing/2014/main" val="2002358195"/>
                    </a:ext>
                  </a:extLst>
                </a:gridCol>
                <a:gridCol w="1419604">
                  <a:extLst>
                    <a:ext uri="{9D8B030D-6E8A-4147-A177-3AD203B41FA5}">
                      <a16:colId xmlns:a16="http://schemas.microsoft.com/office/drawing/2014/main" val="1515793334"/>
                    </a:ext>
                  </a:extLst>
                </a:gridCol>
                <a:gridCol w="1419604">
                  <a:extLst>
                    <a:ext uri="{9D8B030D-6E8A-4147-A177-3AD203B41FA5}">
                      <a16:colId xmlns:a16="http://schemas.microsoft.com/office/drawing/2014/main" val="42663022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/>
                        <a:t>Conventions</a:t>
                      </a:r>
                      <a:endParaRPr lang="ko-Kore-KR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/>
                        <a:t>China</a:t>
                      </a:r>
                      <a:endParaRPr lang="ko-Kore-KR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/>
                        <a:t>Cambodia</a:t>
                      </a:r>
                      <a:endParaRPr lang="ko-Kore-KR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/>
                        <a:t>Indonesia</a:t>
                      </a:r>
                      <a:endParaRPr lang="ko-Kore-KR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/>
                        <a:t>Malaysia</a:t>
                      </a:r>
                      <a:endParaRPr lang="ko-Kore-KR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/>
                        <a:t>Thailand</a:t>
                      </a:r>
                      <a:endParaRPr lang="ko-Kore-KR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/>
                        <a:t>Vietnam</a:t>
                      </a:r>
                      <a:endParaRPr lang="ko-Kore-KR" altLang="en-US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0038726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/>
                        <a:t>Total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 b="1"/>
                        <a:t>28</a:t>
                      </a:r>
                      <a:endParaRPr lang="ko-Kore-KR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 b="1"/>
                        <a:t>13</a:t>
                      </a:r>
                      <a:endParaRPr lang="ko-Kore-KR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 b="1"/>
                        <a:t>20</a:t>
                      </a:r>
                      <a:endParaRPr lang="ko-Kore-KR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 b="1"/>
                        <a:t>18</a:t>
                      </a:r>
                      <a:endParaRPr lang="ko-Kore-KR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 b="1"/>
                        <a:t>19</a:t>
                      </a:r>
                      <a:endParaRPr lang="ko-Kore-KR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 b="1"/>
                        <a:t>25</a:t>
                      </a:r>
                      <a:endParaRPr lang="ko-Kore-KR" altLang="en-US" sz="2400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35976232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/>
                        <a:t>Fundamental (10)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7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8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9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7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7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9</a:t>
                      </a:r>
                      <a:endParaRPr lang="ko-Kore-KR" altLang="en-U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7500166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 dirty="0"/>
                        <a:t>Tata Kelola (4)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2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1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2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2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1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3</a:t>
                      </a:r>
                      <a:endParaRPr lang="ko-Kore-KR" altLang="en-U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1357035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 dirty="0" err="1"/>
                        <a:t>Teknikal</a:t>
                      </a:r>
                      <a:r>
                        <a:rPr lang="en-US" altLang="ko-Kore-KR" sz="2000" b="1" dirty="0"/>
                        <a:t> (17</a:t>
                      </a:r>
                      <a:r>
                        <a:rPr lang="en-US" altLang="ko-KR" sz="2000" b="1" dirty="0"/>
                        <a:t>7)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19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4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9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9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/>
                        <a:t>11</a:t>
                      </a:r>
                      <a:endParaRPr lang="ko-Kore-KR" alt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 dirty="0"/>
                        <a:t>13</a:t>
                      </a:r>
                      <a:endParaRPr lang="ko-Kore-KR" altLang="en-U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6290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0135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7E72F8-753A-7C85-0437-9EE47CF9E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dirty="0" err="1"/>
              <a:t>Pertanyaan</a:t>
            </a:r>
            <a:r>
              <a:rPr kumimoji="1" lang="en-US" altLang="ko-Kore-KR" dirty="0"/>
              <a:t>: </a:t>
            </a:r>
            <a:r>
              <a:rPr kumimoji="1" lang="en-US" altLang="ko-Kore-KR" dirty="0" err="1"/>
              <a:t>Ratifikasi</a:t>
            </a:r>
            <a:r>
              <a:rPr kumimoji="1" lang="en-US" altLang="ko-Kore-KR" dirty="0"/>
              <a:t> ILO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…….</a:t>
            </a:r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D15A8A0-3C4A-52BC-9E19-8FE47B45E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16</a:t>
            </a:fld>
            <a:endParaRPr lang="en-GB"/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9C8F9DAB-6C51-FA01-DC0B-C4B0DA353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Berapa</a:t>
            </a:r>
            <a:r>
              <a:rPr lang="en-US" altLang="ko-Kore-KR" dirty="0"/>
              <a:t> </a:t>
            </a:r>
            <a:r>
              <a:rPr lang="en-US" altLang="ko-Kore-KR" dirty="0" err="1"/>
              <a:t>banyak</a:t>
            </a:r>
            <a:r>
              <a:rPr lang="en-US" altLang="ko-Kore-KR" dirty="0"/>
              <a:t> </a:t>
            </a:r>
            <a:r>
              <a:rPr lang="en-US" altLang="ko-Kore-KR" dirty="0" err="1"/>
              <a:t>Konvensi</a:t>
            </a:r>
            <a:r>
              <a:rPr lang="en-US" altLang="ko-Kore-KR" dirty="0"/>
              <a:t> ILO yang </a:t>
            </a:r>
            <a:r>
              <a:rPr lang="en-US" altLang="ko-Kore-KR" dirty="0" err="1"/>
              <a:t>telah</a:t>
            </a:r>
            <a:r>
              <a:rPr lang="en-US" altLang="ko-Kore-KR" dirty="0"/>
              <a:t> </a:t>
            </a:r>
            <a:r>
              <a:rPr lang="en-US" altLang="ko-Kore-KR" dirty="0" err="1"/>
              <a:t>diratifikasi</a:t>
            </a:r>
            <a:r>
              <a:rPr lang="en-US" altLang="ko-Kore-KR" dirty="0"/>
              <a:t> oleh negara Anda?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Berapa</a:t>
            </a:r>
            <a:r>
              <a:rPr lang="en-US" altLang="ko-Kore-KR" dirty="0"/>
              <a:t> </a:t>
            </a:r>
            <a:r>
              <a:rPr lang="en-US" altLang="ko-Kore-KR" dirty="0" err="1"/>
              <a:t>banyak</a:t>
            </a:r>
            <a:r>
              <a:rPr lang="en-US" altLang="ko-Kore-KR" dirty="0"/>
              <a:t> </a:t>
            </a:r>
            <a:r>
              <a:rPr lang="en-US" altLang="ko-Kore-KR" dirty="0" err="1"/>
              <a:t>Konvensi</a:t>
            </a:r>
            <a:r>
              <a:rPr lang="en-US" altLang="ko-Kore-KR" dirty="0"/>
              <a:t> ILO yang </a:t>
            </a:r>
            <a:r>
              <a:rPr lang="en-US" altLang="ko-Kore-KR" dirty="0" err="1"/>
              <a:t>diratifikasi</a:t>
            </a:r>
            <a:r>
              <a:rPr lang="en-US" altLang="ko-Kore-KR" dirty="0"/>
              <a:t> oleh Korea?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Berapa</a:t>
            </a:r>
            <a:r>
              <a:rPr lang="en-US" altLang="ko-Kore-KR" dirty="0"/>
              <a:t> </a:t>
            </a:r>
            <a:r>
              <a:rPr lang="en-US" altLang="ko-Kore-KR" dirty="0" err="1"/>
              <a:t>banyak</a:t>
            </a:r>
            <a:r>
              <a:rPr lang="en-US" altLang="ko-Kore-KR" dirty="0"/>
              <a:t> </a:t>
            </a:r>
            <a:r>
              <a:rPr lang="en-US" altLang="ko-Kore-KR" dirty="0" err="1"/>
              <a:t>Konvensi</a:t>
            </a:r>
            <a:r>
              <a:rPr lang="en-US" altLang="ko-Kore-KR" dirty="0"/>
              <a:t> ILO yang </a:t>
            </a:r>
            <a:r>
              <a:rPr lang="en-US" altLang="ko-Kore-KR" dirty="0" err="1"/>
              <a:t>diratifikasi</a:t>
            </a:r>
            <a:r>
              <a:rPr lang="en-US" altLang="ko-Kore-KR" dirty="0"/>
              <a:t> oleh India?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Berapa</a:t>
            </a:r>
            <a:r>
              <a:rPr lang="en-US" altLang="ko-Kore-KR" dirty="0"/>
              <a:t> </a:t>
            </a:r>
            <a:r>
              <a:rPr lang="en-US" altLang="ko-Kore-KR" dirty="0" err="1"/>
              <a:t>banyak</a:t>
            </a:r>
            <a:r>
              <a:rPr lang="en-US" altLang="ko-Kore-KR" dirty="0"/>
              <a:t> </a:t>
            </a:r>
            <a:r>
              <a:rPr lang="en-US" altLang="ko-Kore-KR" dirty="0" err="1"/>
              <a:t>Konvensi</a:t>
            </a:r>
            <a:r>
              <a:rPr lang="en-US" altLang="ko-Kore-KR" dirty="0"/>
              <a:t> ILO yang </a:t>
            </a:r>
            <a:r>
              <a:rPr lang="en-US" altLang="ko-Kore-KR" dirty="0" err="1"/>
              <a:t>diratifikasi</a:t>
            </a:r>
            <a:r>
              <a:rPr lang="en-US" altLang="ko-Kore-KR" dirty="0"/>
              <a:t> oleh Turki?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Berapa</a:t>
            </a:r>
            <a:r>
              <a:rPr lang="en-US" altLang="ko-Kore-KR" dirty="0"/>
              <a:t> </a:t>
            </a:r>
            <a:r>
              <a:rPr lang="en-US" altLang="ko-Kore-KR" dirty="0" err="1"/>
              <a:t>banyak</a:t>
            </a:r>
            <a:r>
              <a:rPr lang="en-US" altLang="ko-Kore-KR" dirty="0"/>
              <a:t> </a:t>
            </a:r>
            <a:r>
              <a:rPr lang="en-US" altLang="ko-Kore-KR" dirty="0" err="1"/>
              <a:t>Konvensi</a:t>
            </a:r>
            <a:r>
              <a:rPr lang="en-US" altLang="ko-Kore-KR" dirty="0"/>
              <a:t> ILO yang </a:t>
            </a:r>
            <a:r>
              <a:rPr lang="en-US" altLang="ko-Kore-KR" dirty="0" err="1"/>
              <a:t>diratifikasi</a:t>
            </a:r>
            <a:r>
              <a:rPr lang="en-US" altLang="ko-Kore-KR" dirty="0"/>
              <a:t> oleh </a:t>
            </a:r>
            <a:r>
              <a:rPr lang="en-US" altLang="ko-Kore-KR" dirty="0" err="1"/>
              <a:t>Swedia</a:t>
            </a:r>
            <a:r>
              <a:rPr lang="en-US" altLang="ko-Kore-KR" dirty="0"/>
              <a:t>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/>
              <a:t>Negara mana yang </a:t>
            </a:r>
            <a:r>
              <a:rPr lang="en-US" altLang="ko-Kore-KR" dirty="0" err="1"/>
              <a:t>ingin</a:t>
            </a:r>
            <a:r>
              <a:rPr lang="en-US" altLang="ko-Kore-KR" dirty="0"/>
              <a:t> Anda </a:t>
            </a:r>
            <a:r>
              <a:rPr lang="en-US" altLang="ko-Kore-KR" dirty="0" err="1"/>
              <a:t>periksa</a:t>
            </a:r>
            <a:r>
              <a:rPr lang="en-US" altLang="ko-Kore-KR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274184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8EB426D-7FCD-6D0A-A99C-3D521813C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04500" cy="1352603"/>
          </a:xfrm>
        </p:spPr>
        <p:txBody>
          <a:bodyPr>
            <a:normAutofit fontScale="90000"/>
          </a:bodyPr>
          <a:lstStyle/>
          <a:p>
            <a:pPr algn="ctr"/>
            <a:r>
              <a:rPr kumimoji="1" lang="en-US" altLang="ko-Kore-KR" dirty="0" err="1"/>
              <a:t>Konvensi</a:t>
            </a:r>
            <a:r>
              <a:rPr kumimoji="1" lang="en-US" altLang="ko-Kore-KR" dirty="0"/>
              <a:t> ILO yang </a:t>
            </a:r>
            <a:r>
              <a:rPr kumimoji="1" lang="en-US" altLang="ko-Kore-KR" dirty="0" err="1"/>
              <a:t>diratifikasi</a:t>
            </a:r>
            <a:r>
              <a:rPr kumimoji="1" lang="en-US" altLang="ko-Kore-KR" dirty="0"/>
              <a:t> oleh Indonesia</a:t>
            </a:r>
            <a:br>
              <a:rPr kumimoji="1" lang="en-US" altLang="ko-Kore-KR" dirty="0"/>
            </a:br>
            <a:r>
              <a:rPr kumimoji="1" lang="en-US" altLang="ko-Kore-KR" sz="3600" dirty="0"/>
              <a:t>(20 of 191 – 10.5%)</a:t>
            </a:r>
            <a:endParaRPr kumimoji="1" lang="ko-Kore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1F00651-F69C-740C-8AC2-021537012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627" y="1825624"/>
            <a:ext cx="3687580" cy="4795027"/>
          </a:xfrm>
        </p:spPr>
        <p:txBody>
          <a:bodyPr>
            <a:normAutofit fontScale="77500" lnSpcReduction="20000"/>
          </a:bodyPr>
          <a:lstStyle/>
          <a:p>
            <a:pPr marL="0" indent="0" algn="ctr" latinLnBrk="0">
              <a:buNone/>
            </a:pPr>
            <a:r>
              <a:rPr kumimoji="1" lang="en-US" altLang="ko-Kore-KR" sz="2200" b="1" dirty="0" err="1"/>
              <a:t>Konvensi</a:t>
            </a:r>
            <a:r>
              <a:rPr kumimoji="1" lang="en-US" altLang="ko-Kore-KR" sz="2200" b="1" dirty="0"/>
              <a:t> Fundamental</a:t>
            </a:r>
          </a:p>
          <a:p>
            <a:pPr marL="0" indent="0" algn="ctr" latinLnBrk="0">
              <a:buNone/>
            </a:pPr>
            <a:r>
              <a:rPr kumimoji="1" lang="en-US" altLang="ko-Kore-KR" sz="2200" b="1" dirty="0"/>
              <a:t>(9 of 10 – 90%)</a:t>
            </a:r>
          </a:p>
          <a:p>
            <a:pPr latinLnBrk="0"/>
            <a:r>
              <a:rPr kumimoji="1" lang="en-US" altLang="ko-Kore-KR" sz="2200" dirty="0"/>
              <a:t>C29 </a:t>
            </a:r>
            <a:r>
              <a:rPr kumimoji="1" lang="en-US" altLang="ko-Kore-KR" sz="2200" dirty="0" err="1"/>
              <a:t>Tidak</a:t>
            </a:r>
            <a:r>
              <a:rPr kumimoji="1" lang="en-US" altLang="ko-Kore-KR" sz="2200" dirty="0"/>
              <a:t> Ada </a:t>
            </a:r>
            <a:r>
              <a:rPr kumimoji="1" lang="en-US" altLang="ko-Kore-KR" sz="2200" dirty="0" err="1"/>
              <a:t>Kerja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Paksa</a:t>
            </a:r>
            <a:endParaRPr kumimoji="1" lang="en-US" altLang="ko-Kore-KR" sz="2200" dirty="0"/>
          </a:p>
          <a:p>
            <a:pPr latinLnBrk="0"/>
            <a:r>
              <a:rPr kumimoji="1" lang="en-US" altLang="ko-Kore-KR" sz="2200" dirty="0"/>
              <a:t>C87 </a:t>
            </a:r>
            <a:r>
              <a:rPr kumimoji="1" lang="en-US" altLang="ko-Kore-KR" sz="2200" dirty="0" err="1"/>
              <a:t>Kebebasan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Berserikat</a:t>
            </a:r>
            <a:endParaRPr kumimoji="1" lang="en-US" altLang="ko-Kore-KR" sz="2200" dirty="0"/>
          </a:p>
          <a:p>
            <a:pPr latinLnBrk="0"/>
            <a:r>
              <a:rPr kumimoji="1" lang="en-US" altLang="ko-Kore-KR" sz="2200" dirty="0"/>
              <a:t>C98 </a:t>
            </a:r>
            <a:r>
              <a:rPr kumimoji="1" lang="en-US" altLang="ko-Kore-KR" sz="2200" dirty="0" err="1"/>
              <a:t>Hak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untuk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Berunding</a:t>
            </a:r>
            <a:r>
              <a:rPr kumimoji="1" lang="en-US" altLang="ko-Kore-KR" sz="2200" dirty="0"/>
              <a:t> Bersama</a:t>
            </a:r>
          </a:p>
          <a:p>
            <a:pPr latinLnBrk="0"/>
            <a:r>
              <a:rPr kumimoji="1" lang="en-US" altLang="ko-Kore-KR" sz="2200" dirty="0"/>
              <a:t>C100 </a:t>
            </a:r>
            <a:r>
              <a:rPr kumimoji="1" lang="en-US" altLang="ko-Kore-KR" sz="2200" dirty="0" err="1"/>
              <a:t>Remunerasi</a:t>
            </a:r>
            <a:r>
              <a:rPr kumimoji="1" lang="en-US" altLang="ko-Kore-KR" sz="2200" dirty="0"/>
              <a:t> yang </a:t>
            </a:r>
            <a:r>
              <a:rPr kumimoji="1" lang="en-US" altLang="ko-Kore-KR" sz="2200" dirty="0" err="1"/>
              <a:t>Setara</a:t>
            </a:r>
            <a:endParaRPr kumimoji="1" lang="en-US" altLang="ko-Kore-KR" sz="2200" dirty="0"/>
          </a:p>
          <a:p>
            <a:pPr latinLnBrk="0"/>
            <a:r>
              <a:rPr kumimoji="1" lang="en-US" altLang="ko-Kore-KR" sz="2200" dirty="0"/>
              <a:t>C105 </a:t>
            </a:r>
            <a:r>
              <a:rPr kumimoji="1" lang="en-US" altLang="ko-Kore-KR" sz="2200" dirty="0" err="1"/>
              <a:t>Penghapusan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Kerja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Paksa</a:t>
            </a:r>
            <a:endParaRPr kumimoji="1" lang="en-US" altLang="ko-Kore-KR" sz="2200" dirty="0"/>
          </a:p>
          <a:p>
            <a:pPr latinLnBrk="0"/>
            <a:r>
              <a:rPr kumimoji="1" lang="en-US" altLang="ko-Kore-KR" sz="2200" dirty="0"/>
              <a:t>C111 </a:t>
            </a:r>
            <a:r>
              <a:rPr kumimoji="1" lang="en-US" altLang="ko-Kore-KR" sz="2200" dirty="0" err="1"/>
              <a:t>Tidak</a:t>
            </a:r>
            <a:r>
              <a:rPr kumimoji="1" lang="en-US" altLang="ko-Kore-KR" sz="2200" dirty="0"/>
              <a:t> Ada </a:t>
            </a:r>
            <a:r>
              <a:rPr kumimoji="1" lang="en-US" altLang="ko-Kore-KR" sz="2200" dirty="0" err="1"/>
              <a:t>Diskriminasi</a:t>
            </a:r>
            <a:endParaRPr kumimoji="1" lang="en-US" altLang="ko-Kore-KR" sz="2200" dirty="0"/>
          </a:p>
          <a:p>
            <a:pPr latinLnBrk="0"/>
            <a:r>
              <a:rPr kumimoji="1" lang="en-US" altLang="ko-Kore-KR" sz="2200" dirty="0"/>
              <a:t>C139 </a:t>
            </a:r>
            <a:r>
              <a:rPr kumimoji="1" lang="en-US" altLang="ko-Kore-KR" sz="2200" dirty="0" err="1"/>
              <a:t>Usia</a:t>
            </a:r>
            <a:r>
              <a:rPr kumimoji="1" lang="en-US" altLang="ko-Kore-KR" sz="2200" dirty="0"/>
              <a:t> Minimum</a:t>
            </a:r>
          </a:p>
          <a:p>
            <a:pPr latinLnBrk="0"/>
            <a:r>
              <a:rPr kumimoji="1" lang="en-US" altLang="ko-Kore-KR" sz="2200" dirty="0"/>
              <a:t>C182 </a:t>
            </a:r>
            <a:r>
              <a:rPr kumimoji="1" lang="en-US" altLang="ko-Kore-KR" sz="2200" dirty="0" err="1"/>
              <a:t>Bentuk-Bentuk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Pekerjaan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Terburuk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untuk</a:t>
            </a:r>
            <a:r>
              <a:rPr kumimoji="1" lang="en-US" altLang="ko-Kore-KR" sz="2200" dirty="0"/>
              <a:t> Anak</a:t>
            </a:r>
          </a:p>
          <a:p>
            <a:pPr latinLnBrk="0"/>
            <a:r>
              <a:rPr kumimoji="1" lang="en-US" altLang="ko-Kore-KR" sz="2200" dirty="0"/>
              <a:t>C187 </a:t>
            </a:r>
            <a:r>
              <a:rPr kumimoji="1" lang="en-US" altLang="ko-Kore-KR" sz="2200" dirty="0" err="1"/>
              <a:t>Kerangka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Kerja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Promosi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untuk</a:t>
            </a:r>
            <a:r>
              <a:rPr kumimoji="1" lang="en-US" altLang="ko-Kore-KR" sz="2200" dirty="0"/>
              <a:t> K3</a:t>
            </a:r>
            <a:endParaRPr kumimoji="1" lang="en-US" altLang="ko-Kore-KR" dirty="0"/>
          </a:p>
          <a:p>
            <a:endParaRPr kumimoji="1" lang="en-US" altLang="ko-Kore-KR" dirty="0"/>
          </a:p>
          <a:p>
            <a:endParaRPr kumimoji="1" lang="ko-Kore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7946060-0689-C719-6F6D-1BB1D09A8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17</a:t>
            </a:fld>
            <a:endParaRPr lang="en-GB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BCEC772A-0603-290B-AE9A-BA7BD7240EAF}"/>
              </a:ext>
            </a:extLst>
          </p:cNvPr>
          <p:cNvSpPr txBox="1">
            <a:spLocks/>
          </p:cNvSpPr>
          <p:nvPr/>
        </p:nvSpPr>
        <p:spPr>
          <a:xfrm>
            <a:off x="4117181" y="1785921"/>
            <a:ext cx="334030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buFont typeface="Arial" panose="020B0604020202020204" pitchFamily="34" charset="0"/>
              <a:buNone/>
            </a:pPr>
            <a:r>
              <a:rPr kumimoji="1" lang="en-US" altLang="ko-Kore-KR" sz="2000" b="1" dirty="0" err="1"/>
              <a:t>Konvensi</a:t>
            </a:r>
            <a:r>
              <a:rPr kumimoji="1" lang="en-US" altLang="ko-Kore-KR" sz="2000" b="1" dirty="0"/>
              <a:t> Tata Kelola</a:t>
            </a:r>
          </a:p>
          <a:p>
            <a:pPr marL="0" indent="0" algn="ctr" latinLnBrk="0">
              <a:buFont typeface="Arial" panose="020B0604020202020204" pitchFamily="34" charset="0"/>
              <a:buNone/>
            </a:pPr>
            <a:r>
              <a:rPr kumimoji="1" lang="en-US" altLang="ko-Kore-KR" sz="2000" b="1" dirty="0"/>
              <a:t>(2 of 4 - 50%)</a:t>
            </a:r>
          </a:p>
          <a:p>
            <a:pPr latinLnBrk="0"/>
            <a:r>
              <a:rPr kumimoji="1" lang="en-US" altLang="ko-Kore-KR" sz="2000" dirty="0"/>
              <a:t>C83 </a:t>
            </a:r>
            <a:r>
              <a:rPr kumimoji="1" lang="en-US" altLang="ko-Kore-KR" sz="2000" dirty="0" err="1"/>
              <a:t>Inspeksi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Ketenagakerjaan</a:t>
            </a:r>
            <a:r>
              <a:rPr kumimoji="1" lang="en-US" altLang="ko-Kore-KR" sz="2000" dirty="0"/>
              <a:t> </a:t>
            </a:r>
          </a:p>
          <a:p>
            <a:pPr latinLnBrk="0"/>
            <a:r>
              <a:rPr kumimoji="1" lang="en-US" altLang="ko-Kore-KR" sz="2000" dirty="0"/>
              <a:t>C144 </a:t>
            </a:r>
            <a:r>
              <a:rPr kumimoji="1" lang="en-US" altLang="ko-Kore-KR" sz="2000" dirty="0" err="1"/>
              <a:t>Konsultasi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Tripartit</a:t>
            </a:r>
            <a:r>
              <a:rPr kumimoji="1" lang="en-US" altLang="ko-Kore-KR" sz="2000" dirty="0"/>
              <a:t> (</a:t>
            </a:r>
            <a:r>
              <a:rPr kumimoji="1" lang="en-US" altLang="ko-Kore-KR" sz="2000" dirty="0" err="1"/>
              <a:t>Standar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Ketenagakerjaan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Internasional</a:t>
            </a:r>
            <a:r>
              <a:rPr kumimoji="1" lang="en-US" altLang="ko-Kore-KR" sz="2000" dirty="0"/>
              <a:t>)</a:t>
            </a:r>
            <a:endParaRPr kumimoji="1" lang="ko-Kore-KR" altLang="en-US" dirty="0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EA4F43B6-FDE9-7416-A75C-53C2FDA359B2}"/>
              </a:ext>
            </a:extLst>
          </p:cNvPr>
          <p:cNvSpPr txBox="1">
            <a:spLocks/>
          </p:cNvSpPr>
          <p:nvPr/>
        </p:nvSpPr>
        <p:spPr>
          <a:xfrm>
            <a:off x="7441809" y="1822088"/>
            <a:ext cx="4385430" cy="4795027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buFont typeface="Arial" panose="020B0604020202020204" pitchFamily="34" charset="0"/>
              <a:buNone/>
            </a:pPr>
            <a:r>
              <a:rPr kumimoji="1" lang="en-US" altLang="ko-Kore-KR" sz="2200" b="1" dirty="0" err="1"/>
              <a:t>Konvensi</a:t>
            </a:r>
            <a:r>
              <a:rPr kumimoji="1" lang="en-US" altLang="ko-Kore-KR" sz="2200" b="1" dirty="0"/>
              <a:t> </a:t>
            </a:r>
            <a:r>
              <a:rPr kumimoji="1" lang="en-US" altLang="ko-Kore-KR" sz="2200" b="1" dirty="0" err="1"/>
              <a:t>Teknikal</a:t>
            </a:r>
            <a:endParaRPr kumimoji="1" lang="en-US" altLang="ko-Kore-KR" sz="2200" b="1" dirty="0"/>
          </a:p>
          <a:p>
            <a:pPr marL="0" indent="0" algn="ctr" latinLnBrk="0">
              <a:buFont typeface="Arial" panose="020B0604020202020204" pitchFamily="34" charset="0"/>
              <a:buNone/>
            </a:pPr>
            <a:r>
              <a:rPr kumimoji="1" lang="en-US" altLang="ko-Kore-KR" sz="2200" b="1" dirty="0"/>
              <a:t>(9 of 177 – 5.1%)</a:t>
            </a:r>
          </a:p>
          <a:p>
            <a:pPr latinLnBrk="0"/>
            <a:r>
              <a:rPr kumimoji="1" lang="en-US" altLang="ko-Kore-KR" sz="2200" dirty="0"/>
              <a:t>C19 </a:t>
            </a:r>
            <a:r>
              <a:rPr kumimoji="1" lang="en-US" altLang="ko-Kore-KR" sz="2200" dirty="0" err="1"/>
              <a:t>Kesetaraan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Perlakuan</a:t>
            </a:r>
            <a:r>
              <a:rPr kumimoji="1" lang="en-US" altLang="ko-Kore-KR" sz="2200" dirty="0"/>
              <a:t> (</a:t>
            </a:r>
            <a:r>
              <a:rPr kumimoji="1" lang="en-US" altLang="ko-Kore-KR" sz="2200" dirty="0" err="1"/>
              <a:t>Kompensasi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Kecelakaan</a:t>
            </a:r>
            <a:r>
              <a:rPr kumimoji="1" lang="en-US" altLang="ko-Kore-KR" sz="2200" dirty="0"/>
              <a:t>)</a:t>
            </a:r>
          </a:p>
          <a:p>
            <a:pPr latinLnBrk="0"/>
            <a:r>
              <a:rPr kumimoji="1" lang="en-US" altLang="ko-Kore-KR" sz="2200" dirty="0"/>
              <a:t>C27 </a:t>
            </a:r>
            <a:r>
              <a:rPr kumimoji="1" lang="en-US" altLang="ko-Kore-KR" sz="2200" dirty="0" err="1"/>
              <a:t>Pembuatan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Berat</a:t>
            </a:r>
            <a:r>
              <a:rPr kumimoji="1" lang="en-US" altLang="ko-Kore-KR" sz="2200" dirty="0"/>
              <a:t> (</a:t>
            </a:r>
            <a:r>
              <a:rPr kumimoji="1" lang="en-US" altLang="ko-Kore-KR" sz="2200" dirty="0" err="1"/>
              <a:t>Paket</a:t>
            </a:r>
            <a:r>
              <a:rPr kumimoji="1" lang="en-US" altLang="ko-Kore-KR" sz="2200" dirty="0"/>
              <a:t> yang </a:t>
            </a:r>
            <a:r>
              <a:rPr kumimoji="1" lang="en-US" altLang="ko-Kore-KR" sz="2200" dirty="0" err="1"/>
              <a:t>Diangkut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dengan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Kapal</a:t>
            </a:r>
            <a:r>
              <a:rPr kumimoji="1" lang="en-US" altLang="ko-Kore-KR" sz="2200" dirty="0"/>
              <a:t>)</a:t>
            </a:r>
          </a:p>
          <a:p>
            <a:pPr latinLnBrk="0"/>
            <a:r>
              <a:rPr kumimoji="1" lang="en-US" altLang="ko-Kore-KR" sz="2200" dirty="0"/>
              <a:t>C45 </a:t>
            </a:r>
            <a:r>
              <a:rPr kumimoji="1" lang="en-US" altLang="ko-Kore-KR" sz="2200" dirty="0" err="1"/>
              <a:t>Pekerjaan</a:t>
            </a:r>
            <a:r>
              <a:rPr kumimoji="1" lang="en-US" altLang="ko-Kore-KR" sz="2200" dirty="0"/>
              <a:t> Bawah Tanah (Perempuan)</a:t>
            </a:r>
          </a:p>
          <a:p>
            <a:pPr latinLnBrk="0"/>
            <a:r>
              <a:rPr kumimoji="1" lang="en-US" altLang="ko-Kore-KR" sz="2200" dirty="0"/>
              <a:t>C69 </a:t>
            </a:r>
            <a:r>
              <a:rPr kumimoji="1" lang="en-US" altLang="ko-Kore-KR" sz="2200" dirty="0" err="1"/>
              <a:t>Sertifikasi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Kapal</a:t>
            </a:r>
            <a:r>
              <a:rPr kumimoji="1" lang="en-US" altLang="ko-Kore-KR" sz="2200" dirty="0"/>
              <a:t>; </a:t>
            </a:r>
            <a:r>
              <a:rPr kumimoji="1" lang="en-US" altLang="ko-Kore-KR" sz="2200" dirty="0" err="1"/>
              <a:t>Juru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Masak</a:t>
            </a:r>
            <a:r>
              <a:rPr kumimoji="1" lang="en-US" altLang="ko-Kore-KR" sz="2200" dirty="0"/>
              <a:t> </a:t>
            </a:r>
          </a:p>
          <a:p>
            <a:pPr latinLnBrk="0"/>
            <a:r>
              <a:rPr kumimoji="1" lang="en-US" altLang="ko-Kore-KR" sz="2200" dirty="0"/>
              <a:t>C88 </a:t>
            </a:r>
            <a:r>
              <a:rPr kumimoji="1" lang="en-US" altLang="ko-Kore-KR" sz="2200" dirty="0" err="1"/>
              <a:t>Layanan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Ketenagakerjaan</a:t>
            </a:r>
            <a:r>
              <a:rPr kumimoji="1" lang="en-US" altLang="ko-Kore-KR" sz="2200" dirty="0"/>
              <a:t> </a:t>
            </a:r>
          </a:p>
          <a:p>
            <a:pPr latinLnBrk="0"/>
            <a:r>
              <a:rPr kumimoji="1" lang="en-US" altLang="ko-Kore-KR" sz="2200" dirty="0"/>
              <a:t>C106 </a:t>
            </a:r>
            <a:r>
              <a:rPr kumimoji="1" lang="en-US" altLang="ko-Kore-KR" sz="2200" dirty="0" err="1"/>
              <a:t>Istirahat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Mingguan</a:t>
            </a:r>
            <a:r>
              <a:rPr kumimoji="1" lang="en-US" altLang="ko-Kore-KR" sz="2200" dirty="0"/>
              <a:t> (</a:t>
            </a:r>
            <a:r>
              <a:rPr kumimoji="1" lang="en-US" altLang="ko-Kore-KR" sz="2200" dirty="0" err="1"/>
              <a:t>Perdagangan</a:t>
            </a:r>
            <a:r>
              <a:rPr kumimoji="1" lang="en-US" altLang="ko-Kore-KR" sz="2200" dirty="0"/>
              <a:t> dan </a:t>
            </a:r>
            <a:r>
              <a:rPr kumimoji="1" lang="en-US" altLang="ko-Kore-KR" sz="2200" dirty="0" err="1"/>
              <a:t>Perkantoran</a:t>
            </a:r>
            <a:r>
              <a:rPr kumimoji="1" lang="en-US" altLang="ko-Kore-KR" sz="2200" dirty="0"/>
              <a:t>)</a:t>
            </a:r>
          </a:p>
          <a:p>
            <a:pPr latinLnBrk="0"/>
            <a:r>
              <a:rPr kumimoji="1" lang="en-US" altLang="ko-Kore-KR" sz="2200" dirty="0"/>
              <a:t> C120 </a:t>
            </a:r>
            <a:r>
              <a:rPr kumimoji="1" lang="en-US" altLang="ko-Kore-KR" sz="2200" dirty="0" err="1"/>
              <a:t>Kebersihan</a:t>
            </a:r>
            <a:r>
              <a:rPr kumimoji="1" lang="en-US" altLang="ko-Kore-KR" sz="2200" dirty="0"/>
              <a:t> (</a:t>
            </a:r>
            <a:r>
              <a:rPr kumimoji="1" lang="en-US" altLang="ko-Kore-KR" sz="2200" dirty="0" err="1"/>
              <a:t>Perdagangan</a:t>
            </a:r>
            <a:r>
              <a:rPr kumimoji="1" lang="en-US" altLang="ko-Kore-KR" sz="2200" dirty="0"/>
              <a:t> dan </a:t>
            </a:r>
            <a:r>
              <a:rPr kumimoji="1" lang="en-US" altLang="ko-Kore-KR" sz="2200" dirty="0" err="1"/>
              <a:t>Perkantoran</a:t>
            </a:r>
            <a:r>
              <a:rPr kumimoji="1" lang="en-US" altLang="ko-Kore-KR" sz="2200" dirty="0"/>
              <a:t>)</a:t>
            </a:r>
          </a:p>
          <a:p>
            <a:pPr latinLnBrk="0"/>
            <a:r>
              <a:rPr kumimoji="1" lang="en-US" altLang="ko-Kore-KR" sz="2200" dirty="0"/>
              <a:t>C`185 </a:t>
            </a:r>
            <a:r>
              <a:rPr kumimoji="1" lang="en-US" altLang="ko-Kore-KR" sz="2200" dirty="0" err="1"/>
              <a:t>Dokumen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Identitas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Pelaut</a:t>
            </a:r>
            <a:endParaRPr kumimoji="1" lang="en-US" altLang="ko-Kore-KR" sz="2200" dirty="0"/>
          </a:p>
          <a:p>
            <a:pPr latinLnBrk="0"/>
            <a:r>
              <a:rPr kumimoji="1" lang="en-US" altLang="ko-Kore-KR" sz="2200" dirty="0" err="1"/>
              <a:t>Konvensi</a:t>
            </a:r>
            <a:r>
              <a:rPr kumimoji="1" lang="en-US" altLang="ko-Kore-KR" sz="2200" dirty="0"/>
              <a:t> </a:t>
            </a:r>
            <a:r>
              <a:rPr kumimoji="1" lang="en-US" altLang="ko-Kore-KR" sz="2200" dirty="0" err="1"/>
              <a:t>Ketenagakerjaan</a:t>
            </a:r>
            <a:r>
              <a:rPr kumimoji="1" lang="en-US" altLang="ko-Kore-KR" sz="2200" dirty="0"/>
              <a:t> Maritim, 2006</a:t>
            </a:r>
          </a:p>
          <a:p>
            <a:endParaRPr kumimoji="1"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129729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27852C-E4A1-D1A4-6100-E0407A509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ko-Kore-KR" sz="4800" dirty="0"/>
              <a:t>10 </a:t>
            </a:r>
            <a:r>
              <a:rPr kumimoji="1" lang="en-US" altLang="ko-Kore-KR" sz="4800" dirty="0" err="1"/>
              <a:t>Konvensi</a:t>
            </a:r>
            <a:r>
              <a:rPr kumimoji="1" lang="en-US" altLang="ko-Kore-KR" sz="4800" dirty="0"/>
              <a:t> Fundamental</a:t>
            </a:r>
            <a:endParaRPr kumimoji="1" lang="ko-Kore-KR" altLang="en-US" sz="48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E0DE96A-29EA-6730-6335-3EFC0160C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F881C1C-0B95-DFB0-8C3B-A350BFA5B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65501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4C7242-77DF-5E4A-ADF8-B3BB1D15E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atinLnBrk="0"/>
            <a:r>
              <a:rPr lang="en-US" altLang="ko-Kore-KR" sz="3200" dirty="0" err="1"/>
              <a:t>Deklarasi</a:t>
            </a:r>
            <a:r>
              <a:rPr lang="en-US" altLang="ko-Kore-KR" sz="3200" dirty="0"/>
              <a:t> ILO </a:t>
            </a:r>
            <a:r>
              <a:rPr lang="en-US" altLang="ko-Kore-KR" sz="3200" dirty="0" err="1"/>
              <a:t>tentang</a:t>
            </a:r>
            <a:r>
              <a:rPr lang="en-US" altLang="ko-Kore-KR" sz="3200" dirty="0"/>
              <a:t> </a:t>
            </a:r>
            <a:r>
              <a:rPr lang="en-US" altLang="ko-Kore-KR" sz="3200" dirty="0" err="1"/>
              <a:t>Prinsip-prinsip</a:t>
            </a:r>
            <a:r>
              <a:rPr lang="en-US" altLang="ko-Kore-KR" sz="3200" dirty="0"/>
              <a:t> dan </a:t>
            </a:r>
            <a:r>
              <a:rPr lang="en-US" altLang="ko-Kore-KR" sz="3200" dirty="0" err="1"/>
              <a:t>Hak-hak</a:t>
            </a:r>
            <a:r>
              <a:rPr lang="en-US" altLang="ko-Kore-KR" sz="3200" dirty="0"/>
              <a:t> Dasar di </a:t>
            </a:r>
            <a:r>
              <a:rPr lang="en-US" altLang="ko-Kore-KR" sz="3200" dirty="0" err="1"/>
              <a:t>Tempat</a:t>
            </a:r>
            <a:r>
              <a:rPr lang="en-US" altLang="ko-Kore-KR" sz="3200" dirty="0"/>
              <a:t> </a:t>
            </a:r>
            <a:r>
              <a:rPr lang="en-US" altLang="ko-Kore-KR" sz="3200" dirty="0" err="1"/>
              <a:t>Kerja</a:t>
            </a:r>
            <a:r>
              <a:rPr lang="en-US" altLang="ko-Kore-KR" sz="3200" dirty="0"/>
              <a:t> (FPRW), 1998 (</a:t>
            </a:r>
            <a:r>
              <a:rPr lang="en-US" altLang="ko-Kore-KR" sz="3200" dirty="0" err="1"/>
              <a:t>diamandemen</a:t>
            </a:r>
            <a:r>
              <a:rPr lang="en-US" altLang="ko-Kore-KR" sz="3200" dirty="0"/>
              <a:t> pada </a:t>
            </a:r>
            <a:r>
              <a:rPr lang="en-US" altLang="ko-Kore-KR" sz="3200" dirty="0" err="1"/>
              <a:t>tahun</a:t>
            </a:r>
            <a:r>
              <a:rPr lang="en-US" altLang="ko-Kore-KR" sz="3200" dirty="0"/>
              <a:t> 2022)</a:t>
            </a:r>
            <a:endParaRPr lang="en-GB" sz="32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B2FF90-6998-3C45-B31A-B976A9553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348396" cy="4351338"/>
          </a:xfrm>
        </p:spPr>
        <p:txBody>
          <a:bodyPr>
            <a:normAutofit fontScale="92500" lnSpcReduction="20000"/>
          </a:bodyPr>
          <a:lstStyle/>
          <a:p>
            <a:pPr latinLnBrk="0"/>
            <a:r>
              <a:rPr lang="en-US" altLang="ko-Kore-KR" dirty="0" err="1"/>
              <a:t>Diadopsi</a:t>
            </a:r>
            <a:r>
              <a:rPr lang="en-US" altLang="ko-Kore-KR" dirty="0"/>
              <a:t> pada </a:t>
            </a:r>
            <a:r>
              <a:rPr lang="en-US" altLang="ko-Kore-KR" dirty="0" err="1"/>
              <a:t>tahun</a:t>
            </a:r>
            <a:r>
              <a:rPr lang="en-US" altLang="ko-Kore-KR" dirty="0"/>
              <a:t> 1998, pada </a:t>
            </a:r>
            <a:r>
              <a:rPr lang="en-US" altLang="ko-Kore-KR" dirty="0" err="1"/>
              <a:t>Konferensi</a:t>
            </a:r>
            <a:r>
              <a:rPr lang="en-US" altLang="ko-Kore-KR" dirty="0"/>
              <a:t> </a:t>
            </a:r>
            <a:r>
              <a:rPr lang="en-US" altLang="ko-Kore-KR" dirty="0" err="1"/>
              <a:t>Perburuhan</a:t>
            </a:r>
            <a:r>
              <a:rPr lang="en-US" altLang="ko-Kore-KR" dirty="0"/>
              <a:t> </a:t>
            </a:r>
            <a:r>
              <a:rPr lang="en-US" altLang="ko-Kore-KR" dirty="0" err="1"/>
              <a:t>Internasional</a:t>
            </a:r>
            <a:r>
              <a:rPr lang="en-US" altLang="ko-Kore-KR" dirty="0"/>
              <a:t> ke-86.</a:t>
            </a:r>
          </a:p>
          <a:p>
            <a:pPr latinLnBrk="0"/>
            <a:r>
              <a:rPr lang="en-US" altLang="ko-Kore-KR" dirty="0" err="1"/>
              <a:t>Terlepas</a:t>
            </a:r>
            <a:r>
              <a:rPr lang="en-US" altLang="ko-Kore-KR" dirty="0"/>
              <a:t> </a:t>
            </a:r>
            <a:r>
              <a:rPr lang="en-US" altLang="ko-Kore-KR" dirty="0" err="1"/>
              <a:t>dari</a:t>
            </a:r>
            <a:r>
              <a:rPr lang="en-US" altLang="ko-Kore-KR" dirty="0"/>
              <a:t> </a:t>
            </a:r>
            <a:r>
              <a:rPr lang="en-US" altLang="ko-Kore-KR" dirty="0" err="1"/>
              <a:t>ratifikasi</a:t>
            </a:r>
            <a:r>
              <a:rPr lang="en-US" altLang="ko-Kore-KR" dirty="0"/>
              <a:t>, </a:t>
            </a:r>
            <a:r>
              <a:rPr lang="en-US" altLang="ko-Kore-KR" dirty="0" err="1"/>
              <a:t>semua</a:t>
            </a:r>
            <a:r>
              <a:rPr lang="en-US" altLang="ko-Kore-KR" dirty="0"/>
              <a:t> negara </a:t>
            </a:r>
            <a:r>
              <a:rPr lang="en-US" altLang="ko-Kore-KR" dirty="0" err="1"/>
              <a:t>anggota</a:t>
            </a:r>
            <a:r>
              <a:rPr lang="en-US" altLang="ko-Kore-KR" dirty="0"/>
              <a:t> </a:t>
            </a:r>
            <a:r>
              <a:rPr lang="en-US" altLang="ko-Kore-KR" dirty="0" err="1"/>
              <a:t>memiliki</a:t>
            </a:r>
            <a:r>
              <a:rPr lang="en-US" altLang="ko-Kore-KR" dirty="0"/>
              <a:t> </a:t>
            </a:r>
            <a:r>
              <a:rPr lang="en-US" altLang="ko-Kore-KR" dirty="0" err="1"/>
              <a:t>kewajiban</a:t>
            </a:r>
            <a:r>
              <a:rPr lang="en-US" altLang="ko-Kore-KR" dirty="0"/>
              <a:t> </a:t>
            </a:r>
            <a:r>
              <a:rPr lang="en-US" altLang="ko-Kore-KR" dirty="0" err="1"/>
              <a:t>untuk</a:t>
            </a:r>
            <a:r>
              <a:rPr lang="en-US" altLang="ko-Kore-KR" dirty="0"/>
              <a:t> </a:t>
            </a:r>
            <a:r>
              <a:rPr lang="en-US" altLang="ko-Kore-KR" dirty="0" err="1"/>
              <a:t>menghormati</a:t>
            </a:r>
            <a:r>
              <a:rPr lang="en-US" altLang="ko-Kore-KR" dirty="0"/>
              <a:t> </a:t>
            </a:r>
            <a:r>
              <a:rPr lang="en-US" altLang="ko-Kore-KR" dirty="0" err="1"/>
              <a:t>prinsip-prinsip</a:t>
            </a:r>
            <a:r>
              <a:rPr lang="en-US" altLang="ko-Kore-KR" dirty="0"/>
              <a:t> yang </a:t>
            </a:r>
            <a:r>
              <a:rPr lang="en-US" altLang="ko-Kore-KR" dirty="0" err="1"/>
              <a:t>berkaitan</a:t>
            </a:r>
            <a:r>
              <a:rPr lang="en-US" altLang="ko-Kore-KR" dirty="0"/>
              <a:t> </a:t>
            </a:r>
            <a:r>
              <a:rPr lang="en-US" altLang="ko-Kore-KR" dirty="0" err="1"/>
              <a:t>dengan</a:t>
            </a:r>
            <a:r>
              <a:rPr lang="en-US" altLang="ko-Kore-KR" dirty="0"/>
              <a:t> </a:t>
            </a:r>
            <a:r>
              <a:rPr lang="en-US" altLang="ko-Kore-KR" dirty="0" err="1"/>
              <a:t>hak-hak</a:t>
            </a:r>
            <a:r>
              <a:rPr lang="en-US" altLang="ko-Kore-KR" dirty="0"/>
              <a:t> </a:t>
            </a:r>
            <a:r>
              <a:rPr lang="en-US" altLang="ko-Kore-KR" dirty="0" err="1"/>
              <a:t>dasar</a:t>
            </a:r>
            <a:r>
              <a:rPr lang="en-US" altLang="ko-Kore-KR" dirty="0"/>
              <a:t> di </a:t>
            </a:r>
            <a:r>
              <a:rPr lang="en-US" altLang="ko-Kore-KR" dirty="0" err="1"/>
              <a:t>tempat</a:t>
            </a:r>
            <a:r>
              <a:rPr lang="en-US" altLang="ko-Kore-KR" dirty="0"/>
              <a:t> </a:t>
            </a:r>
            <a:r>
              <a:rPr lang="en-US" altLang="ko-Kore-KR" dirty="0" err="1"/>
              <a:t>kerja</a:t>
            </a:r>
            <a:r>
              <a:rPr lang="en-US" altLang="ko-Kore-KR" dirty="0"/>
              <a:t>. </a:t>
            </a:r>
          </a:p>
          <a:p>
            <a:pPr latinLnBrk="0"/>
            <a:r>
              <a:rPr lang="en-US" altLang="ko-Kore-KR" dirty="0" err="1"/>
              <a:t>Hak</a:t>
            </a:r>
            <a:r>
              <a:rPr lang="en-US" altLang="ko-Kore-KR" dirty="0"/>
              <a:t> Fundamental </a:t>
            </a:r>
            <a:r>
              <a:rPr lang="en-US" altLang="ko-Kore-KR" dirty="0" err="1"/>
              <a:t>memiliki</a:t>
            </a:r>
            <a:r>
              <a:rPr lang="en-US" altLang="ko-Kore-KR" dirty="0"/>
              <a:t> 5 </a:t>
            </a:r>
            <a:r>
              <a:rPr lang="en-US" altLang="ko-Kore-KR" dirty="0" err="1"/>
              <a:t>bidang</a:t>
            </a:r>
            <a:r>
              <a:rPr lang="en-US" altLang="ko-Kore-KR" dirty="0"/>
              <a:t> </a:t>
            </a:r>
            <a:r>
              <a:rPr lang="en-US" altLang="ko-Kore-KR" dirty="0" err="1"/>
              <a:t>dengan</a:t>
            </a:r>
            <a:r>
              <a:rPr lang="en-US" altLang="ko-Kore-KR" dirty="0"/>
              <a:t> 10 </a:t>
            </a:r>
            <a:r>
              <a:rPr lang="en-US" altLang="ko-Kore-KR" dirty="0" err="1"/>
              <a:t>Konvensi</a:t>
            </a:r>
            <a:endParaRPr lang="en-GB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189CF26-009F-8842-BF13-231D9D198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6C5A-9C7E-4642-94CC-C833C3321E80}" type="slidenum">
              <a:rPr lang="ko-KR" altLang="en-US" smtClean="0"/>
              <a:t>19</a:t>
            </a:fld>
            <a:endParaRPr lang="ko-KR" altLang="en-US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79D0E35A-F59D-9342-8AFF-AF55792386F7}"/>
              </a:ext>
            </a:extLst>
          </p:cNvPr>
          <p:cNvSpPr txBox="1">
            <a:spLocks/>
          </p:cNvSpPr>
          <p:nvPr/>
        </p:nvSpPr>
        <p:spPr>
          <a:xfrm>
            <a:off x="5516379" y="1785513"/>
            <a:ext cx="5942351" cy="470736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Kebebasan</a:t>
            </a:r>
            <a:r>
              <a:rPr lang="en-US" altLang="ko-Kore-KR" dirty="0"/>
              <a:t> </a:t>
            </a:r>
            <a:r>
              <a:rPr lang="en-US" altLang="ko-Kore-KR" dirty="0" err="1"/>
              <a:t>Berserikat</a:t>
            </a:r>
            <a:r>
              <a:rPr lang="en-US" altLang="ko-Kore-KR" dirty="0"/>
              <a:t> &amp; </a:t>
            </a:r>
            <a:r>
              <a:rPr lang="en-US" altLang="ko-Kore-KR" dirty="0" err="1"/>
              <a:t>Hak</a:t>
            </a:r>
            <a:r>
              <a:rPr lang="en-US" altLang="ko-Kore-KR" dirty="0"/>
              <a:t> </a:t>
            </a:r>
            <a:r>
              <a:rPr lang="en-US" altLang="ko-Kore-KR" dirty="0" err="1"/>
              <a:t>untuk</a:t>
            </a:r>
            <a:r>
              <a:rPr lang="en-US" altLang="ko-Kore-KR" dirty="0"/>
              <a:t> </a:t>
            </a:r>
            <a:r>
              <a:rPr lang="en-US" altLang="ko-Kore-KR" dirty="0" err="1"/>
              <a:t>Berunding</a:t>
            </a:r>
            <a:r>
              <a:rPr lang="en-US" altLang="ko-Kore-KR" dirty="0"/>
              <a:t> Bersama</a:t>
            </a:r>
          </a:p>
          <a:p>
            <a:pPr marL="0" indent="0" latinLnBrk="0">
              <a:buNone/>
            </a:pPr>
            <a:r>
              <a:rPr lang="en-US" altLang="ko-Kore-KR" dirty="0"/>
              <a:t>     C87, C98</a:t>
            </a:r>
          </a:p>
          <a:p>
            <a:pPr marL="0" indent="0" latinLnBrk="0">
              <a:buNone/>
            </a:pPr>
            <a:r>
              <a:rPr lang="en-US" altLang="ko-Kore-KR" dirty="0"/>
              <a:t>2.  </a:t>
            </a:r>
            <a:r>
              <a:rPr lang="en-US" altLang="ko-Kore-KR" dirty="0" err="1"/>
              <a:t>Tidak</a:t>
            </a:r>
            <a:r>
              <a:rPr lang="en-US" altLang="ko-Kore-KR" dirty="0"/>
              <a:t> Ada </a:t>
            </a:r>
            <a:r>
              <a:rPr lang="en-US" altLang="ko-Kore-KR" dirty="0" err="1"/>
              <a:t>Kerja</a:t>
            </a:r>
            <a:r>
              <a:rPr lang="en-US" altLang="ko-Kore-KR" dirty="0"/>
              <a:t> </a:t>
            </a:r>
            <a:r>
              <a:rPr lang="en-US" altLang="ko-Kore-KR" dirty="0" err="1"/>
              <a:t>Paksa</a:t>
            </a:r>
            <a:endParaRPr lang="en-US" altLang="ko-Kore-KR" dirty="0"/>
          </a:p>
          <a:p>
            <a:pPr marL="0" indent="0" latinLnBrk="0">
              <a:buNone/>
            </a:pPr>
            <a:r>
              <a:rPr lang="en-US" altLang="ko-Kore-KR" dirty="0"/>
              <a:t>     C29, C105</a:t>
            </a:r>
          </a:p>
          <a:p>
            <a:pPr marL="514350" indent="-514350" latinLnBrk="0">
              <a:buAutoNum type="arabicPeriod" startAt="3"/>
            </a:pPr>
            <a:r>
              <a:rPr lang="en-US" altLang="ko-Kore-KR" dirty="0" err="1"/>
              <a:t>Tidak</a:t>
            </a:r>
            <a:r>
              <a:rPr lang="en-US" altLang="ko-Kore-KR" dirty="0"/>
              <a:t> Ada </a:t>
            </a:r>
            <a:r>
              <a:rPr lang="en-US" altLang="ko-Kore-KR" dirty="0" err="1"/>
              <a:t>Pekerja</a:t>
            </a:r>
            <a:r>
              <a:rPr lang="en-US" altLang="ko-Kore-KR" dirty="0"/>
              <a:t> Anak</a:t>
            </a:r>
          </a:p>
          <a:p>
            <a:pPr marL="0" indent="0" latinLnBrk="0">
              <a:buNone/>
            </a:pPr>
            <a:r>
              <a:rPr lang="en-US" altLang="ko-Kore-KR" dirty="0"/>
              <a:t>     C138, C182</a:t>
            </a:r>
          </a:p>
          <a:p>
            <a:pPr marL="514350" indent="-514350" latinLnBrk="0">
              <a:buAutoNum type="arabicPeriod" startAt="4"/>
            </a:pPr>
            <a:r>
              <a:rPr lang="en-US" altLang="ko-Kore-KR" dirty="0" err="1"/>
              <a:t>Tidak</a:t>
            </a:r>
            <a:r>
              <a:rPr lang="en-US" altLang="ko-Kore-KR" dirty="0"/>
              <a:t> </a:t>
            </a:r>
            <a:r>
              <a:rPr lang="en-US" altLang="ko-Kore-KR" dirty="0" err="1"/>
              <a:t>ada</a:t>
            </a:r>
            <a:r>
              <a:rPr lang="en-US" altLang="ko-Kore-KR" dirty="0"/>
              <a:t> </a:t>
            </a:r>
            <a:r>
              <a:rPr lang="en-US" altLang="ko-Kore-KR" dirty="0" err="1"/>
              <a:t>Diskriminasi</a:t>
            </a:r>
            <a:r>
              <a:rPr lang="en-US" altLang="ko-Kore-KR" dirty="0"/>
              <a:t> </a:t>
            </a:r>
            <a:r>
              <a:rPr lang="en-US" altLang="ko-Kore-KR" dirty="0" err="1"/>
              <a:t>dalam</a:t>
            </a:r>
            <a:r>
              <a:rPr lang="en-US" altLang="ko-Kore-KR" dirty="0"/>
              <a:t> </a:t>
            </a:r>
            <a:r>
              <a:rPr lang="en-US" altLang="ko-Kore-KR" dirty="0" err="1"/>
              <a:t>pekerjaan</a:t>
            </a:r>
            <a:r>
              <a:rPr lang="en-US" altLang="ko-Kore-KR" dirty="0"/>
              <a:t> dan </a:t>
            </a:r>
            <a:r>
              <a:rPr lang="en-US" altLang="ko-Kore-KR" dirty="0" err="1"/>
              <a:t>jabatan</a:t>
            </a:r>
            <a:endParaRPr lang="en-US" altLang="ko-Kore-KR" dirty="0"/>
          </a:p>
          <a:p>
            <a:pPr marL="0" indent="0" latinLnBrk="0">
              <a:buNone/>
            </a:pPr>
            <a:r>
              <a:rPr lang="en-US" altLang="ko-Kore-KR" dirty="0"/>
              <a:t>     C100, C111</a:t>
            </a:r>
          </a:p>
          <a:p>
            <a:pPr marL="514350" indent="-514350" latinLnBrk="0">
              <a:buAutoNum type="arabicPeriod" startAt="5"/>
            </a:pPr>
            <a:r>
              <a:rPr lang="en-US" altLang="ko-Kore-KR" dirty="0" err="1"/>
              <a:t>Keselamatan</a:t>
            </a:r>
            <a:r>
              <a:rPr lang="en-US" altLang="ko-Kore-KR" dirty="0"/>
              <a:t> &amp; Kesehatan (</a:t>
            </a:r>
            <a:r>
              <a:rPr lang="en-US" altLang="ko-Kore-KR" dirty="0" err="1"/>
              <a:t>ditambahkan</a:t>
            </a:r>
            <a:r>
              <a:rPr lang="en-US" altLang="ko-Kore-KR" dirty="0"/>
              <a:t> pada </a:t>
            </a:r>
            <a:r>
              <a:rPr lang="en-US" altLang="ko-Kore-KR" dirty="0" err="1"/>
              <a:t>tahun</a:t>
            </a:r>
            <a:r>
              <a:rPr lang="en-US" altLang="ko-Kore-KR" dirty="0"/>
              <a:t> 2022)</a:t>
            </a:r>
          </a:p>
          <a:p>
            <a:pPr marL="0" indent="0" latinLnBrk="0">
              <a:buNone/>
            </a:pPr>
            <a:r>
              <a:rPr lang="en-US" altLang="ko-Kore-KR" dirty="0"/>
              <a:t>     C155, C187</a:t>
            </a:r>
          </a:p>
          <a:p>
            <a:pPr marL="0" indent="0" latinLnBrk="0">
              <a:buFont typeface="Arial" panose="020B0604020202020204" pitchFamily="34" charset="0"/>
              <a:buNone/>
            </a:pPr>
            <a:endParaRPr lang="en-GB" dirty="0"/>
          </a:p>
          <a:p>
            <a:pPr latinLnBrk="0"/>
            <a:endParaRPr lang="en-GB" dirty="0"/>
          </a:p>
          <a:p>
            <a:pPr latinLnBrk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8141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55577E-FACD-D4F0-B438-3B4ED6CD2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2338"/>
          </a:xfrm>
        </p:spPr>
        <p:txBody>
          <a:bodyPr>
            <a:normAutofit fontScale="90000"/>
          </a:bodyPr>
          <a:lstStyle/>
          <a:p>
            <a:r>
              <a:rPr kumimoji="1" lang="en-US" altLang="ko-KR" sz="3600" b="1" dirty="0"/>
              <a:t>10 </a:t>
            </a:r>
            <a:r>
              <a:rPr kumimoji="1" lang="en-US" altLang="ko-KR" sz="3600" b="1" dirty="0" err="1"/>
              <a:t>Konvensi</a:t>
            </a:r>
            <a:r>
              <a:rPr kumimoji="1" lang="en-US" altLang="ko-KR" sz="3600" b="1" dirty="0"/>
              <a:t> Fundamental</a:t>
            </a:r>
            <a:endParaRPr kumimoji="1" lang="ko-Kore-KR" altLang="en-US" sz="3600"/>
          </a:p>
        </p:txBody>
      </p:sp>
      <p:graphicFrame>
        <p:nvGraphicFramePr>
          <p:cNvPr id="7" name="표 7">
            <a:extLst>
              <a:ext uri="{FF2B5EF4-FFF2-40B4-BE49-F238E27FC236}">
                <a16:creationId xmlns:a16="http://schemas.microsoft.com/office/drawing/2014/main" id="{2E60B4B8-30AA-6C18-DD3F-D65CF37871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5042507"/>
              </p:ext>
            </p:extLst>
          </p:nvPr>
        </p:nvGraphicFramePr>
        <p:xfrm>
          <a:off x="401444" y="927464"/>
          <a:ext cx="11564132" cy="59563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023">
                  <a:extLst>
                    <a:ext uri="{9D8B030D-6E8A-4147-A177-3AD203B41FA5}">
                      <a16:colId xmlns:a16="http://schemas.microsoft.com/office/drawing/2014/main" val="2208361408"/>
                    </a:ext>
                  </a:extLst>
                </a:gridCol>
                <a:gridCol w="8274109">
                  <a:extLst>
                    <a:ext uri="{9D8B030D-6E8A-4147-A177-3AD203B41FA5}">
                      <a16:colId xmlns:a16="http://schemas.microsoft.com/office/drawing/2014/main" val="3702086786"/>
                    </a:ext>
                  </a:extLst>
                </a:gridCol>
              </a:tblGrid>
              <a:tr h="459323"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/>
                        <a:t>Area</a:t>
                      </a:r>
                      <a:endParaRPr lang="ko-Kore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dirty="0" err="1"/>
                        <a:t>Konvensi</a:t>
                      </a:r>
                      <a:endParaRPr lang="ko-Kore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429367"/>
                  </a:ext>
                </a:extLst>
              </a:tr>
              <a:tr h="1560013">
                <a:tc>
                  <a:txBody>
                    <a:bodyPr/>
                    <a:lstStyle/>
                    <a:p>
                      <a:pPr algn="ctr" latinLnBrk="0"/>
                      <a:r>
                        <a:rPr lang="en-ID" altLang="en-US" b="1" dirty="0" err="1"/>
                        <a:t>Kebebasan</a:t>
                      </a:r>
                      <a:r>
                        <a:rPr lang="en-ID" altLang="en-US" b="1" dirty="0"/>
                        <a:t> </a:t>
                      </a:r>
                      <a:r>
                        <a:rPr lang="en-ID" altLang="en-US" b="1" dirty="0" err="1"/>
                        <a:t>Berserikat</a:t>
                      </a:r>
                      <a:r>
                        <a:rPr lang="en-ID" altLang="en-US" b="1" dirty="0"/>
                        <a:t> dan </a:t>
                      </a:r>
                      <a:r>
                        <a:rPr lang="en-ID" altLang="en-US" b="1" dirty="0" err="1"/>
                        <a:t>Perlindungan</a:t>
                      </a:r>
                      <a:r>
                        <a:rPr lang="en-ID" altLang="en-US" b="1" dirty="0"/>
                        <a:t> </a:t>
                      </a:r>
                      <a:r>
                        <a:rPr lang="en-ID" altLang="en-US" b="1" dirty="0" err="1"/>
                        <a:t>Hak</a:t>
                      </a:r>
                      <a:r>
                        <a:rPr lang="en-ID" altLang="en-US" b="1" dirty="0"/>
                        <a:t> </a:t>
                      </a:r>
                      <a:r>
                        <a:rPr lang="en-ID" altLang="en-US" b="1" dirty="0" err="1"/>
                        <a:t>untuk</a:t>
                      </a:r>
                      <a:r>
                        <a:rPr lang="en-ID" altLang="en-US" b="1" dirty="0"/>
                        <a:t> </a:t>
                      </a:r>
                      <a:r>
                        <a:rPr lang="en-ID" altLang="en-US" b="1" dirty="0" err="1"/>
                        <a:t>Berorganisasi</a:t>
                      </a:r>
                      <a:endParaRPr lang="ko-Kore-KR" alt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altLang="ko-KR" sz="2000" b="0" dirty="0" err="1"/>
                        <a:t>Konvensi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Kebebasan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Berserikat</a:t>
                      </a:r>
                      <a:r>
                        <a:rPr lang="en-GB" altLang="ko-KR" sz="2000" b="1" dirty="0"/>
                        <a:t> dan </a:t>
                      </a:r>
                      <a:r>
                        <a:rPr lang="en-GB" altLang="ko-KR" sz="2000" b="1" dirty="0" err="1"/>
                        <a:t>Perlindungan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Hak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untuk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Berorganisasi</a:t>
                      </a:r>
                      <a:r>
                        <a:rPr lang="en-GB" altLang="ko-KR" sz="2000" b="1" dirty="0"/>
                        <a:t>, </a:t>
                      </a:r>
                      <a:r>
                        <a:rPr lang="en-GB" altLang="ko-KR" sz="2000" b="0" dirty="0"/>
                        <a:t>1948 (No. 87)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altLang="ko-KR" sz="2000" b="0" dirty="0" err="1"/>
                        <a:t>Konvensi</a:t>
                      </a:r>
                      <a:r>
                        <a:rPr lang="en-GB" altLang="ko-KR" sz="2000" b="0" dirty="0"/>
                        <a:t> </a:t>
                      </a:r>
                      <a:r>
                        <a:rPr lang="en-GB" altLang="ko-KR" sz="2000" b="1" dirty="0" err="1"/>
                        <a:t>Hak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untuk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Berorganisasi</a:t>
                      </a:r>
                      <a:r>
                        <a:rPr lang="en-GB" altLang="ko-KR" sz="2000" b="1" dirty="0"/>
                        <a:t> dan </a:t>
                      </a:r>
                      <a:r>
                        <a:rPr lang="en-GB" altLang="ko-KR" sz="2000" b="1" dirty="0" err="1"/>
                        <a:t>Perundingan</a:t>
                      </a:r>
                      <a:r>
                        <a:rPr lang="en-GB" altLang="ko-KR" sz="2000" b="1" dirty="0"/>
                        <a:t> Bersama, 1949 (No. 98)</a:t>
                      </a:r>
                      <a:endParaRPr lang="en-GB" altLang="ko-KR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9880791"/>
                  </a:ext>
                </a:extLst>
              </a:tr>
              <a:tr h="792804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en-US" b="1" dirty="0" err="1"/>
                        <a:t>Kerja</a:t>
                      </a:r>
                      <a:r>
                        <a:rPr lang="en-US" altLang="en-US" b="1" dirty="0"/>
                        <a:t> </a:t>
                      </a:r>
                      <a:r>
                        <a:rPr lang="en-US" altLang="en-US" b="1" dirty="0" err="1"/>
                        <a:t>Paksa</a:t>
                      </a:r>
                      <a:endParaRPr lang="ko-Kore-KR" alt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altLang="ko-KR" sz="2000" b="0" dirty="0" err="1"/>
                        <a:t>Konvensi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Kerja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Paksa</a:t>
                      </a:r>
                      <a:r>
                        <a:rPr lang="en-GB" altLang="ko-KR" sz="2000" b="1" dirty="0"/>
                        <a:t>, </a:t>
                      </a:r>
                      <a:r>
                        <a:rPr lang="en-GB" altLang="ko-KR" sz="2000" b="0" dirty="0"/>
                        <a:t>1930 (No. 29)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altLang="ko-KR" sz="2000" b="0" dirty="0" err="1"/>
                        <a:t>Konvensi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Penghapusan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Kerja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Paksa</a:t>
                      </a:r>
                      <a:r>
                        <a:rPr lang="en-GB" altLang="ko-KR" sz="2000" b="1" dirty="0"/>
                        <a:t>, </a:t>
                      </a:r>
                      <a:r>
                        <a:rPr lang="en-GB" altLang="ko-KR" sz="2000" b="0" dirty="0"/>
                        <a:t>1957 (No. 105</a:t>
                      </a:r>
                      <a:endParaRPr lang="en-GB" altLang="ko-KR" sz="20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5740860"/>
                  </a:ext>
                </a:extLst>
              </a:tr>
              <a:tr h="792804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en-US" b="1" dirty="0" err="1"/>
                        <a:t>Pekerja</a:t>
                      </a:r>
                      <a:r>
                        <a:rPr lang="en-US" altLang="en-US" b="1" dirty="0"/>
                        <a:t> Anak</a:t>
                      </a:r>
                      <a:endParaRPr lang="ko-Kore-KR" alt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altLang="ko-KR" sz="2000" b="0" dirty="0" err="1"/>
                        <a:t>Konvensi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Usia</a:t>
                      </a:r>
                      <a:r>
                        <a:rPr lang="en-GB" altLang="ko-KR" sz="2000" b="1" dirty="0"/>
                        <a:t> Minimum, 1973 (No. 138)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altLang="ko-KR" sz="2000" b="0" dirty="0" err="1"/>
                        <a:t>Konvens</a:t>
                      </a:r>
                      <a:r>
                        <a:rPr lang="en-GB" altLang="ko-KR" sz="2000" b="1" dirty="0" err="1"/>
                        <a:t>i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Bentuk-Bentuk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Pekerjaan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Terburuk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untuk</a:t>
                      </a:r>
                      <a:r>
                        <a:rPr lang="en-GB" altLang="ko-KR" sz="2000" b="1" dirty="0"/>
                        <a:t> Anak, 1999 (No. 182)</a:t>
                      </a:r>
                      <a:endParaRPr lang="en-GB" altLang="ko-KR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9827539"/>
                  </a:ext>
                </a:extLst>
              </a:tr>
              <a:tr h="726231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ore-KR" b="1" dirty="0" err="1"/>
                        <a:t>Diskriminasi</a:t>
                      </a:r>
                      <a:endParaRPr lang="ko-Kore-KR" alt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altLang="ko-KR" sz="2000" b="0" dirty="0" err="1"/>
                        <a:t>Konvensi</a:t>
                      </a:r>
                      <a:r>
                        <a:rPr lang="en-GB" altLang="ko-KR" sz="2000" b="0" dirty="0"/>
                        <a:t> </a:t>
                      </a:r>
                      <a:r>
                        <a:rPr lang="en-GB" altLang="ko-KR" sz="2000" b="1" dirty="0" err="1"/>
                        <a:t>Remunerasi</a:t>
                      </a:r>
                      <a:r>
                        <a:rPr lang="en-GB" altLang="ko-KR" sz="2000" b="1" dirty="0"/>
                        <a:t> yang </a:t>
                      </a:r>
                      <a:r>
                        <a:rPr lang="en-GB" altLang="ko-KR" sz="2000" b="1" dirty="0" err="1"/>
                        <a:t>Setara</a:t>
                      </a:r>
                      <a:r>
                        <a:rPr lang="en-GB" altLang="ko-KR" sz="2000" b="1" dirty="0"/>
                        <a:t>, 1951 (No. 100)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altLang="ko-KR" sz="2000" b="0" dirty="0" err="1"/>
                        <a:t>Konvensi</a:t>
                      </a:r>
                      <a:r>
                        <a:rPr lang="en-GB" altLang="ko-KR" sz="2000" b="1" dirty="0"/>
                        <a:t> </a:t>
                      </a:r>
                      <a:r>
                        <a:rPr lang="en-GB" altLang="ko-KR" sz="2000" b="1" dirty="0" err="1"/>
                        <a:t>Diskriminasi</a:t>
                      </a:r>
                      <a:r>
                        <a:rPr lang="en-GB" altLang="ko-KR" sz="2000" b="1" dirty="0"/>
                        <a:t> (</a:t>
                      </a:r>
                      <a:r>
                        <a:rPr lang="en-GB" altLang="ko-KR" sz="2000" b="1" dirty="0" err="1"/>
                        <a:t>Ketenagakerjaan</a:t>
                      </a:r>
                      <a:r>
                        <a:rPr lang="en-GB" altLang="ko-KR" sz="2000" b="1" dirty="0"/>
                        <a:t> dan </a:t>
                      </a:r>
                      <a:r>
                        <a:rPr lang="en-GB" altLang="ko-KR" sz="2000" b="1" dirty="0" err="1"/>
                        <a:t>Pekerjaan</a:t>
                      </a:r>
                      <a:r>
                        <a:rPr lang="en-GB" altLang="ko-KR" sz="2000" b="1" dirty="0"/>
                        <a:t>), 1958 (No. 111)</a:t>
                      </a:r>
                      <a:endParaRPr lang="en-GB" altLang="ko-KR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6667287"/>
                  </a:ext>
                </a:extLst>
              </a:tr>
              <a:tr h="1132577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en-US" b="1" dirty="0" err="1">
                          <a:solidFill>
                            <a:schemeClr val="tx1"/>
                          </a:solidFill>
                        </a:rPr>
                        <a:t>Keselamatan</a:t>
                      </a:r>
                      <a:r>
                        <a:rPr lang="en-US" altLang="en-US" b="1" dirty="0">
                          <a:solidFill>
                            <a:schemeClr val="tx1"/>
                          </a:solidFill>
                        </a:rPr>
                        <a:t> dan </a:t>
                      </a:r>
                    </a:p>
                    <a:p>
                      <a:pPr algn="ctr" latinLnBrk="0"/>
                      <a:r>
                        <a:rPr lang="en-US" altLang="en-US" b="1" dirty="0">
                          <a:solidFill>
                            <a:schemeClr val="tx1"/>
                          </a:solidFill>
                        </a:rPr>
                        <a:t>Kesehatan </a:t>
                      </a:r>
                      <a:r>
                        <a:rPr lang="en-US" altLang="en-US" b="1" dirty="0" err="1">
                          <a:solidFill>
                            <a:schemeClr val="tx1"/>
                          </a:solidFill>
                        </a:rPr>
                        <a:t>Kerja</a:t>
                      </a:r>
                      <a:r>
                        <a:rPr lang="en-US" altLang="en-US" b="1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ore-KR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2000" b="0" dirty="0" err="1">
                          <a:solidFill>
                            <a:schemeClr val="tx1"/>
                          </a:solidFill>
                        </a:rPr>
                        <a:t>Konvens</a:t>
                      </a:r>
                      <a:r>
                        <a:rPr lang="en-US" altLang="ko-KR" sz="2000" b="1" dirty="0" err="1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2000" b="1" dirty="0" err="1">
                          <a:solidFill>
                            <a:schemeClr val="tx1"/>
                          </a:solidFill>
                        </a:rPr>
                        <a:t>Keselamatan</a:t>
                      </a:r>
                      <a:r>
                        <a:rPr lang="en-US" altLang="ko-KR" sz="2000" b="1" dirty="0">
                          <a:solidFill>
                            <a:schemeClr val="tx1"/>
                          </a:solidFill>
                        </a:rPr>
                        <a:t> dan Kesehatan </a:t>
                      </a:r>
                      <a:r>
                        <a:rPr lang="en-US" altLang="ko-KR" sz="2000" b="1" dirty="0" err="1">
                          <a:solidFill>
                            <a:schemeClr val="tx1"/>
                          </a:solidFill>
                        </a:rPr>
                        <a:t>Kerja</a:t>
                      </a:r>
                      <a:r>
                        <a:rPr lang="en-US" altLang="ko-KR" sz="2000" b="1" dirty="0">
                          <a:solidFill>
                            <a:schemeClr val="tx1"/>
                          </a:solidFill>
                        </a:rPr>
                        <a:t>, 1981 (No. 155)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2000" b="0" dirty="0" err="1">
                          <a:solidFill>
                            <a:schemeClr val="tx1"/>
                          </a:solidFill>
                        </a:rPr>
                        <a:t>Konvensi</a:t>
                      </a:r>
                      <a:r>
                        <a:rPr lang="en-US" altLang="ko-KR" sz="2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2000" b="1" dirty="0" err="1">
                          <a:solidFill>
                            <a:schemeClr val="tx1"/>
                          </a:solidFill>
                        </a:rPr>
                        <a:t>Kerangka</a:t>
                      </a:r>
                      <a:r>
                        <a:rPr lang="en-US" altLang="ko-KR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2000" b="1" dirty="0" err="1">
                          <a:solidFill>
                            <a:schemeClr val="tx1"/>
                          </a:solidFill>
                        </a:rPr>
                        <a:t>Kerja</a:t>
                      </a:r>
                      <a:r>
                        <a:rPr lang="en-US" altLang="ko-KR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2000" b="1" dirty="0" err="1">
                          <a:solidFill>
                            <a:schemeClr val="tx1"/>
                          </a:solidFill>
                        </a:rPr>
                        <a:t>Promosi</a:t>
                      </a:r>
                      <a:r>
                        <a:rPr lang="en-US" altLang="ko-KR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2000" b="1" dirty="0" err="1">
                          <a:solidFill>
                            <a:schemeClr val="tx1"/>
                          </a:solidFill>
                        </a:rPr>
                        <a:t>untuk</a:t>
                      </a:r>
                      <a:r>
                        <a:rPr lang="en-US" altLang="ko-KR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2000" b="1" dirty="0" err="1">
                          <a:solidFill>
                            <a:schemeClr val="tx1"/>
                          </a:solidFill>
                        </a:rPr>
                        <a:t>Keselamatan</a:t>
                      </a:r>
                      <a:r>
                        <a:rPr lang="en-US" altLang="ko-KR" sz="2000" b="1" dirty="0">
                          <a:solidFill>
                            <a:schemeClr val="tx1"/>
                          </a:solidFill>
                        </a:rPr>
                        <a:t> dan Kesehatan </a:t>
                      </a:r>
                      <a:r>
                        <a:rPr lang="en-US" altLang="ko-KR" sz="2000" b="1" dirty="0" err="1">
                          <a:solidFill>
                            <a:schemeClr val="tx1"/>
                          </a:solidFill>
                        </a:rPr>
                        <a:t>Kerja</a:t>
                      </a:r>
                      <a:r>
                        <a:rPr lang="en-US" altLang="ko-KR" sz="2000" b="1" dirty="0">
                          <a:solidFill>
                            <a:schemeClr val="tx1"/>
                          </a:solidFill>
                        </a:rPr>
                        <a:t>, 2006 (No. 187)</a:t>
                      </a:r>
                      <a:endParaRPr lang="en-US" altLang="ko-K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7432869"/>
                  </a:ext>
                </a:extLst>
              </a:tr>
            </a:tbl>
          </a:graphicData>
        </a:graphic>
      </p:graphicFrame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C38CB27-C646-36E2-0984-AEF2489DE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6C5A-9C7E-4642-94CC-C833C3321E80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63584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55577E-FACD-D4F0-B438-3B4ED6CD2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266"/>
            <a:ext cx="10515600" cy="562338"/>
          </a:xfrm>
        </p:spPr>
        <p:txBody>
          <a:bodyPr>
            <a:normAutofit fontScale="90000"/>
          </a:bodyPr>
          <a:lstStyle/>
          <a:p>
            <a:r>
              <a:rPr kumimoji="1" lang="en-US" altLang="ko-Kore-KR" sz="3600" b="1" dirty="0" err="1"/>
              <a:t>Ratifikasi</a:t>
            </a:r>
            <a:r>
              <a:rPr kumimoji="1" lang="en-US" altLang="ko-Kore-KR" sz="3600" b="1" dirty="0"/>
              <a:t> </a:t>
            </a:r>
            <a:r>
              <a:rPr kumimoji="1" lang="en-US" altLang="ko-Kore-KR" sz="3600" b="1" dirty="0" err="1"/>
              <a:t>Konvensi</a:t>
            </a:r>
            <a:r>
              <a:rPr kumimoji="1" lang="en-US" altLang="ko-Kore-KR" sz="3600" b="1" dirty="0"/>
              <a:t> Fundamental oleh negara</a:t>
            </a:r>
            <a:endParaRPr kumimoji="1" lang="ko-Kore-KR" altLang="en-US" sz="360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C38CB27-C646-36E2-0984-AEF2489DE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6C5A-9C7E-4642-94CC-C833C3321E80}" type="slidenum">
              <a:rPr lang="ko-KR" altLang="en-US" smtClean="0"/>
              <a:t>21</a:t>
            </a:fld>
            <a:endParaRPr lang="ko-KR" altLang="en-US"/>
          </a:p>
        </p:txBody>
      </p:sp>
      <p:graphicFrame>
        <p:nvGraphicFramePr>
          <p:cNvPr id="12" name="내용 개체 틀 7">
            <a:extLst>
              <a:ext uri="{FF2B5EF4-FFF2-40B4-BE49-F238E27FC236}">
                <a16:creationId xmlns:a16="http://schemas.microsoft.com/office/drawing/2014/main" id="{2BBB32E4-679B-7B5C-0346-C37659193C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0767391"/>
              </p:ext>
            </p:extLst>
          </p:nvPr>
        </p:nvGraphicFramePr>
        <p:xfrm>
          <a:off x="509667" y="762574"/>
          <a:ext cx="10844133" cy="5644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3572">
                  <a:extLst>
                    <a:ext uri="{9D8B030D-6E8A-4147-A177-3AD203B41FA5}">
                      <a16:colId xmlns:a16="http://schemas.microsoft.com/office/drawing/2014/main" val="4040760566"/>
                    </a:ext>
                  </a:extLst>
                </a:gridCol>
                <a:gridCol w="1057275">
                  <a:extLst>
                    <a:ext uri="{9D8B030D-6E8A-4147-A177-3AD203B41FA5}">
                      <a16:colId xmlns:a16="http://schemas.microsoft.com/office/drawing/2014/main" val="2880017706"/>
                    </a:ext>
                  </a:extLst>
                </a:gridCol>
                <a:gridCol w="1403919">
                  <a:extLst>
                    <a:ext uri="{9D8B030D-6E8A-4147-A177-3AD203B41FA5}">
                      <a16:colId xmlns:a16="http://schemas.microsoft.com/office/drawing/2014/main" val="2479848836"/>
                    </a:ext>
                  </a:extLst>
                </a:gridCol>
                <a:gridCol w="1196406">
                  <a:extLst>
                    <a:ext uri="{9D8B030D-6E8A-4147-A177-3AD203B41FA5}">
                      <a16:colId xmlns:a16="http://schemas.microsoft.com/office/drawing/2014/main" val="55421138"/>
                    </a:ext>
                  </a:extLst>
                </a:gridCol>
                <a:gridCol w="1189680">
                  <a:extLst>
                    <a:ext uri="{9D8B030D-6E8A-4147-A177-3AD203B41FA5}">
                      <a16:colId xmlns:a16="http://schemas.microsoft.com/office/drawing/2014/main" val="256880986"/>
                    </a:ext>
                  </a:extLst>
                </a:gridCol>
                <a:gridCol w="1274427">
                  <a:extLst>
                    <a:ext uri="{9D8B030D-6E8A-4147-A177-3AD203B41FA5}">
                      <a16:colId xmlns:a16="http://schemas.microsoft.com/office/drawing/2014/main" val="2002358195"/>
                    </a:ext>
                  </a:extLst>
                </a:gridCol>
                <a:gridCol w="1274427">
                  <a:extLst>
                    <a:ext uri="{9D8B030D-6E8A-4147-A177-3AD203B41FA5}">
                      <a16:colId xmlns:a16="http://schemas.microsoft.com/office/drawing/2014/main" val="1515793334"/>
                    </a:ext>
                  </a:extLst>
                </a:gridCol>
                <a:gridCol w="1274427">
                  <a:extLst>
                    <a:ext uri="{9D8B030D-6E8A-4147-A177-3AD203B41FA5}">
                      <a16:colId xmlns:a16="http://schemas.microsoft.com/office/drawing/2014/main" val="42663022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ore-KR" sz="1600"/>
                        <a:t>Conventions</a:t>
                      </a:r>
                      <a:endParaRPr lang="ko-Kore-KR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600" b="1"/>
                        <a:t>States</a:t>
                      </a:r>
                      <a:endParaRPr lang="ko-Kore-KR" altLang="en-US" sz="16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600"/>
                        <a:t>China</a:t>
                      </a:r>
                      <a:endParaRPr lang="ko-Kore-KR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600"/>
                        <a:t>Cambodia</a:t>
                      </a:r>
                      <a:endParaRPr lang="ko-Kore-KR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600"/>
                        <a:t>Indonesia</a:t>
                      </a:r>
                      <a:endParaRPr lang="ko-Kore-KR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600"/>
                        <a:t>Malaysia</a:t>
                      </a:r>
                      <a:endParaRPr lang="ko-Kore-KR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600"/>
                        <a:t>Thailand</a:t>
                      </a:r>
                      <a:endParaRPr lang="ko-Kore-KR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600"/>
                        <a:t>Vietnam</a:t>
                      </a:r>
                      <a:endParaRPr lang="ko-Kore-KR" altLang="en-US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0038726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ore-KR" sz="1600" b="1"/>
                        <a:t>C87 FOA</a:t>
                      </a:r>
                      <a:endParaRPr lang="ko-Kore-KR" altLang="en-US" sz="16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/>
                        <a:t>158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X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1998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X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X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X</a:t>
                      </a:r>
                      <a:endParaRPr lang="ko-Kore-KR" altLang="en-US" sz="20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35976232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ore-KR" sz="1600" b="1"/>
                        <a:t>C98 CBA</a:t>
                      </a:r>
                      <a:endParaRPr lang="ko-Kore-KR" altLang="en-US" sz="16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/>
                        <a:t>168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X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1957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1961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X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2019</a:t>
                      </a:r>
                      <a:endParaRPr lang="ko-Kore-KR" altLang="en-US" sz="20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7500166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ore-KR" sz="1600" b="1"/>
                        <a:t>C29 Forced </a:t>
                      </a:r>
                      <a:r>
                        <a:rPr lang="en-US" altLang="ko-Kore-KR" sz="1600" b="1" err="1"/>
                        <a:t>Labour</a:t>
                      </a:r>
                      <a:endParaRPr lang="ko-Kore-KR" altLang="en-US" sz="16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/>
                        <a:t>181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2022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1969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1950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1957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1969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2007</a:t>
                      </a:r>
                      <a:endParaRPr lang="ko-Kore-KR" altLang="en-US" sz="20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1357035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ore-KR" sz="1600" b="1"/>
                        <a:t>C105 Forced </a:t>
                      </a:r>
                      <a:r>
                        <a:rPr lang="en-US" altLang="ko-Kore-KR" sz="1600" b="1" err="1"/>
                        <a:t>Labour</a:t>
                      </a:r>
                      <a:endParaRPr lang="ko-Kore-KR" altLang="en-US" sz="16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/>
                        <a:t>178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2022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1958 (X)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1969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2020</a:t>
                      </a:r>
                      <a:endParaRPr lang="ko-Kore-KR" altLang="en-US" sz="20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6583857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ore-KR" sz="1600" b="1"/>
                        <a:t>C138 Child </a:t>
                      </a:r>
                      <a:r>
                        <a:rPr lang="en-US" altLang="ko-Kore-KR" sz="1600" b="1" err="1"/>
                        <a:t>Labour</a:t>
                      </a:r>
                      <a:endParaRPr lang="ko-Kore-KR" altLang="en-US" sz="16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/>
                        <a:t>176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1997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2004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2003</a:t>
                      </a:r>
                      <a:endParaRPr lang="ko-Kore-KR" altLang="en-US" sz="20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7271856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ore-KR" sz="1600" b="1"/>
                        <a:t>C182 Child </a:t>
                      </a:r>
                      <a:r>
                        <a:rPr lang="en-US" altLang="ko-Kore-KR" sz="1600" b="1" err="1"/>
                        <a:t>Labour</a:t>
                      </a:r>
                      <a:endParaRPr lang="ko-Kore-KR" altLang="en-US" sz="16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/>
                        <a:t>187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2002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2006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2000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2000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2001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2000</a:t>
                      </a:r>
                      <a:endParaRPr lang="ko-Kore-KR" altLang="en-US" sz="20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3077719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ore-KR" sz="1600" b="1"/>
                        <a:t>C100 Equal Pay</a:t>
                      </a:r>
                      <a:endParaRPr lang="ko-Kore-KR" altLang="en-US" sz="16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/>
                        <a:t>174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1990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1958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1997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1997</a:t>
                      </a:r>
                      <a:endParaRPr lang="ko-Kore-KR" altLang="en-US" sz="20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0090649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ore-KR" sz="1600" b="1"/>
                        <a:t>C111 Discrimination</a:t>
                      </a:r>
                      <a:endParaRPr lang="ko-Kore-KR" altLang="en-US" sz="16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/>
                        <a:t>175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2006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1999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X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2017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1997</a:t>
                      </a:r>
                      <a:endParaRPr lang="ko-Kore-KR" altLang="en-US" sz="20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3376976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ore-KR" sz="1600" b="1"/>
                        <a:t>C155 OSH</a:t>
                      </a:r>
                      <a:endParaRPr lang="ko-Kore-KR" altLang="en-US" sz="16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/>
                        <a:t>81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2007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X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X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X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X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1994</a:t>
                      </a:r>
                      <a:endParaRPr lang="ko-Kore-KR" altLang="en-US" sz="20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2298788"/>
                  </a:ext>
                </a:extLst>
              </a:tr>
              <a:tr h="525602"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ore-KR" sz="1600" b="1"/>
                        <a:t>C187 OSH Framework</a:t>
                      </a:r>
                      <a:endParaRPr lang="ko-Kore-KR" altLang="en-US" sz="16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1"/>
                        <a:t>65</a:t>
                      </a:r>
                      <a:endParaRPr lang="ko-Kore-KR" alt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X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X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2015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2012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2016</a:t>
                      </a:r>
                      <a:endParaRPr lang="ko-Kore-KR" altLang="en-US" sz="2000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000" b="0"/>
                        <a:t>2014</a:t>
                      </a:r>
                      <a:endParaRPr lang="ko-Kore-KR" altLang="en-US" sz="200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6290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92919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27852C-E4A1-D1A4-6100-E0407A509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38"/>
            <a:ext cx="10784417" cy="2852737"/>
          </a:xfrm>
        </p:spPr>
        <p:txBody>
          <a:bodyPr>
            <a:normAutofit/>
          </a:bodyPr>
          <a:lstStyle/>
          <a:p>
            <a:r>
              <a:rPr kumimoji="1" lang="en-US" altLang="ko-Kore-KR" sz="4800" dirty="0" err="1"/>
              <a:t>Pemahaman</a:t>
            </a:r>
            <a:r>
              <a:rPr kumimoji="1" lang="en-US" altLang="ko-Kore-KR" sz="4800" dirty="0"/>
              <a:t> </a:t>
            </a:r>
            <a:r>
              <a:rPr kumimoji="1" lang="en-US" altLang="ko-Kore-KR" sz="4800" dirty="0" err="1"/>
              <a:t>tentang</a:t>
            </a:r>
            <a:r>
              <a:rPr kumimoji="1" lang="en-US" altLang="ko-Kore-KR" sz="4800" dirty="0"/>
              <a:t> </a:t>
            </a:r>
            <a:r>
              <a:rPr kumimoji="1" lang="en-US" altLang="ko-Kore-KR" sz="4800" dirty="0" err="1"/>
              <a:t>Konvensi</a:t>
            </a:r>
            <a:r>
              <a:rPr kumimoji="1" lang="en-US" altLang="ko-Kore-KR" sz="4800" dirty="0"/>
              <a:t> ILO 87 dan 98. Juga, C135 </a:t>
            </a:r>
            <a:r>
              <a:rPr kumimoji="1" lang="en-US" altLang="ko-Kore-KR" sz="4800" dirty="0" err="1"/>
              <a:t>untuk</a:t>
            </a:r>
            <a:r>
              <a:rPr kumimoji="1" lang="en-US" altLang="ko-Kore-KR" sz="4800" dirty="0"/>
              <a:t> </a:t>
            </a:r>
            <a:r>
              <a:rPr kumimoji="1" lang="en-US" altLang="ko-Kore-KR" sz="4800" dirty="0" err="1"/>
              <a:t>mendukung</a:t>
            </a:r>
            <a:r>
              <a:rPr kumimoji="1" lang="en-US" altLang="ko-Kore-KR" sz="4800" dirty="0"/>
              <a:t> C87 dan C98 </a:t>
            </a:r>
            <a:endParaRPr kumimoji="1" lang="ko-Kore-KR" altLang="en-US" sz="48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E0DE96A-29EA-6730-6335-3EFC0160C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F881C1C-0B95-DFB0-8C3B-A350BFA5B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8128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929F13-7639-7C46-B310-823378253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3477"/>
            <a:ext cx="11035145" cy="1325563"/>
          </a:xfrm>
        </p:spPr>
        <p:txBody>
          <a:bodyPr>
            <a:noAutofit/>
          </a:bodyPr>
          <a:lstStyle/>
          <a:p>
            <a:r>
              <a:rPr lang="en-GB" altLang="ko-KR" sz="2800" b="1" dirty="0" err="1"/>
              <a:t>Konvensi</a:t>
            </a:r>
            <a:r>
              <a:rPr lang="en-GB" altLang="ko-KR" sz="2800" b="1" dirty="0"/>
              <a:t> </a:t>
            </a:r>
            <a:r>
              <a:rPr lang="en-GB" altLang="ko-KR" sz="2800" b="1" dirty="0" err="1"/>
              <a:t>Kebebasan</a:t>
            </a:r>
            <a:r>
              <a:rPr lang="en-GB" altLang="ko-KR" sz="2800" b="1" dirty="0"/>
              <a:t> </a:t>
            </a:r>
            <a:r>
              <a:rPr lang="en-GB" altLang="ko-KR" sz="2800" b="1" dirty="0" err="1"/>
              <a:t>Berserikat</a:t>
            </a:r>
            <a:r>
              <a:rPr lang="en-GB" altLang="ko-KR" sz="2800" b="1" dirty="0"/>
              <a:t> dan </a:t>
            </a:r>
            <a:r>
              <a:rPr lang="en-GB" altLang="ko-KR" sz="2800" b="1" dirty="0" err="1"/>
              <a:t>Perlindungan</a:t>
            </a:r>
            <a:r>
              <a:rPr lang="en-GB" altLang="ko-KR" sz="2800" b="1" dirty="0"/>
              <a:t> </a:t>
            </a:r>
            <a:r>
              <a:rPr lang="en-GB" altLang="ko-KR" sz="2800" b="1" dirty="0" err="1"/>
              <a:t>Hak</a:t>
            </a:r>
            <a:r>
              <a:rPr lang="en-GB" altLang="ko-KR" sz="2800" b="1" dirty="0"/>
              <a:t> </a:t>
            </a:r>
            <a:r>
              <a:rPr lang="en-GB" altLang="ko-KR" sz="2800" b="1" dirty="0" err="1"/>
              <a:t>untuk</a:t>
            </a:r>
            <a:r>
              <a:rPr lang="en-GB" altLang="ko-KR" sz="2800" b="1" dirty="0"/>
              <a:t> </a:t>
            </a:r>
            <a:r>
              <a:rPr lang="en-GB" altLang="ko-KR" sz="2800" b="1" dirty="0" err="1"/>
              <a:t>Berorganisasi</a:t>
            </a:r>
            <a:r>
              <a:rPr lang="en-GB" altLang="ko-KR" sz="2800" b="1" dirty="0"/>
              <a:t>, 1948 (No. 87) </a:t>
            </a:r>
            <a:endParaRPr lang="en-GB" altLang="ko-KR" sz="2800" i="1" u="sng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6712B71-76F6-064A-8C74-2E6E102EB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624" y="1459041"/>
            <a:ext cx="10515600" cy="5079872"/>
          </a:xfrm>
        </p:spPr>
        <p:txBody>
          <a:bodyPr>
            <a:normAutofit lnSpcReduction="10000"/>
          </a:bodyPr>
          <a:lstStyle/>
          <a:p>
            <a:r>
              <a:rPr kumimoji="1" lang="en-GB" altLang="ko-KR" b="1" dirty="0" err="1"/>
              <a:t>Pekerja</a:t>
            </a:r>
            <a:r>
              <a:rPr kumimoji="1" lang="en-GB" altLang="ko-KR" b="1" dirty="0"/>
              <a:t> dan </a:t>
            </a:r>
            <a:r>
              <a:rPr kumimoji="1" lang="en-GB" altLang="ko-KR" b="1" dirty="0" err="1"/>
              <a:t>pengusaha</a:t>
            </a:r>
            <a:r>
              <a:rPr kumimoji="1" lang="en-GB" altLang="ko-KR" b="1" dirty="0"/>
              <a:t> </a:t>
            </a:r>
            <a:r>
              <a:rPr kumimoji="1" lang="en-GB" altLang="ko-KR" dirty="0" err="1"/>
              <a:t>harus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memiliki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hak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untuk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membentuk</a:t>
            </a:r>
            <a:r>
              <a:rPr kumimoji="1" lang="en-GB" altLang="ko-KR" dirty="0"/>
              <a:t> dan </a:t>
            </a:r>
            <a:r>
              <a:rPr kumimoji="1" lang="en-GB" altLang="ko-KR" dirty="0" err="1"/>
              <a:t>bergabung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dengan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organisasi</a:t>
            </a:r>
            <a:r>
              <a:rPr kumimoji="1" lang="en-GB" altLang="ko-KR" dirty="0"/>
              <a:t> yang </a:t>
            </a:r>
            <a:r>
              <a:rPr kumimoji="1" lang="en-GB" altLang="ko-KR" dirty="0" err="1"/>
              <a:t>mereka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pilih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sendiri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tanpa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harus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mendapat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izin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terlebih</a:t>
            </a:r>
            <a:r>
              <a:rPr kumimoji="1" lang="en-GB" altLang="ko-KR" dirty="0"/>
              <a:t> </a:t>
            </a:r>
            <a:r>
              <a:rPr kumimoji="1" lang="en-GB" altLang="ko-KR" dirty="0" err="1"/>
              <a:t>dahulu</a:t>
            </a:r>
            <a:r>
              <a:rPr kumimoji="1" lang="en-GB" altLang="ko-KR" b="1" dirty="0"/>
              <a:t>.</a:t>
            </a:r>
          </a:p>
          <a:p>
            <a:r>
              <a:rPr kumimoji="1" lang="en-GB" altLang="ko-KR" b="1" dirty="0"/>
              <a:t> </a:t>
            </a:r>
            <a:r>
              <a:rPr lang="en-GB" altLang="ko-KR" b="1" dirty="0" err="1"/>
              <a:t>Organisasi</a:t>
            </a:r>
            <a:r>
              <a:rPr lang="en-GB" altLang="ko-KR" b="1" dirty="0"/>
              <a:t> </a:t>
            </a:r>
            <a:r>
              <a:rPr lang="en-GB" altLang="ko-KR" b="1" dirty="0" err="1"/>
              <a:t>pekerja</a:t>
            </a:r>
            <a:r>
              <a:rPr lang="en-GB" altLang="ko-KR" b="1" dirty="0"/>
              <a:t> dan </a:t>
            </a:r>
            <a:r>
              <a:rPr lang="en-GB" altLang="ko-KR" b="1" dirty="0" err="1"/>
              <a:t>pengusaha</a:t>
            </a:r>
            <a:r>
              <a:rPr lang="en-GB" altLang="ko-KR" b="1" dirty="0"/>
              <a:t> </a:t>
            </a:r>
            <a:r>
              <a:rPr lang="en-GB" altLang="ko-KR" dirty="0" err="1"/>
              <a:t>harus</a:t>
            </a:r>
            <a:r>
              <a:rPr lang="en-GB" altLang="ko-KR" dirty="0"/>
              <a:t> </a:t>
            </a:r>
            <a:r>
              <a:rPr lang="en-GB" altLang="ko-KR" dirty="0" err="1"/>
              <a:t>memiliki</a:t>
            </a:r>
            <a:r>
              <a:rPr lang="en-GB" altLang="ko-KR" dirty="0"/>
              <a:t> </a:t>
            </a:r>
            <a:r>
              <a:rPr lang="en-GB" altLang="ko-KR" dirty="0" err="1"/>
              <a:t>hak</a:t>
            </a:r>
            <a:r>
              <a:rPr lang="en-GB" altLang="ko-KR" dirty="0"/>
              <a:t> </a:t>
            </a:r>
            <a:r>
              <a:rPr lang="en-GB" altLang="ko-KR" dirty="0" err="1"/>
              <a:t>untuk</a:t>
            </a:r>
            <a:r>
              <a:rPr lang="en-GB" altLang="ko-KR" dirty="0"/>
              <a:t> </a:t>
            </a:r>
            <a:r>
              <a:rPr lang="en-GB" altLang="ko-KR" dirty="0" err="1"/>
              <a:t>membuat</a:t>
            </a:r>
            <a:r>
              <a:rPr lang="en-GB" altLang="ko-KR" dirty="0"/>
              <a:t> </a:t>
            </a:r>
            <a:r>
              <a:rPr lang="en-GB" altLang="ko-KR" dirty="0" err="1"/>
              <a:t>konstitusi</a:t>
            </a:r>
            <a:r>
              <a:rPr lang="en-GB" altLang="ko-KR" dirty="0"/>
              <a:t> dan </a:t>
            </a:r>
            <a:r>
              <a:rPr lang="en-GB" altLang="ko-KR" dirty="0" err="1"/>
              <a:t>peraturan</a:t>
            </a:r>
            <a:r>
              <a:rPr lang="en-GB" altLang="ko-KR" dirty="0"/>
              <a:t> </a:t>
            </a:r>
            <a:r>
              <a:rPr lang="en-GB" altLang="ko-KR" dirty="0" err="1"/>
              <a:t>mereka</a:t>
            </a:r>
            <a:r>
              <a:rPr lang="en-GB" altLang="ko-KR" dirty="0"/>
              <a:t>, </a:t>
            </a:r>
            <a:r>
              <a:rPr lang="en-GB" altLang="ko-KR" dirty="0" err="1"/>
              <a:t>untuk</a:t>
            </a:r>
            <a:r>
              <a:rPr lang="en-GB" altLang="ko-KR" dirty="0"/>
              <a:t> </a:t>
            </a:r>
            <a:r>
              <a:rPr lang="en-GB" altLang="ko-KR" dirty="0" err="1"/>
              <a:t>memilih</a:t>
            </a:r>
            <a:r>
              <a:rPr lang="en-GB" altLang="ko-KR" dirty="0"/>
              <a:t> </a:t>
            </a:r>
            <a:r>
              <a:rPr lang="en-GB" altLang="ko-KR" dirty="0" err="1"/>
              <a:t>perwakilan</a:t>
            </a:r>
            <a:r>
              <a:rPr lang="en-GB" altLang="ko-KR" dirty="0"/>
              <a:t> </a:t>
            </a:r>
            <a:r>
              <a:rPr lang="en-GB" altLang="ko-KR" dirty="0" err="1"/>
              <a:t>mereka</a:t>
            </a:r>
            <a:r>
              <a:rPr lang="en-GB" altLang="ko-KR" dirty="0"/>
              <a:t> </a:t>
            </a:r>
            <a:r>
              <a:rPr lang="en-GB" altLang="ko-KR" dirty="0" err="1"/>
              <a:t>dengan</a:t>
            </a:r>
            <a:r>
              <a:rPr lang="en-GB" altLang="ko-KR" dirty="0"/>
              <a:t> </a:t>
            </a:r>
            <a:r>
              <a:rPr lang="en-GB" altLang="ko-KR" dirty="0" err="1"/>
              <a:t>kebebasan</a:t>
            </a:r>
            <a:r>
              <a:rPr lang="en-GB" altLang="ko-KR" dirty="0"/>
              <a:t> </a:t>
            </a:r>
            <a:r>
              <a:rPr lang="en-GB" altLang="ko-KR" dirty="0" err="1"/>
              <a:t>penuh</a:t>
            </a:r>
            <a:r>
              <a:rPr lang="en-GB" altLang="ko-KR" dirty="0"/>
              <a:t>, </a:t>
            </a:r>
            <a:r>
              <a:rPr lang="en-GB" altLang="ko-KR" dirty="0" err="1"/>
              <a:t>untuk</a:t>
            </a:r>
            <a:r>
              <a:rPr lang="en-GB" altLang="ko-KR" dirty="0"/>
              <a:t> </a:t>
            </a:r>
            <a:r>
              <a:rPr lang="en-GB" altLang="ko-KR" dirty="0" err="1"/>
              <a:t>mengatur</a:t>
            </a:r>
            <a:r>
              <a:rPr lang="en-GB" altLang="ko-KR" dirty="0"/>
              <a:t> </a:t>
            </a:r>
            <a:r>
              <a:rPr lang="en-GB" altLang="ko-KR" dirty="0" err="1"/>
              <a:t>administrasi</a:t>
            </a:r>
            <a:r>
              <a:rPr lang="en-GB" altLang="ko-KR" dirty="0"/>
              <a:t> dan </a:t>
            </a:r>
            <a:r>
              <a:rPr lang="en-GB" altLang="ko-KR" dirty="0" err="1"/>
              <a:t>kegiatan</a:t>
            </a:r>
            <a:r>
              <a:rPr lang="en-GB" altLang="ko-KR" dirty="0"/>
              <a:t> </a:t>
            </a:r>
            <a:r>
              <a:rPr lang="en-GB" altLang="ko-KR" dirty="0" err="1"/>
              <a:t>mereka</a:t>
            </a:r>
            <a:r>
              <a:rPr lang="en-GB" altLang="ko-KR" dirty="0"/>
              <a:t> dan </a:t>
            </a:r>
            <a:r>
              <a:rPr lang="en-GB" altLang="ko-KR" dirty="0" err="1"/>
              <a:t>untuk</a:t>
            </a:r>
            <a:r>
              <a:rPr lang="en-GB" altLang="ko-KR" dirty="0"/>
              <a:t> </a:t>
            </a:r>
            <a:r>
              <a:rPr lang="en-GB" altLang="ko-KR" dirty="0" err="1"/>
              <a:t>merumuskan</a:t>
            </a:r>
            <a:r>
              <a:rPr lang="en-GB" altLang="ko-KR" dirty="0"/>
              <a:t> program-program </a:t>
            </a:r>
            <a:r>
              <a:rPr lang="en-GB" altLang="ko-KR" dirty="0" err="1"/>
              <a:t>mereka</a:t>
            </a:r>
            <a:endParaRPr lang="en-GB" altLang="ko-KR" dirty="0"/>
          </a:p>
          <a:p>
            <a:r>
              <a:rPr lang="en-GB" altLang="ko-KR" b="1" dirty="0" err="1"/>
              <a:t>Otoritas</a:t>
            </a:r>
            <a:r>
              <a:rPr lang="en-GB" altLang="ko-KR" b="1" dirty="0"/>
              <a:t> </a:t>
            </a:r>
            <a:r>
              <a:rPr lang="en-GB" altLang="ko-KR" b="1" dirty="0" err="1"/>
              <a:t>publik</a:t>
            </a:r>
            <a:r>
              <a:rPr lang="en-GB" altLang="ko-KR" b="1" dirty="0"/>
              <a:t> </a:t>
            </a:r>
            <a:r>
              <a:rPr lang="en-GB" altLang="ko-KR" dirty="0" err="1"/>
              <a:t>harus</a:t>
            </a:r>
            <a:r>
              <a:rPr lang="en-GB" altLang="ko-KR" dirty="0"/>
              <a:t> </a:t>
            </a:r>
            <a:r>
              <a:rPr lang="en-GB" altLang="ko-KR" dirty="0" err="1"/>
              <a:t>menahan</a:t>
            </a:r>
            <a:r>
              <a:rPr lang="en-GB" altLang="ko-KR" dirty="0"/>
              <a:t> </a:t>
            </a:r>
            <a:r>
              <a:rPr lang="en-GB" altLang="ko-KR" dirty="0" err="1"/>
              <a:t>diri</a:t>
            </a:r>
            <a:r>
              <a:rPr lang="en-GB" altLang="ko-KR" dirty="0"/>
              <a:t> </a:t>
            </a:r>
            <a:r>
              <a:rPr lang="en-GB" altLang="ko-KR" dirty="0" err="1"/>
              <a:t>dari</a:t>
            </a:r>
            <a:r>
              <a:rPr lang="en-GB" altLang="ko-KR" dirty="0"/>
              <a:t> </a:t>
            </a:r>
            <a:r>
              <a:rPr lang="en-GB" altLang="ko-KR" dirty="0" err="1"/>
              <a:t>campur</a:t>
            </a:r>
            <a:r>
              <a:rPr lang="en-GB" altLang="ko-KR" dirty="0"/>
              <a:t> </a:t>
            </a:r>
            <a:r>
              <a:rPr lang="en-GB" altLang="ko-KR" dirty="0" err="1"/>
              <a:t>tangan</a:t>
            </a:r>
            <a:r>
              <a:rPr lang="en-GB" altLang="ko-KR" dirty="0"/>
              <a:t> </a:t>
            </a:r>
            <a:r>
              <a:rPr lang="en-GB" altLang="ko-KR" dirty="0" err="1"/>
              <a:t>apa</a:t>
            </a:r>
            <a:r>
              <a:rPr lang="en-GB" altLang="ko-KR" dirty="0"/>
              <a:t> pun yang </a:t>
            </a:r>
            <a:r>
              <a:rPr lang="en-GB" altLang="ko-KR" dirty="0" err="1"/>
              <a:t>akan</a:t>
            </a:r>
            <a:r>
              <a:rPr lang="en-GB" altLang="ko-KR" dirty="0"/>
              <a:t> </a:t>
            </a:r>
            <a:r>
              <a:rPr lang="en-GB" altLang="ko-KR" dirty="0" err="1"/>
              <a:t>membatasi</a:t>
            </a:r>
            <a:r>
              <a:rPr lang="en-GB" altLang="ko-KR" dirty="0"/>
              <a:t> </a:t>
            </a:r>
            <a:r>
              <a:rPr lang="en-GB" altLang="ko-KR" dirty="0" err="1"/>
              <a:t>hak</a:t>
            </a:r>
            <a:r>
              <a:rPr lang="en-GB" altLang="ko-KR" dirty="0"/>
              <a:t> </a:t>
            </a:r>
            <a:r>
              <a:rPr lang="en-GB" altLang="ko-KR" dirty="0" err="1"/>
              <a:t>ini</a:t>
            </a:r>
            <a:r>
              <a:rPr lang="en-GB" altLang="ko-KR" dirty="0"/>
              <a:t> </a:t>
            </a:r>
            <a:r>
              <a:rPr lang="en-GB" altLang="ko-KR" dirty="0" err="1"/>
              <a:t>atau</a:t>
            </a:r>
            <a:r>
              <a:rPr lang="en-GB" altLang="ko-KR" dirty="0"/>
              <a:t> </a:t>
            </a:r>
            <a:r>
              <a:rPr lang="en-GB" altLang="ko-KR" dirty="0" err="1"/>
              <a:t>menghalangi</a:t>
            </a:r>
            <a:r>
              <a:rPr lang="en-GB" altLang="ko-KR" dirty="0"/>
              <a:t> </a:t>
            </a:r>
            <a:r>
              <a:rPr lang="en-GB" altLang="ko-KR" dirty="0" err="1"/>
              <a:t>pelaksanaan</a:t>
            </a:r>
            <a:r>
              <a:rPr lang="en-GB" altLang="ko-KR" dirty="0"/>
              <a:t> yang </a:t>
            </a:r>
            <a:r>
              <a:rPr lang="en-GB" altLang="ko-KR" dirty="0" err="1"/>
              <a:t>sah</a:t>
            </a:r>
            <a:r>
              <a:rPr lang="en-GB" altLang="ko-KR" dirty="0"/>
              <a:t>.</a:t>
            </a:r>
          </a:p>
          <a:p>
            <a:r>
              <a:rPr lang="en-GB" altLang="ko-KR" dirty="0" err="1"/>
              <a:t>Organisasi</a:t>
            </a:r>
            <a:r>
              <a:rPr lang="en-GB" altLang="ko-KR" dirty="0"/>
              <a:t> </a:t>
            </a:r>
            <a:r>
              <a:rPr lang="en-GB" altLang="ko-KR" dirty="0" err="1"/>
              <a:t>pekerja</a:t>
            </a:r>
            <a:r>
              <a:rPr lang="en-GB" altLang="ko-KR" dirty="0"/>
              <a:t> dan </a:t>
            </a:r>
            <a:r>
              <a:rPr lang="en-GB" altLang="ko-KR" dirty="0" err="1"/>
              <a:t>pengusaha</a:t>
            </a:r>
            <a:r>
              <a:rPr lang="en-GB" altLang="ko-KR" dirty="0"/>
              <a:t> </a:t>
            </a:r>
            <a:r>
              <a:rPr lang="en-GB" altLang="ko-KR" dirty="0" err="1"/>
              <a:t>tidak</a:t>
            </a:r>
            <a:r>
              <a:rPr lang="en-GB" altLang="ko-KR" dirty="0"/>
              <a:t> </a:t>
            </a:r>
            <a:r>
              <a:rPr lang="en-GB" altLang="ko-KR" dirty="0" err="1"/>
              <a:t>dapat</a:t>
            </a:r>
            <a:r>
              <a:rPr lang="en-GB" altLang="ko-KR" dirty="0"/>
              <a:t> </a:t>
            </a:r>
            <a:r>
              <a:rPr lang="en-GB" altLang="ko-KR" b="1" dirty="0" err="1"/>
              <a:t>dibubarkan</a:t>
            </a:r>
            <a:r>
              <a:rPr lang="en-GB" altLang="ko-KR" dirty="0"/>
              <a:t> </a:t>
            </a:r>
            <a:r>
              <a:rPr lang="en-GB" altLang="ko-KR" b="1" dirty="0" err="1"/>
              <a:t>atau</a:t>
            </a:r>
            <a:r>
              <a:rPr lang="en-GB" altLang="ko-KR" b="1" dirty="0"/>
              <a:t> </a:t>
            </a:r>
            <a:r>
              <a:rPr lang="en-GB" altLang="ko-KR" b="1" dirty="0" err="1"/>
              <a:t>ditangguhkan</a:t>
            </a:r>
            <a:r>
              <a:rPr lang="en-GB" altLang="ko-KR" b="1" dirty="0"/>
              <a:t> oleh </a:t>
            </a:r>
            <a:r>
              <a:rPr lang="en-GB" altLang="ko-KR" b="1" dirty="0" err="1"/>
              <a:t>otoritas</a:t>
            </a:r>
            <a:r>
              <a:rPr lang="en-GB" altLang="ko-KR" b="1" dirty="0"/>
              <a:t> </a:t>
            </a:r>
            <a:r>
              <a:rPr lang="en-GB" altLang="ko-KR" b="1" dirty="0" err="1"/>
              <a:t>administratif</a:t>
            </a:r>
            <a:r>
              <a:rPr lang="en-GB" altLang="ko-KR" b="1" dirty="0"/>
              <a:t>..</a:t>
            </a:r>
          </a:p>
          <a:p>
            <a:endParaRPr kumimoji="1" lang="en-GB" altLang="ko-KR" b="1" dirty="0"/>
          </a:p>
          <a:p>
            <a:endParaRPr kumimoji="1" lang="en-GB" altLang="ko-KR" dirty="0"/>
          </a:p>
          <a:p>
            <a:endParaRPr kumimoji="1" lang="en-GB" altLang="ko-KR" dirty="0"/>
          </a:p>
          <a:p>
            <a:endParaRPr kumimoji="1"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371BB0D-9CF7-7243-A201-09F449FF0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D0822-B7E0-1F4C-98C0-492A4D5CC6B6}" type="slidenum">
              <a:rPr kumimoji="1" lang="ko-KR" altLang="en-US" smtClean="0"/>
              <a:t>23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9785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929649B-E676-CBAC-6E4A-9323129DE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4434" y="374754"/>
            <a:ext cx="2869366" cy="5802209"/>
          </a:xfrm>
        </p:spPr>
        <p:txBody>
          <a:bodyPr/>
          <a:lstStyle/>
          <a:p>
            <a:pPr marL="0" indent="0" latinLnBrk="0">
              <a:buNone/>
            </a:pPr>
            <a:r>
              <a:rPr kumimoji="1" lang="en-US" altLang="ko-Kore-KR" b="1" dirty="0" err="1"/>
              <a:t>Pertanyaan</a:t>
            </a:r>
            <a:endParaRPr kumimoji="1" lang="en-US" altLang="ko-Kore-KR" b="1" dirty="0"/>
          </a:p>
          <a:p>
            <a:pPr latinLnBrk="0"/>
            <a:r>
              <a:rPr kumimoji="1" lang="en-US" altLang="ko-Kore-KR" dirty="0" err="1"/>
              <a:t>Siapa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kamu</a:t>
            </a:r>
            <a:r>
              <a:rPr kumimoji="1" lang="en-US" altLang="ko-Kore-KR" dirty="0"/>
              <a:t>?</a:t>
            </a:r>
          </a:p>
          <a:p>
            <a:pPr latinLnBrk="0"/>
            <a:r>
              <a:rPr kumimoji="1" lang="en-US" altLang="ko-Kore-KR" dirty="0" err="1"/>
              <a:t>hanya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memiliki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kebebasan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berserikat</a:t>
            </a:r>
            <a:r>
              <a:rPr kumimoji="1" lang="en-US" altLang="ko-Kore-KR" dirty="0"/>
              <a:t>?</a:t>
            </a:r>
          </a:p>
          <a:p>
            <a:pPr latinLnBrk="0"/>
            <a:r>
              <a:rPr kumimoji="1" lang="en-US" altLang="ko-Kore-KR" dirty="0" err="1"/>
              <a:t>Siapa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harus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berperan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sebagai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jembatan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atau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penghubung</a:t>
            </a:r>
            <a:r>
              <a:rPr kumimoji="1" lang="en-US" altLang="ko-Kore-KR" dirty="0"/>
              <a:t> di </a:t>
            </a:r>
            <a:r>
              <a:rPr kumimoji="1" lang="en-US" altLang="ko-Kore-KR" dirty="0" err="1"/>
              <a:t>antara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mereka</a:t>
            </a:r>
            <a:r>
              <a:rPr kumimoji="1" lang="en-US" altLang="ko-Kore-KR" dirty="0"/>
              <a:t>?</a:t>
            </a:r>
          </a:p>
          <a:p>
            <a:pPr latinLnBrk="0"/>
            <a:endParaRPr kumimoji="1" lang="en-US" altLang="ko-Kore-KR" dirty="0"/>
          </a:p>
          <a:p>
            <a:pPr latinLnBrk="0"/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F409D5-62B3-9A85-DEF2-BDFEECC53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24</a:t>
            </a:fld>
            <a:endParaRPr lang="en-GB"/>
          </a:p>
        </p:txBody>
      </p:sp>
      <p:pic>
        <p:nvPicPr>
          <p:cNvPr id="5" name="Picture 2" descr="http://customerrespect.com/blog/wp-content/uploads/2011/05/dialogue.jpg">
            <a:extLst>
              <a:ext uri="{FF2B5EF4-FFF2-40B4-BE49-F238E27FC236}">
                <a16:creationId xmlns:a16="http://schemas.microsoft.com/office/drawing/2014/main" id="{3EC29E88-9D24-7EB5-F67E-F44084AC1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5960" y="197870"/>
            <a:ext cx="8064896" cy="65236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833528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762474A-50AD-8643-8B27-15DD755E0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2069"/>
          </a:xfrm>
        </p:spPr>
        <p:txBody>
          <a:bodyPr>
            <a:normAutofit/>
          </a:bodyPr>
          <a:lstStyle/>
          <a:p>
            <a:r>
              <a:rPr lang="en-GB" altLang="ko-KR" sz="2800" b="1"/>
              <a:t>Konvensi</a:t>
            </a:r>
            <a:r>
              <a:rPr lang="en-GB" altLang="ko-KR" sz="2800" b="1" dirty="0"/>
              <a:t> </a:t>
            </a:r>
            <a:r>
              <a:rPr lang="en-GB" altLang="ko-KR" sz="2800" b="1" dirty="0" err="1"/>
              <a:t>Hak</a:t>
            </a:r>
            <a:r>
              <a:rPr lang="en-GB" altLang="ko-KR" sz="2800" b="1" dirty="0"/>
              <a:t> </a:t>
            </a:r>
            <a:r>
              <a:rPr lang="en-GB" altLang="ko-KR" sz="2800" b="1" dirty="0" err="1"/>
              <a:t>untuk</a:t>
            </a:r>
            <a:r>
              <a:rPr lang="en-GB" altLang="ko-KR" sz="2800" b="1" dirty="0"/>
              <a:t> </a:t>
            </a:r>
            <a:r>
              <a:rPr lang="en-GB" altLang="ko-KR" sz="2800" b="1" dirty="0" err="1"/>
              <a:t>Berorganisasi</a:t>
            </a:r>
            <a:r>
              <a:rPr lang="en-GB" altLang="ko-KR" sz="2800" b="1" dirty="0"/>
              <a:t> dan </a:t>
            </a:r>
            <a:r>
              <a:rPr lang="en-GB" altLang="ko-KR" sz="2800" b="1" dirty="0" err="1"/>
              <a:t>Perundingan</a:t>
            </a:r>
            <a:r>
              <a:rPr lang="en-GB" altLang="ko-KR" sz="2800" b="1" dirty="0"/>
              <a:t> Bersama, 1949 (No. 98)</a:t>
            </a:r>
            <a:endParaRPr kumimoji="1" lang="ko-KR" alt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50D83B1-41C5-5144-BC71-F4FC72B7F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978" y="1499016"/>
            <a:ext cx="10799806" cy="5000637"/>
          </a:xfrm>
        </p:spPr>
        <p:txBody>
          <a:bodyPr>
            <a:normAutofit fontScale="92500"/>
          </a:bodyPr>
          <a:lstStyle/>
          <a:p>
            <a:r>
              <a:rPr lang="en-GB" altLang="ko-KR" sz="2200" b="1" dirty="0" err="1"/>
              <a:t>Pekerja</a:t>
            </a:r>
            <a:r>
              <a:rPr lang="en-GB" altLang="ko-KR" sz="2200" b="1" dirty="0"/>
              <a:t> </a:t>
            </a:r>
            <a:r>
              <a:rPr lang="en-GB" altLang="ko-KR" sz="2200" dirty="0" err="1"/>
              <a:t>harus</a:t>
            </a:r>
            <a:r>
              <a:rPr lang="en-GB" altLang="ko-KR" sz="2200" dirty="0"/>
              <a:t> </a:t>
            </a:r>
            <a:r>
              <a:rPr lang="en-GB" altLang="ko-KR" sz="2200" dirty="0" err="1"/>
              <a:t>menikmati</a:t>
            </a:r>
            <a:r>
              <a:rPr lang="en-GB" altLang="ko-KR" sz="2200" dirty="0"/>
              <a:t> </a:t>
            </a:r>
            <a:r>
              <a:rPr lang="en-GB" altLang="ko-KR" sz="2200" dirty="0" err="1"/>
              <a:t>perlindungan</a:t>
            </a:r>
            <a:r>
              <a:rPr lang="en-GB" altLang="ko-KR" sz="2200" dirty="0"/>
              <a:t> yang </a:t>
            </a:r>
            <a:r>
              <a:rPr lang="en-GB" altLang="ko-KR" sz="2200" dirty="0" err="1"/>
              <a:t>memadai</a:t>
            </a:r>
            <a:r>
              <a:rPr lang="en-GB" altLang="ko-KR" sz="2200" dirty="0"/>
              <a:t> </a:t>
            </a:r>
            <a:r>
              <a:rPr lang="en-GB" altLang="ko-KR" sz="2200" dirty="0" err="1"/>
              <a:t>terhadap</a:t>
            </a:r>
            <a:r>
              <a:rPr lang="en-GB" altLang="ko-KR" sz="2200" dirty="0"/>
              <a:t> </a:t>
            </a:r>
            <a:r>
              <a:rPr lang="en-GB" altLang="ko-KR" sz="2200" dirty="0" err="1"/>
              <a:t>tindakan</a:t>
            </a:r>
            <a:r>
              <a:rPr lang="en-GB" altLang="ko-KR" sz="2200" dirty="0"/>
              <a:t> </a:t>
            </a:r>
            <a:r>
              <a:rPr lang="en-GB" altLang="ko-KR" sz="2200" dirty="0" err="1"/>
              <a:t>diskriminasi</a:t>
            </a:r>
            <a:r>
              <a:rPr lang="en-GB" altLang="ko-KR" sz="2200" dirty="0"/>
              <a:t> anti-</a:t>
            </a:r>
            <a:r>
              <a:rPr lang="en-GB" altLang="ko-KR" sz="2200" dirty="0" err="1"/>
              <a:t>serikat</a:t>
            </a:r>
            <a:r>
              <a:rPr lang="en-GB" altLang="ko-KR" sz="2200" dirty="0"/>
              <a:t> </a:t>
            </a:r>
            <a:r>
              <a:rPr lang="en-GB" altLang="ko-KR" sz="2200" dirty="0" err="1"/>
              <a:t>pekerja</a:t>
            </a:r>
            <a:r>
              <a:rPr lang="en-GB" altLang="ko-KR" sz="2200" dirty="0"/>
              <a:t> </a:t>
            </a:r>
            <a:r>
              <a:rPr lang="en-GB" altLang="ko-KR" sz="2200" dirty="0" err="1"/>
              <a:t>sehubungan</a:t>
            </a:r>
            <a:r>
              <a:rPr lang="en-GB" altLang="ko-KR" sz="2200" dirty="0"/>
              <a:t> </a:t>
            </a:r>
            <a:r>
              <a:rPr lang="en-GB" altLang="ko-KR" sz="2200" dirty="0" err="1"/>
              <a:t>dengan</a:t>
            </a:r>
            <a:r>
              <a:rPr lang="en-GB" altLang="ko-KR" sz="2200" dirty="0"/>
              <a:t> </a:t>
            </a:r>
            <a:r>
              <a:rPr lang="en-GB" altLang="ko-KR" sz="2200" dirty="0" err="1"/>
              <a:t>pekerjaan</a:t>
            </a:r>
            <a:r>
              <a:rPr lang="en-GB" altLang="ko-KR" sz="2200" dirty="0"/>
              <a:t> </a:t>
            </a:r>
            <a:r>
              <a:rPr lang="en-GB" altLang="ko-KR" sz="2200" dirty="0" err="1"/>
              <a:t>mereka</a:t>
            </a:r>
            <a:r>
              <a:rPr lang="en-GB" altLang="ko-KR" sz="2200" dirty="0"/>
              <a:t>. (</a:t>
            </a:r>
            <a:r>
              <a:rPr lang="en-GB" altLang="ko-KR" sz="2200" dirty="0" err="1"/>
              <a:t>praktek</a:t>
            </a:r>
            <a:r>
              <a:rPr lang="en-GB" altLang="ko-KR" sz="2200" dirty="0"/>
              <a:t> </a:t>
            </a:r>
            <a:r>
              <a:rPr lang="en-GB" altLang="ko-KR" sz="2200" dirty="0" err="1"/>
              <a:t>perburuhan</a:t>
            </a:r>
            <a:r>
              <a:rPr lang="en-GB" altLang="ko-KR" sz="2200" dirty="0"/>
              <a:t> yang </a:t>
            </a:r>
            <a:r>
              <a:rPr lang="en-GB" altLang="ko-KR" sz="2200" dirty="0" err="1"/>
              <a:t>tidak</a:t>
            </a:r>
            <a:r>
              <a:rPr lang="en-GB" altLang="ko-KR" sz="2200" dirty="0"/>
              <a:t> </a:t>
            </a:r>
            <a:r>
              <a:rPr lang="en-GB" altLang="ko-KR" sz="2200" dirty="0" err="1"/>
              <a:t>adil</a:t>
            </a:r>
            <a:r>
              <a:rPr lang="en-GB" altLang="ko-KR" sz="2200" dirty="0"/>
              <a:t>)</a:t>
            </a:r>
          </a:p>
          <a:p>
            <a:pPr marL="971550" lvl="1" indent="-514350" latinLnBrk="0">
              <a:lnSpc>
                <a:spcPct val="110000"/>
              </a:lnSpc>
              <a:buFont typeface="+mj-lt"/>
              <a:buAutoNum type="alphaLcParenR"/>
            </a:pPr>
            <a:r>
              <a:rPr lang="en-GB" altLang="ko-Kore-KR" sz="2000" dirty="0"/>
              <a:t>Tindakan </a:t>
            </a:r>
            <a:r>
              <a:rPr lang="en-GB" altLang="ko-Kore-KR" sz="2000" dirty="0" err="1"/>
              <a:t>diskriminasi</a:t>
            </a:r>
            <a:r>
              <a:rPr lang="en-GB" altLang="ko-Kore-KR" sz="2000" dirty="0"/>
              <a:t> anti-</a:t>
            </a:r>
            <a:r>
              <a:rPr lang="en-GB" altLang="ko-Kore-KR" sz="2000" dirty="0" err="1"/>
              <a:t>serikat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pekerja</a:t>
            </a:r>
            <a:r>
              <a:rPr lang="en-GB" altLang="ko-Kore-KR" sz="2000" dirty="0"/>
              <a:t> (=</a:t>
            </a:r>
            <a:r>
              <a:rPr lang="en-GB" altLang="ko-Kore-KR" sz="2000" dirty="0" err="1"/>
              <a:t>praktik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ketenagakerjaan</a:t>
            </a:r>
            <a:r>
              <a:rPr lang="en-GB" altLang="ko-Kore-KR" sz="2000" dirty="0"/>
              <a:t> yang </a:t>
            </a:r>
            <a:r>
              <a:rPr lang="en-GB" altLang="ko-Kore-KR" sz="2000" dirty="0" err="1"/>
              <a:t>tidak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adil</a:t>
            </a:r>
            <a:r>
              <a:rPr lang="en-GB" altLang="ko-Kore-KR" sz="2000" dirty="0"/>
              <a:t>)</a:t>
            </a:r>
          </a:p>
          <a:p>
            <a:pPr marL="971550" lvl="1" indent="-514350" latinLnBrk="0">
              <a:lnSpc>
                <a:spcPct val="110000"/>
              </a:lnSpc>
              <a:buFont typeface="+mj-lt"/>
              <a:buAutoNum type="alphaLcParenR"/>
            </a:pPr>
            <a:r>
              <a:rPr lang="en-GB" altLang="ko-Kore-KR" sz="2000" dirty="0" err="1"/>
              <a:t>pengusaha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mengintimidasi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pekerja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untuk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melepaskan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keanggotaan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serikat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pekerja</a:t>
            </a:r>
            <a:r>
              <a:rPr lang="en-GB" altLang="ko-Kore-KR" sz="2000" dirty="0"/>
              <a:t>; </a:t>
            </a:r>
          </a:p>
          <a:p>
            <a:pPr marL="971550" lvl="1" indent="-514350" latinLnBrk="0">
              <a:lnSpc>
                <a:spcPct val="110000"/>
              </a:lnSpc>
              <a:buFont typeface="+mj-lt"/>
              <a:buAutoNum type="alphaLcParenR"/>
            </a:pPr>
            <a:r>
              <a:rPr lang="en-GB" altLang="ko-Kore-KR" sz="2000" dirty="0" err="1"/>
              <a:t>pengusaha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berprasangka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buruk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terhadap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pekerja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karena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keanggotaan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serikat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pekerja</a:t>
            </a:r>
            <a:r>
              <a:rPr lang="en-GB" altLang="ko-Kore-KR" sz="2000" dirty="0"/>
              <a:t>; </a:t>
            </a:r>
          </a:p>
          <a:p>
            <a:pPr marL="971550" lvl="1" indent="-514350" latinLnBrk="0">
              <a:lnSpc>
                <a:spcPct val="110000"/>
              </a:lnSpc>
              <a:buFont typeface="+mj-lt"/>
              <a:buAutoNum type="alphaLcParenR"/>
            </a:pPr>
            <a:r>
              <a:rPr lang="en-GB" altLang="ko-Kore-KR" sz="2000" dirty="0" err="1"/>
              <a:t>pengusaha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mendiskriminasi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pekerja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karena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kegiatan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serikat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pekerja</a:t>
            </a:r>
            <a:r>
              <a:rPr lang="en-GB" altLang="ko-Kore-KR" sz="2000" dirty="0"/>
              <a:t>; </a:t>
            </a:r>
          </a:p>
          <a:p>
            <a:pPr marL="971550" lvl="1" indent="-514350" latinLnBrk="0">
              <a:lnSpc>
                <a:spcPct val="110000"/>
              </a:lnSpc>
              <a:buFont typeface="+mj-lt"/>
              <a:buAutoNum type="alphaLcParenR"/>
            </a:pPr>
            <a:r>
              <a:rPr lang="en-GB" altLang="ko-Kore-KR" sz="2000" dirty="0" err="1"/>
              <a:t>pengusaha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mencampuri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urusan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pembentukan</a:t>
            </a:r>
            <a:r>
              <a:rPr lang="en-GB" altLang="ko-Kore-KR" sz="2000" dirty="0"/>
              <a:t>, </a:t>
            </a:r>
            <a:r>
              <a:rPr lang="en-GB" altLang="ko-Kore-KR" sz="2000" dirty="0" err="1"/>
              <a:t>fungsi</a:t>
            </a:r>
            <a:r>
              <a:rPr lang="en-GB" altLang="ko-Kore-KR" sz="2000" dirty="0"/>
              <a:t>, </a:t>
            </a:r>
            <a:r>
              <a:rPr lang="en-GB" altLang="ko-Kore-KR" sz="2000" dirty="0" err="1"/>
              <a:t>atau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administrasi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serikat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pekerja</a:t>
            </a:r>
            <a:r>
              <a:rPr lang="en-GB" altLang="ko-Kore-KR" sz="2000" dirty="0"/>
              <a:t>/</a:t>
            </a:r>
            <a:r>
              <a:rPr lang="en-GB" altLang="ko-Kore-KR" sz="2000" dirty="0" err="1"/>
              <a:t>serikat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buruh</a:t>
            </a:r>
            <a:r>
              <a:rPr lang="en-GB" altLang="ko-Kore-KR" sz="2000" dirty="0"/>
              <a:t>; </a:t>
            </a:r>
          </a:p>
          <a:p>
            <a:pPr marL="971550" lvl="1" indent="-514350" latinLnBrk="0">
              <a:lnSpc>
                <a:spcPct val="110000"/>
              </a:lnSpc>
              <a:buFont typeface="+mj-lt"/>
              <a:buAutoNum type="alphaLcParenR"/>
            </a:pPr>
            <a:r>
              <a:rPr lang="en-GB" altLang="ko-Kore-KR" sz="2000" dirty="0" err="1"/>
              <a:t>pengusaha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atau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organisasi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pengusaha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mendorong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pembentukan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organisasi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pekerja</a:t>
            </a:r>
            <a:r>
              <a:rPr lang="en-GB" altLang="ko-Kore-KR" sz="2000" dirty="0"/>
              <a:t> di </a:t>
            </a:r>
            <a:r>
              <a:rPr lang="en-GB" altLang="ko-Kore-KR" sz="2000" dirty="0" err="1"/>
              <a:t>bawah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dominasi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pengusaha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atau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organisasi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pengusaha</a:t>
            </a:r>
            <a:r>
              <a:rPr lang="en-GB" altLang="ko-Kore-KR" sz="2000" dirty="0"/>
              <a:t>; </a:t>
            </a:r>
          </a:p>
          <a:p>
            <a:pPr marL="971550" lvl="1" indent="-514350" latinLnBrk="0">
              <a:lnSpc>
                <a:spcPct val="110000"/>
              </a:lnSpc>
              <a:buFont typeface="+mj-lt"/>
              <a:buAutoNum type="alphaLcParenR"/>
            </a:pPr>
            <a:r>
              <a:rPr lang="en-GB" altLang="ko-Kore-KR" sz="2000" dirty="0" err="1"/>
              <a:t>pengusaha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atau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organisasi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pengusaha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mendukung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organisasi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pekerja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dengan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cara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finansial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atau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cara</a:t>
            </a:r>
            <a:r>
              <a:rPr lang="en-GB" altLang="ko-Kore-KR" sz="2000" dirty="0"/>
              <a:t> lain yang </a:t>
            </a:r>
            <a:r>
              <a:rPr lang="en-GB" altLang="ko-Kore-KR" sz="2000" dirty="0" err="1"/>
              <a:t>bertujuan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untuk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menempatkan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organisasi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pekerja</a:t>
            </a:r>
            <a:r>
              <a:rPr lang="en-GB" altLang="ko-Kore-KR" sz="2000" dirty="0"/>
              <a:t> di </a:t>
            </a:r>
            <a:r>
              <a:rPr lang="en-GB" altLang="ko-Kore-KR" sz="2000" dirty="0" err="1"/>
              <a:t>bawah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kendali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pengusaha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atau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organisasi</a:t>
            </a:r>
            <a:r>
              <a:rPr lang="en-GB" altLang="ko-Kore-KR" sz="2000" dirty="0"/>
              <a:t> </a:t>
            </a:r>
            <a:r>
              <a:rPr lang="en-GB" altLang="ko-Kore-KR" sz="2000" dirty="0" err="1"/>
              <a:t>pengusaha</a:t>
            </a:r>
            <a:r>
              <a:rPr lang="en-GB" altLang="ko-Kore-KR" sz="2000" dirty="0"/>
              <a:t>. </a:t>
            </a:r>
            <a:endParaRPr kumimoji="1"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3206427-157B-6A48-8359-E70D8883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D0822-B7E0-1F4C-98C0-492A4D5CC6B6}" type="slidenum">
              <a:rPr kumimoji="1" lang="ko-KR" altLang="en-US" smtClean="0"/>
              <a:t>25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6495509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Picture 4" descr="http://blogs.ft.com/gapperblog/files/typepadimport/eff96afcfe5ff7a7a9121952d43606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768" y="319258"/>
            <a:ext cx="10680032" cy="631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56E15C5-B27B-404C-9108-DD89B1BE5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B6C5A-9C7E-4642-94CC-C833C3321E80}" type="slidenum">
              <a:rPr lang="ko-KR" altLang="en-US" smtClean="0"/>
              <a:t>26</a:t>
            </a:fld>
            <a:endParaRPr lang="ko-KR" altLang="en-US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0B61F5F9-4033-5649-B45A-6E25C715A5B9}"/>
              </a:ext>
            </a:extLst>
          </p:cNvPr>
          <p:cNvSpPr txBox="1">
            <a:spLocks/>
          </p:cNvSpPr>
          <p:nvPr/>
        </p:nvSpPr>
        <p:spPr>
          <a:xfrm>
            <a:off x="1415720" y="2217992"/>
            <a:ext cx="3974429" cy="1836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ko-KR" b="1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en-US" altLang="ko-KR" b="1" dirty="0">
                <a:solidFill>
                  <a:srgbClr val="FF0000"/>
                </a:solidFill>
                <a:highlight>
                  <a:srgbClr val="FFFF00"/>
                </a:highlight>
              </a:rPr>
              <a:t>“</a:t>
            </a:r>
            <a:r>
              <a:rPr lang="en-US" altLang="ko-KR" b="1" dirty="0" err="1">
                <a:solidFill>
                  <a:srgbClr val="FF0000"/>
                </a:solidFill>
                <a:highlight>
                  <a:srgbClr val="FFFF00"/>
                </a:highlight>
              </a:rPr>
              <a:t>Kolektif</a:t>
            </a:r>
            <a:r>
              <a:rPr lang="en-US" altLang="ko-KR" b="1" dirty="0">
                <a:solidFill>
                  <a:srgbClr val="FF0000"/>
                </a:solidFill>
                <a:highlight>
                  <a:srgbClr val="FFFF00"/>
                </a:highlight>
              </a:rPr>
              <a:t>”</a:t>
            </a:r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6ACA29D5-4468-A24F-B50A-378F36482301}"/>
              </a:ext>
            </a:extLst>
          </p:cNvPr>
          <p:cNvSpPr txBox="1">
            <a:spLocks/>
          </p:cNvSpPr>
          <p:nvPr/>
        </p:nvSpPr>
        <p:spPr>
          <a:xfrm>
            <a:off x="7072724" y="4383049"/>
            <a:ext cx="3855471" cy="1836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ko-KR" b="1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en-US" altLang="ko-KR" b="1" dirty="0">
                <a:solidFill>
                  <a:srgbClr val="FF0000"/>
                </a:solidFill>
                <a:highlight>
                  <a:srgbClr val="FFFF00"/>
                </a:highlight>
              </a:rPr>
              <a:t>“</a:t>
            </a:r>
            <a:r>
              <a:rPr lang="en-US" altLang="ko-KR" b="1" dirty="0" err="1">
                <a:solidFill>
                  <a:srgbClr val="FF0000"/>
                </a:solidFill>
                <a:highlight>
                  <a:srgbClr val="FFFF00"/>
                </a:highlight>
              </a:rPr>
              <a:t>Perundingan</a:t>
            </a:r>
            <a:r>
              <a:rPr lang="en-US" altLang="ko-KR" b="1" dirty="0">
                <a:solidFill>
                  <a:srgbClr val="FF0000"/>
                </a:solidFill>
                <a:highlight>
                  <a:srgbClr val="FFFF00"/>
                </a:highlight>
              </a:rPr>
              <a:t>”</a:t>
            </a:r>
            <a:endParaRPr lang="en-GB" b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7317859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5C1980-B8F4-460D-1BD1-EF1EA5A71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b="1" dirty="0" err="1"/>
              <a:t>Konvensi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Perwakilan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Pekerja</a:t>
            </a:r>
            <a:r>
              <a:rPr kumimoji="1" lang="en-US" altLang="ko-Kore-KR" b="1" dirty="0"/>
              <a:t>, 1971 </a:t>
            </a:r>
            <a:br>
              <a:rPr kumimoji="1" lang="en-US" altLang="ko-Kore-KR" b="1" dirty="0"/>
            </a:br>
            <a:r>
              <a:rPr kumimoji="1" lang="en-US" altLang="ko-Kore-KR" b="1" dirty="0"/>
              <a:t>(No 135)</a:t>
            </a:r>
            <a:endParaRPr kumimoji="1" lang="ko-Kore-KR" altLang="en-US" b="1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8C94BB-321F-E695-9993-8B7B250CC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atinLnBrk="0"/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melengkapi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Hak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Berorganisasi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Perundingan</a:t>
            </a:r>
            <a:r>
              <a:rPr kumimoji="1" lang="en-US" altLang="ko-Kore-KR" dirty="0"/>
              <a:t> Bersama, 1949,</a:t>
            </a:r>
          </a:p>
          <a:p>
            <a:pPr latinLnBrk="0"/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memberikan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perlindungan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kepada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terhadap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tindakan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diskriminasi</a:t>
            </a:r>
            <a:r>
              <a:rPr kumimoji="1" lang="en-US" altLang="ko-Kore-KR" dirty="0"/>
              <a:t> anti-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sehubungan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mereka</a:t>
            </a:r>
            <a:r>
              <a:rPr kumimoji="1" lang="en-US" altLang="ko-Kore-KR" dirty="0"/>
              <a:t>, dan</a:t>
            </a:r>
          </a:p>
          <a:p>
            <a:pPr latinLnBrk="0"/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melengkapi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ketentuan-ketentuan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sehubungan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perwakilan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, dan</a:t>
            </a:r>
          </a:p>
          <a:p>
            <a:pPr latinLnBrk="0"/>
            <a:r>
              <a:rPr kumimoji="1" lang="en-US" altLang="ko-Kore-KR" dirty="0"/>
              <a:t>Proposal yang </a:t>
            </a:r>
            <a:r>
              <a:rPr kumimoji="1" lang="en-US" altLang="ko-Kore-KR" dirty="0" err="1"/>
              <a:t>berkaitan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perlindungan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fasilitas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diberikan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kepada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perwakilan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dalam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usaha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tersebut</a:t>
            </a:r>
            <a:r>
              <a:rPr kumimoji="1" lang="en-US" altLang="ko-Kore-KR" dirty="0"/>
              <a:t>. </a:t>
            </a:r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FE3B257-7C07-6FCA-B0E9-04DDA7B60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7458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E007BB-AD30-0040-B6A1-78B09A657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dirty="0"/>
              <a:t>Arti </a:t>
            </a:r>
            <a:r>
              <a:rPr kumimoji="1" lang="en-US" altLang="ko-Kore-KR" dirty="0" err="1"/>
              <a:t>dari</a:t>
            </a:r>
            <a:r>
              <a:rPr kumimoji="1" lang="en-US" altLang="ko-Kore-KR" dirty="0"/>
              <a:t> </a:t>
            </a:r>
            <a:r>
              <a:rPr kumimoji="1" lang="en-US" altLang="ko-Kore-KR" b="1" dirty="0" err="1"/>
              <a:t>Perwakilan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Pekerja</a:t>
            </a:r>
            <a:r>
              <a:rPr kumimoji="1" lang="en-US" altLang="ko-Kore-KR" b="1" dirty="0"/>
              <a:t> </a:t>
            </a:r>
            <a:br>
              <a:rPr kumimoji="1" lang="en-US" altLang="ko-Kore-KR" dirty="0"/>
            </a:br>
            <a:r>
              <a:rPr kumimoji="1" lang="en-US" altLang="ko-Kore-KR" dirty="0"/>
              <a:t>(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ILO No. 135)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D18400D-8DA6-FE44-95DC-3AA4CD0C6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atinLnBrk="0"/>
            <a:r>
              <a:rPr kumimoji="1" lang="en-US" altLang="ko-Kore-KR" dirty="0" err="1"/>
              <a:t>Perwakilan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ditunjuk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atau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dipilih</a:t>
            </a:r>
            <a:r>
              <a:rPr kumimoji="1" lang="en-US" altLang="ko-Kore-KR" dirty="0"/>
              <a:t> oleh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atau</a:t>
            </a:r>
            <a:r>
              <a:rPr kumimoji="1" lang="en-US" altLang="ko-Kore-KR" dirty="0"/>
              <a:t> oleh </a:t>
            </a:r>
            <a:r>
              <a:rPr kumimoji="1" lang="en-US" altLang="ko-Kore-KR" dirty="0" err="1"/>
              <a:t>anggota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tersebut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Perwakilan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harus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menikmati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perlindungan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efektif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terhadap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tindakan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apa</a:t>
            </a:r>
            <a:r>
              <a:rPr kumimoji="1" lang="en-US" altLang="ko-Kore-KR" dirty="0"/>
              <a:t> pun yang </a:t>
            </a:r>
            <a:r>
              <a:rPr kumimoji="1" lang="en-US" altLang="ko-Kore-KR" dirty="0" err="1"/>
              <a:t>merugikan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mereka</a:t>
            </a:r>
            <a:r>
              <a:rPr kumimoji="1" lang="en-US" altLang="ko-Kore-KR" dirty="0"/>
              <a:t>, </a:t>
            </a:r>
            <a:r>
              <a:rPr kumimoji="1" lang="en-US" altLang="ko-Kore-KR" dirty="0" err="1"/>
              <a:t>termasuk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pemecatan</a:t>
            </a:r>
            <a:r>
              <a:rPr kumimoji="1" lang="en-US" altLang="ko-Kore-KR" dirty="0"/>
              <a:t>, </a:t>
            </a:r>
            <a:r>
              <a:rPr kumimoji="1" lang="en-US" altLang="ko-Kore-KR" dirty="0" err="1"/>
              <a:t>berdasarkan</a:t>
            </a:r>
            <a:r>
              <a:rPr kumimoji="1" lang="en-US" altLang="ko-Kore-KR" dirty="0"/>
              <a:t> status </a:t>
            </a:r>
            <a:r>
              <a:rPr kumimoji="1" lang="en-US" altLang="ko-Kore-KR" dirty="0" err="1"/>
              <a:t>atau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kegiatan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mereka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sebagai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perwakilan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atau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partisipasi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dalam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kegiatan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Fasilitas-fasilitas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diperlukan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dalam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usaha</a:t>
            </a:r>
            <a:r>
              <a:rPr kumimoji="1" lang="en-US" altLang="ko-Kore-KR" dirty="0"/>
              <a:t> (</a:t>
            </a:r>
            <a:r>
              <a:rPr kumimoji="1" lang="en-US" altLang="ko-Kore-KR" dirty="0" err="1"/>
              <a:t>perusahaan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atau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bisnis</a:t>
            </a:r>
            <a:r>
              <a:rPr kumimoji="1" lang="en-US" altLang="ko-Kore-KR" dirty="0"/>
              <a:t>) </a:t>
            </a:r>
            <a:r>
              <a:rPr kumimoji="1" lang="en-US" altLang="ko-Kore-KR" dirty="0" err="1"/>
              <a:t>harus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diberikan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kepada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perwakilan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memungkinkan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mereka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melaksanakan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fungsi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mereka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cepat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efisien</a:t>
            </a:r>
            <a:r>
              <a:rPr kumimoji="1" lang="en-US" altLang="ko-Kore-KR" dirty="0"/>
              <a:t>. </a:t>
            </a:r>
          </a:p>
          <a:p>
            <a:endParaRPr kumimoji="1" lang="en-US" altLang="ko-Kore-KR" dirty="0"/>
          </a:p>
          <a:p>
            <a:endParaRPr kumimoji="1" lang="ko-Kore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4A1DF0B-FCEA-F347-8BB4-B9329A7BC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F24B1-60AC-F04A-9811-209EC46C49B7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761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8C5BA6A-05A0-E4D9-76B3-109514A8C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29</a:t>
            </a:fld>
            <a:endParaRPr lang="en-GB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57DE0C6-A9F5-2FCA-9D0C-8CB659D3F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530954"/>
            <a:ext cx="6234869" cy="5526088"/>
          </a:xfrm>
          <a:prstGeom prst="rect">
            <a:avLst/>
          </a:prstGeom>
        </p:spPr>
      </p:pic>
      <p:sp>
        <p:nvSpPr>
          <p:cNvPr id="6" name="내용 개체 틀 6">
            <a:extLst>
              <a:ext uri="{FF2B5EF4-FFF2-40B4-BE49-F238E27FC236}">
                <a16:creationId xmlns:a16="http://schemas.microsoft.com/office/drawing/2014/main" id="{65A2822E-F43E-29B8-0C90-82AA1BD0D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0662" y="419725"/>
            <a:ext cx="5276538" cy="6301750"/>
          </a:xfrm>
        </p:spPr>
        <p:txBody>
          <a:bodyPr>
            <a:normAutofit fontScale="85000" lnSpcReduction="20000"/>
          </a:bodyPr>
          <a:lstStyle/>
          <a:p>
            <a:pPr marL="0" indent="0" latinLnBrk="0">
              <a:buNone/>
            </a:pPr>
            <a:r>
              <a:rPr lang="en-US" altLang="ko-Kore-KR" b="1" dirty="0" err="1"/>
              <a:t>Pertanyaan</a:t>
            </a:r>
            <a:r>
              <a:rPr lang="en-US" altLang="ko-Kore-KR" b="1" dirty="0"/>
              <a:t> 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Apakah</a:t>
            </a:r>
            <a:r>
              <a:rPr lang="en-US" altLang="ko-Kore-KR" dirty="0"/>
              <a:t> </a:t>
            </a:r>
            <a:r>
              <a:rPr lang="en-US" altLang="ko-Kore-KR" dirty="0" err="1"/>
              <a:t>dalam</a:t>
            </a:r>
            <a:r>
              <a:rPr lang="en-US" altLang="ko-Kore-KR" dirty="0"/>
              <a:t> </a:t>
            </a:r>
            <a:r>
              <a:rPr lang="en-US" altLang="ko-Kore-KR" dirty="0" err="1"/>
              <a:t>undang-undang</a:t>
            </a:r>
            <a:r>
              <a:rPr lang="en-US" altLang="ko-Kore-KR" dirty="0"/>
              <a:t> Anda, </a:t>
            </a:r>
            <a:r>
              <a:rPr lang="en-US" altLang="ko-Kore-KR" dirty="0" err="1"/>
              <a:t>kebebasan</a:t>
            </a:r>
            <a:r>
              <a:rPr lang="en-US" altLang="ko-Kore-KR" dirty="0"/>
              <a:t> </a:t>
            </a:r>
            <a:r>
              <a:rPr lang="en-US" altLang="ko-Kore-KR" dirty="0" err="1"/>
              <a:t>untuk</a:t>
            </a:r>
            <a:r>
              <a:rPr lang="en-US" altLang="ko-Kore-KR" dirty="0"/>
              <a:t> </a:t>
            </a:r>
            <a:r>
              <a:rPr lang="en-US" altLang="ko-Kore-KR" dirty="0" err="1"/>
              <a:t>melakukan</a:t>
            </a:r>
            <a:r>
              <a:rPr lang="en-US" altLang="ko-Kore-KR" dirty="0"/>
              <a:t> </a:t>
            </a:r>
            <a:r>
              <a:rPr lang="en-US" altLang="ko-Kore-KR" dirty="0" err="1"/>
              <a:t>kegiatan</a:t>
            </a:r>
            <a:r>
              <a:rPr lang="en-US" altLang="ko-Kore-KR" dirty="0"/>
              <a:t> </a:t>
            </a:r>
            <a:r>
              <a:rPr lang="en-US" altLang="ko-Kore-KR" dirty="0" err="1"/>
              <a:t>serikat</a:t>
            </a:r>
            <a:r>
              <a:rPr lang="en-US" altLang="ko-Kore-KR" dirty="0"/>
              <a:t> </a:t>
            </a:r>
            <a:r>
              <a:rPr lang="en-US" altLang="ko-Kore-KR" dirty="0" err="1"/>
              <a:t>pekerja</a:t>
            </a:r>
            <a:r>
              <a:rPr lang="en-US" altLang="ko-Kore-KR" dirty="0"/>
              <a:t> </a:t>
            </a:r>
            <a:r>
              <a:rPr lang="en-US" altLang="ko-Kore-KR" dirty="0" err="1"/>
              <a:t>dijamin</a:t>
            </a:r>
            <a:r>
              <a:rPr lang="en-US" altLang="ko-Kore-KR" dirty="0"/>
              <a:t> </a:t>
            </a:r>
            <a:r>
              <a:rPr lang="en-US" altLang="ko-Kore-KR" dirty="0" err="1"/>
              <a:t>sepenuhnya</a:t>
            </a:r>
            <a:r>
              <a:rPr lang="en-US" altLang="ko-Kore-KR" dirty="0"/>
              <a:t>? Jika </a:t>
            </a:r>
            <a:r>
              <a:rPr lang="en-US" altLang="ko-Kore-KR" dirty="0" err="1"/>
              <a:t>tidak</a:t>
            </a:r>
            <a:r>
              <a:rPr lang="en-US" altLang="ko-Kore-KR" dirty="0"/>
              <a:t>, </a:t>
            </a:r>
            <a:r>
              <a:rPr lang="en-US" altLang="ko-Kore-KR" dirty="0" err="1"/>
              <a:t>hambatan</a:t>
            </a:r>
            <a:r>
              <a:rPr lang="en-US" altLang="ko-Kore-KR" dirty="0"/>
              <a:t> </a:t>
            </a:r>
            <a:r>
              <a:rPr lang="en-US" altLang="ko-Kore-KR" dirty="0" err="1"/>
              <a:t>apa</a:t>
            </a:r>
            <a:r>
              <a:rPr lang="en-US" altLang="ko-Kore-KR" dirty="0"/>
              <a:t> yang Anda </a:t>
            </a:r>
            <a:r>
              <a:rPr lang="en-US" altLang="ko-Kore-KR" dirty="0" err="1"/>
              <a:t>hadapi</a:t>
            </a:r>
            <a:r>
              <a:rPr lang="en-US" altLang="ko-Kore-KR" dirty="0"/>
              <a:t>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Apakah</a:t>
            </a:r>
            <a:r>
              <a:rPr lang="en-US" altLang="ko-Kore-KR" dirty="0"/>
              <a:t> </a:t>
            </a:r>
            <a:r>
              <a:rPr lang="en-US" altLang="ko-Kore-KR" dirty="0" err="1"/>
              <a:t>serikat</a:t>
            </a:r>
            <a:r>
              <a:rPr lang="en-US" altLang="ko-Kore-KR" dirty="0"/>
              <a:t> </a:t>
            </a:r>
            <a:r>
              <a:rPr lang="en-US" altLang="ko-Kore-KR" dirty="0" err="1"/>
              <a:t>pekerja</a:t>
            </a:r>
            <a:r>
              <a:rPr lang="en-US" altLang="ko-Kore-KR" dirty="0"/>
              <a:t>/</a:t>
            </a:r>
            <a:r>
              <a:rPr lang="en-US" altLang="ko-Kore-KR" dirty="0" err="1"/>
              <a:t>serikat</a:t>
            </a:r>
            <a:r>
              <a:rPr lang="en-US" altLang="ko-Kore-KR" dirty="0"/>
              <a:t> </a:t>
            </a:r>
            <a:r>
              <a:rPr lang="en-US" altLang="ko-Kore-KR" dirty="0" err="1"/>
              <a:t>buruh</a:t>
            </a:r>
            <a:r>
              <a:rPr lang="en-US" altLang="ko-Kore-KR" dirty="0"/>
              <a:t> Anda </a:t>
            </a:r>
            <a:r>
              <a:rPr lang="en-US" altLang="ko-Kore-KR" dirty="0" err="1"/>
              <a:t>memiliki</a:t>
            </a:r>
            <a:r>
              <a:rPr lang="en-US" altLang="ko-Kore-KR" dirty="0"/>
              <a:t> </a:t>
            </a:r>
            <a:r>
              <a:rPr lang="en-US" altLang="ko-Kore-KR" dirty="0" err="1"/>
              <a:t>perwakilan</a:t>
            </a:r>
            <a:r>
              <a:rPr lang="en-US" altLang="ko-Kore-KR" dirty="0"/>
              <a:t> </a:t>
            </a:r>
            <a:r>
              <a:rPr lang="en-US" altLang="ko-Kore-KR" dirty="0" err="1"/>
              <a:t>penuh</a:t>
            </a:r>
            <a:r>
              <a:rPr lang="en-US" altLang="ko-Kore-KR" dirty="0"/>
              <a:t> </a:t>
            </a:r>
            <a:r>
              <a:rPr lang="en-US" altLang="ko-Kore-KR" dirty="0" err="1"/>
              <a:t>waktu</a:t>
            </a:r>
            <a:r>
              <a:rPr lang="en-US" altLang="ko-Kore-KR" dirty="0"/>
              <a:t> yang </a:t>
            </a:r>
            <a:r>
              <a:rPr lang="en-US" altLang="ko-Kore-KR" dirty="0" err="1"/>
              <a:t>gajinya</a:t>
            </a:r>
            <a:r>
              <a:rPr lang="en-US" altLang="ko-Kore-KR" dirty="0"/>
              <a:t> </a:t>
            </a:r>
            <a:r>
              <a:rPr lang="en-US" altLang="ko-Kore-KR" dirty="0" err="1"/>
              <a:t>dibayar</a:t>
            </a:r>
            <a:r>
              <a:rPr lang="en-US" altLang="ko-Kore-KR" dirty="0"/>
              <a:t> oleh </a:t>
            </a:r>
            <a:r>
              <a:rPr lang="en-US" altLang="ko-Kore-KR" dirty="0" err="1"/>
              <a:t>perusahaan</a:t>
            </a:r>
            <a:r>
              <a:rPr lang="en-US" altLang="ko-Kore-KR" dirty="0"/>
              <a:t>? Jika </a:t>
            </a:r>
            <a:r>
              <a:rPr lang="en-US" altLang="ko-Kore-KR" dirty="0" err="1"/>
              <a:t>ya</a:t>
            </a:r>
            <a:r>
              <a:rPr lang="en-US" altLang="ko-Kore-KR" dirty="0"/>
              <a:t>, </a:t>
            </a:r>
            <a:r>
              <a:rPr lang="en-US" altLang="ko-Kore-KR" dirty="0" err="1"/>
              <a:t>berapa</a:t>
            </a:r>
            <a:r>
              <a:rPr lang="en-US" altLang="ko-Kore-KR" dirty="0"/>
              <a:t> </a:t>
            </a:r>
            <a:r>
              <a:rPr lang="en-US" altLang="ko-Kore-KR" dirty="0" err="1"/>
              <a:t>banyak</a:t>
            </a:r>
            <a:r>
              <a:rPr lang="en-US" altLang="ko-Kore-KR" dirty="0"/>
              <a:t>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Fasilitas</a:t>
            </a:r>
            <a:r>
              <a:rPr lang="en-US" altLang="ko-Kore-KR" dirty="0"/>
              <a:t> </a:t>
            </a:r>
            <a:r>
              <a:rPr lang="en-US" altLang="ko-Kore-KR" dirty="0" err="1"/>
              <a:t>apa</a:t>
            </a:r>
            <a:r>
              <a:rPr lang="en-US" altLang="ko-Kore-KR" dirty="0"/>
              <a:t> </a:t>
            </a:r>
            <a:r>
              <a:rPr lang="en-US" altLang="ko-Kore-KR" dirty="0" err="1"/>
              <a:t>saja</a:t>
            </a:r>
            <a:r>
              <a:rPr lang="en-US" altLang="ko-Kore-KR" dirty="0"/>
              <a:t> yang </a:t>
            </a:r>
            <a:r>
              <a:rPr lang="en-US" altLang="ko-Kore-KR" dirty="0" err="1"/>
              <a:t>disediakan</a:t>
            </a:r>
            <a:r>
              <a:rPr lang="en-US" altLang="ko-Kore-KR" dirty="0"/>
              <a:t> </a:t>
            </a:r>
            <a:r>
              <a:rPr lang="en-US" altLang="ko-Kore-KR" dirty="0" err="1"/>
              <a:t>untuk</a:t>
            </a:r>
            <a:r>
              <a:rPr lang="en-US" altLang="ko-Kore-KR" dirty="0"/>
              <a:t> </a:t>
            </a:r>
            <a:r>
              <a:rPr lang="en-US" altLang="ko-Kore-KR" dirty="0" err="1"/>
              <a:t>kegiatan</a:t>
            </a:r>
            <a:r>
              <a:rPr lang="en-US" altLang="ko-Kore-KR" dirty="0"/>
              <a:t> </a:t>
            </a:r>
            <a:r>
              <a:rPr lang="en-US" altLang="ko-Kore-KR" dirty="0" err="1"/>
              <a:t>serikat</a:t>
            </a:r>
            <a:r>
              <a:rPr lang="en-US" altLang="ko-Kore-KR" dirty="0"/>
              <a:t> </a:t>
            </a:r>
            <a:r>
              <a:rPr lang="en-US" altLang="ko-Kore-KR" dirty="0" err="1"/>
              <a:t>pekerja</a:t>
            </a:r>
            <a:r>
              <a:rPr lang="en-US" altLang="ko-Kore-KR" dirty="0"/>
              <a:t>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/>
              <a:t>Waktu yang </a:t>
            </a:r>
            <a:r>
              <a:rPr lang="en-US" altLang="ko-Kore-KR" dirty="0" err="1"/>
              <a:t>dibayar</a:t>
            </a:r>
            <a:r>
              <a:rPr lang="en-US" altLang="ko-Kore-KR" dirty="0"/>
              <a:t> </a:t>
            </a:r>
            <a:r>
              <a:rPr lang="en-US" altLang="ko-Kore-KR" dirty="0" err="1"/>
              <a:t>untuk</a:t>
            </a:r>
            <a:r>
              <a:rPr lang="en-US" altLang="ko-Kore-KR" dirty="0"/>
              <a:t> </a:t>
            </a:r>
            <a:r>
              <a:rPr lang="en-US" altLang="ko-Kore-KR" dirty="0" err="1"/>
              <a:t>kegiatan</a:t>
            </a:r>
            <a:r>
              <a:rPr lang="en-US" altLang="ko-Kore-KR" dirty="0"/>
              <a:t> </a:t>
            </a:r>
            <a:r>
              <a:rPr lang="en-US" altLang="ko-Kore-KR" dirty="0" err="1"/>
              <a:t>serikat</a:t>
            </a:r>
            <a:r>
              <a:rPr lang="en-US" altLang="ko-Kore-KR" dirty="0"/>
              <a:t> </a:t>
            </a:r>
            <a:r>
              <a:rPr lang="en-US" altLang="ko-Kore-KR" dirty="0" err="1"/>
              <a:t>pekerja</a:t>
            </a:r>
            <a:r>
              <a:rPr lang="en-US" altLang="ko-Kore-KR" dirty="0"/>
              <a:t>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/>
              <a:t>Ruang </a:t>
            </a:r>
            <a:r>
              <a:rPr lang="en-US" altLang="ko-Kore-KR" dirty="0" err="1"/>
              <a:t>atau</a:t>
            </a:r>
            <a:r>
              <a:rPr lang="en-US" altLang="ko-Kore-KR" dirty="0"/>
              <a:t> </a:t>
            </a:r>
            <a:r>
              <a:rPr lang="en-US" altLang="ko-Kore-KR" dirty="0" err="1"/>
              <a:t>tempat</a:t>
            </a:r>
            <a:r>
              <a:rPr lang="en-US" altLang="ko-Kore-KR" dirty="0"/>
              <a:t> </a:t>
            </a:r>
            <a:r>
              <a:rPr lang="en-US" altLang="ko-Kore-KR" dirty="0" err="1"/>
              <a:t>untuk</a:t>
            </a:r>
            <a:r>
              <a:rPr lang="en-US" altLang="ko-Kore-KR" dirty="0"/>
              <a:t> </a:t>
            </a:r>
            <a:r>
              <a:rPr lang="en-US" altLang="ko-Kore-KR" dirty="0" err="1"/>
              <a:t>kegiatan</a:t>
            </a:r>
            <a:r>
              <a:rPr lang="en-US" altLang="ko-Kore-KR" dirty="0"/>
              <a:t> </a:t>
            </a:r>
            <a:r>
              <a:rPr lang="en-US" altLang="ko-Kore-KR" dirty="0" err="1"/>
              <a:t>serikat</a:t>
            </a:r>
            <a:r>
              <a:rPr lang="en-US" altLang="ko-Kore-KR" dirty="0"/>
              <a:t> </a:t>
            </a:r>
            <a:r>
              <a:rPr lang="en-US" altLang="ko-Kore-KR" dirty="0" err="1"/>
              <a:t>pekerja</a:t>
            </a:r>
            <a:r>
              <a:rPr lang="en-US" altLang="ko-Kore-KR" dirty="0"/>
              <a:t>?</a:t>
            </a:r>
          </a:p>
          <a:p>
            <a:pPr marL="514350" indent="-514350" latinLnBrk="0">
              <a:buFont typeface="+mj-lt"/>
              <a:buAutoNum type="arabicPeriod"/>
            </a:pPr>
            <a:r>
              <a:rPr lang="en-US" altLang="ko-Kore-KR" dirty="0" err="1"/>
              <a:t>Fasilitas</a:t>
            </a:r>
            <a:r>
              <a:rPr lang="en-US" altLang="ko-Kore-KR" dirty="0"/>
              <a:t> </a:t>
            </a:r>
            <a:r>
              <a:rPr lang="en-US" altLang="ko-Kore-KR" dirty="0" err="1"/>
              <a:t>apa</a:t>
            </a:r>
            <a:r>
              <a:rPr lang="en-US" altLang="ko-Kore-KR" dirty="0"/>
              <a:t> yang </a:t>
            </a:r>
            <a:r>
              <a:rPr lang="en-US" altLang="ko-Kore-KR" dirty="0" err="1"/>
              <a:t>disediakan</a:t>
            </a:r>
            <a:r>
              <a:rPr lang="en-US" altLang="ko-Kore-KR" dirty="0"/>
              <a:t> </a:t>
            </a:r>
            <a:r>
              <a:rPr lang="en-US" altLang="ko-Kore-KR" dirty="0" err="1"/>
              <a:t>untuk</a:t>
            </a:r>
            <a:r>
              <a:rPr lang="en-US" altLang="ko-Kore-KR" dirty="0"/>
              <a:t> </a:t>
            </a:r>
            <a:r>
              <a:rPr lang="en-US" altLang="ko-Kore-KR" dirty="0" err="1"/>
              <a:t>kegiatan</a:t>
            </a:r>
            <a:r>
              <a:rPr lang="en-US" altLang="ko-Kore-KR" dirty="0"/>
              <a:t> </a:t>
            </a:r>
            <a:r>
              <a:rPr lang="en-US" altLang="ko-Kore-KR" dirty="0" err="1"/>
              <a:t>serikat</a:t>
            </a:r>
            <a:r>
              <a:rPr lang="en-US" altLang="ko-Kore-KR" dirty="0"/>
              <a:t> </a:t>
            </a:r>
            <a:r>
              <a:rPr lang="en-US" altLang="ko-Kore-KR" dirty="0" err="1"/>
              <a:t>pekerja</a:t>
            </a:r>
            <a:r>
              <a:rPr lang="en-US" altLang="ko-Kore-KR" dirty="0"/>
              <a:t>? </a:t>
            </a:r>
          </a:p>
          <a:p>
            <a:pPr lvl="1" latinLnBrk="0"/>
            <a:endParaRPr lang="en-US" altLang="ko-Kore-KR" dirty="0"/>
          </a:p>
        </p:txBody>
      </p:sp>
    </p:spTree>
    <p:extLst>
      <p:ext uri="{BB962C8B-B14F-4D97-AF65-F5344CB8AC3E}">
        <p14:creationId xmlns:p14="http://schemas.microsoft.com/office/powerpoint/2010/main" val="36321312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7CCE543-3BA4-A590-228D-DA69F02B7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dirty="0" err="1"/>
              <a:t>Masalah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Besar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Lainnya</a:t>
            </a:r>
            <a:r>
              <a:rPr kumimoji="1" lang="en-US" altLang="ko-Kore-KR" dirty="0"/>
              <a:t> </a:t>
            </a:r>
            <a:br>
              <a:rPr kumimoji="1" lang="en-US" altLang="ko-Kore-KR" dirty="0"/>
            </a:b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ILO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K3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FE63E78-543D-A8E2-F593-629A4D3434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CC25044-1EFE-34CC-AC8C-7B44C31D5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0139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E2B7784-D113-A942-9984-0FE6376F1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5" y="1136074"/>
            <a:ext cx="10945090" cy="1565567"/>
          </a:xfrm>
        </p:spPr>
        <p:txBody>
          <a:bodyPr>
            <a:normAutofit fontScale="70000" lnSpcReduction="20000"/>
          </a:bodyPr>
          <a:lstStyle/>
          <a:p>
            <a:pPr marL="0" indent="0" latinLnBrk="0">
              <a:buNone/>
            </a:pPr>
            <a:r>
              <a:rPr kumimoji="1" lang="en-US" altLang="ko-Kore-KR" b="1" dirty="0" err="1"/>
              <a:t>Konvensi</a:t>
            </a:r>
            <a:r>
              <a:rPr kumimoji="1" lang="en-US" altLang="ko-Kore-KR" b="1" dirty="0"/>
              <a:t> K3 Utama</a:t>
            </a:r>
          </a:p>
          <a:p>
            <a:pPr latinLnBrk="0"/>
            <a:r>
              <a:rPr kumimoji="1" lang="en-US" altLang="ko-Kore-KR" dirty="0" err="1"/>
              <a:t>Kerangka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Promosi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Keselamatan</a:t>
            </a:r>
            <a:r>
              <a:rPr kumimoji="1" lang="en-US" altLang="ko-Kore-KR" dirty="0"/>
              <a:t> dan Kesehatan </a:t>
            </a:r>
            <a:r>
              <a:rPr kumimoji="1" lang="en-US" altLang="ko-Kore-KR" dirty="0" err="1"/>
              <a:t>Kerja</a:t>
            </a:r>
            <a:r>
              <a:rPr kumimoji="1" lang="en-US" altLang="ko-Kore-KR" dirty="0"/>
              <a:t>, 2006 (No. 187) </a:t>
            </a:r>
          </a:p>
          <a:p>
            <a:pPr latinLnBrk="0"/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Keselamatan</a:t>
            </a:r>
            <a:r>
              <a:rPr kumimoji="1" lang="en-US" altLang="ko-Kore-KR" dirty="0"/>
              <a:t> dan Kesehatan </a:t>
            </a:r>
            <a:r>
              <a:rPr kumimoji="1" lang="en-US" altLang="ko-Kore-KR" dirty="0" err="1"/>
              <a:t>Kerja</a:t>
            </a:r>
            <a:r>
              <a:rPr kumimoji="1" lang="en-US" altLang="ko-Kore-KR" dirty="0"/>
              <a:t>, 1981 (No. 155) </a:t>
            </a:r>
          </a:p>
          <a:p>
            <a:pPr latinLnBrk="0"/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Layanan</a:t>
            </a:r>
            <a:r>
              <a:rPr kumimoji="1" lang="en-US" altLang="ko-Kore-KR" dirty="0"/>
              <a:t> Kesehatan </a:t>
            </a:r>
            <a:r>
              <a:rPr kumimoji="1" lang="en-US" altLang="ko-Kore-KR" dirty="0" err="1"/>
              <a:t>Kerja</a:t>
            </a:r>
            <a:r>
              <a:rPr kumimoji="1" lang="en-US" altLang="ko-Kore-KR" dirty="0"/>
              <a:t>, 1985 (No. 161) </a:t>
            </a:r>
            <a:endParaRPr kumimoji="1" lang="ko-Kore-KR" altLang="en-US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F31A6B9F-F7AF-314D-B663-9D19AAB49624}"/>
              </a:ext>
            </a:extLst>
          </p:cNvPr>
          <p:cNvSpPr txBox="1">
            <a:spLocks/>
          </p:cNvSpPr>
          <p:nvPr/>
        </p:nvSpPr>
        <p:spPr>
          <a:xfrm>
            <a:off x="484908" y="2556654"/>
            <a:ext cx="10654146" cy="2103729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b="1" dirty="0" err="1"/>
              <a:t>Konvensi</a:t>
            </a:r>
            <a:r>
              <a:rPr kumimoji="1" lang="en-US" altLang="ko-Kore-KR" b="1" dirty="0"/>
              <a:t> K3 </a:t>
            </a:r>
            <a:r>
              <a:rPr kumimoji="1" lang="en-US" altLang="ko-Kore-KR" b="1" dirty="0" err="1"/>
              <a:t>untuk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cabang-cabang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kegiatan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ekonomi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tertentu</a:t>
            </a:r>
            <a:endParaRPr kumimoji="1" lang="en-US" altLang="ko-Kore-KR" b="1" dirty="0"/>
          </a:p>
          <a:p>
            <a:pPr latinLnBrk="0"/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Kebersihan</a:t>
            </a:r>
            <a:r>
              <a:rPr kumimoji="1" lang="en-US" altLang="ko-Kore-KR" dirty="0"/>
              <a:t> (</a:t>
            </a:r>
            <a:r>
              <a:rPr kumimoji="1" lang="en-US" altLang="ko-Kore-KR" dirty="0" err="1"/>
              <a:t>Perdagangan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Perkantoran</a:t>
            </a:r>
            <a:r>
              <a:rPr kumimoji="1" lang="en-US" altLang="ko-Kore-KR" dirty="0"/>
              <a:t>), 1964 (No. 120)  </a:t>
            </a:r>
          </a:p>
          <a:p>
            <a:pPr latinLnBrk="0"/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Keselamatan</a:t>
            </a:r>
            <a:r>
              <a:rPr kumimoji="1" lang="en-US" altLang="ko-Kore-KR" dirty="0"/>
              <a:t> dan Kesehatan </a:t>
            </a:r>
            <a:r>
              <a:rPr kumimoji="1" lang="en-US" altLang="ko-Kore-KR" dirty="0" err="1"/>
              <a:t>Kerja</a:t>
            </a:r>
            <a:r>
              <a:rPr kumimoji="1" lang="en-US" altLang="ko-Kore-KR" dirty="0"/>
              <a:t> (</a:t>
            </a:r>
            <a:r>
              <a:rPr kumimoji="1" lang="en-US" altLang="ko-Kore-KR" dirty="0" err="1"/>
              <a:t>Pekerjaan</a:t>
            </a:r>
            <a:r>
              <a:rPr kumimoji="1" lang="en-US" altLang="ko-Kore-KR" dirty="0"/>
              <a:t> di </a:t>
            </a:r>
            <a:r>
              <a:rPr kumimoji="1" lang="en-US" altLang="ko-Kore-KR" dirty="0" err="1"/>
              <a:t>Dermaga</a:t>
            </a:r>
            <a:r>
              <a:rPr kumimoji="1" lang="en-US" altLang="ko-Kore-KR" dirty="0"/>
              <a:t>), 1979 (No. 152) </a:t>
            </a:r>
          </a:p>
          <a:p>
            <a:pPr latinLnBrk="0"/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Keselamatan</a:t>
            </a:r>
            <a:r>
              <a:rPr kumimoji="1" lang="en-US" altLang="ko-Kore-KR" dirty="0"/>
              <a:t> dan Kesehatan </a:t>
            </a:r>
            <a:r>
              <a:rPr kumimoji="1" lang="en-US" altLang="ko-Kore-KR" dirty="0" err="1"/>
              <a:t>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dalam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Konstruksi</a:t>
            </a:r>
            <a:r>
              <a:rPr kumimoji="1" lang="en-US" altLang="ko-Kore-KR" dirty="0"/>
              <a:t>, 1988 (No. 167) </a:t>
            </a:r>
          </a:p>
          <a:p>
            <a:pPr latinLnBrk="0"/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Keselamatan</a:t>
            </a:r>
            <a:r>
              <a:rPr kumimoji="1" lang="en-US" altLang="ko-Kore-KR" dirty="0"/>
              <a:t> dan Kesehatan di </a:t>
            </a:r>
            <a:r>
              <a:rPr kumimoji="1" lang="en-US" altLang="ko-Kore-KR" dirty="0" err="1"/>
              <a:t>Pertambangan</a:t>
            </a:r>
            <a:r>
              <a:rPr kumimoji="1" lang="en-US" altLang="ko-Kore-KR" dirty="0"/>
              <a:t>, 1995 (No. 176) </a:t>
            </a:r>
          </a:p>
          <a:p>
            <a:pPr latinLnBrk="0"/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Keselamatan</a:t>
            </a:r>
            <a:r>
              <a:rPr kumimoji="1" lang="en-US" altLang="ko-Kore-KR" dirty="0"/>
              <a:t> dan Kesehatan </a:t>
            </a:r>
            <a:r>
              <a:rPr kumimoji="1" lang="en-US" altLang="ko-Kore-KR" dirty="0" err="1"/>
              <a:t>Kerja</a:t>
            </a:r>
            <a:r>
              <a:rPr kumimoji="1" lang="en-US" altLang="ko-Kore-KR" dirty="0"/>
              <a:t> di </a:t>
            </a:r>
            <a:r>
              <a:rPr kumimoji="1" lang="en-US" altLang="ko-Kore-KR" dirty="0" err="1"/>
              <a:t>Bidang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Pertanian</a:t>
            </a:r>
            <a:r>
              <a:rPr kumimoji="1" lang="en-US" altLang="ko-Kore-KR" dirty="0"/>
              <a:t>, 2001 (No. 184)</a:t>
            </a:r>
            <a:r>
              <a:rPr kumimoji="1" lang="en-US" altLang="ko-Kore-KR" b="1" dirty="0"/>
              <a:t> </a:t>
            </a:r>
            <a:endParaRPr kumimoji="1" lang="ko-Kore-KR" altLang="en-US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72171182-4647-C54E-BA85-FC615E973BD1}"/>
              </a:ext>
            </a:extLst>
          </p:cNvPr>
          <p:cNvSpPr txBox="1">
            <a:spLocks/>
          </p:cNvSpPr>
          <p:nvPr/>
        </p:nvSpPr>
        <p:spPr>
          <a:xfrm>
            <a:off x="526468" y="4642259"/>
            <a:ext cx="10654146" cy="2103729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b="1" dirty="0" err="1"/>
              <a:t>Konvensi</a:t>
            </a:r>
            <a:r>
              <a:rPr kumimoji="1" lang="en-US" altLang="ko-Kore-KR" b="1" dirty="0"/>
              <a:t> K3 </a:t>
            </a:r>
            <a:r>
              <a:rPr kumimoji="1" lang="en-US" altLang="ko-Kore-KR" b="1" dirty="0" err="1"/>
              <a:t>untuk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perlindungan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terhadap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risiko-risiko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tertentu</a:t>
            </a:r>
            <a:endParaRPr kumimoji="1" lang="en-US" altLang="ko-Kore-KR" b="1" dirty="0"/>
          </a:p>
          <a:p>
            <a:pPr latinLnBrk="0"/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Perlindungan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Radiasi</a:t>
            </a:r>
            <a:r>
              <a:rPr kumimoji="1" lang="en-US" altLang="ko-Kore-KR" dirty="0"/>
              <a:t>, 1960 (No. 115)  </a:t>
            </a:r>
          </a:p>
          <a:p>
            <a:pPr latinLnBrk="0"/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Kanker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Akibat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Kerja</a:t>
            </a:r>
            <a:r>
              <a:rPr kumimoji="1" lang="en-US" altLang="ko-Kore-KR" dirty="0"/>
              <a:t>, 1974 (No. 139)  </a:t>
            </a:r>
          </a:p>
          <a:p>
            <a:pPr latinLnBrk="0"/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Lingkungan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Kerja</a:t>
            </a:r>
            <a:r>
              <a:rPr kumimoji="1" lang="en-US" altLang="ko-Kore-KR" dirty="0"/>
              <a:t> (</a:t>
            </a:r>
            <a:r>
              <a:rPr kumimoji="1" lang="en-US" altLang="ko-Kore-KR" dirty="0" err="1"/>
              <a:t>Polusi</a:t>
            </a:r>
            <a:r>
              <a:rPr kumimoji="1" lang="en-US" altLang="ko-Kore-KR" dirty="0"/>
              <a:t> Udara, </a:t>
            </a:r>
            <a:r>
              <a:rPr kumimoji="1" lang="en-US" altLang="ko-Kore-KR" dirty="0" err="1"/>
              <a:t>Kebisingan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Getaran</a:t>
            </a:r>
            <a:r>
              <a:rPr kumimoji="1" lang="en-US" altLang="ko-Kore-KR" dirty="0"/>
              <a:t>), 1977 (No. 148) </a:t>
            </a:r>
          </a:p>
          <a:p>
            <a:pPr latinLnBrk="0"/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Asbes</a:t>
            </a:r>
            <a:r>
              <a:rPr kumimoji="1" lang="en-US" altLang="ko-Kore-KR" dirty="0"/>
              <a:t>, 1986 (No. 162)  </a:t>
            </a:r>
          </a:p>
          <a:p>
            <a:pPr latinLnBrk="0"/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Bahan</a:t>
            </a:r>
            <a:r>
              <a:rPr kumimoji="1" lang="en-US" altLang="ko-Kore-KR" dirty="0"/>
              <a:t> Kimia, 1990 (No. 170) </a:t>
            </a:r>
            <a:endParaRPr kumimoji="1" lang="ko-Kore-KR" altLang="en-US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1F024960-BF6D-6B40-BBAB-7F7723318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31</a:t>
            </a:fld>
            <a:endParaRPr lang="en-GB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184E0E4-CA68-CF3C-EB3C-E9C1017BD03D}"/>
              </a:ext>
            </a:extLst>
          </p:cNvPr>
          <p:cNvSpPr txBox="1">
            <a:spLocks/>
          </p:cNvSpPr>
          <p:nvPr/>
        </p:nvSpPr>
        <p:spPr>
          <a:xfrm>
            <a:off x="339433" y="277501"/>
            <a:ext cx="11662067" cy="539920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ko-Kore-KR" sz="3200" b="1"/>
              <a:t>ILO Conventions relevant to OSH issues</a:t>
            </a:r>
          </a:p>
          <a:p>
            <a:r>
              <a:rPr kumimoji="1" lang="en-US" altLang="ko-Kore-KR" sz="1400">
                <a:hlinkClick r:id="rId2"/>
              </a:rPr>
              <a:t>https://www.ilo.org/global/standards/subjects-covered-by-international-labour-standards/occupational-safety-and-health/lang--en/index.htm</a:t>
            </a:r>
            <a:r>
              <a:rPr kumimoji="1" lang="en-US" altLang="ko-Kore-KR" sz="1400"/>
              <a:t> </a:t>
            </a:r>
            <a:endParaRPr kumimoji="1" lang="ko-Kore-KR" altLang="en-US" sz="1400"/>
          </a:p>
        </p:txBody>
      </p:sp>
    </p:spTree>
    <p:extLst>
      <p:ext uri="{BB962C8B-B14F-4D97-AF65-F5344CB8AC3E}">
        <p14:creationId xmlns:p14="http://schemas.microsoft.com/office/powerpoint/2010/main" val="24826205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2">
            <a:extLst>
              <a:ext uri="{FF2B5EF4-FFF2-40B4-BE49-F238E27FC236}">
                <a16:creationId xmlns:a16="http://schemas.microsoft.com/office/drawing/2014/main" id="{E88A7F68-2E31-AA4B-B2CC-726DF37895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167866"/>
              </p:ext>
            </p:extLst>
          </p:nvPr>
        </p:nvGraphicFramePr>
        <p:xfrm>
          <a:off x="96982" y="568030"/>
          <a:ext cx="11901051" cy="6238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7387">
                  <a:extLst>
                    <a:ext uri="{9D8B030D-6E8A-4147-A177-3AD203B41FA5}">
                      <a16:colId xmlns:a16="http://schemas.microsoft.com/office/drawing/2014/main" val="3313645354"/>
                    </a:ext>
                  </a:extLst>
                </a:gridCol>
                <a:gridCol w="2260810">
                  <a:extLst>
                    <a:ext uri="{9D8B030D-6E8A-4147-A177-3AD203B41FA5}">
                      <a16:colId xmlns:a16="http://schemas.microsoft.com/office/drawing/2014/main" val="3817260349"/>
                    </a:ext>
                  </a:extLst>
                </a:gridCol>
                <a:gridCol w="969206">
                  <a:extLst>
                    <a:ext uri="{9D8B030D-6E8A-4147-A177-3AD203B41FA5}">
                      <a16:colId xmlns:a16="http://schemas.microsoft.com/office/drawing/2014/main" val="3011591235"/>
                    </a:ext>
                  </a:extLst>
                </a:gridCol>
                <a:gridCol w="969206">
                  <a:extLst>
                    <a:ext uri="{9D8B030D-6E8A-4147-A177-3AD203B41FA5}">
                      <a16:colId xmlns:a16="http://schemas.microsoft.com/office/drawing/2014/main" val="3306649680"/>
                    </a:ext>
                  </a:extLst>
                </a:gridCol>
                <a:gridCol w="969206">
                  <a:extLst>
                    <a:ext uri="{9D8B030D-6E8A-4147-A177-3AD203B41FA5}">
                      <a16:colId xmlns:a16="http://schemas.microsoft.com/office/drawing/2014/main" val="1607429597"/>
                    </a:ext>
                  </a:extLst>
                </a:gridCol>
                <a:gridCol w="969206">
                  <a:extLst>
                    <a:ext uri="{9D8B030D-6E8A-4147-A177-3AD203B41FA5}">
                      <a16:colId xmlns:a16="http://schemas.microsoft.com/office/drawing/2014/main" val="1276730966"/>
                    </a:ext>
                  </a:extLst>
                </a:gridCol>
                <a:gridCol w="969206">
                  <a:extLst>
                    <a:ext uri="{9D8B030D-6E8A-4147-A177-3AD203B41FA5}">
                      <a16:colId xmlns:a16="http://schemas.microsoft.com/office/drawing/2014/main" val="564133129"/>
                    </a:ext>
                  </a:extLst>
                </a:gridCol>
                <a:gridCol w="969206">
                  <a:extLst>
                    <a:ext uri="{9D8B030D-6E8A-4147-A177-3AD203B41FA5}">
                      <a16:colId xmlns:a16="http://schemas.microsoft.com/office/drawing/2014/main" val="339074444"/>
                    </a:ext>
                  </a:extLst>
                </a:gridCol>
                <a:gridCol w="969206">
                  <a:extLst>
                    <a:ext uri="{9D8B030D-6E8A-4147-A177-3AD203B41FA5}">
                      <a16:colId xmlns:a16="http://schemas.microsoft.com/office/drawing/2014/main" val="3157949162"/>
                    </a:ext>
                  </a:extLst>
                </a:gridCol>
                <a:gridCol w="969206">
                  <a:extLst>
                    <a:ext uri="{9D8B030D-6E8A-4147-A177-3AD203B41FA5}">
                      <a16:colId xmlns:a16="http://schemas.microsoft.com/office/drawing/2014/main" val="2345323178"/>
                    </a:ext>
                  </a:extLst>
                </a:gridCol>
                <a:gridCol w="969206">
                  <a:extLst>
                    <a:ext uri="{9D8B030D-6E8A-4147-A177-3AD203B41FA5}">
                      <a16:colId xmlns:a16="http://schemas.microsoft.com/office/drawing/2014/main" val="812612534"/>
                    </a:ext>
                  </a:extLst>
                </a:gridCol>
              </a:tblGrid>
              <a:tr h="450201"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600"/>
                        <a:t>Area</a:t>
                      </a:r>
                      <a:endParaRPr lang="ko-Kore-KR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600"/>
                        <a:t>Conventions</a:t>
                      </a:r>
                      <a:endParaRPr lang="ko-Kore-KR" alt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200"/>
                        <a:t>Cambodia</a:t>
                      </a:r>
                      <a:endParaRPr lang="ko-Kore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200"/>
                        <a:t>India</a:t>
                      </a:r>
                      <a:endParaRPr lang="ko-Kore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200"/>
                        <a:t>Indonesia</a:t>
                      </a:r>
                      <a:endParaRPr lang="ko-Kore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200"/>
                        <a:t>Japan</a:t>
                      </a:r>
                      <a:endParaRPr lang="ko-Kore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200"/>
                        <a:t>Korea</a:t>
                      </a:r>
                      <a:endParaRPr lang="ko-Kore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200"/>
                        <a:t>Malaysia</a:t>
                      </a:r>
                      <a:endParaRPr lang="ko-Kore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100"/>
                        <a:t>Philippines</a:t>
                      </a:r>
                      <a:endParaRPr lang="ko-Kore-KR" altLang="en-US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200"/>
                        <a:t>Thailand</a:t>
                      </a:r>
                      <a:endParaRPr lang="ko-Kore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200"/>
                        <a:t>Vietnam</a:t>
                      </a:r>
                      <a:endParaRPr lang="ko-Kore-KR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8343771"/>
                  </a:ext>
                </a:extLst>
              </a:tr>
              <a:tr h="538132">
                <a:tc rowSpan="3">
                  <a:txBody>
                    <a:bodyPr/>
                    <a:lstStyle/>
                    <a:p>
                      <a:pPr algn="ctr" latinLnBrk="0"/>
                      <a:r>
                        <a:rPr lang="en-US" altLang="en-US" sz="1400" b="1" dirty="0"/>
                        <a:t>Inti</a:t>
                      </a:r>
                      <a:endParaRPr lang="ko-Kore-KR" alt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1400"/>
                        <a:t>C187, OSH framework</a:t>
                      </a:r>
                      <a:endParaRPr lang="ko-Kore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2015.8.31.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2007.7.24.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2008.2.20.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2012.6.7.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2019.6.17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2016.3..23.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2014.5.16. </a:t>
                      </a:r>
                      <a:endParaRPr lang="ko-Kore-KR" alt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5868684"/>
                  </a:ext>
                </a:extLst>
              </a:tr>
              <a:tr h="424841">
                <a:tc vMerge="1">
                  <a:txBody>
                    <a:bodyPr/>
                    <a:lstStyle/>
                    <a:p>
                      <a:endParaRPr lang="ko-Kore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1400"/>
                        <a:t>C155, OSH</a:t>
                      </a:r>
                      <a:endParaRPr lang="ko-Kore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2008.2.20.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1994.10.3.</a:t>
                      </a:r>
                      <a:endParaRPr lang="ko-Kore-KR" alt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6881025"/>
                  </a:ext>
                </a:extLst>
              </a:tr>
              <a:tr h="377854">
                <a:tc vMerge="1">
                  <a:txBody>
                    <a:bodyPr/>
                    <a:lstStyle/>
                    <a:p>
                      <a:endParaRPr lang="ko-Kore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1400"/>
                        <a:t>C161, OH services</a:t>
                      </a:r>
                      <a:endParaRPr lang="ko-Kore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8287606"/>
                  </a:ext>
                </a:extLst>
              </a:tr>
              <a:tr h="538132">
                <a:tc rowSpan="5">
                  <a:txBody>
                    <a:bodyPr/>
                    <a:lstStyle/>
                    <a:p>
                      <a:pPr algn="ctr" latinLnBrk="0"/>
                      <a:r>
                        <a:rPr lang="en-US" altLang="ko-Kore-KR" sz="1400" b="1"/>
                        <a:t>Industry</a:t>
                      </a:r>
                      <a:endParaRPr lang="ko-Kore-KR" alt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1400"/>
                        <a:t>C120, hygiene (commerce &amp; office)</a:t>
                      </a:r>
                      <a:endParaRPr lang="ko-Kore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1969.6.13.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1993.6.21.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1994.10.3.</a:t>
                      </a:r>
                      <a:endParaRPr lang="ko-Kore-KR" alt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1979746"/>
                  </a:ext>
                </a:extLst>
              </a:tr>
              <a:tr h="377854">
                <a:tc vMerge="1">
                  <a:txBody>
                    <a:bodyPr/>
                    <a:lstStyle/>
                    <a:p>
                      <a:endParaRPr lang="ko-Kore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1400"/>
                        <a:t>C152, dock work</a:t>
                      </a:r>
                      <a:endParaRPr lang="ko-Kore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7389216"/>
                  </a:ext>
                </a:extLst>
              </a:tr>
              <a:tr h="377854">
                <a:tc vMerge="1">
                  <a:txBody>
                    <a:bodyPr/>
                    <a:lstStyle/>
                    <a:p>
                      <a:endParaRPr lang="ko-Kore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1400"/>
                        <a:t>C167, construction</a:t>
                      </a:r>
                      <a:endParaRPr lang="ko-Kore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6453744"/>
                  </a:ext>
                </a:extLst>
              </a:tr>
              <a:tr h="424841">
                <a:tc vMerge="1">
                  <a:txBody>
                    <a:bodyPr/>
                    <a:lstStyle/>
                    <a:p>
                      <a:endParaRPr lang="ko-Kore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1400"/>
                        <a:t>C176, mines</a:t>
                      </a:r>
                      <a:endParaRPr lang="ko-Kore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1998.2..27.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0263354"/>
                  </a:ext>
                </a:extLst>
              </a:tr>
              <a:tr h="377854">
                <a:tc vMerge="1">
                  <a:txBody>
                    <a:bodyPr/>
                    <a:lstStyle/>
                    <a:p>
                      <a:endParaRPr lang="ko-Kore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1400"/>
                        <a:t>C184, agriculture</a:t>
                      </a:r>
                      <a:endParaRPr lang="ko-Kore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0277969"/>
                  </a:ext>
                </a:extLst>
              </a:tr>
              <a:tr h="424841">
                <a:tc rowSpan="5">
                  <a:txBody>
                    <a:bodyPr/>
                    <a:lstStyle/>
                    <a:p>
                      <a:pPr algn="ctr" latinLnBrk="0"/>
                      <a:r>
                        <a:rPr lang="en-US" altLang="ko-Kore-KR" sz="1400" b="1" dirty="0" err="1"/>
                        <a:t>Resiko</a:t>
                      </a:r>
                      <a:r>
                        <a:rPr lang="en-US" altLang="ko-Kore-KR" sz="1400" b="1" dirty="0"/>
                        <a:t> </a:t>
                      </a:r>
                      <a:r>
                        <a:rPr lang="en-US" altLang="ko-Kore-KR" sz="1400" b="1" dirty="0" err="1"/>
                        <a:t>Spesifik</a:t>
                      </a:r>
                      <a:endParaRPr lang="en-US" altLang="ko-Kore-KR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1400"/>
                        <a:t>C115, radiation</a:t>
                      </a:r>
                      <a:endParaRPr lang="ko-Kore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1975.11.17.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1973.7.31.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2011.11.7.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9600697"/>
                  </a:ext>
                </a:extLst>
              </a:tr>
              <a:tr h="538132">
                <a:tc vMerge="1">
                  <a:txBody>
                    <a:bodyPr/>
                    <a:lstStyle/>
                    <a:p>
                      <a:endParaRPr lang="ko-Kore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1400"/>
                        <a:t>C139, occupational cancer</a:t>
                      </a:r>
                      <a:endParaRPr lang="ko-Kore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1977.7.26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2011.11.7.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1592674"/>
                  </a:ext>
                </a:extLst>
              </a:tr>
              <a:tr h="538132">
                <a:tc vMerge="1">
                  <a:txBody>
                    <a:bodyPr/>
                    <a:lstStyle/>
                    <a:p>
                      <a:endParaRPr lang="ko-Kore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1400"/>
                        <a:t>C148, air pollution, nose, vibration </a:t>
                      </a:r>
                      <a:endParaRPr lang="ko-Kore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2782924"/>
                  </a:ext>
                </a:extLst>
              </a:tr>
              <a:tr h="424841">
                <a:tc vMerge="1">
                  <a:txBody>
                    <a:bodyPr/>
                    <a:lstStyle/>
                    <a:p>
                      <a:endParaRPr lang="ko-Kore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1400"/>
                        <a:t>C162, asbestos </a:t>
                      </a:r>
                      <a:endParaRPr lang="ko-Kore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2005.8.11.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2007.4.4.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262062"/>
                  </a:ext>
                </a:extLst>
              </a:tr>
              <a:tr h="424841">
                <a:tc vMerge="1">
                  <a:txBody>
                    <a:bodyPr/>
                    <a:lstStyle/>
                    <a:p>
                      <a:endParaRPr lang="ko-Kore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1400"/>
                        <a:t>C170, chemicals </a:t>
                      </a:r>
                      <a:endParaRPr lang="ko-Kore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2003.4.11.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1050" dirty="0"/>
                        <a:t>X</a:t>
                      </a:r>
                      <a:endParaRPr lang="ko-Kore-KR" altLang="en-US" sz="105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450323"/>
                  </a:ext>
                </a:extLst>
              </a:tr>
            </a:tbl>
          </a:graphicData>
        </a:graphic>
      </p:graphicFrame>
      <p:sp>
        <p:nvSpPr>
          <p:cNvPr id="3" name="제목 1">
            <a:extLst>
              <a:ext uri="{FF2B5EF4-FFF2-40B4-BE49-F238E27FC236}">
                <a16:creationId xmlns:a16="http://schemas.microsoft.com/office/drawing/2014/main" id="{2FB5A30E-AC12-F44B-9660-8FDBC1AD7A8D}"/>
              </a:ext>
            </a:extLst>
          </p:cNvPr>
          <p:cNvSpPr txBox="1">
            <a:spLocks/>
          </p:cNvSpPr>
          <p:nvPr/>
        </p:nvSpPr>
        <p:spPr>
          <a:xfrm>
            <a:off x="339433" y="28111"/>
            <a:ext cx="8485909" cy="539920"/>
          </a:xfrm>
          <a:prstGeom prst="rect">
            <a:avLst/>
          </a:prstGeom>
        </p:spPr>
        <p:txBody>
          <a:bodyPr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ko-Kore-KR" sz="3200" b="1" dirty="0" err="1"/>
              <a:t>Ratifikasi</a:t>
            </a:r>
            <a:r>
              <a:rPr kumimoji="1" lang="en-US" altLang="ko-Kore-KR" sz="3200" b="1" dirty="0"/>
              <a:t> </a:t>
            </a:r>
            <a:r>
              <a:rPr kumimoji="1" lang="en-US" altLang="ko-Kore-KR" sz="3200" b="1" dirty="0" err="1"/>
              <a:t>Konvensi</a:t>
            </a:r>
            <a:r>
              <a:rPr kumimoji="1" lang="en-US" altLang="ko-Kore-KR" sz="3200" b="1" dirty="0"/>
              <a:t> K3 di Asia</a:t>
            </a:r>
            <a:endParaRPr kumimoji="1" lang="ko-Kore-KR" altLang="en-US" sz="3200" b="1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4547D8A-F162-AF47-8332-A87434963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8430" y="135154"/>
            <a:ext cx="2743200" cy="365125"/>
          </a:xfrm>
        </p:spPr>
        <p:txBody>
          <a:bodyPr/>
          <a:lstStyle/>
          <a:p>
            <a:fld id="{F0CB43B1-131D-AB46-BD4D-28B5787E95C9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6014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469FECA-1EF9-0510-D7C4-B1019D1AA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8363"/>
          </a:xfrm>
        </p:spPr>
        <p:txBody>
          <a:bodyPr>
            <a:normAutofit fontScale="90000"/>
          </a:bodyPr>
          <a:lstStyle/>
          <a:p>
            <a:r>
              <a:rPr kumimoji="1" lang="en-US" altLang="ko-Kore-KR" dirty="0" err="1"/>
              <a:t>Apa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harus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dilakukan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ILO?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81F6D6E-767C-519D-844C-32E5C5175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9660"/>
            <a:ext cx="10899098" cy="5260704"/>
          </a:xfrm>
        </p:spPr>
        <p:txBody>
          <a:bodyPr>
            <a:normAutofit fontScale="92500" lnSpcReduction="20000"/>
          </a:bodyPr>
          <a:lstStyle/>
          <a:p>
            <a:pPr latinLnBrk="0"/>
            <a:r>
              <a:rPr kumimoji="1" lang="en-US" altLang="ko-Kore-KR" dirty="0" err="1"/>
              <a:t>Periksa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apakah</a:t>
            </a:r>
            <a:r>
              <a:rPr kumimoji="1" lang="en-US" altLang="ko-Kore-KR" dirty="0"/>
              <a:t> 19 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telah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diratifikasi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telah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tertanam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baik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dalam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hukum</a:t>
            </a:r>
            <a:r>
              <a:rPr kumimoji="1" lang="en-US" altLang="ko-Kore-KR" dirty="0"/>
              <a:t>, </a:t>
            </a:r>
            <a:r>
              <a:rPr kumimoji="1" lang="en-US" altLang="ko-Kore-KR" dirty="0" err="1"/>
              <a:t>peraturan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kebijakan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nasional</a:t>
            </a:r>
            <a:r>
              <a:rPr kumimoji="1" lang="en-US" altLang="ko-Kore-KR" dirty="0"/>
              <a:t>. </a:t>
            </a:r>
          </a:p>
          <a:p>
            <a:pPr latinLnBrk="0"/>
            <a:r>
              <a:rPr kumimoji="1" lang="en-US" altLang="ko-Kore-KR" dirty="0" err="1"/>
              <a:t>Mempelajari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konvensi-konvensi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belum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diratifikasi</a:t>
            </a:r>
            <a:r>
              <a:rPr kumimoji="1" lang="en-US" altLang="ko-Kore-KR" dirty="0"/>
              <a:t> oleh </a:t>
            </a:r>
            <a:r>
              <a:rPr kumimoji="1" lang="en-US" altLang="ko-Kore-KR" dirty="0" err="1"/>
              <a:t>pemerintah</a:t>
            </a:r>
            <a:r>
              <a:rPr kumimoji="1" lang="en-US" altLang="ko-Kore-KR" dirty="0"/>
              <a:t> Indonesia </a:t>
            </a:r>
          </a:p>
          <a:p>
            <a:pPr latinLnBrk="0"/>
            <a:r>
              <a:rPr kumimoji="1" lang="en-US" altLang="ko-Kore-KR" dirty="0"/>
              <a:t>1 </a:t>
            </a:r>
            <a:r>
              <a:rPr kumimoji="1" lang="en-US" altLang="ko-Kore-KR" dirty="0" err="1"/>
              <a:t>dari</a:t>
            </a:r>
            <a:r>
              <a:rPr kumimoji="1" lang="en-US" altLang="ko-Kore-KR" dirty="0"/>
              <a:t> 10 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Fundamental: C155 (OSH) </a:t>
            </a:r>
          </a:p>
          <a:p>
            <a:pPr latinLnBrk="0"/>
            <a:r>
              <a:rPr kumimoji="1" lang="en-US" altLang="ko-Kore-KR" dirty="0"/>
              <a:t>2 </a:t>
            </a:r>
            <a:r>
              <a:rPr kumimoji="1" lang="en-US" altLang="ko-Kore-KR" dirty="0" err="1"/>
              <a:t>dari</a:t>
            </a:r>
            <a:r>
              <a:rPr kumimoji="1" lang="en-US" altLang="ko-Kore-KR" dirty="0"/>
              <a:t> 4 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Tata Kelola: C129 (</a:t>
            </a:r>
            <a:r>
              <a:rPr kumimoji="1" lang="en-US" altLang="ko-Kore-KR" dirty="0" err="1"/>
              <a:t>Inspeksi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Ketenagakerjaan</a:t>
            </a:r>
            <a:r>
              <a:rPr kumimoji="1" lang="en-US" altLang="ko-Kore-KR" dirty="0"/>
              <a:t> di </a:t>
            </a:r>
            <a:r>
              <a:rPr kumimoji="1" lang="en-US" altLang="ko-Kore-KR" dirty="0" err="1"/>
              <a:t>bidang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pertanian</a:t>
            </a:r>
            <a:r>
              <a:rPr kumimoji="1" lang="en-US" altLang="ko-Kore-KR" dirty="0"/>
              <a:t>), C144 (</a:t>
            </a:r>
            <a:r>
              <a:rPr kumimoji="1" lang="en-US" altLang="ko-Kore-KR" dirty="0" err="1"/>
              <a:t>Konsultasi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Tripartit</a:t>
            </a:r>
            <a:r>
              <a:rPr kumimoji="1" lang="en-US" altLang="ko-Kore-KR" dirty="0"/>
              <a:t> - </a:t>
            </a:r>
            <a:r>
              <a:rPr kumimoji="1" lang="en-US" altLang="ko-Kore-KR" dirty="0" err="1"/>
              <a:t>Standar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Ketenagakerjaan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Internasional</a:t>
            </a:r>
            <a:r>
              <a:rPr kumimoji="1" lang="en-US" altLang="ko-Kore-KR" dirty="0"/>
              <a:t>)</a:t>
            </a:r>
          </a:p>
          <a:p>
            <a:pPr latinLnBrk="0"/>
            <a:r>
              <a:rPr kumimoji="1" lang="en-US" altLang="ko-Kore-KR" dirty="0"/>
              <a:t>168 </a:t>
            </a:r>
            <a:r>
              <a:rPr kumimoji="1" lang="en-US" altLang="ko-Kore-KR" dirty="0" err="1"/>
              <a:t>dari</a:t>
            </a:r>
            <a:r>
              <a:rPr kumimoji="1" lang="en-US" altLang="ko-Kore-KR" dirty="0"/>
              <a:t> 177 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Teknis: jam </a:t>
            </a:r>
            <a:r>
              <a:rPr kumimoji="1" lang="en-US" altLang="ko-Kore-KR" dirty="0" err="1"/>
              <a:t>kerja</a:t>
            </a:r>
            <a:r>
              <a:rPr kumimoji="1" lang="en-US" altLang="ko-Kore-KR" dirty="0"/>
              <a:t>, </a:t>
            </a:r>
            <a:r>
              <a:rPr kumimoji="1" lang="en-US" altLang="ko-Kore-KR" dirty="0" err="1"/>
              <a:t>perlindungan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upah</a:t>
            </a:r>
            <a:r>
              <a:rPr kumimoji="1" lang="en-US" altLang="ko-Kore-KR" dirty="0"/>
              <a:t>, </a:t>
            </a:r>
            <a:r>
              <a:rPr kumimoji="1" lang="en-US" altLang="ko-Kore-KR" dirty="0" err="1"/>
              <a:t>jaminan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sosial</a:t>
            </a:r>
            <a:r>
              <a:rPr kumimoji="1" lang="en-US" altLang="ko-Kore-KR" dirty="0"/>
              <a:t>, </a:t>
            </a:r>
            <a:r>
              <a:rPr kumimoji="1" lang="en-US" altLang="ko-Kore-KR" dirty="0" err="1"/>
              <a:t>perlindungan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kehamilan</a:t>
            </a:r>
            <a:r>
              <a:rPr kumimoji="1" lang="en-US" altLang="ko-Kore-KR" dirty="0"/>
              <a:t>... ... ... </a:t>
            </a:r>
          </a:p>
          <a:p>
            <a:pPr latinLnBrk="0"/>
            <a:r>
              <a:rPr kumimoji="1" lang="en-US" altLang="ko-Kore-KR" dirty="0" err="1"/>
              <a:t>Memprioritaskan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apa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akan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diratifikasi</a:t>
            </a:r>
            <a:endParaRPr kumimoji="1" lang="en-US" altLang="ko-Kore-KR" dirty="0"/>
          </a:p>
          <a:p>
            <a:pPr latinLnBrk="0"/>
            <a:r>
              <a:rPr kumimoji="1" lang="en-US" altLang="ko-Kore-KR" dirty="0"/>
              <a:t>Masukkan </a:t>
            </a:r>
            <a:r>
              <a:rPr kumimoji="1" lang="en-US" altLang="ko-Kore-KR" dirty="0" err="1"/>
              <a:t>isi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konvensi</a:t>
            </a:r>
            <a:r>
              <a:rPr kumimoji="1" lang="en-US" altLang="ko-Kore-KR" dirty="0"/>
              <a:t> ILO yang </a:t>
            </a:r>
            <a:r>
              <a:rPr kumimoji="1" lang="en-US" altLang="ko-Kore-KR" dirty="0" err="1"/>
              <a:t>baik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dalam</a:t>
            </a:r>
            <a:r>
              <a:rPr kumimoji="1" lang="en-US" altLang="ko-Kore-KR" dirty="0"/>
              <a:t> PKB</a:t>
            </a:r>
          </a:p>
          <a:p>
            <a:pPr latinLnBrk="0"/>
            <a:r>
              <a:rPr kumimoji="1" lang="en-US" altLang="ko-Kore-KR" dirty="0" err="1"/>
              <a:t>Membuat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rencana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aksi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membuat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lebih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ratifikasi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IndustriALL</a:t>
            </a:r>
            <a:endParaRPr kumimoji="1" lang="en-US" altLang="ko-Kore-KR" dirty="0"/>
          </a:p>
          <a:p>
            <a:pPr latinLnBrk="0"/>
            <a:endParaRPr kumimoji="1" lang="en-US" altLang="ko-Kore-KR" dirty="0"/>
          </a:p>
          <a:p>
            <a:pPr latinLnBrk="0"/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3D7F138-1789-AA86-D6DC-54FA25018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5618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DFFD04F-C98A-9169-88A7-492DE81EB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atinLnBrk="0"/>
            <a:r>
              <a:rPr kumimoji="1" lang="en-US" altLang="ko-Kore-KR" dirty="0" err="1"/>
              <a:t>Standar-standar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internasional</a:t>
            </a:r>
            <a:r>
              <a:rPr kumimoji="1" lang="en-US" altLang="ko-Kore-KR" dirty="0"/>
              <a:t> 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Dialog </a:t>
            </a:r>
            <a:r>
              <a:rPr kumimoji="1" lang="en-US" altLang="ko-Kore-KR" dirty="0" err="1"/>
              <a:t>Sosial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68859BF-9D82-1F4D-3ADC-1D3DF66486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B3FC558-9BDD-C1F9-86B0-B42419335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2068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DEFB9B-027E-B854-7AAB-93F9E1EDA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atinLnBrk="0"/>
            <a:r>
              <a:rPr kumimoji="1" lang="en-US" altLang="ko-Kore-KR" sz="4000" dirty="0" err="1"/>
              <a:t>Standar-standar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internasional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untuk</a:t>
            </a:r>
            <a:r>
              <a:rPr kumimoji="1" lang="en-US" altLang="ko-Kore-KR" sz="4000" dirty="0"/>
              <a:t> dialog </a:t>
            </a:r>
            <a:r>
              <a:rPr kumimoji="1" lang="en-US" altLang="ko-Kore-KR" sz="4000" dirty="0" err="1"/>
              <a:t>sosial</a:t>
            </a:r>
            <a:endParaRPr kumimoji="1" lang="ko-Kore-KR" altLang="en-US" sz="400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E0669BB-E273-4C87-2B30-EA00F0C4D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5916" y="1855605"/>
            <a:ext cx="2999285" cy="4351338"/>
          </a:xfrm>
        </p:spPr>
        <p:txBody>
          <a:bodyPr>
            <a:normAutofit fontScale="85000" lnSpcReduction="10000"/>
          </a:bodyPr>
          <a:lstStyle/>
          <a:p>
            <a:pPr marL="0" indent="0" latinLnBrk="0">
              <a:buNone/>
            </a:pPr>
            <a:r>
              <a:rPr kumimoji="1" lang="en-US" altLang="ko-Kore-KR" b="1" dirty="0"/>
              <a:t>ILO</a:t>
            </a:r>
          </a:p>
          <a:p>
            <a:pPr latinLnBrk="0"/>
            <a:r>
              <a:rPr kumimoji="1" lang="en-US" altLang="ko-Kore-KR" dirty="0" err="1"/>
              <a:t>Konvensi-konvensi</a:t>
            </a:r>
            <a:r>
              <a:rPr kumimoji="1" lang="en-US" altLang="ko-Kore-KR" dirty="0"/>
              <a:t> ILO</a:t>
            </a:r>
          </a:p>
          <a:p>
            <a:pPr latinLnBrk="0"/>
            <a:r>
              <a:rPr kumimoji="1" lang="en-US" altLang="ko-Kore-KR" dirty="0" err="1"/>
              <a:t>Deklarasi</a:t>
            </a:r>
            <a:r>
              <a:rPr kumimoji="1" lang="en-US" altLang="ko-Kore-KR" dirty="0"/>
              <a:t> ILO </a:t>
            </a:r>
            <a:r>
              <a:rPr kumimoji="1" lang="en-US" altLang="ko-Kore-KR" dirty="0" err="1"/>
              <a:t>tentang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Prinsip-prinsip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Hak-hak</a:t>
            </a:r>
            <a:r>
              <a:rPr kumimoji="1" lang="en-US" altLang="ko-Kore-KR" dirty="0"/>
              <a:t> Dasar di </a:t>
            </a:r>
            <a:r>
              <a:rPr kumimoji="1" lang="en-US" altLang="ko-Kore-KR" dirty="0" err="1"/>
              <a:t>Tempat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Kerja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Deklarasi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Tripartit</a:t>
            </a:r>
            <a:r>
              <a:rPr kumimoji="1" lang="en-US" altLang="ko-Kore-KR" dirty="0"/>
              <a:t> ILO </a:t>
            </a:r>
            <a:r>
              <a:rPr kumimoji="1" lang="en-US" altLang="ko-Kore-KR" dirty="0" err="1"/>
              <a:t>tentang</a:t>
            </a:r>
            <a:r>
              <a:rPr kumimoji="1" lang="en-US" altLang="ko-Kore-KR" dirty="0"/>
              <a:t> Perusahaan </a:t>
            </a:r>
            <a:r>
              <a:rPr kumimoji="1" lang="en-US" altLang="ko-Kore-KR" dirty="0" err="1"/>
              <a:t>Multinasional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Kebijakan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Sosial</a:t>
            </a:r>
            <a:endParaRPr kumimoji="1" lang="en-US" altLang="ko-Kore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363083B-FE8A-505D-238C-897CDEA4A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35</a:t>
            </a:fld>
            <a:endParaRPr lang="en-GB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943BA445-3E8F-B16A-2FF3-CF594EB7A0C1}"/>
              </a:ext>
            </a:extLst>
          </p:cNvPr>
          <p:cNvSpPr txBox="1">
            <a:spLocks/>
          </p:cNvSpPr>
          <p:nvPr/>
        </p:nvSpPr>
        <p:spPr>
          <a:xfrm>
            <a:off x="7616249" y="1933055"/>
            <a:ext cx="3493957" cy="106497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None/>
            </a:pPr>
            <a:r>
              <a:rPr kumimoji="1" lang="en-US" altLang="ko-Kore-KR" b="1" dirty="0"/>
              <a:t>OECD</a:t>
            </a:r>
          </a:p>
          <a:p>
            <a:pPr latinLnBrk="0"/>
            <a:r>
              <a:rPr kumimoji="1" lang="en-US" altLang="ko-Kore-KR" dirty="0" err="1"/>
              <a:t>Pedoman</a:t>
            </a:r>
            <a:r>
              <a:rPr kumimoji="1" lang="en-US" altLang="ko-Kore-KR" dirty="0"/>
              <a:t> OECD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perusahaan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multinasional</a:t>
            </a:r>
            <a:endParaRPr kumimoji="1" lang="en-US" altLang="ko-Kore-KR" dirty="0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C3F3D86D-0DDE-F369-3BEC-A0B113E665F6}"/>
              </a:ext>
            </a:extLst>
          </p:cNvPr>
          <p:cNvSpPr txBox="1">
            <a:spLocks/>
          </p:cNvSpPr>
          <p:nvPr/>
        </p:nvSpPr>
        <p:spPr>
          <a:xfrm>
            <a:off x="583365" y="1825625"/>
            <a:ext cx="34939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None/>
            </a:pPr>
            <a:r>
              <a:rPr kumimoji="1" lang="en-US" altLang="ko-Kore-KR" b="1" dirty="0"/>
              <a:t>PBB</a:t>
            </a:r>
          </a:p>
          <a:p>
            <a:pPr latinLnBrk="0"/>
            <a:r>
              <a:rPr kumimoji="1" lang="en-US" altLang="ko-Kore-KR" dirty="0" err="1"/>
              <a:t>Deklarasi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Internasional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Hak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Asasi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Manusia</a:t>
            </a:r>
            <a:endParaRPr kumimoji="1" lang="en-US" altLang="ko-Kore-KR" dirty="0"/>
          </a:p>
          <a:p>
            <a:pPr latinLnBrk="0"/>
            <a:r>
              <a:rPr kumimoji="1" lang="en-US" altLang="ko-Kore-KR" dirty="0"/>
              <a:t>Global Compact PBB</a:t>
            </a:r>
          </a:p>
          <a:p>
            <a:pPr latinLnBrk="0"/>
            <a:r>
              <a:rPr kumimoji="1" lang="en-US" altLang="ko-Kore-KR" dirty="0" err="1"/>
              <a:t>Prinsip-prinsip</a:t>
            </a:r>
            <a:r>
              <a:rPr kumimoji="1" lang="en-US" altLang="ko-Kore-KR" dirty="0"/>
              <a:t> Panduan PBB </a:t>
            </a:r>
            <a:r>
              <a:rPr kumimoji="1" lang="en-US" altLang="ko-Kore-KR" dirty="0" err="1"/>
              <a:t>tentang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Bisnis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Hak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Asasi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Manusia</a:t>
            </a:r>
            <a:endParaRPr kumimoji="1" lang="en-US" altLang="ko-Kore-KR" dirty="0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24D1D09F-C6E7-88F5-379A-7857E031EA39}"/>
              </a:ext>
            </a:extLst>
          </p:cNvPr>
          <p:cNvSpPr txBox="1">
            <a:spLocks/>
          </p:cNvSpPr>
          <p:nvPr/>
        </p:nvSpPr>
        <p:spPr>
          <a:xfrm>
            <a:off x="7693699" y="3284667"/>
            <a:ext cx="3493957" cy="10649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None/>
            </a:pPr>
            <a:r>
              <a:rPr kumimoji="1" lang="en-US" altLang="ko-Kore-KR" b="1"/>
              <a:t>ISO</a:t>
            </a:r>
          </a:p>
          <a:p>
            <a:pPr latinLnBrk="0"/>
            <a:r>
              <a:rPr kumimoji="1" lang="en-US" altLang="ko-Kore-KR"/>
              <a:t>ISO 26000</a:t>
            </a:r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C5242685-EF44-B9C2-9334-0C3A82AEBB54}"/>
              </a:ext>
            </a:extLst>
          </p:cNvPr>
          <p:cNvSpPr txBox="1">
            <a:spLocks/>
          </p:cNvSpPr>
          <p:nvPr/>
        </p:nvSpPr>
        <p:spPr>
          <a:xfrm>
            <a:off x="7723679" y="4768693"/>
            <a:ext cx="3493957" cy="117492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None/>
            </a:pPr>
            <a:r>
              <a:rPr kumimoji="1" lang="en-US" altLang="ko-Kore-KR" b="1" dirty="0"/>
              <a:t>Global Unions</a:t>
            </a:r>
          </a:p>
          <a:p>
            <a:pPr latinLnBrk="0"/>
            <a:r>
              <a:rPr kumimoji="1" lang="en-US" altLang="ko-Kore-KR" dirty="0" err="1"/>
              <a:t>Perjanjian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Kerangka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Kerja</a:t>
            </a:r>
            <a:r>
              <a:rPr kumimoji="1" lang="en-US" altLang="ko-Kore-KR" dirty="0"/>
              <a:t> Global</a:t>
            </a:r>
          </a:p>
        </p:txBody>
      </p:sp>
    </p:spTree>
    <p:extLst>
      <p:ext uri="{BB962C8B-B14F-4D97-AF65-F5344CB8AC3E}">
        <p14:creationId xmlns:p14="http://schemas.microsoft.com/office/powerpoint/2010/main" val="12302324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D5B7F6-D079-5021-262E-9269598BF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226"/>
            <a:ext cx="10515600" cy="1085172"/>
          </a:xfrm>
        </p:spPr>
        <p:txBody>
          <a:bodyPr>
            <a:normAutofit fontScale="90000"/>
          </a:bodyPr>
          <a:lstStyle/>
          <a:p>
            <a:r>
              <a:rPr kumimoji="1" lang="en-US" altLang="ko-Kore-KR" dirty="0" err="1"/>
              <a:t>Deklarasi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Internasional</a:t>
            </a:r>
            <a:r>
              <a:rPr kumimoji="1" lang="en-US" altLang="ko-Kore-KR" dirty="0"/>
              <a:t> PBB </a:t>
            </a:r>
            <a:r>
              <a:rPr kumimoji="1" lang="en-US" altLang="ko-Kore-KR" dirty="0" err="1"/>
              <a:t>tentang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Hak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Asasi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Manusia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F88BC0F-582B-8795-EFEC-25A54C5EE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400" y="1528997"/>
            <a:ext cx="4633207" cy="4963878"/>
          </a:xfrm>
        </p:spPr>
        <p:txBody>
          <a:bodyPr>
            <a:normAutofit fontScale="85000" lnSpcReduction="10000"/>
          </a:bodyPr>
          <a:lstStyle/>
          <a:p>
            <a:pPr latinLnBrk="0"/>
            <a:r>
              <a:rPr lang="en-US" altLang="ko-Kore-KR" b="1" dirty="0" err="1"/>
              <a:t>Deklarasi</a:t>
            </a:r>
            <a:r>
              <a:rPr lang="en-US" altLang="ko-Kore-KR" b="1" dirty="0"/>
              <a:t>  </a:t>
            </a:r>
            <a:r>
              <a:rPr lang="en-US" altLang="ko-Kore-KR" b="1" dirty="0" err="1"/>
              <a:t>Internasional</a:t>
            </a:r>
            <a:r>
              <a:rPr lang="en-US" altLang="ko-Kore-KR" b="1" dirty="0"/>
              <a:t> PBB </a:t>
            </a:r>
            <a:r>
              <a:rPr lang="en-US" altLang="ko-Kore-KR" b="1" dirty="0" err="1"/>
              <a:t>tentang</a:t>
            </a:r>
            <a:r>
              <a:rPr lang="en-US" altLang="ko-Kore-KR" b="1" dirty="0"/>
              <a:t> </a:t>
            </a:r>
            <a:r>
              <a:rPr lang="en-US" altLang="ko-Kore-KR" b="1" dirty="0" err="1"/>
              <a:t>Hak</a:t>
            </a:r>
            <a:r>
              <a:rPr lang="en-US" altLang="ko-Kore-KR" b="1" dirty="0"/>
              <a:t> </a:t>
            </a:r>
            <a:r>
              <a:rPr lang="en-US" altLang="ko-Kore-KR" b="1" dirty="0" err="1"/>
              <a:t>Asasi</a:t>
            </a:r>
            <a:r>
              <a:rPr lang="en-US" altLang="ko-Kore-KR" b="1" dirty="0"/>
              <a:t> </a:t>
            </a:r>
            <a:r>
              <a:rPr lang="en-US" altLang="ko-Kore-KR" b="1" dirty="0" err="1"/>
              <a:t>Manusia</a:t>
            </a:r>
            <a:r>
              <a:rPr lang="en-US" altLang="ko-Kore-KR" b="1" dirty="0"/>
              <a:t> </a:t>
            </a:r>
          </a:p>
          <a:p>
            <a:pPr latinLnBrk="0"/>
            <a:r>
              <a:rPr lang="en-US" altLang="ko-Kore-KR" dirty="0" err="1"/>
              <a:t>Diadopsi</a:t>
            </a:r>
            <a:r>
              <a:rPr lang="en-US" altLang="ko-Kore-KR" dirty="0"/>
              <a:t> oleh </a:t>
            </a:r>
            <a:r>
              <a:rPr lang="en-US" altLang="ko-Kore-KR" dirty="0" err="1"/>
              <a:t>Majelis</a:t>
            </a:r>
            <a:r>
              <a:rPr lang="en-US" altLang="ko-Kore-KR" dirty="0"/>
              <a:t> </a:t>
            </a:r>
            <a:r>
              <a:rPr lang="en-US" altLang="ko-Kore-KR" dirty="0" err="1"/>
              <a:t>Umum</a:t>
            </a:r>
            <a:r>
              <a:rPr lang="en-US" altLang="ko-Kore-KR" dirty="0"/>
              <a:t> </a:t>
            </a:r>
            <a:r>
              <a:rPr lang="en-US" altLang="ko-Kore-KR" dirty="0" err="1"/>
              <a:t>Perserikatan</a:t>
            </a:r>
            <a:r>
              <a:rPr lang="en-US" altLang="ko-Kore-KR" dirty="0"/>
              <a:t> </a:t>
            </a:r>
            <a:r>
              <a:rPr lang="en-US" altLang="ko-Kore-KR" dirty="0" err="1"/>
              <a:t>Bangsa-Bangsa</a:t>
            </a:r>
            <a:r>
              <a:rPr lang="en-US" altLang="ko-Kore-KR" dirty="0"/>
              <a:t> pada </a:t>
            </a:r>
            <a:r>
              <a:rPr lang="en-US" altLang="ko-Kore-KR" dirty="0" err="1"/>
              <a:t>tahun</a:t>
            </a:r>
            <a:r>
              <a:rPr lang="en-US" altLang="ko-Kore-KR" dirty="0"/>
              <a:t> 1948,</a:t>
            </a:r>
          </a:p>
          <a:p>
            <a:pPr latinLnBrk="0"/>
            <a:r>
              <a:rPr lang="en-US" altLang="ko-Kore-KR" b="1" dirty="0" err="1"/>
              <a:t>Kovenan</a:t>
            </a:r>
            <a:r>
              <a:rPr lang="en-US" altLang="ko-Kore-KR" b="1" dirty="0"/>
              <a:t> </a:t>
            </a:r>
            <a:r>
              <a:rPr lang="en-US" altLang="ko-Kore-KR" b="1" dirty="0" err="1"/>
              <a:t>Internasional</a:t>
            </a:r>
            <a:r>
              <a:rPr lang="en-US" altLang="ko-Kore-KR" b="1" dirty="0"/>
              <a:t> </a:t>
            </a:r>
            <a:r>
              <a:rPr lang="en-US" altLang="ko-Kore-KR" b="1" dirty="0" err="1"/>
              <a:t>Hak</a:t>
            </a:r>
            <a:r>
              <a:rPr lang="en-US" altLang="ko-Kore-KR" b="1" dirty="0"/>
              <a:t> </a:t>
            </a:r>
            <a:r>
              <a:rPr lang="en-US" altLang="ko-Kore-KR" b="1" dirty="0" err="1"/>
              <a:t>Sipil</a:t>
            </a:r>
            <a:r>
              <a:rPr lang="en-US" altLang="ko-Kore-KR" b="1" dirty="0"/>
              <a:t> dan </a:t>
            </a:r>
            <a:r>
              <a:rPr lang="en-US" altLang="ko-Kore-KR" b="1" dirty="0" err="1"/>
              <a:t>Politik</a:t>
            </a:r>
            <a:r>
              <a:rPr lang="en-US" altLang="ko-Kore-KR" b="1" dirty="0"/>
              <a:t> (ICCPR)</a:t>
            </a:r>
            <a:r>
              <a:rPr lang="en-US" altLang="ko-Kore-KR" dirty="0"/>
              <a:t>: </a:t>
            </a:r>
          </a:p>
          <a:p>
            <a:pPr lvl="1" latinLnBrk="0"/>
            <a:r>
              <a:rPr lang="en-US" altLang="ko-Kore-KR" dirty="0"/>
              <a:t>Di </a:t>
            </a:r>
            <a:r>
              <a:rPr lang="en-US" altLang="ko-Kore-KR" dirty="0" err="1"/>
              <a:t>adopsi</a:t>
            </a:r>
            <a:r>
              <a:rPr lang="en-US" altLang="ko-Kore-KR" dirty="0"/>
              <a:t> pada 1966 dan </a:t>
            </a:r>
            <a:r>
              <a:rPr lang="en-US" altLang="ko-Kore-KR" dirty="0" err="1"/>
              <a:t>berlaku</a:t>
            </a:r>
            <a:r>
              <a:rPr lang="en-US" altLang="ko-Kore-KR" dirty="0"/>
              <a:t> pada 1976, </a:t>
            </a:r>
          </a:p>
          <a:p>
            <a:pPr latinLnBrk="0"/>
            <a:r>
              <a:rPr lang="en-US" altLang="ko-Kore-KR" b="1" dirty="0" err="1"/>
              <a:t>Kovenan</a:t>
            </a:r>
            <a:r>
              <a:rPr lang="en-US" altLang="ko-Kore-KR" b="1" dirty="0"/>
              <a:t> </a:t>
            </a:r>
            <a:r>
              <a:rPr lang="en-US" altLang="ko-Kore-KR" b="1" dirty="0" err="1"/>
              <a:t>Internasional</a:t>
            </a:r>
            <a:r>
              <a:rPr lang="en-US" altLang="ko-Kore-KR" b="1" dirty="0"/>
              <a:t> </a:t>
            </a:r>
            <a:r>
              <a:rPr lang="en-US" altLang="ko-Kore-KR" b="1" dirty="0" err="1"/>
              <a:t>tentang</a:t>
            </a:r>
            <a:r>
              <a:rPr lang="en-US" altLang="ko-Kore-KR" b="1" dirty="0"/>
              <a:t> </a:t>
            </a:r>
            <a:r>
              <a:rPr lang="en-US" altLang="ko-Kore-KR" b="1" dirty="0" err="1"/>
              <a:t>Hak-hak</a:t>
            </a:r>
            <a:r>
              <a:rPr lang="en-US" altLang="ko-Kore-KR" b="1" dirty="0"/>
              <a:t> Ekonomi, </a:t>
            </a:r>
            <a:r>
              <a:rPr lang="en-US" altLang="ko-Kore-KR" b="1" dirty="0" err="1"/>
              <a:t>Sosial</a:t>
            </a:r>
            <a:r>
              <a:rPr lang="en-US" altLang="ko-Kore-KR" b="1" dirty="0"/>
              <a:t> dan </a:t>
            </a:r>
            <a:r>
              <a:rPr lang="en-US" altLang="ko-Kore-KR" b="1" dirty="0" err="1"/>
              <a:t>Budaya</a:t>
            </a:r>
            <a:r>
              <a:rPr lang="en-US" altLang="ko-Kore-KR" b="1" dirty="0"/>
              <a:t>(ICESCR)</a:t>
            </a:r>
            <a:r>
              <a:rPr lang="en-US" altLang="ko-Kore-KR" dirty="0"/>
              <a:t>: </a:t>
            </a:r>
          </a:p>
          <a:p>
            <a:pPr lvl="1" latinLnBrk="0"/>
            <a:r>
              <a:rPr lang="en-US" altLang="ko-Kore-KR" dirty="0"/>
              <a:t>Juga </a:t>
            </a:r>
            <a:r>
              <a:rPr lang="en-US" altLang="ko-Kore-KR" dirty="0" err="1"/>
              <a:t>diadopsi</a:t>
            </a:r>
            <a:r>
              <a:rPr lang="en-US" altLang="ko-Kore-KR" dirty="0"/>
              <a:t> pada 1966 dan </a:t>
            </a:r>
            <a:r>
              <a:rPr lang="en-US" altLang="ko-Kore-KR" dirty="0" err="1"/>
              <a:t>berlaku</a:t>
            </a:r>
            <a:r>
              <a:rPr lang="en-US" altLang="ko-Kore-KR" dirty="0"/>
              <a:t> pada  1976, </a:t>
            </a:r>
          </a:p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A12950D-6217-C5B5-8BA2-6758F138D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36</a:t>
            </a:fld>
            <a:endParaRPr lang="en-GB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C5172851-27E0-2465-D87B-CA713B5E3508}"/>
              </a:ext>
            </a:extLst>
          </p:cNvPr>
          <p:cNvSpPr txBox="1">
            <a:spLocks/>
          </p:cNvSpPr>
          <p:nvPr/>
        </p:nvSpPr>
        <p:spPr>
          <a:xfrm>
            <a:off x="7121582" y="1543986"/>
            <a:ext cx="4633207" cy="496387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kumimoji="1" lang="en-US" altLang="ko-Kore-KR" dirty="0" err="1"/>
              <a:t>Setiap</a:t>
            </a:r>
            <a:r>
              <a:rPr kumimoji="1" lang="en-US" altLang="ko-Kore-KR" dirty="0"/>
              <a:t> orang </a:t>
            </a:r>
            <a:r>
              <a:rPr kumimoji="1" lang="en-US" altLang="ko-Kore-KR" dirty="0" err="1"/>
              <a:t>berhak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membentuk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bergabung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melindungi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kepentingannya</a:t>
            </a:r>
            <a:r>
              <a:rPr kumimoji="1" lang="en-US" altLang="ko-Kore-KR" dirty="0"/>
              <a:t>. </a:t>
            </a:r>
          </a:p>
          <a:p>
            <a:pPr latinLnBrk="0"/>
            <a:r>
              <a:rPr kumimoji="1" lang="en-US" altLang="ko-Kore-KR" dirty="0" err="1"/>
              <a:t>Hak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setiap</a:t>
            </a:r>
            <a:r>
              <a:rPr kumimoji="1" lang="en-US" altLang="ko-Kore-KR" dirty="0"/>
              <a:t> orang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membentuk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atas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pilihannya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sendiri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memajukan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kepentingan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ekonomi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sosialnya</a:t>
            </a:r>
            <a:r>
              <a:rPr kumimoji="1" lang="en-US" altLang="ko-Kore-KR" dirty="0"/>
              <a:t>, </a:t>
            </a:r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tunduk</a:t>
            </a:r>
            <a:r>
              <a:rPr kumimoji="1" lang="en-US" altLang="ko-Kore-KR" dirty="0"/>
              <a:t> pada </a:t>
            </a:r>
            <a:r>
              <a:rPr kumimoji="1" lang="en-US" altLang="ko-Kore-KR" dirty="0" err="1"/>
              <a:t>peraturan-peraturan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organisasi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bersangkutan</a:t>
            </a:r>
            <a:r>
              <a:rPr kumimoji="1" lang="en-US" altLang="ko-Kore-KR" dirty="0"/>
              <a:t>. </a:t>
            </a:r>
            <a:endParaRPr kumimoji="1" lang="ko-Kore-KR" altLang="en-US"/>
          </a:p>
        </p:txBody>
      </p:sp>
      <p:sp>
        <p:nvSpPr>
          <p:cNvPr id="6" name="오른쪽 화살표[R] 5">
            <a:extLst>
              <a:ext uri="{FF2B5EF4-FFF2-40B4-BE49-F238E27FC236}">
                <a16:creationId xmlns:a16="http://schemas.microsoft.com/office/drawing/2014/main" id="{5ABEC227-AB0F-848E-8992-29E70E6EE9B3}"/>
              </a:ext>
            </a:extLst>
          </p:cNvPr>
          <p:cNvSpPr/>
          <p:nvPr/>
        </p:nvSpPr>
        <p:spPr>
          <a:xfrm>
            <a:off x="5456420" y="1499019"/>
            <a:ext cx="884419" cy="7644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7" name="오른쪽 화살표[R] 6">
            <a:extLst>
              <a:ext uri="{FF2B5EF4-FFF2-40B4-BE49-F238E27FC236}">
                <a16:creationId xmlns:a16="http://schemas.microsoft.com/office/drawing/2014/main" id="{9AD67ED7-A73E-CECF-5369-775FC6C90928}"/>
              </a:ext>
            </a:extLst>
          </p:cNvPr>
          <p:cNvSpPr/>
          <p:nvPr/>
        </p:nvSpPr>
        <p:spPr>
          <a:xfrm>
            <a:off x="5456420" y="3140442"/>
            <a:ext cx="884419" cy="7644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8" name="오른쪽 화살표[R] 7">
            <a:extLst>
              <a:ext uri="{FF2B5EF4-FFF2-40B4-BE49-F238E27FC236}">
                <a16:creationId xmlns:a16="http://schemas.microsoft.com/office/drawing/2014/main" id="{049CB644-1D21-BEB1-089F-AE70D35DC6C3}"/>
              </a:ext>
            </a:extLst>
          </p:cNvPr>
          <p:cNvSpPr/>
          <p:nvPr/>
        </p:nvSpPr>
        <p:spPr>
          <a:xfrm>
            <a:off x="5456419" y="4806847"/>
            <a:ext cx="884419" cy="7644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6536334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F10487-7D18-C341-D60A-5ED1A81B1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ID" altLang="en-US" sz="3600" dirty="0"/>
              <a:t>Global Compact PBB </a:t>
            </a:r>
            <a:br>
              <a:rPr kumimoji="1" lang="en-ID" altLang="en-US" sz="3600" dirty="0"/>
            </a:br>
            <a:r>
              <a:rPr kumimoji="1" lang="en-ID" altLang="en-US" sz="3600" dirty="0" err="1"/>
              <a:t>Inisiatif</a:t>
            </a:r>
            <a:r>
              <a:rPr kumimoji="1" lang="en-ID" altLang="en-US" sz="3600" dirty="0"/>
              <a:t> </a:t>
            </a:r>
            <a:r>
              <a:rPr kumimoji="1" lang="en-ID" altLang="en-US" sz="3600" dirty="0" err="1"/>
              <a:t>untuk</a:t>
            </a:r>
            <a:r>
              <a:rPr kumimoji="1" lang="en-ID" altLang="en-US" sz="3600" dirty="0"/>
              <a:t> </a:t>
            </a:r>
            <a:r>
              <a:rPr kumimoji="1" lang="en-ID" altLang="en-US" sz="3600" dirty="0" err="1"/>
              <a:t>Tanggung</a:t>
            </a:r>
            <a:r>
              <a:rPr kumimoji="1" lang="en-ID" altLang="en-US" sz="3600" dirty="0"/>
              <a:t> Jawab Sosial Perusahaan</a:t>
            </a:r>
            <a:br>
              <a:rPr kumimoji="1" lang="en-ID" altLang="en-US" sz="3600" dirty="0"/>
            </a:br>
            <a:endParaRPr kumimoji="1" lang="ko-Kore-KR" altLang="en-US" sz="360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1CD236C-4FD5-FAF8-C823-B3A0005A1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37</a:t>
            </a:fld>
            <a:endParaRPr lang="en-GB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AFC0DA9-FECE-1C29-6F15-37405168E001}"/>
              </a:ext>
            </a:extLst>
          </p:cNvPr>
          <p:cNvSpPr/>
          <p:nvPr/>
        </p:nvSpPr>
        <p:spPr>
          <a:xfrm>
            <a:off x="6640636" y="2053658"/>
            <a:ext cx="3597639" cy="7345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kumimoji="1" lang="en-US" altLang="ko-Kore-KR" sz="2800" dirty="0"/>
          </a:p>
          <a:p>
            <a:pPr algn="ctr" latinLnBrk="0"/>
            <a:r>
              <a:rPr kumimoji="1" lang="en-US" altLang="ko-Kore-KR" sz="2800" dirty="0" err="1"/>
              <a:t>Hak</a:t>
            </a:r>
            <a:r>
              <a:rPr kumimoji="1" lang="en-US" altLang="ko-Kore-KR" sz="2800" dirty="0"/>
              <a:t> </a:t>
            </a:r>
            <a:r>
              <a:rPr kumimoji="1" lang="en-US" altLang="ko-Kore-KR" sz="2800" dirty="0" err="1"/>
              <a:t>Asasi</a:t>
            </a:r>
            <a:r>
              <a:rPr kumimoji="1" lang="en-US" altLang="ko-Kore-KR" sz="2800" dirty="0"/>
              <a:t> </a:t>
            </a:r>
            <a:r>
              <a:rPr kumimoji="1" lang="en-US" altLang="ko-Kore-KR" sz="2800" dirty="0" err="1"/>
              <a:t>Manusia</a:t>
            </a:r>
            <a:endParaRPr kumimoji="1" lang="en-US" altLang="ko-Kore-KR" sz="2800" dirty="0"/>
          </a:p>
          <a:p>
            <a:pPr algn="ctr"/>
            <a:endParaRPr kumimoji="1" lang="ko-Kore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812A426-ADBB-3A55-B735-450AF55FD199}"/>
              </a:ext>
            </a:extLst>
          </p:cNvPr>
          <p:cNvSpPr/>
          <p:nvPr/>
        </p:nvSpPr>
        <p:spPr>
          <a:xfrm>
            <a:off x="6658126" y="3045506"/>
            <a:ext cx="3597639" cy="7345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kumimoji="1" lang="en-US" altLang="ko-Kore-KR" sz="2800" dirty="0"/>
          </a:p>
          <a:p>
            <a:pPr algn="ctr" latinLnBrk="0"/>
            <a:r>
              <a:rPr kumimoji="1" lang="en-US" altLang="ko-Kore-KR" sz="2800" dirty="0" err="1"/>
              <a:t>Standar</a:t>
            </a:r>
            <a:r>
              <a:rPr kumimoji="1" lang="en-US" altLang="ko-Kore-KR" sz="2800" dirty="0"/>
              <a:t> </a:t>
            </a:r>
            <a:r>
              <a:rPr kumimoji="1" lang="en-US" altLang="ko-Kore-KR" sz="2800" dirty="0" err="1"/>
              <a:t>Perburuhan</a:t>
            </a:r>
            <a:endParaRPr kumimoji="1" lang="en-US" altLang="ko-Kore-KR" sz="2800" dirty="0"/>
          </a:p>
          <a:p>
            <a:pPr algn="ctr"/>
            <a:endParaRPr kumimoji="1" lang="ko-Kore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4F153F5-A107-9776-F9CC-5D09EFDC3F95}"/>
              </a:ext>
            </a:extLst>
          </p:cNvPr>
          <p:cNvSpPr/>
          <p:nvPr/>
        </p:nvSpPr>
        <p:spPr>
          <a:xfrm>
            <a:off x="6703096" y="4079823"/>
            <a:ext cx="3597639" cy="7345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kumimoji="1" lang="en-US" altLang="ko-Kore-KR" sz="2800" dirty="0"/>
          </a:p>
          <a:p>
            <a:pPr algn="ctr" latinLnBrk="0"/>
            <a:r>
              <a:rPr kumimoji="1" lang="en-US" altLang="ko-Kore-KR" sz="2800" dirty="0" err="1"/>
              <a:t>Lingkungan</a:t>
            </a:r>
            <a:endParaRPr kumimoji="1" lang="en-US" altLang="ko-Kore-KR" sz="2800" dirty="0"/>
          </a:p>
          <a:p>
            <a:pPr algn="ctr"/>
            <a:endParaRPr kumimoji="1" lang="ko-Kore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3B5D128-7444-768B-2579-4EBC7886B7E3}"/>
              </a:ext>
            </a:extLst>
          </p:cNvPr>
          <p:cNvSpPr/>
          <p:nvPr/>
        </p:nvSpPr>
        <p:spPr>
          <a:xfrm>
            <a:off x="6733076" y="5189100"/>
            <a:ext cx="3597639" cy="7345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kumimoji="1" lang="en-US" altLang="ko-Kore-KR" sz="2800" dirty="0"/>
          </a:p>
          <a:p>
            <a:pPr algn="ctr" latinLnBrk="0"/>
            <a:r>
              <a:rPr kumimoji="1" lang="en-US" altLang="ko-Kore-KR" sz="2800" dirty="0"/>
              <a:t>Anti </a:t>
            </a:r>
            <a:r>
              <a:rPr kumimoji="1" lang="en-US" altLang="ko-Kore-KR" sz="2800" dirty="0" err="1"/>
              <a:t>Korupsi</a:t>
            </a:r>
            <a:endParaRPr kumimoji="1" lang="en-US" altLang="ko-Kore-KR" sz="2800" dirty="0"/>
          </a:p>
          <a:p>
            <a:pPr algn="ctr"/>
            <a:endParaRPr kumimoji="1" lang="ko-Kore-KR" altLang="en-US"/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C6FB3310-7B3C-8CDF-C0DC-C83C4BBFA236}"/>
              </a:ext>
            </a:extLst>
          </p:cNvPr>
          <p:cNvSpPr txBox="1">
            <a:spLocks/>
          </p:cNvSpPr>
          <p:nvPr/>
        </p:nvSpPr>
        <p:spPr>
          <a:xfrm>
            <a:off x="943132" y="2005505"/>
            <a:ext cx="421348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Dibentuk</a:t>
            </a:r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pada </a:t>
            </a:r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tahun</a:t>
            </a:r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2000</a:t>
            </a:r>
          </a:p>
          <a:p>
            <a:pPr latinLnBrk="0"/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inisiatif</a:t>
            </a:r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keberlanjutan</a:t>
            </a:r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dan </a:t>
            </a:r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tanggung</a:t>
            </a:r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jawab</a:t>
            </a:r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sosial</a:t>
            </a:r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perusahaan</a:t>
            </a:r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terbesar</a:t>
            </a:r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di dunia </a:t>
            </a:r>
          </a:p>
          <a:p>
            <a:pPr latinLnBrk="0"/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Diikuti</a:t>
            </a:r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oleh </a:t>
            </a:r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lebih</a:t>
            </a:r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dari</a:t>
            </a:r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20.000 </a:t>
            </a:r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perusahaan</a:t>
            </a:r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 </a:t>
            </a:r>
          </a:p>
          <a:p>
            <a:pPr latinLnBrk="0"/>
            <a:r>
              <a:rPr lang="en-US" altLang="ko-Kore-KR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4 pilar dan 10 </a:t>
            </a:r>
            <a:r>
              <a:rPr lang="en-US" altLang="ko-Kore-KR" dirty="0" err="1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prinsip</a:t>
            </a:r>
            <a:endParaRPr kumimoji="1" lang="en-US" altLang="ko-Kore-KR" dirty="0"/>
          </a:p>
        </p:txBody>
      </p:sp>
    </p:spTree>
    <p:extLst>
      <p:ext uri="{BB962C8B-B14F-4D97-AF65-F5344CB8AC3E}">
        <p14:creationId xmlns:p14="http://schemas.microsoft.com/office/powerpoint/2010/main" val="162277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F10487-7D18-C341-D60A-5ED1A81B1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046" y="258953"/>
            <a:ext cx="10515600" cy="1325563"/>
          </a:xfrm>
        </p:spPr>
        <p:txBody>
          <a:bodyPr>
            <a:normAutofit/>
          </a:bodyPr>
          <a:lstStyle/>
          <a:p>
            <a:pPr latinLnBrk="0"/>
            <a:r>
              <a:rPr kumimoji="1" lang="en-US" altLang="ko-Kore-KR" sz="3200" dirty="0" err="1"/>
              <a:t>Prinsip-Prinsip</a:t>
            </a:r>
            <a:r>
              <a:rPr kumimoji="1" lang="en-US" altLang="ko-Kore-KR" sz="3200" dirty="0"/>
              <a:t> Panduan PBB </a:t>
            </a:r>
            <a:r>
              <a:rPr kumimoji="1" lang="en-US" altLang="ko-Kore-KR" sz="3200" dirty="0" err="1"/>
              <a:t>tentang</a:t>
            </a:r>
            <a:r>
              <a:rPr kumimoji="1" lang="en-US" altLang="ko-Kore-KR" sz="3200" dirty="0"/>
              <a:t> </a:t>
            </a:r>
            <a:r>
              <a:rPr kumimoji="1" lang="en-US" altLang="ko-Kore-KR" sz="3200" dirty="0" err="1"/>
              <a:t>Bisnis</a:t>
            </a:r>
            <a:r>
              <a:rPr kumimoji="1" lang="en-US" altLang="ko-Kore-KR" sz="3200" dirty="0"/>
              <a:t> dan </a:t>
            </a:r>
            <a:r>
              <a:rPr kumimoji="1" lang="en-US" altLang="ko-Kore-KR" sz="3200" dirty="0" err="1"/>
              <a:t>Hak</a:t>
            </a:r>
            <a:r>
              <a:rPr kumimoji="1" lang="en-US" altLang="ko-Kore-KR" sz="3200" dirty="0"/>
              <a:t> </a:t>
            </a:r>
            <a:r>
              <a:rPr kumimoji="1" lang="en-US" altLang="ko-Kore-KR" sz="3200" dirty="0" err="1"/>
              <a:t>Asasi</a:t>
            </a:r>
            <a:r>
              <a:rPr kumimoji="1" lang="en-US" altLang="ko-Kore-KR" sz="3200" dirty="0"/>
              <a:t> </a:t>
            </a:r>
            <a:r>
              <a:rPr kumimoji="1" lang="en-US" altLang="ko-Kore-KR" sz="3200" dirty="0" err="1"/>
              <a:t>Manusia</a:t>
            </a:r>
            <a:r>
              <a:rPr kumimoji="1" lang="en-US" altLang="ko-Kore-KR" sz="3200" dirty="0"/>
              <a:t> (UNGP)</a:t>
            </a:r>
            <a:endParaRPr kumimoji="1" lang="ko-Kore-KR" altLang="en-US" sz="3200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1CD236C-4FD5-FAF8-C823-B3A0005A1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38</a:t>
            </a:fld>
            <a:endParaRPr lang="en-GB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AFC0DA9-FECE-1C29-6F15-37405168E001}"/>
              </a:ext>
            </a:extLst>
          </p:cNvPr>
          <p:cNvSpPr/>
          <p:nvPr/>
        </p:nvSpPr>
        <p:spPr>
          <a:xfrm>
            <a:off x="6640636" y="1452288"/>
            <a:ext cx="4296010" cy="158227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Kewajiban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negara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untuk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melindungi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hak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asasi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manusia</a:t>
            </a:r>
            <a:endParaRPr lang="en-US" altLang="ko-Kore-KR" sz="2800" b="0" i="0" u="none" strike="noStrike" dirty="0">
              <a:solidFill>
                <a:schemeClr val="bg1"/>
              </a:solidFill>
              <a:effectLst/>
              <a:latin typeface="-webkit-standard"/>
            </a:endParaRPr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C6FB3310-7B3C-8CDF-C0DC-C83C4BBFA236}"/>
              </a:ext>
            </a:extLst>
          </p:cNvPr>
          <p:cNvSpPr txBox="1">
            <a:spLocks/>
          </p:cNvSpPr>
          <p:nvPr/>
        </p:nvSpPr>
        <p:spPr>
          <a:xfrm>
            <a:off x="421046" y="2005505"/>
            <a:ext cx="473557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Pedoman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PBB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bagi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negara dan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perusahaan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untuk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mencegah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menangani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, dan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memperbaiki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pelanggaran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hak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asasi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manusia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yang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dilakukan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dalam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operasi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bisnis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. </a:t>
            </a:r>
          </a:p>
          <a:p>
            <a:pPr latinLnBrk="0"/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Disahkan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oleh Dewan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Hak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Asasi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Manusia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PBB pada </a:t>
            </a:r>
            <a:r>
              <a:rPr lang="en-US" altLang="ko-Kore-KR" b="0" i="0" u="none" strike="noStrike" dirty="0" err="1">
                <a:solidFill>
                  <a:srgbClr val="000000"/>
                </a:solidFill>
                <a:effectLst/>
                <a:latin typeface="+mn-ea"/>
              </a:rPr>
              <a:t>tahun</a:t>
            </a:r>
            <a:r>
              <a:rPr lang="en-US" altLang="ko-Kore-KR" b="0" i="0" u="none" strike="noStrike" dirty="0">
                <a:solidFill>
                  <a:srgbClr val="000000"/>
                </a:solidFill>
                <a:effectLst/>
                <a:latin typeface="+mn-ea"/>
              </a:rPr>
              <a:t> 2011</a:t>
            </a:r>
            <a:endParaRPr kumimoji="1" lang="en-US" altLang="ko-Kore-KR" dirty="0">
              <a:latin typeface="+mn-ea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C6E4515-0807-0E22-B581-F02669F1E3D5}"/>
              </a:ext>
            </a:extLst>
          </p:cNvPr>
          <p:cNvSpPr/>
          <p:nvPr/>
        </p:nvSpPr>
        <p:spPr>
          <a:xfrm>
            <a:off x="6667533" y="3128686"/>
            <a:ext cx="4213484" cy="158227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Tanggung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jawab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perusahaan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untuk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menghormati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hak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asasi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manusia</a:t>
            </a:r>
            <a:endParaRPr kumimoji="1" lang="ko-Kore-KR" altLang="en-US" sz="1600" dirty="0">
              <a:solidFill>
                <a:schemeClr val="bg1"/>
              </a:solidFill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806AF2E-7D77-C2DC-C3FE-1CD4EF8CFC96}"/>
              </a:ext>
            </a:extLst>
          </p:cNvPr>
          <p:cNvSpPr/>
          <p:nvPr/>
        </p:nvSpPr>
        <p:spPr>
          <a:xfrm>
            <a:off x="6694430" y="4823015"/>
            <a:ext cx="4213484" cy="158227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Akses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terhadap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pemulihan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bagi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korban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pelanggaran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yang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berkaitan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dengan</a:t>
            </a:r>
            <a:r>
              <a:rPr lang="en-US" altLang="ko-Kore-KR" sz="2800" dirty="0">
                <a:solidFill>
                  <a:schemeClr val="bg1"/>
                </a:solidFill>
                <a:latin typeface="-webkit-standard"/>
              </a:rPr>
              <a:t> </a:t>
            </a:r>
            <a:r>
              <a:rPr lang="en-US" altLang="ko-Kore-KR" sz="2800" dirty="0" err="1">
                <a:solidFill>
                  <a:schemeClr val="bg1"/>
                </a:solidFill>
                <a:latin typeface="-webkit-standard"/>
              </a:rPr>
              <a:t>bisnis</a:t>
            </a:r>
            <a:endParaRPr kumimoji="1" lang="ko-Kore-KR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9115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681E83-85AF-C616-F010-23627F2C7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dirty="0" err="1"/>
              <a:t>Instrumen</a:t>
            </a:r>
            <a:r>
              <a:rPr kumimoji="1" lang="en-US" altLang="ko-Kore-KR" dirty="0"/>
              <a:t> ILO</a:t>
            </a:r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7D4892E-8049-5712-29EF-5A04002E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39</a:t>
            </a:fld>
            <a:endParaRPr lang="en-GB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A2DB8305-6100-9A64-F05C-41D8AC1B1140}"/>
              </a:ext>
            </a:extLst>
          </p:cNvPr>
          <p:cNvSpPr txBox="1">
            <a:spLocks/>
          </p:cNvSpPr>
          <p:nvPr/>
        </p:nvSpPr>
        <p:spPr>
          <a:xfrm>
            <a:off x="943132" y="1825625"/>
            <a:ext cx="33740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kumimoji="1" lang="en-US" altLang="ko-Kore-KR" dirty="0" err="1"/>
              <a:t>Konvensi-konvensi</a:t>
            </a:r>
            <a:r>
              <a:rPr kumimoji="1" lang="en-US" altLang="ko-Kore-KR" dirty="0"/>
              <a:t> ILO</a:t>
            </a:r>
          </a:p>
          <a:p>
            <a:pPr latinLnBrk="0"/>
            <a:r>
              <a:rPr kumimoji="1" lang="en-US" altLang="ko-Kore-KR" dirty="0" err="1"/>
              <a:t>Deklarasi</a:t>
            </a:r>
            <a:r>
              <a:rPr kumimoji="1" lang="en-US" altLang="ko-Kore-KR" dirty="0"/>
              <a:t> ILO </a:t>
            </a:r>
            <a:r>
              <a:rPr kumimoji="1" lang="en-US" altLang="ko-Kore-KR" dirty="0" err="1"/>
              <a:t>tentang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Prinsip-prinsip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Hak-hak</a:t>
            </a:r>
            <a:r>
              <a:rPr kumimoji="1" lang="en-US" altLang="ko-Kore-KR" dirty="0"/>
              <a:t> Dasar di </a:t>
            </a:r>
            <a:r>
              <a:rPr kumimoji="1" lang="en-US" altLang="ko-Kore-KR" dirty="0" err="1"/>
              <a:t>Tempat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Kerja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Deklarasi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Tripartit</a:t>
            </a:r>
            <a:r>
              <a:rPr kumimoji="1" lang="en-US" altLang="ko-Kore-KR" dirty="0"/>
              <a:t> ILO </a:t>
            </a:r>
            <a:r>
              <a:rPr kumimoji="1" lang="en-US" altLang="ko-Kore-KR" dirty="0" err="1"/>
              <a:t>tentang</a:t>
            </a:r>
            <a:r>
              <a:rPr kumimoji="1" lang="en-US" altLang="ko-Kore-KR" dirty="0"/>
              <a:t> Perusahaan </a:t>
            </a:r>
            <a:r>
              <a:rPr kumimoji="1" lang="en-US" altLang="ko-Kore-KR" dirty="0" err="1"/>
              <a:t>Multinasional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Kebijakan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Sosial</a:t>
            </a:r>
            <a:endParaRPr kumimoji="1" lang="en-US" altLang="ko-Kore-KR" dirty="0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C1225124-9ED4-2D70-31FA-2F15BEE36759}"/>
              </a:ext>
            </a:extLst>
          </p:cNvPr>
          <p:cNvSpPr txBox="1">
            <a:spLocks/>
          </p:cNvSpPr>
          <p:nvPr/>
        </p:nvSpPr>
        <p:spPr>
          <a:xfrm>
            <a:off x="6656886" y="554636"/>
            <a:ext cx="4726892" cy="58017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kumimoji="1" lang="en-US" altLang="ko-Kore-KR" sz="2000" dirty="0" err="1"/>
              <a:t>Kebebasan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berserikat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Perundingan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bersama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Tidak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ada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kerja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paksa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Tidak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ada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pekerja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anak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Tidak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ada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Diskriminasi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Keselamatan</a:t>
            </a:r>
            <a:r>
              <a:rPr kumimoji="1" lang="en-US" altLang="ko-Kore-KR" sz="2000" dirty="0"/>
              <a:t> dan </a:t>
            </a:r>
            <a:r>
              <a:rPr kumimoji="1" lang="en-US" altLang="ko-Kore-KR" sz="2000" dirty="0" err="1"/>
              <a:t>kesehatan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Perlindungan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untuk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perwakilan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pekerja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Upah</a:t>
            </a:r>
            <a:r>
              <a:rPr kumimoji="1" lang="en-US" altLang="ko-Kore-KR" sz="2000" dirty="0"/>
              <a:t> dan </a:t>
            </a:r>
            <a:r>
              <a:rPr kumimoji="1" lang="en-US" altLang="ko-Kore-KR" sz="2000" dirty="0" err="1"/>
              <a:t>kondisi</a:t>
            </a:r>
            <a:r>
              <a:rPr kumimoji="1" lang="en-US" altLang="ko-Kore-KR" sz="2000" dirty="0"/>
              <a:t> yang </a:t>
            </a:r>
            <a:r>
              <a:rPr kumimoji="1" lang="en-US" altLang="ko-Kore-KR" sz="2000" dirty="0" err="1"/>
              <a:t>layak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Pelatihan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kerja</a:t>
            </a:r>
            <a:r>
              <a:rPr kumimoji="1" lang="en-US" altLang="ko-Kore-KR" sz="2000" dirty="0"/>
              <a:t> dan </a:t>
            </a:r>
            <a:r>
              <a:rPr kumimoji="1" lang="en-US" altLang="ko-Kore-KR" sz="2000" dirty="0" err="1"/>
              <a:t>pengembangan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manusia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Konsultasi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tripartit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Jaminan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sosial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Perlindungan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kehamilan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Keamanan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kerja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Administrasi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ketenagakerjaan</a:t>
            </a:r>
            <a:endParaRPr kumimoji="1" lang="en-US" altLang="ko-Kore-KR" sz="2000" dirty="0"/>
          </a:p>
          <a:p>
            <a:pPr latinLnBrk="0"/>
            <a:r>
              <a:rPr kumimoji="1" lang="en-US" altLang="ko-Kore-KR" sz="2000" dirty="0" err="1"/>
              <a:t>Inspeksi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tenaga</a:t>
            </a:r>
            <a:r>
              <a:rPr kumimoji="1" lang="en-US" altLang="ko-Kore-KR" sz="2000" dirty="0"/>
              <a:t> </a:t>
            </a:r>
            <a:r>
              <a:rPr kumimoji="1" lang="en-US" altLang="ko-Kore-KR" sz="2000" dirty="0" err="1"/>
              <a:t>kerja</a:t>
            </a:r>
            <a:r>
              <a:rPr kumimoji="1" lang="en-US" altLang="ko-Kore-KR" sz="2000" dirty="0"/>
              <a:t>…….</a:t>
            </a:r>
          </a:p>
          <a:p>
            <a:pPr latinLnBrk="0"/>
            <a:r>
              <a:rPr kumimoji="1" lang="en-US" altLang="ko-Kore-KR" sz="2000" dirty="0"/>
              <a:t>………</a:t>
            </a:r>
          </a:p>
        </p:txBody>
      </p:sp>
      <p:sp>
        <p:nvSpPr>
          <p:cNvPr id="8" name="오른쪽 화살표[R] 7">
            <a:extLst>
              <a:ext uri="{FF2B5EF4-FFF2-40B4-BE49-F238E27FC236}">
                <a16:creationId xmlns:a16="http://schemas.microsoft.com/office/drawing/2014/main" id="{A149E939-62F3-58F0-CE3E-868896D4DC2A}"/>
              </a:ext>
            </a:extLst>
          </p:cNvPr>
          <p:cNvSpPr/>
          <p:nvPr/>
        </p:nvSpPr>
        <p:spPr>
          <a:xfrm>
            <a:off x="4803098" y="2466609"/>
            <a:ext cx="1013086" cy="176951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8601113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6433959-1EBC-DA33-65FF-F16FBD86E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ko-Kore-KR" sz="3600" dirty="0" err="1"/>
              <a:t>Pedoman</a:t>
            </a:r>
            <a:r>
              <a:rPr kumimoji="1" lang="en-US" altLang="ko-Kore-KR" sz="3600" dirty="0"/>
              <a:t> OECD </a:t>
            </a:r>
            <a:r>
              <a:rPr kumimoji="1" lang="en-US" altLang="ko-Kore-KR" sz="3600" dirty="0" err="1"/>
              <a:t>bagi</a:t>
            </a:r>
            <a:r>
              <a:rPr kumimoji="1" lang="en-US" altLang="ko-Kore-KR" sz="3600" dirty="0"/>
              <a:t> Perusahaan </a:t>
            </a:r>
            <a:r>
              <a:rPr kumimoji="1" lang="en-US" altLang="ko-Kore-KR" sz="3600" dirty="0" err="1"/>
              <a:t>Multinasional</a:t>
            </a:r>
            <a:endParaRPr kumimoji="1" lang="ko-Kore-KR" altLang="en-US" sz="360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FC48DC3-A181-5F28-B37D-5F70DA770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0602" y="1825625"/>
            <a:ext cx="5156618" cy="4667250"/>
          </a:xfrm>
        </p:spPr>
        <p:txBody>
          <a:bodyPr>
            <a:normAutofit fontScale="92500" lnSpcReduction="20000"/>
          </a:bodyPr>
          <a:lstStyle/>
          <a:p>
            <a:pPr latinLnBrk="0"/>
            <a:r>
              <a:rPr kumimoji="1" lang="en-US" altLang="ko-Kore-KR" dirty="0" err="1"/>
              <a:t>Keterbukaan</a:t>
            </a:r>
            <a:r>
              <a:rPr kumimoji="1" lang="en-US" altLang="ko-Kore-KR" dirty="0"/>
              <a:t> (</a:t>
            </a:r>
            <a:r>
              <a:rPr kumimoji="1" lang="en-US" altLang="ko-Kore-KR" dirty="0" err="1"/>
              <a:t>informasi</a:t>
            </a:r>
            <a:r>
              <a:rPr kumimoji="1" lang="en-US" altLang="ko-Kore-KR" dirty="0"/>
              <a:t>)</a:t>
            </a:r>
          </a:p>
          <a:p>
            <a:pPr latinLnBrk="0"/>
            <a:r>
              <a:rPr kumimoji="1" lang="en-US" altLang="ko-Kore-KR" dirty="0" err="1"/>
              <a:t>Hak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Asasi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Manusia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Ketenagakerjaan</a:t>
            </a:r>
            <a:r>
              <a:rPr kumimoji="1" lang="en-US" altLang="ko-Kore-KR" dirty="0"/>
              <a:t> &amp; </a:t>
            </a:r>
            <a:r>
              <a:rPr kumimoji="1" lang="en-US" altLang="ko-Kore-KR" dirty="0" err="1"/>
              <a:t>Hubungan</a:t>
            </a:r>
            <a:r>
              <a:rPr kumimoji="1" lang="en-US" altLang="ko-Kore-KR" dirty="0"/>
              <a:t> Industrial (</a:t>
            </a:r>
            <a:r>
              <a:rPr kumimoji="1" lang="en-US" altLang="ko-Kore-KR" dirty="0" err="1"/>
              <a:t>hak-hak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tenaga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kerja</a:t>
            </a:r>
            <a:r>
              <a:rPr kumimoji="1" lang="en-US" altLang="ko-Kore-KR" dirty="0"/>
              <a:t>)</a:t>
            </a:r>
          </a:p>
          <a:p>
            <a:pPr latinLnBrk="0"/>
            <a:r>
              <a:rPr kumimoji="1" lang="en-US" altLang="ko-Kore-KR" dirty="0" err="1"/>
              <a:t>Lingkungan</a:t>
            </a:r>
            <a:r>
              <a:rPr kumimoji="1" lang="en-US" altLang="ko-Kore-KR" dirty="0"/>
              <a:t> (K3)</a:t>
            </a:r>
          </a:p>
          <a:p>
            <a:pPr latinLnBrk="0"/>
            <a:r>
              <a:rPr kumimoji="1" lang="en-US" altLang="ko-Kore-KR" dirty="0" err="1"/>
              <a:t>Kepentingan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konsumen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Persaingan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Sehat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Memerangi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Penyuapan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Ilmu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Pengetahuan</a:t>
            </a:r>
            <a:r>
              <a:rPr kumimoji="1" lang="en-US" altLang="ko-Kore-KR" dirty="0"/>
              <a:t>, </a:t>
            </a:r>
            <a:r>
              <a:rPr kumimoji="1" lang="en-US" altLang="ko-Kore-KR" dirty="0" err="1"/>
              <a:t>Teknologi</a:t>
            </a:r>
            <a:r>
              <a:rPr kumimoji="1" lang="en-US" altLang="ko-Kore-KR" dirty="0"/>
              <a:t>, dan </a:t>
            </a:r>
            <a:r>
              <a:rPr kumimoji="1" lang="en-US" altLang="ko-Kore-KR" dirty="0" err="1"/>
              <a:t>Inovasi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Perpajakan</a:t>
            </a:r>
            <a:r>
              <a:rPr kumimoji="1" lang="en-US" altLang="ko-Kore-KR" dirty="0"/>
              <a:t> </a:t>
            </a:r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400D0BC-7D59-9F58-2FD0-530E4B592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40</a:t>
            </a:fld>
            <a:endParaRPr lang="en-GB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A45886F7-4F39-4D15-427A-0E2DDF159191}"/>
              </a:ext>
            </a:extLst>
          </p:cNvPr>
          <p:cNvSpPr txBox="1">
            <a:spLocks/>
          </p:cNvSpPr>
          <p:nvPr/>
        </p:nvSpPr>
        <p:spPr>
          <a:xfrm>
            <a:off x="452203" y="1798145"/>
            <a:ext cx="4449581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kumimoji="1" lang="en-US" altLang="ko-Kore-KR" dirty="0" err="1"/>
              <a:t>Diadopsi</a:t>
            </a:r>
            <a:r>
              <a:rPr kumimoji="1" lang="en-US" altLang="ko-Kore-KR" dirty="0"/>
              <a:t> pada </a:t>
            </a:r>
            <a:r>
              <a:rPr kumimoji="1" lang="en-US" altLang="ko-Kore-KR" dirty="0" err="1"/>
              <a:t>tahun</a:t>
            </a:r>
            <a:r>
              <a:rPr kumimoji="1" lang="en-US" altLang="ko-Kore-KR" dirty="0"/>
              <a:t> 1976, </a:t>
            </a:r>
            <a:r>
              <a:rPr kumimoji="1" lang="en-US" altLang="ko-Kore-KR" dirty="0" err="1"/>
              <a:t>direvisi</a:t>
            </a:r>
            <a:r>
              <a:rPr kumimoji="1" lang="en-US" altLang="ko-Kore-KR" dirty="0"/>
              <a:t> pada </a:t>
            </a:r>
            <a:r>
              <a:rPr kumimoji="1" lang="en-US" altLang="ko-Kore-KR" dirty="0" err="1"/>
              <a:t>tahun</a:t>
            </a:r>
            <a:r>
              <a:rPr kumimoji="1" lang="en-US" altLang="ko-Kore-KR" dirty="0"/>
              <a:t> 1979, 1982, 1984, 1991, 2000, 2011, dan 2023. </a:t>
            </a:r>
          </a:p>
          <a:p>
            <a:pPr latinLnBrk="0"/>
            <a:r>
              <a:rPr kumimoji="1" lang="en-US" altLang="ko-Kore-KR" dirty="0" err="1"/>
              <a:t>Rekomendasi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tentang</a:t>
            </a:r>
            <a:r>
              <a:rPr kumimoji="1" lang="en-US" altLang="ko-Kore-KR" dirty="0"/>
              <a:t> </a:t>
            </a:r>
            <a:r>
              <a:rPr kumimoji="1" lang="en-US" altLang="ko-Kore-KR" b="1" dirty="0" err="1"/>
              <a:t>perilaku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bisnis</a:t>
            </a:r>
            <a:r>
              <a:rPr kumimoji="1" lang="en-US" altLang="ko-Kore-KR" b="1" dirty="0"/>
              <a:t> yang </a:t>
            </a:r>
            <a:r>
              <a:rPr kumimoji="1" lang="en-US" altLang="ko-Kore-KR" b="1" dirty="0" err="1"/>
              <a:t>bertanggung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jawab</a:t>
            </a:r>
            <a:r>
              <a:rPr kumimoji="1" lang="en-US" altLang="ko-Kore-KR" b="1" dirty="0"/>
              <a:t> </a:t>
            </a:r>
          </a:p>
          <a:p>
            <a:pPr latinLnBrk="0"/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perusahaan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multinasional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beroperasi</a:t>
            </a:r>
            <a:r>
              <a:rPr kumimoji="1" lang="en-US" altLang="ko-Kore-KR" dirty="0"/>
              <a:t> di </a:t>
            </a:r>
            <a:r>
              <a:rPr kumimoji="1" lang="en-US" altLang="ko-Kore-KR" dirty="0" err="1"/>
              <a:t>atau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dari</a:t>
            </a:r>
            <a:r>
              <a:rPr kumimoji="1" lang="en-US" altLang="ko-Kore-KR" dirty="0"/>
              <a:t> 51 negara </a:t>
            </a:r>
            <a:r>
              <a:rPr kumimoji="1" lang="en-US" altLang="ko-Kore-KR" dirty="0" err="1"/>
              <a:t>anggota</a:t>
            </a:r>
            <a:r>
              <a:rPr kumimoji="1" lang="en-US" altLang="ko-Kore-KR" dirty="0"/>
              <a:t>.</a:t>
            </a:r>
            <a:endParaRPr kumimoji="1" lang="ko-Kore-KR" altLang="en-US"/>
          </a:p>
        </p:txBody>
      </p:sp>
      <p:sp>
        <p:nvSpPr>
          <p:cNvPr id="6" name="오른쪽 화살표[R] 5">
            <a:extLst>
              <a:ext uri="{FF2B5EF4-FFF2-40B4-BE49-F238E27FC236}">
                <a16:creationId xmlns:a16="http://schemas.microsoft.com/office/drawing/2014/main" id="{A76E1838-2DA8-C0E9-09EA-1F7CF738C79D}"/>
              </a:ext>
            </a:extLst>
          </p:cNvPr>
          <p:cNvSpPr/>
          <p:nvPr/>
        </p:nvSpPr>
        <p:spPr>
          <a:xfrm>
            <a:off x="5190343" y="3054817"/>
            <a:ext cx="905657" cy="147221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4242252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BAC434-321D-F7A3-C4FF-EA7F2AE57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296"/>
            <a:ext cx="10515600" cy="939016"/>
          </a:xfrm>
        </p:spPr>
        <p:txBody>
          <a:bodyPr>
            <a:normAutofit/>
          </a:bodyPr>
          <a:lstStyle/>
          <a:p>
            <a:pPr latinLnBrk="0"/>
            <a:r>
              <a:rPr kumimoji="1" lang="en-US" altLang="ko-Kore-KR" sz="3600" dirty="0"/>
              <a:t>Panduan ISO 26000 </a:t>
            </a:r>
            <a:r>
              <a:rPr kumimoji="1" lang="en-US" altLang="ko-Kore-KR" sz="3600" dirty="0" err="1"/>
              <a:t>tentang</a:t>
            </a:r>
            <a:r>
              <a:rPr kumimoji="1" lang="en-US" altLang="ko-Kore-KR" sz="3600" dirty="0"/>
              <a:t> CSR</a:t>
            </a:r>
            <a:endParaRPr kumimoji="1" lang="ko-Kore-KR" altLang="en-US" sz="360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6B3BD35-D505-1AAA-3D5F-2BE43D128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5996" y="1394085"/>
            <a:ext cx="4093564" cy="5113780"/>
          </a:xfrm>
        </p:spPr>
        <p:txBody>
          <a:bodyPr>
            <a:normAutofit fontScale="85000" lnSpcReduction="10000"/>
          </a:bodyPr>
          <a:lstStyle/>
          <a:p>
            <a:pPr marL="0" indent="0" latinLnBrk="0">
              <a:buNone/>
            </a:pPr>
            <a:r>
              <a:rPr kumimoji="1" lang="en-US" altLang="ko-Kore-KR" b="1" dirty="0"/>
              <a:t>7 </a:t>
            </a:r>
            <a:r>
              <a:rPr kumimoji="1" lang="en-US" altLang="ko-Kore-KR" b="1" dirty="0" err="1"/>
              <a:t>Prinsip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kunci</a:t>
            </a:r>
            <a:endParaRPr kumimoji="1" lang="en-US" altLang="ko-Kore-KR" b="1" dirty="0"/>
          </a:p>
          <a:p>
            <a:pPr marL="514350" indent="-514350" latinLnBrk="0">
              <a:buFont typeface="+mj-lt"/>
              <a:buAutoNum type="arabicPeriod"/>
            </a:pPr>
            <a:r>
              <a:rPr kumimoji="1" lang="en-US" altLang="ko-Kore-KR" dirty="0" err="1"/>
              <a:t>Akuntabilitas</a:t>
            </a:r>
            <a:endParaRPr kumimoji="1" lang="en-US" altLang="ko-Kore-KR" dirty="0"/>
          </a:p>
          <a:p>
            <a:pPr marL="514350" indent="-514350" latinLnBrk="0">
              <a:buFont typeface="+mj-lt"/>
              <a:buAutoNum type="arabicPeriod"/>
            </a:pPr>
            <a:r>
              <a:rPr kumimoji="1" lang="en-US" altLang="ko-Kore-KR" dirty="0" err="1"/>
              <a:t>Transparansi</a:t>
            </a:r>
            <a:endParaRPr kumimoji="1" lang="en-US" altLang="ko-Kore-KR" dirty="0"/>
          </a:p>
          <a:p>
            <a:pPr marL="514350" indent="-514350" latinLnBrk="0">
              <a:buFont typeface="+mj-lt"/>
              <a:buAutoNum type="arabicPeriod"/>
            </a:pPr>
            <a:r>
              <a:rPr kumimoji="1" lang="en-US" altLang="ko-Kore-KR" dirty="0" err="1"/>
              <a:t>Perilaku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etis</a:t>
            </a:r>
            <a:endParaRPr kumimoji="1" lang="en-US" altLang="ko-Kore-KR" dirty="0"/>
          </a:p>
          <a:p>
            <a:pPr marL="514350" indent="-514350" latinLnBrk="0">
              <a:buFont typeface="+mj-lt"/>
              <a:buAutoNum type="arabicPeriod"/>
            </a:pPr>
            <a:r>
              <a:rPr kumimoji="1" lang="en-US" altLang="ko-Kore-KR" dirty="0" err="1"/>
              <a:t>Menghormati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kepentingan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pemangku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kepentingan</a:t>
            </a:r>
            <a:endParaRPr kumimoji="1" lang="en-US" altLang="ko-Kore-KR" dirty="0"/>
          </a:p>
          <a:p>
            <a:pPr marL="514350" indent="-514350" latinLnBrk="0">
              <a:buFont typeface="+mj-lt"/>
              <a:buAutoNum type="arabicPeriod"/>
            </a:pPr>
            <a:r>
              <a:rPr kumimoji="1" lang="en-US" altLang="ko-Kore-KR" dirty="0" err="1"/>
              <a:t>Menghormati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aturan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hukum</a:t>
            </a:r>
            <a:endParaRPr kumimoji="1" lang="en-US" altLang="ko-Kore-KR" dirty="0"/>
          </a:p>
          <a:p>
            <a:pPr marL="514350" indent="-514350" latinLnBrk="0">
              <a:buFont typeface="+mj-lt"/>
              <a:buAutoNum type="arabicPeriod"/>
            </a:pPr>
            <a:r>
              <a:rPr kumimoji="1" lang="en-US" altLang="ko-Kore-KR" dirty="0" err="1"/>
              <a:t>Menghormati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norma-norma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perilaku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internasional</a:t>
            </a:r>
            <a:endParaRPr kumimoji="1" lang="en-US" altLang="ko-Kore-KR" dirty="0"/>
          </a:p>
          <a:p>
            <a:pPr marL="514350" indent="-514350" latinLnBrk="0">
              <a:buFont typeface="+mj-lt"/>
              <a:buAutoNum type="arabicPeriod"/>
            </a:pPr>
            <a:r>
              <a:rPr kumimoji="1" lang="en-US" altLang="ko-Kore-KR" dirty="0" err="1"/>
              <a:t>Menghormati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hak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asasi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manusia</a:t>
            </a:r>
            <a:endParaRPr kumimoji="1" lang="en-US" altLang="ko-Kore-KR" dirty="0"/>
          </a:p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D99B3F9-14F9-6E24-F84C-3172C587B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41</a:t>
            </a:fld>
            <a:endParaRPr lang="en-GB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593C8682-76AC-7AB4-11AF-951476C1A0F5}"/>
              </a:ext>
            </a:extLst>
          </p:cNvPr>
          <p:cNvSpPr txBox="1">
            <a:spLocks/>
          </p:cNvSpPr>
          <p:nvPr/>
        </p:nvSpPr>
        <p:spPr>
          <a:xfrm>
            <a:off x="8590611" y="1379095"/>
            <a:ext cx="3326564" cy="508629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b="1" dirty="0"/>
              <a:t>7 </a:t>
            </a:r>
            <a:r>
              <a:rPr kumimoji="1" lang="en-US" altLang="ko-Kore-KR" b="1" dirty="0" err="1"/>
              <a:t>Subyek</a:t>
            </a:r>
            <a:r>
              <a:rPr kumimoji="1" lang="en-US" altLang="ko-Kore-KR" b="1" dirty="0"/>
              <a:t> Inti</a:t>
            </a:r>
          </a:p>
          <a:p>
            <a:pPr marL="514350" indent="-514350" algn="l" latinLnBrk="0">
              <a:buFont typeface="+mj-lt"/>
              <a:buAutoNum type="arabicPeriod"/>
            </a:pPr>
            <a:r>
              <a:rPr lang="en-US" altLang="ko-Kore-KR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Tata </a:t>
            </a: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kelola</a:t>
            </a:r>
            <a:r>
              <a:rPr lang="en-US" altLang="ko-Kore-KR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organisasi</a:t>
            </a:r>
            <a:endParaRPr lang="en-US" altLang="ko-Kore-KR" b="0" i="0" u="none" strike="noStrike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514350" indent="-514350" algn="l" latinLnBrk="0">
              <a:buFont typeface="+mj-lt"/>
              <a:buAutoNum type="arabicPeriod"/>
            </a:pP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Hak</a:t>
            </a:r>
            <a:r>
              <a:rPr lang="en-US" altLang="ko-Kore-KR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asasi</a:t>
            </a:r>
            <a:r>
              <a:rPr lang="en-US" altLang="ko-Kore-KR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manusia</a:t>
            </a:r>
            <a:endParaRPr lang="en-US" altLang="ko-Kore-KR" b="0" i="0" u="none" strike="noStrike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514350" indent="-514350" algn="l" latinLnBrk="0">
              <a:buFont typeface="+mj-lt"/>
              <a:buAutoNum type="arabicPeriod"/>
            </a:pP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Praktik</a:t>
            </a:r>
            <a:r>
              <a:rPr lang="en-US" altLang="ko-Kore-KR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ketenagakerjaan</a:t>
            </a:r>
            <a:endParaRPr lang="en-US" altLang="ko-Kore-KR" b="0" i="0" u="none" strike="noStrike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514350" indent="-514350" algn="l" latinLnBrk="0">
              <a:buFont typeface="+mj-lt"/>
              <a:buAutoNum type="arabicPeriod"/>
            </a:pP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Lingkungan</a:t>
            </a:r>
            <a:endParaRPr lang="en-US" altLang="ko-Kore-KR" b="0" i="0" u="none" strike="noStrike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514350" indent="-514350" algn="l" latinLnBrk="0">
              <a:buFont typeface="+mj-lt"/>
              <a:buAutoNum type="arabicPeriod"/>
            </a:pP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Praktik</a:t>
            </a:r>
            <a:r>
              <a:rPr lang="en-US" altLang="ko-Kore-KR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operasi</a:t>
            </a:r>
            <a:r>
              <a:rPr lang="en-US" altLang="ko-Kore-KR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adil</a:t>
            </a:r>
            <a:endParaRPr lang="en-US" altLang="ko-Kore-KR" b="0" i="0" u="none" strike="noStrike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514350" indent="-514350" algn="l" latinLnBrk="0">
              <a:buFont typeface="+mj-lt"/>
              <a:buAutoNum type="arabicPeriod"/>
            </a:pP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Masalah</a:t>
            </a:r>
            <a:r>
              <a:rPr lang="en-US" altLang="ko-Kore-KR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konsumen</a:t>
            </a:r>
            <a:endParaRPr lang="en-US" altLang="ko-Kore-KR" b="0" i="0" u="none" strike="noStrike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514350" indent="-514350" algn="l" latinLnBrk="0">
              <a:buFont typeface="+mj-lt"/>
              <a:buAutoNum type="arabicPeriod"/>
            </a:pP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Keterlibatan</a:t>
            </a:r>
            <a:r>
              <a:rPr lang="en-US" altLang="ko-Kore-KR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dan </a:t>
            </a: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pengembangan</a:t>
            </a:r>
            <a:r>
              <a:rPr lang="en-US" altLang="ko-Kore-KR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ko-Kore-KR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masyarakat</a:t>
            </a:r>
            <a:endParaRPr kumimoji="1" lang="en-US" altLang="ko-Kore-KR" dirty="0"/>
          </a:p>
          <a:p>
            <a:endParaRPr kumimoji="1" lang="ko-Kore-KR" altLang="en-US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69FF619F-BFDE-1733-411C-962AD5F1C58B}"/>
              </a:ext>
            </a:extLst>
          </p:cNvPr>
          <p:cNvSpPr txBox="1">
            <a:spLocks/>
          </p:cNvSpPr>
          <p:nvPr/>
        </p:nvSpPr>
        <p:spPr>
          <a:xfrm>
            <a:off x="376001" y="1366603"/>
            <a:ext cx="3145440" cy="277068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kumimoji="1" lang="en-US" altLang="ko-Kore-KR" dirty="0" err="1"/>
              <a:t>Diterbitkan</a:t>
            </a:r>
            <a:r>
              <a:rPr kumimoji="1" lang="en-US" altLang="ko-Kore-KR" dirty="0"/>
              <a:t> pada </a:t>
            </a:r>
            <a:r>
              <a:rPr kumimoji="1" lang="en-US" altLang="ko-Kore-KR" dirty="0" err="1"/>
              <a:t>tahun</a:t>
            </a:r>
            <a:r>
              <a:rPr kumimoji="1" lang="en-US" altLang="ko-Kore-KR" dirty="0"/>
              <a:t> 2010 oleh ISO</a:t>
            </a:r>
          </a:p>
          <a:p>
            <a:pPr latinLnBrk="0"/>
            <a:r>
              <a:rPr kumimoji="1" lang="en-US" altLang="ko-Kore-KR" dirty="0" err="1"/>
              <a:t>Memberikan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pedoman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tanggung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jawab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sosial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perusahaan</a:t>
            </a:r>
            <a:endParaRPr kumimoji="1" lang="en-US" altLang="ko-KR" dirty="0"/>
          </a:p>
        </p:txBody>
      </p:sp>
      <p:sp>
        <p:nvSpPr>
          <p:cNvPr id="7" name="오른쪽 화살표[R] 6">
            <a:extLst>
              <a:ext uri="{FF2B5EF4-FFF2-40B4-BE49-F238E27FC236}">
                <a16:creationId xmlns:a16="http://schemas.microsoft.com/office/drawing/2014/main" id="{CD467802-860E-6F3E-1C74-1584687ED1BC}"/>
              </a:ext>
            </a:extLst>
          </p:cNvPr>
          <p:cNvSpPr/>
          <p:nvPr/>
        </p:nvSpPr>
        <p:spPr>
          <a:xfrm>
            <a:off x="3068612" y="1880248"/>
            <a:ext cx="905657" cy="147221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857844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934403C-25CD-5647-5D16-D05A7DEE4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804" y="365125"/>
            <a:ext cx="5008176" cy="1325563"/>
          </a:xfrm>
        </p:spPr>
        <p:txBody>
          <a:bodyPr>
            <a:normAutofit/>
          </a:bodyPr>
          <a:lstStyle/>
          <a:p>
            <a:pPr latinLnBrk="0"/>
            <a:r>
              <a:rPr kumimoji="1" lang="en-US" altLang="ko-Kore-KR" sz="3200" dirty="0" err="1"/>
              <a:t>Perjanjian</a:t>
            </a:r>
            <a:r>
              <a:rPr kumimoji="1" lang="en-US" altLang="ko-Kore-KR" sz="3200" dirty="0"/>
              <a:t> </a:t>
            </a:r>
            <a:r>
              <a:rPr kumimoji="1" lang="en-US" altLang="ko-Kore-KR" sz="3200" dirty="0" err="1"/>
              <a:t>Kerangka</a:t>
            </a:r>
            <a:r>
              <a:rPr kumimoji="1" lang="en-US" altLang="ko-Kore-KR" sz="3200" dirty="0"/>
              <a:t> </a:t>
            </a:r>
            <a:r>
              <a:rPr kumimoji="1" lang="en-US" altLang="ko-Kore-KR" sz="3200" dirty="0" err="1"/>
              <a:t>Kerja</a:t>
            </a:r>
            <a:r>
              <a:rPr kumimoji="1" lang="en-US" altLang="ko-Kore-KR" sz="3200" dirty="0"/>
              <a:t> Global /GFA)</a:t>
            </a:r>
            <a:endParaRPr kumimoji="1" lang="ko-Kore-KR" altLang="en-US" sz="240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FB5E69C-5FCB-7B70-2D15-5073C68B4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8898"/>
            <a:ext cx="3943662" cy="4782382"/>
          </a:xfrm>
        </p:spPr>
        <p:txBody>
          <a:bodyPr>
            <a:normAutofit fontScale="92500" lnSpcReduction="10000"/>
          </a:bodyPr>
          <a:lstStyle/>
          <a:p>
            <a:pPr latinLnBrk="0"/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Dinegosiasikan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 di </a:t>
            </a:r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tingkat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 global </a:t>
            </a:r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antara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 </a:t>
            </a:r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serikat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 </a:t>
            </a:r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pekerja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 dan </a:t>
            </a:r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perusahaan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 </a:t>
            </a:r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multinasional</a:t>
            </a:r>
            <a:endParaRPr lang="en-US" altLang="ko-Kore-KR" dirty="0">
              <a:solidFill>
                <a:srgbClr val="000000"/>
              </a:solidFill>
              <a:highlight>
                <a:srgbClr val="FFFFFF"/>
              </a:highlight>
              <a:latin typeface="+mn-ea"/>
            </a:endParaRPr>
          </a:p>
          <a:p>
            <a:pPr latinLnBrk="0"/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Diterapkan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 pada </a:t>
            </a:r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operasi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 global </a:t>
            </a:r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perusahaan</a:t>
            </a:r>
            <a:endParaRPr lang="en-US" altLang="ko-Kore-KR" dirty="0">
              <a:solidFill>
                <a:srgbClr val="000000"/>
              </a:solidFill>
              <a:highlight>
                <a:srgbClr val="FFFFFF"/>
              </a:highlight>
              <a:latin typeface="+mn-ea"/>
            </a:endParaRPr>
          </a:p>
          <a:p>
            <a:pPr latinLnBrk="0"/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Standar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  </a:t>
            </a:r>
          </a:p>
          <a:p>
            <a:pPr lvl="1" latinLnBrk="0"/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hak-hak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 </a:t>
            </a:r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serikat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 </a:t>
            </a:r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pekerja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, </a:t>
            </a:r>
          </a:p>
          <a:p>
            <a:pPr lvl="1" latinLnBrk="0"/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kesehatan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, </a:t>
            </a:r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keselamatan</a:t>
            </a:r>
            <a:endParaRPr lang="en-US" altLang="ko-Kore-KR" dirty="0">
              <a:solidFill>
                <a:srgbClr val="000000"/>
              </a:solidFill>
              <a:highlight>
                <a:srgbClr val="FFFFFF"/>
              </a:highlight>
              <a:latin typeface="+mn-ea"/>
            </a:endParaRPr>
          </a:p>
          <a:p>
            <a:pPr lvl="1" latinLnBrk="0"/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praktik-praktik</a:t>
            </a:r>
            <a:r>
              <a:rPr lang="en-US" altLang="ko-Kore-KR" dirty="0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 </a:t>
            </a:r>
            <a:r>
              <a:rPr lang="en-US" altLang="ko-Kore-KR" dirty="0" err="1">
                <a:solidFill>
                  <a:srgbClr val="000000"/>
                </a:solidFill>
                <a:highlight>
                  <a:srgbClr val="FFFFFF"/>
                </a:highlight>
                <a:latin typeface="+mn-ea"/>
              </a:rPr>
              <a:t>lingkungan</a:t>
            </a:r>
            <a:endParaRPr lang="en-US" altLang="ko-Kore-KR" dirty="0">
              <a:solidFill>
                <a:srgbClr val="000000"/>
              </a:solidFill>
              <a:highlight>
                <a:srgbClr val="FFFFFF"/>
              </a:highlight>
              <a:latin typeface="+mn-ea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5BDF589-2EEB-FE80-9ECF-022AEF39D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42</a:t>
            </a:fld>
            <a:endParaRPr lang="en-GB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52063F0-A669-23A6-8C0C-E182A429E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7016" y="350135"/>
            <a:ext cx="6325848" cy="611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1657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F5335DB-3807-70A2-8181-737DBABF1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dirty="0" err="1"/>
              <a:t>Definisi</a:t>
            </a:r>
            <a:r>
              <a:rPr kumimoji="1" lang="en-US" altLang="ko-Kore-KR" dirty="0"/>
              <a:t> Dialog </a:t>
            </a:r>
            <a:r>
              <a:rPr kumimoji="1" lang="en-US" altLang="ko-Kore-KR" dirty="0" err="1"/>
              <a:t>Sosial</a:t>
            </a:r>
            <a:r>
              <a:rPr kumimoji="1" lang="en-US" altLang="ko-Kore-KR" dirty="0"/>
              <a:t> ILO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5230022-3CAD-4DCD-3447-FBB9EFA7FF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429" y="1840615"/>
            <a:ext cx="2718204" cy="2971891"/>
          </a:xfrm>
        </p:spPr>
        <p:txBody>
          <a:bodyPr>
            <a:normAutofit/>
          </a:bodyPr>
          <a:lstStyle/>
          <a:p>
            <a:pPr latinLnBrk="0"/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Informasi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</a:p>
          <a:p>
            <a:pPr latinLnBrk="0"/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Konsultasi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</a:p>
          <a:p>
            <a:pPr latinLnBrk="0"/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Negosiasi</a:t>
            </a:r>
            <a:endParaRPr lang="en-US" altLang="ko-Kore-KR" dirty="0">
              <a:solidFill>
                <a:srgbClr val="2D2D2D"/>
              </a:solidFill>
              <a:highlight>
                <a:srgbClr val="FFFFFF"/>
              </a:highlight>
              <a:latin typeface="Noto Sans" panose="020B0502040504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C0E0FB0-C5FC-DF05-C323-5905AC89E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43</a:t>
            </a:fld>
            <a:endParaRPr lang="en-GB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E7E184EB-9934-80E9-DE05-F14020A55A36}"/>
              </a:ext>
            </a:extLst>
          </p:cNvPr>
          <p:cNvSpPr txBox="1">
            <a:spLocks/>
          </p:cNvSpPr>
          <p:nvPr/>
        </p:nvSpPr>
        <p:spPr>
          <a:xfrm>
            <a:off x="5170369" y="1783828"/>
            <a:ext cx="3224123" cy="4782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Antara </a:t>
            </a:r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perwakilan</a:t>
            </a:r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pengusaha</a:t>
            </a:r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 dan </a:t>
            </a:r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pekerja</a:t>
            </a:r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</a:p>
          <a:p>
            <a:pPr latinLnBrk="0"/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Antara </a:t>
            </a:r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perwakilan</a:t>
            </a:r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pemerintah</a:t>
            </a:r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, </a:t>
            </a:r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pengusaha</a:t>
            </a:r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 dan </a:t>
            </a:r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pekerja</a:t>
            </a:r>
            <a:endParaRPr lang="en-US" altLang="ko-Kore-KR" sz="2400" dirty="0">
              <a:solidFill>
                <a:srgbClr val="000000"/>
              </a:solidFill>
              <a:highlight>
                <a:srgbClr val="FFFFFF"/>
              </a:highlight>
              <a:latin typeface="+mn-ea"/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73BFAF50-E979-95AB-6622-1360D2D083C8}"/>
              </a:ext>
            </a:extLst>
          </p:cNvPr>
          <p:cNvSpPr txBox="1">
            <a:spLocks/>
          </p:cNvSpPr>
          <p:nvPr/>
        </p:nvSpPr>
        <p:spPr>
          <a:xfrm>
            <a:off x="8410741" y="1786328"/>
            <a:ext cx="3047989" cy="4782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Kerja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sama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 di </a:t>
            </a:r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tempat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kerja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, </a:t>
            </a:r>
          </a:p>
          <a:p>
            <a:pPr latinLnBrk="0"/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perundingan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bersama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 di </a:t>
            </a:r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tingkat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perusahaan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, </a:t>
            </a:r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sektor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atau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lintas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industri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,</a:t>
            </a:r>
          </a:p>
          <a:p>
            <a:pPr latinLnBrk="0"/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proses </a:t>
            </a:r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konsultasi</a:t>
            </a:r>
            <a:r>
              <a:rPr lang="en-US" altLang="ko-Kore-KR" sz="2400" b="0" i="0" u="none" strike="noStrike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b="0" i="0" u="none" strike="noStrike" dirty="0" err="1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504020204" pitchFamily="34" charset="0"/>
              </a:rPr>
              <a:t>tripartit</a:t>
            </a:r>
            <a:endParaRPr lang="en-US" altLang="ko-Kore-KR" sz="2400" dirty="0">
              <a:solidFill>
                <a:srgbClr val="000000"/>
              </a:solidFill>
              <a:highlight>
                <a:srgbClr val="FFFFFF"/>
              </a:highlight>
              <a:latin typeface="+mn-ea"/>
            </a:endParaRPr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E9418C62-BED5-937C-3F8C-BC212435392D}"/>
              </a:ext>
            </a:extLst>
          </p:cNvPr>
          <p:cNvSpPr txBox="1">
            <a:spLocks/>
          </p:cNvSpPr>
          <p:nvPr/>
        </p:nvSpPr>
        <p:spPr>
          <a:xfrm>
            <a:off x="2866863" y="1304151"/>
            <a:ext cx="2505858" cy="257830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endParaRPr lang="en-US" altLang="ko-Kore-KR" dirty="0">
              <a:solidFill>
                <a:srgbClr val="2D2D2D"/>
              </a:solidFill>
              <a:highlight>
                <a:srgbClr val="FFFFFF"/>
              </a:highlight>
              <a:latin typeface="Noto Sans" panose="020B0502040504020204" pitchFamily="34" charset="0"/>
            </a:endParaRPr>
          </a:p>
          <a:p>
            <a:pPr latinLnBrk="0"/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Untuk</a:t>
            </a:r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kepentingan</a:t>
            </a:r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bersama</a:t>
            </a:r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</a:p>
          <a:p>
            <a:pPr latinLnBrk="0"/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kebijakan</a:t>
            </a:r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ekonomi</a:t>
            </a:r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 dan </a:t>
            </a:r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kebijakan</a:t>
            </a:r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 </a:t>
            </a:r>
            <a:r>
              <a:rPr lang="en-US" altLang="ko-Kore-KR" sz="2400" dirty="0" err="1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sosial</a:t>
            </a:r>
            <a:r>
              <a:rPr lang="en-US" altLang="ko-Kore-KR" sz="2400" dirty="0">
                <a:solidFill>
                  <a:srgbClr val="2D2D2D"/>
                </a:solidFill>
                <a:highlight>
                  <a:srgbClr val="FFFFFF"/>
                </a:highlight>
                <a:latin typeface="Noto Sans" panose="020B050204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4866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EC0B6BF-FA5B-2CF4-9A62-85F7BCBFD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0176"/>
            <a:ext cx="10317480" cy="850404"/>
          </a:xfrm>
        </p:spPr>
        <p:txBody>
          <a:bodyPr>
            <a:normAutofit/>
          </a:bodyPr>
          <a:lstStyle/>
          <a:p>
            <a:r>
              <a:rPr kumimoji="1" lang="en-US" altLang="ko-Kore-KR" sz="4000" dirty="0" err="1"/>
              <a:t>Poin-poin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umum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dari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standar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internasional</a:t>
            </a:r>
            <a:endParaRPr kumimoji="1" lang="ko-Kore-KR" altLang="en-US" sz="40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194600-F343-BE01-4832-C13B8A987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7052" y="1294229"/>
            <a:ext cx="5121558" cy="5273596"/>
          </a:xfrm>
        </p:spPr>
        <p:txBody>
          <a:bodyPr>
            <a:normAutofit fontScale="62500" lnSpcReduction="20000"/>
          </a:bodyPr>
          <a:lstStyle/>
          <a:p>
            <a:pPr latinLnBrk="0">
              <a:lnSpc>
                <a:spcPct val="140000"/>
              </a:lnSpc>
            </a:pPr>
            <a:r>
              <a:rPr kumimoji="1" lang="en-US" altLang="ko-Kore-KR" dirty="0" err="1"/>
              <a:t>Hak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asasi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manusia</a:t>
            </a:r>
            <a:endParaRPr kumimoji="1" lang="en-US" altLang="ko-Kore-KR" dirty="0"/>
          </a:p>
          <a:p>
            <a:pPr latinLnBrk="0">
              <a:lnSpc>
                <a:spcPct val="140000"/>
              </a:lnSpc>
            </a:pPr>
            <a:r>
              <a:rPr kumimoji="1" lang="en-US" altLang="ko-Kore-KR" dirty="0" err="1"/>
              <a:t>Kebebasan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kegiatan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endParaRPr kumimoji="1" lang="en-US" altLang="ko-Kore-KR" dirty="0"/>
          </a:p>
          <a:p>
            <a:pPr latinLnBrk="0">
              <a:lnSpc>
                <a:spcPct val="140000"/>
              </a:lnSpc>
            </a:pPr>
            <a:r>
              <a:rPr kumimoji="1" lang="en-US" altLang="ko-Kore-KR" dirty="0" err="1"/>
              <a:t>Perundingan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bersama</a:t>
            </a:r>
            <a:endParaRPr kumimoji="1" lang="en-US" altLang="ko-Kore-KR" dirty="0"/>
          </a:p>
          <a:p>
            <a:pPr latinLnBrk="0">
              <a:lnSpc>
                <a:spcPct val="140000"/>
              </a:lnSpc>
            </a:pPr>
            <a:r>
              <a:rPr kumimoji="1" lang="en-US" altLang="ko-Kore-KR" dirty="0" err="1"/>
              <a:t>Fasilitas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kegiatan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endParaRPr kumimoji="1" lang="en-US" altLang="ko-Kore-KR" dirty="0"/>
          </a:p>
          <a:p>
            <a:pPr latinLnBrk="0">
              <a:lnSpc>
                <a:spcPct val="140000"/>
              </a:lnSpc>
            </a:pPr>
            <a:r>
              <a:rPr kumimoji="1" lang="en-US" altLang="ko-Kore-KR" dirty="0" err="1"/>
              <a:t>Perlindungan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perwakilan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endParaRPr kumimoji="1" lang="en-US" altLang="ko-Kore-KR" dirty="0"/>
          </a:p>
          <a:p>
            <a:pPr latinLnBrk="0">
              <a:lnSpc>
                <a:spcPct val="140000"/>
              </a:lnSpc>
            </a:pPr>
            <a:r>
              <a:rPr kumimoji="1" lang="en-US" altLang="ko-Kore-KR" dirty="0" err="1"/>
              <a:t>Keselamatan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kesehatan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kerja</a:t>
            </a:r>
            <a:endParaRPr kumimoji="1" lang="en-US" altLang="ko-Kore-KR" dirty="0"/>
          </a:p>
          <a:p>
            <a:pPr latinLnBrk="0">
              <a:lnSpc>
                <a:spcPct val="140000"/>
              </a:lnSpc>
            </a:pPr>
            <a:r>
              <a:rPr kumimoji="1" lang="en-US" altLang="ko-Kore-KR" dirty="0" err="1"/>
              <a:t>Kondisi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lingkungan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kerja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layak</a:t>
            </a:r>
            <a:endParaRPr kumimoji="1" lang="en-US" altLang="ko-Kore-KR" dirty="0"/>
          </a:p>
          <a:p>
            <a:pPr latinLnBrk="0">
              <a:lnSpc>
                <a:spcPct val="140000"/>
              </a:lnSpc>
            </a:pPr>
            <a:r>
              <a:rPr kumimoji="1" lang="en-US" altLang="ko-Kore-KR" dirty="0" err="1"/>
              <a:t>Bisnis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Bertanggung</a:t>
            </a:r>
            <a:r>
              <a:rPr kumimoji="1" lang="en-US" altLang="ko-Kore-KR" dirty="0"/>
              <a:t> Jawab</a:t>
            </a:r>
          </a:p>
          <a:p>
            <a:pPr latinLnBrk="0">
              <a:lnSpc>
                <a:spcPct val="140000"/>
              </a:lnSpc>
            </a:pPr>
            <a:r>
              <a:rPr kumimoji="1" lang="en-US" altLang="ko-Kore-KR" dirty="0" err="1"/>
              <a:t>Tanggung</a:t>
            </a:r>
            <a:r>
              <a:rPr kumimoji="1" lang="en-US" altLang="ko-Kore-KR" dirty="0"/>
              <a:t> Jawab </a:t>
            </a:r>
            <a:r>
              <a:rPr kumimoji="1" lang="en-US" altLang="ko-Kore-KR" dirty="0" err="1"/>
              <a:t>Sosial</a:t>
            </a:r>
            <a:r>
              <a:rPr kumimoji="1" lang="en-US" altLang="ko-Kore-KR" dirty="0"/>
              <a:t> Perusahaan (CSR)</a:t>
            </a:r>
            <a:r>
              <a:rPr kumimoji="1" lang="en-US" altLang="ko-KR" dirty="0"/>
              <a:t>……</a:t>
            </a:r>
          </a:p>
          <a:p>
            <a:pPr latinLnBrk="0">
              <a:lnSpc>
                <a:spcPct val="140000"/>
              </a:lnSpc>
            </a:pPr>
            <a:r>
              <a:rPr kumimoji="1" lang="en-US" altLang="ko-KR" dirty="0"/>
              <a:t>……</a:t>
            </a:r>
            <a:endParaRPr kumimoji="1" lang="en-US" altLang="ko-Kore-KR" dirty="0"/>
          </a:p>
          <a:p>
            <a:pPr marL="0" indent="0" latinLnBrk="0">
              <a:buNone/>
            </a:pPr>
            <a:endParaRPr kumimoji="1" lang="en-US" altLang="ko-Kore-KR" dirty="0"/>
          </a:p>
          <a:p>
            <a:pPr marL="0" indent="0" latinLnBrk="0">
              <a:buNone/>
            </a:pPr>
            <a:endParaRPr kumimoji="1" lang="en-US" altLang="ko-Kore-KR" dirty="0"/>
          </a:p>
          <a:p>
            <a:pPr latinLnBrk="0"/>
            <a:endParaRPr kumimoji="1" lang="en-US" altLang="ko-Kore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B37EDFD-AC22-2D13-3B17-408AA7FD4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44</a:t>
            </a:fld>
            <a:endParaRPr lang="en-GB"/>
          </a:p>
        </p:txBody>
      </p:sp>
      <p:sp>
        <p:nvSpPr>
          <p:cNvPr id="6" name="삼각형 5">
            <a:extLst>
              <a:ext uri="{FF2B5EF4-FFF2-40B4-BE49-F238E27FC236}">
                <a16:creationId xmlns:a16="http://schemas.microsoft.com/office/drawing/2014/main" id="{3E8F36B6-9CE9-A4A6-4B90-400B7FAE0448}"/>
              </a:ext>
            </a:extLst>
          </p:cNvPr>
          <p:cNvSpPr/>
          <p:nvPr/>
        </p:nvSpPr>
        <p:spPr>
          <a:xfrm>
            <a:off x="1424065" y="2158583"/>
            <a:ext cx="4002374" cy="341775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2237C2-1B54-C072-3C3E-B24F1F3027F9}"/>
              </a:ext>
            </a:extLst>
          </p:cNvPr>
          <p:cNvSpPr txBox="1"/>
          <p:nvPr/>
        </p:nvSpPr>
        <p:spPr>
          <a:xfrm>
            <a:off x="419731" y="5633102"/>
            <a:ext cx="2203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2800" dirty="0" err="1"/>
              <a:t>Informasi</a:t>
            </a:r>
            <a:endParaRPr kumimoji="1" lang="ko-Kore-KR" altLang="en-US" sz="2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085C5E-7016-DBFF-5A74-3FEA10723C51}"/>
              </a:ext>
            </a:extLst>
          </p:cNvPr>
          <p:cNvSpPr txBox="1"/>
          <p:nvPr/>
        </p:nvSpPr>
        <p:spPr>
          <a:xfrm>
            <a:off x="4041171" y="5629429"/>
            <a:ext cx="2475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2800" dirty="0" err="1"/>
              <a:t>Konsultasi</a:t>
            </a:r>
            <a:endParaRPr kumimoji="1" lang="ko-Kore-KR" alt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5BCFCF-80F3-5255-95D8-4CC5B4BC62C7}"/>
              </a:ext>
            </a:extLst>
          </p:cNvPr>
          <p:cNvSpPr txBox="1"/>
          <p:nvPr/>
        </p:nvSpPr>
        <p:spPr>
          <a:xfrm>
            <a:off x="2370359" y="1614861"/>
            <a:ext cx="2475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2800" dirty="0" err="1"/>
              <a:t>Negosiasi</a:t>
            </a:r>
            <a:endParaRPr kumimoji="1" lang="ko-Kore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7398551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5E61AD-8304-FD74-9D35-7226E5622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atinLnBrk="0"/>
            <a:r>
              <a:rPr kumimoji="1" lang="en-US" altLang="ko-Kore-KR" dirty="0" err="1"/>
              <a:t>Apa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harus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dilakukan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standar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internasional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dialog </a:t>
            </a:r>
            <a:r>
              <a:rPr kumimoji="1" lang="en-US" altLang="ko-Kore-KR" dirty="0" err="1"/>
              <a:t>sosial</a:t>
            </a:r>
            <a:r>
              <a:rPr kumimoji="1" lang="en-US" altLang="ko-Kore-KR" dirty="0"/>
              <a:t> 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F3AF0F-D9F8-5E6D-F2C4-698B650F0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9311" y="1885585"/>
            <a:ext cx="2983044" cy="4351338"/>
          </a:xfrm>
        </p:spPr>
        <p:txBody>
          <a:bodyPr>
            <a:normAutofit fontScale="92500" lnSpcReduction="10000"/>
          </a:bodyPr>
          <a:lstStyle/>
          <a:p>
            <a:pPr marL="0" indent="0" latinLnBrk="0">
              <a:buNone/>
            </a:pPr>
            <a:r>
              <a:rPr kumimoji="1" lang="en-US" altLang="ko-Kore-KR" b="1" dirty="0"/>
              <a:t>Company-level</a:t>
            </a:r>
          </a:p>
          <a:p>
            <a:pPr latinLnBrk="0"/>
            <a:r>
              <a:rPr kumimoji="1" lang="en-US" altLang="ko-Kore-KR" dirty="0" err="1"/>
              <a:t>Pelatihan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anggota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Perbandingan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situasi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perusahaan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Negosiasi</a:t>
            </a:r>
            <a:r>
              <a:rPr kumimoji="1" lang="en-US" altLang="ko-Kore-KR" dirty="0"/>
              <a:t> PKB</a:t>
            </a:r>
          </a:p>
          <a:p>
            <a:pPr latinLnBrk="0"/>
            <a:r>
              <a:rPr kumimoji="1" lang="en-US" altLang="ko-Kore-KR" dirty="0" err="1"/>
              <a:t>Komite</a:t>
            </a:r>
            <a:r>
              <a:rPr kumimoji="1" lang="en-US" altLang="ko-Kore-KR" dirty="0"/>
              <a:t> K3</a:t>
            </a:r>
          </a:p>
          <a:p>
            <a:pPr latinLnBrk="0"/>
            <a:r>
              <a:rPr kumimoji="1" lang="en-US" altLang="ko-Kore-KR" dirty="0" err="1"/>
              <a:t>Pertemuan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pemberi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kerja</a:t>
            </a:r>
            <a:endParaRPr kumimoji="1" lang="en-US" altLang="ko-Kore-KR" dirty="0"/>
          </a:p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E5B1B67-72EE-891B-C7B0-1CF7A3A8B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45</a:t>
            </a:fld>
            <a:endParaRPr lang="en-GB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A831188E-A047-B8E1-7B6C-5B787170A832}"/>
              </a:ext>
            </a:extLst>
          </p:cNvPr>
          <p:cNvSpPr txBox="1">
            <a:spLocks/>
          </p:cNvSpPr>
          <p:nvPr/>
        </p:nvSpPr>
        <p:spPr>
          <a:xfrm>
            <a:off x="4484569" y="1978025"/>
            <a:ext cx="3445228" cy="419792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b="1" dirty="0"/>
              <a:t>Tingkat Nasional dan </a:t>
            </a:r>
            <a:r>
              <a:rPr kumimoji="1" lang="en-US" altLang="ko-Kore-KR" b="1" dirty="0" err="1"/>
              <a:t>Industri</a:t>
            </a:r>
            <a:endParaRPr kumimoji="1" lang="en-US" altLang="ko-Kore-KR" b="1" dirty="0"/>
          </a:p>
          <a:p>
            <a:pPr latinLnBrk="0"/>
            <a:r>
              <a:rPr kumimoji="1" lang="en-US" altLang="ko-Kore-KR" dirty="0" err="1"/>
              <a:t>Pelatihan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perusahaan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Pemetaan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situasi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perusahaan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Menemukan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pabrik-pabrik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tercakup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dalam</a:t>
            </a:r>
            <a:r>
              <a:rPr kumimoji="1" lang="en-US" altLang="ko-Kore-KR" dirty="0"/>
              <a:t> GFA</a:t>
            </a:r>
          </a:p>
          <a:p>
            <a:pPr latinLnBrk="0"/>
            <a:r>
              <a:rPr kumimoji="1" lang="en-US" altLang="ko-Kore-KR" dirty="0" err="1"/>
              <a:t>Mengembangkan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tuntutan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bersama</a:t>
            </a:r>
            <a:r>
              <a:rPr kumimoji="1" lang="en-US" altLang="ko-Kore-KR" dirty="0"/>
              <a:t> di </a:t>
            </a:r>
            <a:r>
              <a:rPr kumimoji="1" lang="en-US" altLang="ko-Kore-KR" dirty="0" err="1"/>
              <a:t>tingkat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nasional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industri</a:t>
            </a:r>
            <a:r>
              <a:rPr kumimoji="1" lang="en-US" altLang="ko-Kore-KR" dirty="0"/>
              <a:t> </a:t>
            </a:r>
            <a:endParaRPr kumimoji="1" lang="ko-Kore-KR" altLang="en-US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CE0419B2-ACD4-A849-7D13-101E0334A9FA}"/>
              </a:ext>
            </a:extLst>
          </p:cNvPr>
          <p:cNvSpPr txBox="1">
            <a:spLocks/>
          </p:cNvSpPr>
          <p:nvPr/>
        </p:nvSpPr>
        <p:spPr>
          <a:xfrm>
            <a:off x="8339539" y="1950544"/>
            <a:ext cx="3190396" cy="2456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b="1" dirty="0"/>
              <a:t>Tingkat Global</a:t>
            </a:r>
            <a:endParaRPr kumimoji="1" lang="en-US" altLang="ko-Kore-KR" dirty="0"/>
          </a:p>
          <a:p>
            <a:endParaRPr kumimoji="1" lang="ko-Kore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13053228-D8EB-3BFB-B74D-AC24BDDBD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7350" y="2649510"/>
            <a:ext cx="2489944" cy="238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947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9C173E4-3E77-9660-D40F-2B1622E92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33731"/>
            <a:ext cx="8806825" cy="2628744"/>
          </a:xfrm>
        </p:spPr>
        <p:txBody>
          <a:bodyPr/>
          <a:lstStyle/>
          <a:p>
            <a:pPr latinLnBrk="0"/>
            <a:r>
              <a:rPr kumimoji="1" lang="en-US" altLang="ko-Kore-KR" dirty="0" err="1"/>
              <a:t>Prinsip</a:t>
            </a:r>
            <a:r>
              <a:rPr kumimoji="1" lang="en-US" altLang="ko-Kore-KR" dirty="0"/>
              <a:t> dan Jalur </a:t>
            </a:r>
            <a:r>
              <a:rPr kumimoji="1" lang="en-US" altLang="ko-Kore-KR" dirty="0" err="1"/>
              <a:t>untuk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Buruh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Industri</a:t>
            </a:r>
            <a:r>
              <a:rPr kumimoji="1" lang="en-US" altLang="ko-Kore-KR" dirty="0"/>
              <a:t> 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CB0B107-AAEC-97C7-4E24-82F73B3DC5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60BA9C0-2477-E967-6528-366D5623A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9548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A1A79F-4359-741C-9310-9DAC5F8A4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dirty="0" err="1"/>
              <a:t>Pertanyaan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6B797AD-616F-BB7B-4358-83432C039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58456" cy="4351338"/>
          </a:xfrm>
        </p:spPr>
        <p:txBody>
          <a:bodyPr>
            <a:normAutofit/>
          </a:bodyPr>
          <a:lstStyle/>
          <a:p>
            <a:r>
              <a:rPr kumimoji="1" lang="en-US" altLang="ko-Kore-KR" sz="4000" dirty="0" err="1"/>
              <a:t>Siapa</a:t>
            </a:r>
            <a:r>
              <a:rPr kumimoji="1" lang="en-US" altLang="ko-Kore-KR" sz="4000" dirty="0"/>
              <a:t> Anda? </a:t>
            </a:r>
          </a:p>
          <a:p>
            <a:pPr lvl="1"/>
            <a:r>
              <a:rPr kumimoji="1" lang="en-US" altLang="ko-Kore-KR" sz="3600" dirty="0" err="1"/>
              <a:t>Karyawan</a:t>
            </a:r>
            <a:endParaRPr kumimoji="1" lang="en-US" altLang="ko-Kore-KR" sz="3600" dirty="0"/>
          </a:p>
          <a:p>
            <a:pPr lvl="1"/>
            <a:r>
              <a:rPr kumimoji="1" lang="en-US" altLang="ko-Kore-KR" sz="3600" dirty="0" err="1"/>
              <a:t>Pekerja</a:t>
            </a:r>
            <a:endParaRPr kumimoji="1" lang="en-US" altLang="ko-Kore-KR" sz="3600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54019C5-3A21-2099-F845-1629232A6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47</a:t>
            </a:fld>
            <a:endParaRPr lang="en-GB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F3EE8BB6-7E05-4B55-C2CE-B1425B5B9D54}"/>
              </a:ext>
            </a:extLst>
          </p:cNvPr>
          <p:cNvSpPr txBox="1">
            <a:spLocks/>
          </p:cNvSpPr>
          <p:nvPr/>
        </p:nvSpPr>
        <p:spPr>
          <a:xfrm>
            <a:off x="5381469" y="1783155"/>
            <a:ext cx="635582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ko-Kore-KR" sz="4000" dirty="0" err="1"/>
              <a:t>Serikat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pekerja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untuk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siapa</a:t>
            </a:r>
            <a:r>
              <a:rPr kumimoji="1" lang="en-US" altLang="ko-Kore-KR" sz="4000" dirty="0"/>
              <a:t>?</a:t>
            </a:r>
          </a:p>
          <a:p>
            <a:pPr lvl="1"/>
            <a:r>
              <a:rPr kumimoji="1" lang="en-US" altLang="ko-Kore-KR" sz="3200" dirty="0" err="1"/>
              <a:t>Untuk</a:t>
            </a:r>
            <a:r>
              <a:rPr kumimoji="1" lang="en-US" altLang="ko-Kore-KR" sz="3200" dirty="0"/>
              <a:t> </a:t>
            </a:r>
            <a:r>
              <a:rPr kumimoji="1" lang="en-US" altLang="ko-Kore-KR" sz="3200" dirty="0" err="1"/>
              <a:t>Karyawan</a:t>
            </a:r>
            <a:endParaRPr kumimoji="1" lang="en-US" altLang="ko-Kore-KR" sz="3200" dirty="0"/>
          </a:p>
          <a:p>
            <a:pPr lvl="1"/>
            <a:r>
              <a:rPr kumimoji="1" lang="en-US" altLang="en-US" sz="3200" dirty="0" err="1"/>
              <a:t>Untuk</a:t>
            </a:r>
            <a:r>
              <a:rPr kumimoji="1" lang="en-US" altLang="en-US" sz="3200" dirty="0"/>
              <a:t> </a:t>
            </a:r>
            <a:r>
              <a:rPr kumimoji="1" lang="en-US" altLang="en-US" sz="3200" dirty="0" err="1"/>
              <a:t>Pekerja</a:t>
            </a:r>
            <a:endParaRPr kumimoji="1" lang="ko-Kore-KR" altLang="en-US" sz="3200"/>
          </a:p>
        </p:txBody>
      </p:sp>
    </p:spTree>
    <p:extLst>
      <p:ext uri="{BB962C8B-B14F-4D97-AF65-F5344CB8AC3E}">
        <p14:creationId xmlns:p14="http://schemas.microsoft.com/office/powerpoint/2010/main" val="12312138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AC23DF0-8CE9-7E90-AAF9-7AD4B6270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48</a:t>
            </a:fld>
            <a:endParaRPr lang="en-GB"/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DD6BB232-5984-CB69-7034-629ABB0093CB}"/>
              </a:ext>
            </a:extLst>
          </p:cNvPr>
          <p:cNvSpPr txBox="1">
            <a:spLocks/>
          </p:cNvSpPr>
          <p:nvPr/>
        </p:nvSpPr>
        <p:spPr>
          <a:xfrm>
            <a:off x="615262" y="753305"/>
            <a:ext cx="3190396" cy="2456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sz="6000" b="1" dirty="0" err="1"/>
              <a:t>Serikat</a:t>
            </a:r>
            <a:endParaRPr kumimoji="1" lang="en-US" altLang="ko-Kore-KR" sz="6000" dirty="0"/>
          </a:p>
          <a:p>
            <a:endParaRPr kumimoji="1" lang="ko-Kore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51715E5-C734-BA0B-2165-C490F2847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7029" y="136525"/>
            <a:ext cx="7329423" cy="658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982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AC23DF0-8CE9-7E90-AAF9-7AD4B6270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49</a:t>
            </a:fld>
            <a:endParaRPr lang="en-GB"/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DD6BB232-5984-CB69-7034-629ABB0093CB}"/>
              </a:ext>
            </a:extLst>
          </p:cNvPr>
          <p:cNvSpPr txBox="1">
            <a:spLocks/>
          </p:cNvSpPr>
          <p:nvPr/>
        </p:nvSpPr>
        <p:spPr>
          <a:xfrm>
            <a:off x="615262" y="753304"/>
            <a:ext cx="3620996" cy="522928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sz="5100" b="1" dirty="0" err="1"/>
              <a:t>Serikat</a:t>
            </a:r>
            <a:r>
              <a:rPr kumimoji="1" lang="en-US" altLang="ko-Kore-KR" sz="5100" b="1" dirty="0"/>
              <a:t> </a:t>
            </a:r>
            <a:r>
              <a:rPr kumimoji="1" lang="en-US" altLang="ko-Kore-KR" sz="5100" b="1" dirty="0" err="1"/>
              <a:t>buruh</a:t>
            </a:r>
            <a:r>
              <a:rPr kumimoji="1" lang="en-US" altLang="ko-Kore-KR" sz="5100" b="1" dirty="0"/>
              <a:t> </a:t>
            </a:r>
            <a:r>
              <a:rPr kumimoji="1" lang="en-US" altLang="ko-Kore-KR" sz="5100" b="1" dirty="0" err="1"/>
              <a:t>berbasis</a:t>
            </a:r>
            <a:r>
              <a:rPr kumimoji="1" lang="en-US" altLang="ko-Kore-KR" sz="5100" b="1" dirty="0"/>
              <a:t> </a:t>
            </a:r>
            <a:r>
              <a:rPr kumimoji="1" lang="en-US" altLang="ko-Kore-KR" sz="5100" b="1" dirty="0" err="1"/>
              <a:t>perusahaan</a:t>
            </a:r>
            <a:endParaRPr kumimoji="1" lang="en-US" altLang="ko-Kore-KR" sz="5100" b="1" dirty="0"/>
          </a:p>
          <a:p>
            <a:pPr marL="0" indent="0" latinLnBrk="0">
              <a:buFont typeface="Arial" panose="020B0604020202020204" pitchFamily="34" charset="0"/>
              <a:buNone/>
            </a:pPr>
            <a:endParaRPr kumimoji="1" lang="en-US" altLang="ko-Kore-KR" sz="4000" b="1" dirty="0"/>
          </a:p>
          <a:p>
            <a:pPr latinLnBrk="0"/>
            <a:r>
              <a:rPr kumimoji="1" lang="en-US" altLang="ko-Kore-KR" sz="3200" dirty="0"/>
              <a:t>Perusahaan </a:t>
            </a:r>
            <a:r>
              <a:rPr kumimoji="1" lang="en-US" altLang="ko-Kore-KR" sz="3200" dirty="0" err="1"/>
              <a:t>beda</a:t>
            </a:r>
            <a:endParaRPr kumimoji="1" lang="en-US" altLang="ko-Kore-KR" sz="3200" dirty="0"/>
          </a:p>
          <a:p>
            <a:pPr latinLnBrk="0"/>
            <a:endParaRPr kumimoji="1" lang="en-US" altLang="ko-Kore-KR" sz="3200" dirty="0"/>
          </a:p>
          <a:p>
            <a:pPr latinLnBrk="0"/>
            <a:r>
              <a:rPr kumimoji="1" lang="en-US" altLang="ko-Kore-KR" sz="3200" dirty="0" err="1"/>
              <a:t>Serikat</a:t>
            </a:r>
            <a:r>
              <a:rPr kumimoji="1" lang="en-US" altLang="ko-Kore-KR" sz="3200" dirty="0"/>
              <a:t> (pun) </a:t>
            </a:r>
            <a:r>
              <a:rPr kumimoji="1" lang="en-US" altLang="ko-Kore-KR" sz="3200" dirty="0" err="1"/>
              <a:t>berbeda</a:t>
            </a:r>
            <a:endParaRPr kumimoji="1" lang="ko-Kore-KR" altLang="en-US" sz="320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51715E5-C734-BA0B-2165-C490F2847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2957" y="287443"/>
            <a:ext cx="1078525" cy="96932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E9545C94-079C-C266-1F14-438B5B1E7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6657" y="2612963"/>
            <a:ext cx="1472600" cy="1323506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73EC9B74-E770-7E9C-9987-3A37C7735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135318" y="1096394"/>
            <a:ext cx="587115" cy="52767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3B7AADD-8AFF-E2AE-64E7-B44B8D179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7500" y="611729"/>
            <a:ext cx="717708" cy="64504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C2649827-FFAD-7518-382D-9DF666295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3675" y="418515"/>
            <a:ext cx="1078525" cy="969329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00FC05B-96BA-5C03-B1C8-839639D13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1928866"/>
            <a:ext cx="720010" cy="969329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FDF4A54-7706-E8B5-2FA6-C226E2018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4128" y="2704709"/>
            <a:ext cx="1347715" cy="121126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D30A6A81-273B-88AC-E69D-DEE948D06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9502" y="3876671"/>
            <a:ext cx="599272" cy="538598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5D55304-DB53-29B3-AB2F-CBFE97658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3145" y="4264606"/>
            <a:ext cx="599272" cy="538598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76E0489C-3DB0-287F-E3D3-97A481977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593" y="5276941"/>
            <a:ext cx="696661" cy="626127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5890DC78-6692-BED2-58F7-D96B3AFCE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4115" y="1663339"/>
            <a:ext cx="546770" cy="481001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FFC4CBD9-4FE4-61E5-9E42-BF2DFE1D2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600" y="5276940"/>
            <a:ext cx="696661" cy="626127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F2CFFE5D-5CBE-8C45-04C5-3DD96FD3E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275" y="2947571"/>
            <a:ext cx="497031" cy="626127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C9085AF8-9723-0465-8603-5360E83A5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1126" y="5418474"/>
            <a:ext cx="358948" cy="322606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465A4DBF-4BD4-9D6A-760F-C5360EC992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0099" y="5276940"/>
            <a:ext cx="785145" cy="705652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BCA97CE3-8B2E-00D2-0F10-37F3A6BF8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5327" y="6033744"/>
            <a:ext cx="358948" cy="322606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CBC4E33E-A4AA-2FF5-E30C-ADC86016D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4449" y="4533905"/>
            <a:ext cx="358948" cy="322606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B5929441-0C9C-31E6-2882-AA26A6019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3446" y="3209869"/>
            <a:ext cx="358948" cy="322606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045579D6-366A-DC0F-6B0F-5411E64EF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4243" y="2090924"/>
            <a:ext cx="358948" cy="322606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43F2D573-D691-1750-3A24-4FFB302D75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5444" y="4749773"/>
            <a:ext cx="358948" cy="322606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F9B617F1-471A-3823-9565-6F3BF384E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5112" y="4910619"/>
            <a:ext cx="358948" cy="322606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2590B2F8-C8E1-3BE3-6F53-ED1744DD4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920" y="4705910"/>
            <a:ext cx="358948" cy="322606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3FF3282A-0880-85E4-7912-12491FFF3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9545" y="5152991"/>
            <a:ext cx="295390" cy="265483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E118F197-6D35-DB05-9EAE-50BC0C7E8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6668" y="3683524"/>
            <a:ext cx="573267" cy="737482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B87A8B3C-D575-CBD7-CBF8-01E600B31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7183" y="2077902"/>
            <a:ext cx="358948" cy="322606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F3014F02-806C-6633-62C2-3061C7E05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6983" y="2144340"/>
            <a:ext cx="358948" cy="322606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AEAF462E-93AF-CEE6-1C10-7582F14F7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366" y="5665003"/>
            <a:ext cx="573267" cy="73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549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AC23DF0-8CE9-7E90-AAF9-7AD4B6270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50</a:t>
            </a:fld>
            <a:endParaRPr lang="en-GB"/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DD6BB232-5984-CB69-7034-629ABB0093CB}"/>
              </a:ext>
            </a:extLst>
          </p:cNvPr>
          <p:cNvSpPr txBox="1">
            <a:spLocks/>
          </p:cNvSpPr>
          <p:nvPr/>
        </p:nvSpPr>
        <p:spPr>
          <a:xfrm>
            <a:off x="615261" y="753304"/>
            <a:ext cx="3562844" cy="538020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sz="6000" b="1" dirty="0" err="1"/>
              <a:t>Serikat</a:t>
            </a:r>
            <a:r>
              <a:rPr kumimoji="1" lang="en-US" altLang="ko-Kore-KR" sz="6000" b="1" dirty="0"/>
              <a:t> </a:t>
            </a:r>
            <a:r>
              <a:rPr kumimoji="1" lang="en-US" altLang="ko-Kore-KR" sz="6000" b="1" dirty="0" err="1"/>
              <a:t>buruh</a:t>
            </a:r>
            <a:r>
              <a:rPr kumimoji="1" lang="en-US" altLang="ko-Kore-KR" sz="6000" b="1" dirty="0"/>
              <a:t> </a:t>
            </a:r>
            <a:r>
              <a:rPr kumimoji="1" lang="en-US" altLang="ko-Kore-KR" sz="6000" b="1" dirty="0" err="1"/>
              <a:t>Industri</a:t>
            </a:r>
            <a:endParaRPr kumimoji="1" lang="en-US" altLang="ko-Kore-KR" sz="6000" b="1" dirty="0"/>
          </a:p>
          <a:p>
            <a:pPr marL="0" indent="0" latinLnBrk="0">
              <a:buFont typeface="Arial" panose="020B0604020202020204" pitchFamily="34" charset="0"/>
              <a:buNone/>
            </a:pPr>
            <a:endParaRPr kumimoji="1" lang="en-US" altLang="ko-Kore-KR" sz="6000" b="1" dirty="0"/>
          </a:p>
          <a:p>
            <a:pPr latinLnBrk="0"/>
            <a:r>
              <a:rPr kumimoji="1" lang="en-US" altLang="ko-Kore-KR" sz="5200" dirty="0"/>
              <a:t>Perusahaan </a:t>
            </a:r>
            <a:r>
              <a:rPr kumimoji="1" lang="en-US" altLang="ko-Kore-KR" sz="5200" dirty="0" err="1"/>
              <a:t>beda</a:t>
            </a:r>
            <a:r>
              <a:rPr kumimoji="1" lang="en-US" altLang="ko-Kore-KR" sz="5200" dirty="0"/>
              <a:t>, </a:t>
            </a:r>
          </a:p>
          <a:p>
            <a:pPr marL="0" indent="0" latinLnBrk="0">
              <a:buNone/>
            </a:pPr>
            <a:endParaRPr kumimoji="1" lang="en-US" altLang="ko-Kore-KR" sz="5200" dirty="0"/>
          </a:p>
          <a:p>
            <a:pPr latinLnBrk="0"/>
            <a:r>
              <a:rPr kumimoji="1" lang="en-US" altLang="ko-Kore-KR" sz="5200" dirty="0" err="1"/>
              <a:t>Serikat</a:t>
            </a:r>
            <a:r>
              <a:rPr kumimoji="1" lang="en-US" altLang="ko-Kore-KR" sz="5200" dirty="0"/>
              <a:t> </a:t>
            </a:r>
            <a:r>
              <a:rPr kumimoji="1" lang="en-US" altLang="ko-Kore-KR" sz="5200" dirty="0" err="1"/>
              <a:t>sama</a:t>
            </a:r>
            <a:endParaRPr kumimoji="1" lang="en-US" altLang="ko-Kore-KR" sz="5200" dirty="0"/>
          </a:p>
          <a:p>
            <a:endParaRPr kumimoji="1" lang="ko-Kore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51715E5-C734-BA0B-2165-C490F2847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774" y="229084"/>
            <a:ext cx="7329423" cy="658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8752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8222BBC7-B15B-FAF8-EB06-55A785ED2DAE}"/>
              </a:ext>
            </a:extLst>
          </p:cNvPr>
          <p:cNvSpPr/>
          <p:nvPr/>
        </p:nvSpPr>
        <p:spPr>
          <a:xfrm>
            <a:off x="576775" y="753304"/>
            <a:ext cx="7455877" cy="5717833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sz="3200" dirty="0"/>
              <a:t>Ekonomi </a:t>
            </a:r>
            <a:r>
              <a:rPr kumimoji="1" lang="en-US" altLang="ko-Kore-KR" sz="3200" dirty="0" err="1"/>
              <a:t>nasional</a:t>
            </a:r>
            <a:endParaRPr kumimoji="1" lang="en-US" altLang="ko-Kore-KR" sz="3200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r>
              <a:rPr kumimoji="1" lang="en-US" altLang="ko-Kore-KR" dirty="0"/>
              <a:t> </a:t>
            </a:r>
            <a:endParaRPr kumimoji="1" lang="ko-Kore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D9D2D6-77B2-3C12-6847-2FA8F79278AA}"/>
              </a:ext>
            </a:extLst>
          </p:cNvPr>
          <p:cNvSpPr/>
          <p:nvPr/>
        </p:nvSpPr>
        <p:spPr>
          <a:xfrm>
            <a:off x="1144174" y="2771335"/>
            <a:ext cx="3301216" cy="3331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sz="2400"/>
              <a:t>Industry </a:t>
            </a:r>
            <a:endParaRPr kumimoji="1" lang="ko-Kore-KR" altLang="en-US" sz="240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6B37C37-C43D-E6A8-52AC-39F268740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51</a:t>
            </a:fld>
            <a:endParaRPr lang="en-GB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8585834-3A72-3DC2-F96C-4FADD1E6A796}"/>
              </a:ext>
            </a:extLst>
          </p:cNvPr>
          <p:cNvSpPr/>
          <p:nvPr/>
        </p:nvSpPr>
        <p:spPr>
          <a:xfrm>
            <a:off x="1322366" y="5162843"/>
            <a:ext cx="1744392" cy="7996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/>
              <a:t>company</a:t>
            </a:r>
            <a:endParaRPr kumimoji="1" lang="ko-Kore-KR" altLang="en-US"/>
          </a:p>
        </p:txBody>
      </p:sp>
      <p:sp>
        <p:nvSpPr>
          <p:cNvPr id="2" name="내용 개체 틀 2">
            <a:extLst>
              <a:ext uri="{FF2B5EF4-FFF2-40B4-BE49-F238E27FC236}">
                <a16:creationId xmlns:a16="http://schemas.microsoft.com/office/drawing/2014/main" id="{A090905B-DAF8-D050-8452-873D9DAAC5F2}"/>
              </a:ext>
            </a:extLst>
          </p:cNvPr>
          <p:cNvSpPr txBox="1">
            <a:spLocks/>
          </p:cNvSpPr>
          <p:nvPr/>
        </p:nvSpPr>
        <p:spPr>
          <a:xfrm>
            <a:off x="8394700" y="753304"/>
            <a:ext cx="3562844" cy="5380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sz="4000" dirty="0" err="1"/>
              <a:t>Apa</a:t>
            </a:r>
            <a:r>
              <a:rPr kumimoji="1" lang="en-US" altLang="ko-Kore-KR" sz="4000" dirty="0"/>
              <a:t> yang </a:t>
            </a:r>
            <a:r>
              <a:rPr kumimoji="1" lang="en-US" altLang="ko-Kore-KR" sz="4000" dirty="0" err="1"/>
              <a:t>dapat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dilakukan</a:t>
            </a:r>
            <a:r>
              <a:rPr kumimoji="1" lang="en-US" altLang="ko-Kore-KR" sz="4000" dirty="0"/>
              <a:t> oleh </a:t>
            </a:r>
            <a:r>
              <a:rPr kumimoji="1" lang="en-US" altLang="ko-Kore-KR" sz="4000" dirty="0" err="1"/>
              <a:t>serikat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pekerja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untuk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industri</a:t>
            </a:r>
            <a:r>
              <a:rPr kumimoji="1" lang="en-US" altLang="ko-Kore-KR" sz="4000" dirty="0"/>
              <a:t> dan </a:t>
            </a:r>
            <a:r>
              <a:rPr kumimoji="1" lang="en-US" altLang="ko-Kore-KR" sz="4000" dirty="0" err="1"/>
              <a:t>ekonomi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nasional</a:t>
            </a:r>
            <a:r>
              <a:rPr kumimoji="1" lang="en-US" altLang="ko-Kore-KR" sz="4000" dirty="0"/>
              <a:t>?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016761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667D41-D20F-BD00-F896-CAEAB91C9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ko-Kore-KR" sz="3200" dirty="0" err="1"/>
              <a:t>Serikat</a:t>
            </a:r>
            <a:r>
              <a:rPr kumimoji="1" lang="en-US" altLang="ko-Kore-KR" sz="3200" dirty="0"/>
              <a:t> </a:t>
            </a:r>
            <a:r>
              <a:rPr kumimoji="1" lang="en-US" altLang="ko-Kore-KR" sz="3200" dirty="0" err="1"/>
              <a:t>buruh</a:t>
            </a:r>
            <a:r>
              <a:rPr kumimoji="1" lang="en-US" altLang="ko-Kore-KR" sz="3200" dirty="0"/>
              <a:t> </a:t>
            </a:r>
            <a:r>
              <a:rPr kumimoji="1" lang="en-US" altLang="ko-Kore-KR" sz="3200" dirty="0" err="1"/>
              <a:t>perusahaan</a:t>
            </a:r>
            <a:r>
              <a:rPr kumimoji="1" lang="en-US" altLang="ko-Kore-KR" sz="3200" dirty="0"/>
              <a:t> versus </a:t>
            </a:r>
            <a:r>
              <a:rPr kumimoji="1" lang="en-US" altLang="ko-Kore-KR" sz="3200" dirty="0" err="1"/>
              <a:t>Serikat</a:t>
            </a:r>
            <a:r>
              <a:rPr kumimoji="1" lang="en-US" altLang="ko-Kore-KR" sz="3200" dirty="0"/>
              <a:t> </a:t>
            </a:r>
            <a:r>
              <a:rPr kumimoji="1" lang="en-US" altLang="ko-Kore-KR" sz="3200" dirty="0" err="1"/>
              <a:t>Buruh</a:t>
            </a:r>
            <a:r>
              <a:rPr kumimoji="1" lang="en-US" altLang="ko-Kore-KR" sz="3200" dirty="0"/>
              <a:t> </a:t>
            </a:r>
            <a:r>
              <a:rPr kumimoji="1" lang="en-US" altLang="ko-Kore-KR" sz="3200" dirty="0" err="1"/>
              <a:t>Industri</a:t>
            </a:r>
            <a:endParaRPr kumimoji="1" lang="ko-Kore-KR" altLang="en-US" sz="3200"/>
          </a:p>
        </p:txBody>
      </p:sp>
      <p:graphicFrame>
        <p:nvGraphicFramePr>
          <p:cNvPr id="5" name="내용 개체 틀 4">
            <a:extLst>
              <a:ext uri="{FF2B5EF4-FFF2-40B4-BE49-F238E27FC236}">
                <a16:creationId xmlns:a16="http://schemas.microsoft.com/office/drawing/2014/main" id="{278828B4-9244-C8F5-56F8-A73E945EF4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7031738"/>
              </p:ext>
            </p:extLst>
          </p:nvPr>
        </p:nvGraphicFramePr>
        <p:xfrm>
          <a:off x="838200" y="1530197"/>
          <a:ext cx="10995212" cy="536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4859">
                  <a:extLst>
                    <a:ext uri="{9D8B030D-6E8A-4147-A177-3AD203B41FA5}">
                      <a16:colId xmlns:a16="http://schemas.microsoft.com/office/drawing/2014/main" val="2327845549"/>
                    </a:ext>
                  </a:extLst>
                </a:gridCol>
                <a:gridCol w="3765176">
                  <a:extLst>
                    <a:ext uri="{9D8B030D-6E8A-4147-A177-3AD203B41FA5}">
                      <a16:colId xmlns:a16="http://schemas.microsoft.com/office/drawing/2014/main" val="3357236801"/>
                    </a:ext>
                  </a:extLst>
                </a:gridCol>
                <a:gridCol w="3765177">
                  <a:extLst>
                    <a:ext uri="{9D8B030D-6E8A-4147-A177-3AD203B41FA5}">
                      <a16:colId xmlns:a16="http://schemas.microsoft.com/office/drawing/2014/main" val="4132293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 dirty="0"/>
                        <a:t>Area</a:t>
                      </a:r>
                      <a:endParaRPr lang="ko-Kore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Serikat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Buruh</a:t>
                      </a:r>
                      <a:r>
                        <a:rPr lang="en-US" altLang="en-US" sz="2000" dirty="0"/>
                        <a:t> Perusahaan</a:t>
                      </a:r>
                      <a:endParaRPr lang="ko-Kore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Serikat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Buruh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Industri</a:t>
                      </a:r>
                      <a:endParaRPr lang="ko-Kore-KR" alt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415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 dirty="0" err="1"/>
                        <a:t>Representasi</a:t>
                      </a:r>
                      <a:endParaRPr lang="ko-Kore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 dirty="0" err="1"/>
                        <a:t>Sesama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karyawan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perusahaan</a:t>
                      </a:r>
                      <a:endParaRPr lang="ko-Kore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 dirty="0" err="1"/>
                        <a:t>Sesama</a:t>
                      </a:r>
                      <a:r>
                        <a:rPr lang="en-US" altLang="ko-Kore-KR" sz="2000" dirty="0"/>
                        <a:t> sector </a:t>
                      </a:r>
                      <a:r>
                        <a:rPr lang="en-US" altLang="ko-Kore-KR" sz="2000" dirty="0" err="1"/>
                        <a:t>industri</a:t>
                      </a:r>
                      <a:endParaRPr lang="ko-Kore-KR" alt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44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 dirty="0" err="1"/>
                        <a:t>Unionisasi</a:t>
                      </a:r>
                      <a:endParaRPr lang="ko-Kore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Membentuk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serikat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baru</a:t>
                      </a:r>
                      <a:endParaRPr lang="ko-Kore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Bergabung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dalam</a:t>
                      </a:r>
                      <a:r>
                        <a:rPr lang="en-US" altLang="en-US" sz="2000" dirty="0"/>
                        <a:t> SB </a:t>
                      </a:r>
                      <a:r>
                        <a:rPr lang="en-US" altLang="en-US" sz="2000" dirty="0" err="1"/>
                        <a:t>industri</a:t>
                      </a:r>
                      <a:endParaRPr lang="ko-Kore-KR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860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/>
                        <a:t>Industry-level </a:t>
                      </a:r>
                      <a:endParaRPr lang="ko-Kore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 dirty="0" err="1"/>
                        <a:t>Federasi</a:t>
                      </a:r>
                      <a:r>
                        <a:rPr lang="en-US" altLang="ko-Kore-KR" sz="2000" dirty="0"/>
                        <a:t> </a:t>
                      </a:r>
                      <a:endParaRPr lang="ko-Kore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Serikat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Pekerja</a:t>
                      </a:r>
                      <a:endParaRPr lang="ko-Kore-KR" alt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450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/>
                        <a:t>Company-level </a:t>
                      </a:r>
                      <a:endParaRPr lang="ko-Kore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Serikat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pekerja</a:t>
                      </a:r>
                      <a:endParaRPr lang="ko-Kore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 dirty="0"/>
                        <a:t>Unit local </a:t>
                      </a:r>
                      <a:r>
                        <a:rPr lang="en-US" altLang="ko-Kore-KR" sz="2000" dirty="0" err="1"/>
                        <a:t>serikat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pekerja</a:t>
                      </a:r>
                      <a:endParaRPr lang="ko-Kore-KR" alt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515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/>
                        <a:t>Skala </a:t>
                      </a:r>
                      <a:r>
                        <a:rPr lang="en-US" altLang="en-US" sz="2000" dirty="0" err="1"/>
                        <a:t>Aktivitas</a:t>
                      </a:r>
                      <a:endParaRPr lang="ko-Kore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Berbasis-perusahaan</a:t>
                      </a:r>
                      <a:endParaRPr lang="ko-Kore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 dirty="0"/>
                        <a:t>Industry-wide</a:t>
                      </a:r>
                      <a:endParaRPr lang="ko-Kore-KR" alt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089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Penerapan</a:t>
                      </a:r>
                      <a:r>
                        <a:rPr lang="en-US" altLang="en-US" sz="2000" dirty="0"/>
                        <a:t> PKB</a:t>
                      </a:r>
                      <a:endParaRPr lang="ko-Kore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Berbasis-perusahaan</a:t>
                      </a:r>
                      <a:endParaRPr lang="ko-Kore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/>
                        <a:t>Industry-wide</a:t>
                      </a:r>
                      <a:endParaRPr lang="ko-Kore-KR" alt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627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Iuran</a:t>
                      </a:r>
                      <a:endParaRPr lang="ko-Kore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Dikirm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ke</a:t>
                      </a:r>
                      <a:r>
                        <a:rPr lang="en-US" altLang="en-US" sz="2000" dirty="0"/>
                        <a:t> PUK</a:t>
                      </a:r>
                      <a:endParaRPr lang="ko-Kore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Dikirim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ke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serikat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industri</a:t>
                      </a:r>
                      <a:endParaRPr lang="ko-Kore-KR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050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Pengurus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Serikat</a:t>
                      </a:r>
                      <a:endParaRPr lang="ko-Kore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Terbatas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hanya</a:t>
                      </a:r>
                      <a:r>
                        <a:rPr lang="en-US" altLang="en-US" sz="2000" dirty="0"/>
                        <a:t> di </a:t>
                      </a:r>
                      <a:r>
                        <a:rPr lang="en-US" altLang="en-US" sz="2000" dirty="0" err="1"/>
                        <a:t>perusahaan</a:t>
                      </a:r>
                      <a:endParaRPr lang="ko-Kore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Menjadi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meluas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ke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industri</a:t>
                      </a:r>
                      <a:endParaRPr lang="ko-Kore-KR" alt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551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Pengorganisasian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Pekerja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Prekarius</a:t>
                      </a:r>
                      <a:endParaRPr lang="ko-Kore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 dirty="0" err="1"/>
                        <a:t>Perlu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membuat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serikat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pekerja</a:t>
                      </a:r>
                      <a:r>
                        <a:rPr lang="en-US" altLang="ko-Kore-KR" sz="2000" dirty="0"/>
                        <a:t> yang </a:t>
                      </a:r>
                      <a:r>
                        <a:rPr lang="en-US" altLang="ko-Kore-KR" sz="2000" dirty="0" err="1"/>
                        <a:t>baru</a:t>
                      </a:r>
                      <a:endParaRPr lang="ko-Kore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 dirty="0" err="1"/>
                        <a:t>Langsung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bergabung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dalam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serikat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buruh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Industri</a:t>
                      </a:r>
                      <a:endParaRPr lang="ko-Kore-KR" alt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159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Pemanfaatan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sumber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daya</a:t>
                      </a:r>
                      <a:endParaRPr lang="ko-Kore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Didalam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perusahaan</a:t>
                      </a:r>
                      <a:r>
                        <a:rPr lang="en-US" altLang="en-US" sz="2000" dirty="0"/>
                        <a:t> </a:t>
                      </a:r>
                      <a:endParaRPr lang="ko-Kore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Diluar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perusahaan</a:t>
                      </a:r>
                      <a:r>
                        <a:rPr lang="en-US" altLang="en-US" sz="2000" dirty="0"/>
                        <a:t> </a:t>
                      </a:r>
                      <a:endParaRPr lang="ko-Kore-KR" alt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335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0"/>
                      <a:r>
                        <a:rPr lang="en-US" altLang="en-US" sz="2000" dirty="0" err="1"/>
                        <a:t>Keberlanjutan</a:t>
                      </a:r>
                      <a:r>
                        <a:rPr lang="en-US" altLang="en-US" sz="2000" dirty="0"/>
                        <a:t> </a:t>
                      </a:r>
                      <a:r>
                        <a:rPr lang="en-US" altLang="en-US" sz="2000" dirty="0" err="1"/>
                        <a:t>Serikat</a:t>
                      </a:r>
                      <a:endParaRPr lang="ko-Kore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 dirty="0" err="1"/>
                        <a:t>Serikat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pekerja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besar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mampu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bertahan</a:t>
                      </a:r>
                      <a:r>
                        <a:rPr lang="en-US" altLang="ko-Kore-KR" sz="2000" dirty="0"/>
                        <a:t> </a:t>
                      </a:r>
                      <a:endParaRPr lang="ko-Kore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ore-KR" sz="2000" dirty="0" err="1"/>
                        <a:t>Serikat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kecil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masih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mampu</a:t>
                      </a:r>
                      <a:r>
                        <a:rPr lang="en-US" altLang="ko-Kore-KR" sz="2000" dirty="0"/>
                        <a:t> </a:t>
                      </a:r>
                      <a:r>
                        <a:rPr lang="en-US" altLang="ko-Kore-KR" sz="2000" dirty="0" err="1"/>
                        <a:t>bertahan</a:t>
                      </a:r>
                      <a:endParaRPr lang="ko-Kore-KR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045103"/>
                  </a:ext>
                </a:extLst>
              </a:tr>
            </a:tbl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15CE6BC-1F82-E27C-403C-9ABE61D31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52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80869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A16EE6D-05CF-D623-FBC2-835FC9137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dirty="0" err="1"/>
              <a:t>Perbandingan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Afiliasi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IndustriALL</a:t>
            </a:r>
            <a:endParaRPr kumimoji="1" lang="ko-Kore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CC96847-9A87-A91F-1651-B72370172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35071" cy="4351338"/>
          </a:xfrm>
        </p:spPr>
        <p:txBody>
          <a:bodyPr>
            <a:normAutofit fontScale="92500" lnSpcReduction="20000"/>
          </a:bodyPr>
          <a:lstStyle/>
          <a:p>
            <a:pPr marL="0" indent="0" latinLnBrk="0">
              <a:buNone/>
            </a:pPr>
            <a:r>
              <a:rPr kumimoji="1" lang="en-US" altLang="ko-Kore-KR" b="1" dirty="0"/>
              <a:t>Negara Anda</a:t>
            </a:r>
          </a:p>
          <a:p>
            <a:pPr latinLnBrk="0"/>
            <a:r>
              <a:rPr kumimoji="1" lang="en-US" altLang="ko-Kore-KR" dirty="0" err="1"/>
              <a:t>Berapa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anggota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Berapa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afiliasi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Berapa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Berapa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perusahaan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berserikat</a:t>
            </a:r>
            <a:r>
              <a:rPr kumimoji="1" lang="en-US" altLang="ko-Kore-KR" dirty="0"/>
              <a:t>?</a:t>
            </a:r>
          </a:p>
          <a:p>
            <a:pPr latinLnBrk="0"/>
            <a:r>
              <a:rPr kumimoji="1" lang="en-US" altLang="ko-Kore-KR" dirty="0" err="1"/>
              <a:t>Berapa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PKB?</a:t>
            </a:r>
          </a:p>
          <a:p>
            <a:pPr latinLnBrk="0"/>
            <a:r>
              <a:rPr kumimoji="1" lang="en-US" altLang="ko-Kore-KR" dirty="0" err="1"/>
              <a:t>Berapa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tercakup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dalam</a:t>
            </a:r>
            <a:r>
              <a:rPr kumimoji="1" lang="en-US" altLang="ko-Kore-KR" dirty="0"/>
              <a:t> PKB?</a:t>
            </a:r>
          </a:p>
          <a:p>
            <a:pPr latinLnBrk="0"/>
            <a:r>
              <a:rPr kumimoji="1" lang="en-US" altLang="ko-Kore-KR" dirty="0" err="1"/>
              <a:t>Kepadatan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di </a:t>
            </a:r>
            <a:r>
              <a:rPr kumimoji="1" lang="en-US" altLang="ko-Kore-KR" dirty="0" err="1"/>
              <a:t>industri</a:t>
            </a:r>
            <a:r>
              <a:rPr kumimoji="1" lang="en-US" altLang="ko-Kore-KR" dirty="0"/>
              <a:t>?</a:t>
            </a:r>
            <a:endParaRPr kumimoji="1" lang="ko-Kore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76A62EF-0B98-4E89-62DB-DD82D3399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53</a:t>
            </a:fld>
            <a:endParaRPr lang="en-GB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73413EC8-EE29-BA76-1A2C-378D2BBDBC35}"/>
              </a:ext>
            </a:extLst>
          </p:cNvPr>
          <p:cNvSpPr txBox="1">
            <a:spLocks/>
          </p:cNvSpPr>
          <p:nvPr/>
        </p:nvSpPr>
        <p:spPr>
          <a:xfrm>
            <a:off x="6275294" y="1852522"/>
            <a:ext cx="47423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None/>
            </a:pPr>
            <a:r>
              <a:rPr kumimoji="1" lang="en-US" altLang="ko-Kore-KR" b="1" dirty="0" err="1"/>
              <a:t>Swedia</a:t>
            </a:r>
            <a:endParaRPr kumimoji="1" lang="en-US" altLang="ko-Kore-KR" b="1" dirty="0"/>
          </a:p>
          <a:p>
            <a:pPr latinLnBrk="0"/>
            <a:r>
              <a:rPr kumimoji="1" lang="en-US" altLang="ko-Kore-KR" dirty="0" err="1"/>
              <a:t>Berapa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anggota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Berapa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afiliasi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Berapa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Berapa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perusahaan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berserikat</a:t>
            </a:r>
            <a:r>
              <a:rPr kumimoji="1" lang="en-US" altLang="ko-Kore-KR" dirty="0"/>
              <a:t>?</a:t>
            </a:r>
          </a:p>
          <a:p>
            <a:pPr latinLnBrk="0"/>
            <a:r>
              <a:rPr kumimoji="1" lang="en-US" altLang="ko-Kore-KR" dirty="0" err="1"/>
              <a:t>Berapa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PKB?</a:t>
            </a:r>
          </a:p>
          <a:p>
            <a:pPr latinLnBrk="0"/>
            <a:r>
              <a:rPr kumimoji="1" lang="en-US" altLang="ko-Kore-KR" dirty="0" err="1"/>
              <a:t>Berapa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yang </a:t>
            </a:r>
            <a:r>
              <a:rPr kumimoji="1" lang="en-US" altLang="ko-Kore-KR" dirty="0" err="1"/>
              <a:t>tercakup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dalam</a:t>
            </a:r>
            <a:r>
              <a:rPr kumimoji="1" lang="en-US" altLang="ko-Kore-KR" dirty="0"/>
              <a:t> PKB?</a:t>
            </a:r>
          </a:p>
          <a:p>
            <a:pPr latinLnBrk="0"/>
            <a:r>
              <a:rPr kumimoji="1" lang="en-US" altLang="ko-Kore-KR" dirty="0" err="1"/>
              <a:t>Kepadatan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pekerja</a:t>
            </a:r>
            <a:r>
              <a:rPr kumimoji="1" lang="en-US" altLang="ko-Kore-KR" dirty="0"/>
              <a:t> di </a:t>
            </a:r>
            <a:r>
              <a:rPr kumimoji="1" lang="en-US" altLang="ko-Kore-KR" dirty="0" err="1"/>
              <a:t>industri</a:t>
            </a:r>
            <a:r>
              <a:rPr kumimoji="1" lang="en-US" altLang="ko-Kore-KR" dirty="0"/>
              <a:t>?</a:t>
            </a:r>
            <a:endParaRPr kumimoji="1"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39236696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567528-4902-C818-8C19-579B5D43B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dirty="0" err="1"/>
              <a:t>Prinsip-prinsip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buruh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Industri</a:t>
            </a:r>
            <a:endParaRPr kumimoji="1" lang="ko-Kore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481D966-A654-6D7E-DC97-FA5AAC753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5729" y="1825625"/>
            <a:ext cx="3751729" cy="4351338"/>
          </a:xfrm>
        </p:spPr>
        <p:txBody>
          <a:bodyPr>
            <a:normAutofit/>
          </a:bodyPr>
          <a:lstStyle/>
          <a:p>
            <a:pPr marL="0" indent="0" latinLnBrk="0">
              <a:buNone/>
            </a:pPr>
            <a:r>
              <a:rPr kumimoji="1" lang="en-US" altLang="ko-Kore-KR" sz="3600" b="1" dirty="0" err="1"/>
              <a:t>Mandiri</a:t>
            </a:r>
            <a:r>
              <a:rPr kumimoji="1" lang="en-US" altLang="ko-Kore-KR" sz="3600" b="1" dirty="0"/>
              <a:t> </a:t>
            </a:r>
            <a:r>
              <a:rPr kumimoji="1" lang="en-US" altLang="ko-Kore-KR" sz="3600" b="1" dirty="0" err="1"/>
              <a:t>dari</a:t>
            </a:r>
            <a:r>
              <a:rPr kumimoji="1" lang="en-US" altLang="ko-Kore-KR" sz="3600" b="1" dirty="0"/>
              <a:t>: </a:t>
            </a:r>
            <a:r>
              <a:rPr kumimoji="1" lang="en-US" altLang="ko-Kore-KR" sz="3600" dirty="0"/>
              <a:t> </a:t>
            </a:r>
          </a:p>
          <a:p>
            <a:pPr latinLnBrk="0"/>
            <a:r>
              <a:rPr kumimoji="1" lang="en-US" altLang="ko-Kore-KR" sz="3600" dirty="0" err="1"/>
              <a:t>Pengusaha</a:t>
            </a:r>
            <a:endParaRPr kumimoji="1" lang="en-US" altLang="ko-Kore-KR" sz="3600" dirty="0"/>
          </a:p>
          <a:p>
            <a:pPr latinLnBrk="0"/>
            <a:r>
              <a:rPr kumimoji="1" lang="en-US" altLang="ko-Kore-KR" sz="3600" dirty="0" err="1"/>
              <a:t>Kekuasaan</a:t>
            </a:r>
            <a:r>
              <a:rPr kumimoji="1" lang="en-US" altLang="ko-Kore-KR" sz="3600" dirty="0"/>
              <a:t> negara (</a:t>
            </a:r>
            <a:r>
              <a:rPr kumimoji="1" lang="en-US" altLang="ko-Kore-KR" sz="3600" dirty="0" err="1"/>
              <a:t>pemerintah</a:t>
            </a:r>
            <a:r>
              <a:rPr kumimoji="1" lang="en-US" altLang="ko-Kore-KR" sz="3600" dirty="0"/>
              <a:t>)</a:t>
            </a:r>
          </a:p>
          <a:p>
            <a:pPr latinLnBrk="0"/>
            <a:r>
              <a:rPr kumimoji="1" lang="en-US" altLang="ko-Kore-KR" sz="3600" dirty="0" err="1"/>
              <a:t>Partai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politik</a:t>
            </a:r>
            <a:endParaRPr kumimoji="1" lang="en-US" altLang="ko-Kore-KR" sz="3600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D95076F-6C40-4B70-3D6A-023964F4C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54</a:t>
            </a:fld>
            <a:endParaRPr lang="en-GB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A5474C34-21C4-D84D-44BD-AF16D492361F}"/>
              </a:ext>
            </a:extLst>
          </p:cNvPr>
          <p:cNvSpPr txBox="1">
            <a:spLocks/>
          </p:cNvSpPr>
          <p:nvPr/>
        </p:nvSpPr>
        <p:spPr>
          <a:xfrm>
            <a:off x="6351488" y="1834593"/>
            <a:ext cx="46930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sz="3600" b="1" dirty="0" err="1"/>
              <a:t>Demokrasi</a:t>
            </a:r>
            <a:r>
              <a:rPr kumimoji="1" lang="en-US" altLang="ko-Kore-KR" sz="3600" b="1" dirty="0"/>
              <a:t>   </a:t>
            </a:r>
            <a:r>
              <a:rPr kumimoji="1" lang="en-US" altLang="ko-Kore-KR" sz="3600" dirty="0"/>
              <a:t> </a:t>
            </a:r>
          </a:p>
          <a:p>
            <a:pPr latinLnBrk="0"/>
            <a:r>
              <a:rPr kumimoji="1" lang="en-US" altLang="ko-Kore-KR" sz="3600" dirty="0" err="1"/>
              <a:t>Keuangan</a:t>
            </a:r>
            <a:r>
              <a:rPr kumimoji="1" lang="en-US" altLang="ko-Kore-KR" sz="3600" dirty="0"/>
              <a:t> yang </a:t>
            </a:r>
            <a:r>
              <a:rPr kumimoji="1" lang="en-US" altLang="ko-Kore-KR" sz="3600" dirty="0" err="1"/>
              <a:t>transparan</a:t>
            </a:r>
            <a:r>
              <a:rPr kumimoji="1" lang="en-US" altLang="ko-Kore-KR" sz="3600" dirty="0"/>
              <a:t> </a:t>
            </a:r>
          </a:p>
          <a:p>
            <a:pPr latinLnBrk="0"/>
            <a:r>
              <a:rPr kumimoji="1" lang="en-US" altLang="ko-Kore-KR" sz="3600" dirty="0" err="1"/>
              <a:t>Pengambilan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keputusan</a:t>
            </a:r>
            <a:r>
              <a:rPr kumimoji="1" lang="en-US" altLang="ko-Kore-KR" sz="3600" dirty="0"/>
              <a:t> yang </a:t>
            </a:r>
            <a:r>
              <a:rPr kumimoji="1" lang="en-US" altLang="ko-Kore-KR" sz="3600" dirty="0" err="1"/>
              <a:t>bertanggung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jawab</a:t>
            </a:r>
            <a:endParaRPr kumimoji="1" lang="en-US" altLang="ko-Kore-KR" sz="3600" dirty="0"/>
          </a:p>
          <a:p>
            <a:pPr latinLnBrk="0"/>
            <a:r>
              <a:rPr kumimoji="1" lang="en-US" altLang="ko-Kore-KR" sz="3600" dirty="0" err="1"/>
              <a:t>Kontrol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terhadap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birokrat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serikat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pekerja</a:t>
            </a:r>
            <a:r>
              <a:rPr kumimoji="1" lang="en-US" altLang="ko-Kore-KR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646818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567528-4902-C818-8C19-579B5D43B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dirty="0" err="1"/>
              <a:t>Prinsip-prinsip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buruh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industri</a:t>
            </a:r>
            <a:endParaRPr kumimoji="1" lang="ko-Kore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481D966-A654-6D7E-DC97-FA5AAC753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5729" y="1825625"/>
            <a:ext cx="3751729" cy="4351338"/>
          </a:xfrm>
        </p:spPr>
        <p:txBody>
          <a:bodyPr>
            <a:normAutofit/>
          </a:bodyPr>
          <a:lstStyle/>
          <a:p>
            <a:pPr marL="0" indent="0" latinLnBrk="0">
              <a:buNone/>
            </a:pPr>
            <a:r>
              <a:rPr kumimoji="1" lang="en-US" altLang="ko-Kore-KR" sz="3600" b="1" dirty="0" err="1"/>
              <a:t>Konsentrasi</a:t>
            </a:r>
            <a:endParaRPr kumimoji="1" lang="en-US" altLang="ko-Kore-KR" sz="3600" dirty="0"/>
          </a:p>
          <a:p>
            <a:pPr latinLnBrk="0"/>
            <a:r>
              <a:rPr kumimoji="1" lang="en-US" altLang="ko-Kore-KR" sz="3600" dirty="0" err="1"/>
              <a:t>Keuangan</a:t>
            </a:r>
            <a:r>
              <a:rPr kumimoji="1" lang="en-US" altLang="ko-Kore-KR" sz="3600" dirty="0"/>
              <a:t> </a:t>
            </a:r>
          </a:p>
          <a:p>
            <a:pPr latinLnBrk="0"/>
            <a:r>
              <a:rPr kumimoji="1" lang="en-US" altLang="ko-Kore-KR" sz="3600" dirty="0" err="1"/>
              <a:t>Sumber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daya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manusia</a:t>
            </a:r>
            <a:endParaRPr kumimoji="1" lang="en-US" altLang="ko-Kore-KR" sz="3600" dirty="0"/>
          </a:p>
          <a:p>
            <a:pPr latinLnBrk="0"/>
            <a:r>
              <a:rPr kumimoji="1" lang="en-US" altLang="ko-Kore-KR" sz="3600" dirty="0" err="1"/>
              <a:t>Kegiatan-kegiatan</a:t>
            </a:r>
            <a:endParaRPr kumimoji="1" lang="en-US" altLang="ko-Kore-KR" sz="3600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D95076F-6C40-4B70-3D6A-023964F4C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55</a:t>
            </a:fld>
            <a:endParaRPr lang="en-GB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A5474C34-21C4-D84D-44BD-AF16D492361F}"/>
              </a:ext>
            </a:extLst>
          </p:cNvPr>
          <p:cNvSpPr txBox="1">
            <a:spLocks/>
          </p:cNvSpPr>
          <p:nvPr/>
        </p:nvSpPr>
        <p:spPr>
          <a:xfrm>
            <a:off x="6351488" y="1834593"/>
            <a:ext cx="46930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sz="3600" b="1" dirty="0" err="1"/>
              <a:t>Unifikasi</a:t>
            </a:r>
            <a:r>
              <a:rPr kumimoji="1" lang="en-US" altLang="ko-Kore-KR" sz="3600" b="1" dirty="0"/>
              <a:t> </a:t>
            </a:r>
            <a:r>
              <a:rPr kumimoji="1" lang="en-US" altLang="ko-Kore-KR" sz="3600" dirty="0"/>
              <a:t> </a:t>
            </a:r>
          </a:p>
          <a:p>
            <a:pPr latinLnBrk="0"/>
            <a:r>
              <a:rPr kumimoji="1" lang="en-US" altLang="ko-Kore-KR" sz="3600" dirty="0" err="1"/>
              <a:t>Konsolidasi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berbagai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sektor</a:t>
            </a:r>
            <a:r>
              <a:rPr kumimoji="1" lang="en-US" altLang="ko-Kore-KR" sz="3600" dirty="0"/>
              <a:t>, wilayah, </a:t>
            </a:r>
            <a:r>
              <a:rPr kumimoji="1" lang="en-US" altLang="ko-Kore-KR" sz="3600" dirty="0" err="1"/>
              <a:t>kelompok</a:t>
            </a:r>
            <a:endParaRPr kumimoji="1" lang="en-US" altLang="ko-Kore-KR" sz="3600" dirty="0"/>
          </a:p>
          <a:p>
            <a:pPr latinLnBrk="0"/>
            <a:r>
              <a:rPr kumimoji="1" lang="en-US" altLang="ko-Kore-KR" sz="3600" dirty="0"/>
              <a:t>Integrasi </a:t>
            </a:r>
            <a:r>
              <a:rPr kumimoji="1" lang="en-US" altLang="ko-Kore-KR" sz="3600" dirty="0" err="1"/>
              <a:t>kebijakan</a:t>
            </a:r>
            <a:r>
              <a:rPr kumimoji="1" lang="en-US" altLang="ko-Kore-KR" sz="3600" dirty="0"/>
              <a:t>, ide, </a:t>
            </a:r>
            <a:r>
              <a:rPr kumimoji="1" lang="en-US" altLang="ko-Kore-KR" sz="3600" dirty="0" err="1"/>
              <a:t>kegiatan</a:t>
            </a:r>
            <a:r>
              <a:rPr kumimoji="1" lang="en-US" altLang="ko-Kore-KR" sz="3600" dirty="0"/>
              <a:t>, </a:t>
            </a:r>
            <a:r>
              <a:rPr kumimoji="1" lang="en-US" altLang="ko-Kore-KR" sz="3600" dirty="0" err="1"/>
              <a:t>praktik</a:t>
            </a:r>
            <a:r>
              <a:rPr kumimoji="1" lang="en-US" altLang="ko-Kore-KR" sz="3600" dirty="0"/>
              <a:t>, dan </a:t>
            </a:r>
            <a:r>
              <a:rPr kumimoji="1" lang="en-US" altLang="ko-Kore-KR" sz="3600" dirty="0" err="1"/>
              <a:t>posisi</a:t>
            </a:r>
            <a:endParaRPr kumimoji="1" lang="en-US" altLang="ko-Kore-KR" sz="3600" dirty="0"/>
          </a:p>
        </p:txBody>
      </p:sp>
    </p:spTree>
    <p:extLst>
      <p:ext uri="{BB962C8B-B14F-4D97-AF65-F5344CB8AC3E}">
        <p14:creationId xmlns:p14="http://schemas.microsoft.com/office/powerpoint/2010/main" val="12070436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567528-4902-C818-8C19-579B5D43B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dirty="0" err="1"/>
              <a:t>Prinsip-prinsip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buruh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industri</a:t>
            </a:r>
            <a:endParaRPr kumimoji="1" lang="ko-Kore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481D966-A654-6D7E-DC97-FA5AAC753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5729" y="1825625"/>
            <a:ext cx="3751729" cy="4351338"/>
          </a:xfrm>
        </p:spPr>
        <p:txBody>
          <a:bodyPr>
            <a:normAutofit/>
          </a:bodyPr>
          <a:lstStyle/>
          <a:p>
            <a:pPr marL="0" indent="0" latinLnBrk="0">
              <a:buNone/>
            </a:pPr>
            <a:r>
              <a:rPr kumimoji="1" lang="en-US" altLang="ko-Kore-KR" sz="3600" b="1" dirty="0" err="1"/>
              <a:t>Mengutamakan</a:t>
            </a:r>
            <a:r>
              <a:rPr kumimoji="1" lang="en-US" altLang="ko-Kore-KR" sz="3600" b="1" dirty="0"/>
              <a:t> </a:t>
            </a:r>
            <a:r>
              <a:rPr kumimoji="1" lang="en-US" altLang="ko-Kore-KR" sz="3600" b="1" dirty="0" err="1"/>
              <a:t>massa</a:t>
            </a:r>
            <a:endParaRPr kumimoji="1" lang="en-US" altLang="ko-Kore-KR" sz="3600" b="1" dirty="0"/>
          </a:p>
          <a:p>
            <a:pPr latinLnBrk="0"/>
            <a:r>
              <a:rPr kumimoji="1" lang="en-US" altLang="ko-Kore-KR" sz="3600" dirty="0" err="1"/>
              <a:t>Partisipasi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aktif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dari</a:t>
            </a:r>
            <a:r>
              <a:rPr kumimoji="1" lang="en-US" altLang="ko-Kore-KR" sz="3600" dirty="0"/>
              <a:t> para </a:t>
            </a:r>
            <a:r>
              <a:rPr kumimoji="1" lang="en-US" altLang="ko-Kore-KR" sz="3600" dirty="0" err="1"/>
              <a:t>anggota</a:t>
            </a:r>
            <a:endParaRPr kumimoji="1" lang="en-US" altLang="ko-Kore-KR" sz="3600" dirty="0"/>
          </a:p>
          <a:p>
            <a:pPr latinLnBrk="0"/>
            <a:r>
              <a:rPr kumimoji="1" lang="en-US" altLang="ko-Kore-KR" sz="3600" dirty="0" err="1"/>
              <a:t>Meningkatkan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kesadaran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anggota</a:t>
            </a:r>
            <a:endParaRPr kumimoji="1" lang="en-US" altLang="ko-Kore-KR" sz="3600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D95076F-6C40-4B70-3D6A-023964F4C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56</a:t>
            </a:fld>
            <a:endParaRPr lang="en-GB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A5474C34-21C4-D84D-44BD-AF16D492361F}"/>
              </a:ext>
            </a:extLst>
          </p:cNvPr>
          <p:cNvSpPr txBox="1">
            <a:spLocks/>
          </p:cNvSpPr>
          <p:nvPr/>
        </p:nvSpPr>
        <p:spPr>
          <a:xfrm>
            <a:off x="6351488" y="1834593"/>
            <a:ext cx="46930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sz="3600" b="1" dirty="0" err="1"/>
              <a:t>Kepemimpinan</a:t>
            </a:r>
            <a:endParaRPr kumimoji="1" lang="en-US" altLang="ko-Kore-KR" sz="3600" dirty="0"/>
          </a:p>
          <a:p>
            <a:pPr latinLnBrk="0"/>
            <a:r>
              <a:rPr kumimoji="1" lang="en-US" altLang="ko-Kore-KR" sz="3600" dirty="0" err="1"/>
              <a:t>Pemahaman</a:t>
            </a:r>
            <a:r>
              <a:rPr kumimoji="1" lang="en-US" altLang="ko-Kore-KR" sz="3600" dirty="0"/>
              <a:t> yang </a:t>
            </a:r>
            <a:r>
              <a:rPr kumimoji="1" lang="en-US" altLang="ko-Kore-KR" sz="3600" dirty="0" err="1"/>
              <a:t>sama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mengenai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prinsip</a:t>
            </a:r>
            <a:r>
              <a:rPr kumimoji="1" lang="en-US" altLang="ko-Kore-KR" sz="3600" dirty="0"/>
              <a:t>, </a:t>
            </a:r>
            <a:r>
              <a:rPr kumimoji="1" lang="en-US" altLang="ko-Kore-KR" sz="3600" dirty="0" err="1"/>
              <a:t>jalur</a:t>
            </a:r>
            <a:r>
              <a:rPr kumimoji="1" lang="en-US" altLang="ko-Kore-KR" sz="3600" dirty="0"/>
              <a:t>, dan </a:t>
            </a:r>
            <a:r>
              <a:rPr kumimoji="1" lang="en-US" altLang="ko-Kore-KR" sz="3600" dirty="0" err="1"/>
              <a:t>tugas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serikat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pekerja</a:t>
            </a:r>
            <a:r>
              <a:rPr kumimoji="1" lang="en-US" altLang="ko-Kore-KR" sz="3600" dirty="0"/>
              <a:t>/</a:t>
            </a:r>
            <a:r>
              <a:rPr kumimoji="1" lang="en-US" altLang="ko-Kore-KR" sz="3600" dirty="0" err="1"/>
              <a:t>serikat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buruh</a:t>
            </a:r>
            <a:endParaRPr kumimoji="1" lang="en-US" altLang="ko-Kore-KR" sz="3600" dirty="0"/>
          </a:p>
          <a:p>
            <a:pPr latinLnBrk="0"/>
            <a:r>
              <a:rPr kumimoji="1" lang="en-US" altLang="ko-Kore-KR" sz="3600" dirty="0" err="1"/>
              <a:t>Tujuan</a:t>
            </a:r>
            <a:r>
              <a:rPr kumimoji="1" lang="en-US" altLang="ko-Kore-KR" sz="3600" dirty="0"/>
              <a:t> dan </a:t>
            </a:r>
            <a:r>
              <a:rPr kumimoji="1" lang="en-US" altLang="ko-Kore-KR" sz="3600" dirty="0" err="1"/>
              <a:t>rencana</a:t>
            </a:r>
            <a:r>
              <a:rPr kumimoji="1" lang="en-US" altLang="ko-Kore-KR" sz="3600" dirty="0"/>
              <a:t> yang </a:t>
            </a:r>
            <a:r>
              <a:rPr kumimoji="1" lang="en-US" altLang="ko-Kore-KR" sz="3600" dirty="0" err="1"/>
              <a:t>jelas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untuk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serikat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pekerja</a:t>
            </a:r>
            <a:r>
              <a:rPr kumimoji="1" lang="en-US" altLang="ko-Kore-KR" sz="3600" dirty="0"/>
              <a:t>/</a:t>
            </a:r>
            <a:r>
              <a:rPr kumimoji="1" lang="en-US" altLang="ko-Kore-KR" sz="3600" dirty="0" err="1"/>
              <a:t>serikat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buruh</a:t>
            </a:r>
            <a:r>
              <a:rPr kumimoji="1" lang="en-US" altLang="ko-Kore-KR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97363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567528-4902-C818-8C19-579B5D43B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70580" cy="1325563"/>
          </a:xfrm>
        </p:spPr>
        <p:txBody>
          <a:bodyPr/>
          <a:lstStyle/>
          <a:p>
            <a:r>
              <a:rPr kumimoji="1" lang="en-US" altLang="ko-Kore-KR" dirty="0" err="1"/>
              <a:t>Prinsip-prinsip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dari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buruh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industri</a:t>
            </a:r>
            <a:endParaRPr kumimoji="1" lang="ko-Kore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481D966-A654-6D7E-DC97-FA5AAC753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379258" cy="4351338"/>
          </a:xfrm>
        </p:spPr>
        <p:txBody>
          <a:bodyPr>
            <a:normAutofit/>
          </a:bodyPr>
          <a:lstStyle/>
          <a:p>
            <a:pPr marL="0" indent="0" latinLnBrk="0">
              <a:buNone/>
            </a:pPr>
            <a:r>
              <a:rPr kumimoji="1" lang="en-US" altLang="ko-Kore-KR" sz="3600" b="1" dirty="0" err="1"/>
              <a:t>Bersikap</a:t>
            </a:r>
            <a:r>
              <a:rPr kumimoji="1" lang="en-US" altLang="ko-Kore-KR" sz="3600" b="1" dirty="0"/>
              <a:t> </a:t>
            </a:r>
            <a:r>
              <a:rPr kumimoji="1" lang="en-US" altLang="ko-Kore-KR" sz="3600" b="1" dirty="0" err="1"/>
              <a:t>bertahap</a:t>
            </a:r>
            <a:endParaRPr kumimoji="1" lang="en-US" altLang="ko-Kore-KR" sz="3600" b="1" dirty="0"/>
          </a:p>
          <a:p>
            <a:pPr latinLnBrk="0"/>
            <a:r>
              <a:rPr kumimoji="1" lang="en-US" altLang="ko-Kore-KR" sz="3600" dirty="0" err="1"/>
              <a:t>Implementasi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secara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bertahap</a:t>
            </a:r>
            <a:r>
              <a:rPr kumimoji="1" lang="en-US" altLang="ko-Kore-KR" sz="3600" dirty="0"/>
              <a:t>, </a:t>
            </a:r>
            <a:r>
              <a:rPr kumimoji="1" lang="en-US" altLang="ko-Kore-KR" sz="3600" dirty="0" err="1"/>
              <a:t>berkesinambungan</a:t>
            </a:r>
            <a:endParaRPr kumimoji="1" lang="en-US" altLang="ko-Kore-KR" sz="3600" dirty="0"/>
          </a:p>
          <a:p>
            <a:pPr latinLnBrk="0"/>
            <a:r>
              <a:rPr kumimoji="1" lang="en-US" altLang="ko-Kore-KR" sz="3600" dirty="0"/>
              <a:t>dan </a:t>
            </a:r>
            <a:r>
              <a:rPr kumimoji="1" lang="en-US" altLang="ko-Kore-KR" sz="3600" dirty="0" err="1"/>
              <a:t>berkelanjutan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untuk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mengubah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struktur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serikat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pekerja</a:t>
            </a:r>
            <a:r>
              <a:rPr kumimoji="1" lang="en-US" altLang="ko-Kore-KR" sz="3600" dirty="0"/>
              <a:t> 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D95076F-6C40-4B70-3D6A-023964F4C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57</a:t>
            </a:fld>
            <a:endParaRPr lang="en-GB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A5474C34-21C4-D84D-44BD-AF16D492361F}"/>
              </a:ext>
            </a:extLst>
          </p:cNvPr>
          <p:cNvSpPr txBox="1">
            <a:spLocks/>
          </p:cNvSpPr>
          <p:nvPr/>
        </p:nvSpPr>
        <p:spPr>
          <a:xfrm>
            <a:off x="6351488" y="1834593"/>
            <a:ext cx="46930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sz="3600" b="1" dirty="0"/>
              <a:t>Langkah demi </a:t>
            </a:r>
            <a:r>
              <a:rPr kumimoji="1" lang="en-US" altLang="ko-Kore-KR" sz="3600" b="1" dirty="0" err="1"/>
              <a:t>langkah</a:t>
            </a:r>
            <a:endParaRPr kumimoji="1" lang="en-US" altLang="ko-Kore-KR" sz="3600" dirty="0"/>
          </a:p>
          <a:p>
            <a:pPr latinLnBrk="0"/>
            <a:r>
              <a:rPr kumimoji="1" lang="en-US" altLang="ko-Kore-KR" sz="3600" dirty="0" err="1"/>
              <a:t>Tidak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sekaligus</a:t>
            </a:r>
            <a:r>
              <a:rPr kumimoji="1" lang="en-US" altLang="ko-Kore-KR" sz="3600" dirty="0"/>
              <a:t>, </a:t>
            </a:r>
            <a:r>
              <a:rPr kumimoji="1" lang="en-US" altLang="ko-Kore-KR" sz="3600" dirty="0" err="1"/>
              <a:t>tidak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terburu-buru</a:t>
            </a:r>
            <a:endParaRPr kumimoji="1" lang="en-US" altLang="ko-Kore-KR" sz="3600" dirty="0"/>
          </a:p>
          <a:p>
            <a:pPr latinLnBrk="0"/>
            <a:r>
              <a:rPr kumimoji="1" lang="en-US" altLang="ko-Kore-KR" sz="3600" dirty="0" err="1"/>
              <a:t>Tetapi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desain</a:t>
            </a:r>
            <a:r>
              <a:rPr kumimoji="1" lang="en-US" altLang="ko-Kore-KR" sz="3600" dirty="0"/>
              <a:t> yang </a:t>
            </a:r>
            <a:r>
              <a:rPr kumimoji="1" lang="en-US" altLang="ko-Kore-KR" sz="3600" dirty="0" err="1"/>
              <a:t>jelas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mengenai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tahapan</a:t>
            </a:r>
            <a:r>
              <a:rPr kumimoji="1" lang="en-US" altLang="ko-Kore-KR" sz="3600" dirty="0"/>
              <a:t> dan </a:t>
            </a:r>
            <a:r>
              <a:rPr kumimoji="1" lang="en-US" altLang="ko-Kore-KR" sz="3600" dirty="0" err="1"/>
              <a:t>langkah-langkah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menuju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serikat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pekerja</a:t>
            </a:r>
            <a:r>
              <a:rPr kumimoji="1" lang="en-US" altLang="ko-Kore-KR" sz="3600" dirty="0"/>
              <a:t> </a:t>
            </a:r>
          </a:p>
          <a:p>
            <a:pPr latinLnBrk="0"/>
            <a:r>
              <a:rPr kumimoji="1" lang="en-US" altLang="ko-Kore-KR" sz="3600" dirty="0" err="1"/>
              <a:t>Rencana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aksi</a:t>
            </a:r>
            <a:r>
              <a:rPr kumimoji="1" lang="en-US" altLang="ko-Kore-KR" sz="3600" dirty="0"/>
              <a:t> yang </a:t>
            </a:r>
            <a:r>
              <a:rPr kumimoji="1" lang="en-US" altLang="ko-Kore-KR" sz="3600" dirty="0" err="1"/>
              <a:t>realistis</a:t>
            </a:r>
            <a:r>
              <a:rPr kumimoji="1" lang="en-US" altLang="ko-Kore-KR" sz="3600" dirty="0"/>
              <a:t> dan </a:t>
            </a:r>
            <a:r>
              <a:rPr kumimoji="1" lang="en-US" altLang="ko-Kore-KR" sz="3600" dirty="0" err="1"/>
              <a:t>dapat</a:t>
            </a:r>
            <a:r>
              <a:rPr kumimoji="1" lang="en-US" altLang="ko-Kore-KR" sz="3600" dirty="0"/>
              <a:t> </a:t>
            </a:r>
            <a:r>
              <a:rPr kumimoji="1" lang="en-US" altLang="ko-Kore-KR" sz="3600" dirty="0" err="1"/>
              <a:t>dilaksanakan</a:t>
            </a:r>
            <a:endParaRPr kumimoji="1" lang="en-US" altLang="ko-Kore-KR" sz="3600" dirty="0"/>
          </a:p>
        </p:txBody>
      </p:sp>
    </p:spTree>
    <p:extLst>
      <p:ext uri="{BB962C8B-B14F-4D97-AF65-F5344CB8AC3E}">
        <p14:creationId xmlns:p14="http://schemas.microsoft.com/office/powerpoint/2010/main" val="21753826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567528-4902-C818-8C19-579B5D43B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dirty="0"/>
              <a:t>Bagian (A) </a:t>
            </a:r>
            <a:r>
              <a:rPr kumimoji="1" lang="en-US" altLang="ko-Kore-KR" dirty="0" err="1"/>
              <a:t>menuju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buruh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industri</a:t>
            </a:r>
            <a:endParaRPr kumimoji="1" lang="ko-Kore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D95076F-6C40-4B70-3D6A-023964F4C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58</a:t>
            </a:fld>
            <a:endParaRPr lang="en-GB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DA5F93A-61D5-3BEC-CD33-79E195532C4E}"/>
              </a:ext>
            </a:extLst>
          </p:cNvPr>
          <p:cNvSpPr/>
          <p:nvPr/>
        </p:nvSpPr>
        <p:spPr>
          <a:xfrm>
            <a:off x="820271" y="1690688"/>
            <a:ext cx="10654553" cy="466566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sz="4000" dirty="0" err="1"/>
              <a:t>Serikat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besar</a:t>
            </a:r>
            <a:endParaRPr kumimoji="1" lang="en-US" altLang="ko-Kore-KR" sz="4000" dirty="0"/>
          </a:p>
          <a:p>
            <a:pPr algn="ctr"/>
            <a:r>
              <a:rPr kumimoji="1" lang="en-US" altLang="ko-Kore-KR" sz="3200" dirty="0"/>
              <a:t> </a:t>
            </a:r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ko-Kore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923E132-8AEE-9442-98CD-8E68BF7683E1}"/>
              </a:ext>
            </a:extLst>
          </p:cNvPr>
          <p:cNvSpPr/>
          <p:nvPr/>
        </p:nvSpPr>
        <p:spPr>
          <a:xfrm>
            <a:off x="1380567" y="3016251"/>
            <a:ext cx="2348752" cy="306182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sz="2400" dirty="0"/>
              <a:t>Metal </a:t>
            </a:r>
          </a:p>
          <a:p>
            <a:pPr algn="ctr"/>
            <a:r>
              <a:rPr kumimoji="1" lang="en-US" altLang="ko-Kore-KR" sz="2400" dirty="0"/>
              <a:t>Section</a:t>
            </a:r>
            <a:endParaRPr kumimoji="1" lang="ko-Kore-KR" altLang="en-US" sz="2400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E9E6E4A-0786-7F54-6080-6E6009AEA286}"/>
              </a:ext>
            </a:extLst>
          </p:cNvPr>
          <p:cNvSpPr/>
          <p:nvPr/>
        </p:nvSpPr>
        <p:spPr>
          <a:xfrm>
            <a:off x="4222381" y="3043148"/>
            <a:ext cx="2070848" cy="306182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sz="2400" dirty="0"/>
              <a:t>Chemical </a:t>
            </a:r>
          </a:p>
          <a:p>
            <a:pPr algn="ctr"/>
            <a:r>
              <a:rPr kumimoji="1" lang="en-US" altLang="ko-Kore-KR" sz="2400" dirty="0"/>
              <a:t>Section</a:t>
            </a:r>
            <a:endParaRPr kumimoji="1" lang="ko-Kore-KR" altLang="en-US" sz="2400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13529EA-22C6-3DD8-BA42-0EE093656134}"/>
              </a:ext>
            </a:extLst>
          </p:cNvPr>
          <p:cNvSpPr/>
          <p:nvPr/>
        </p:nvSpPr>
        <p:spPr>
          <a:xfrm>
            <a:off x="6705601" y="3052116"/>
            <a:ext cx="2070848" cy="306182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sz="2400" dirty="0"/>
              <a:t>Energy</a:t>
            </a:r>
          </a:p>
          <a:p>
            <a:pPr algn="ctr"/>
            <a:r>
              <a:rPr kumimoji="1" lang="en-US" altLang="ko-Kore-KR" sz="2400" dirty="0"/>
              <a:t>Section</a:t>
            </a:r>
            <a:endParaRPr kumimoji="1" lang="ko-Kore-KR" altLang="en-US" sz="2400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F4D2A6E-7FE0-21F2-BEE3-AE727ABF6329}"/>
              </a:ext>
            </a:extLst>
          </p:cNvPr>
          <p:cNvSpPr/>
          <p:nvPr/>
        </p:nvSpPr>
        <p:spPr>
          <a:xfrm>
            <a:off x="9143997" y="3070045"/>
            <a:ext cx="2070848" cy="306182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sz="2400" dirty="0"/>
              <a:t>Textile </a:t>
            </a:r>
          </a:p>
          <a:p>
            <a:pPr algn="ctr"/>
            <a:r>
              <a:rPr kumimoji="1" lang="en-US" altLang="ko-Kore-KR" sz="2400" dirty="0"/>
              <a:t>Section</a:t>
            </a:r>
            <a:endParaRPr kumimoji="1" lang="ko-Kore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5573461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567528-4902-C818-8C19-579B5D43B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Bagian</a:t>
            </a:r>
            <a:r>
              <a:rPr kumimoji="1" lang="ko-KR" altLang="en-US" dirty="0"/>
              <a:t> </a:t>
            </a:r>
            <a:r>
              <a:rPr kumimoji="1" lang="en-US" altLang="ko-KR" dirty="0"/>
              <a:t>(B)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menuju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buruh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industri</a:t>
            </a:r>
            <a:endParaRPr kumimoji="1" lang="ko-Kore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D95076F-6C40-4B70-3D6A-023964F4C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59</a:t>
            </a:fld>
            <a:endParaRPr lang="en-GB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DA5F93A-61D5-3BEC-CD33-79E195532C4E}"/>
              </a:ext>
            </a:extLst>
          </p:cNvPr>
          <p:cNvSpPr/>
          <p:nvPr/>
        </p:nvSpPr>
        <p:spPr>
          <a:xfrm>
            <a:off x="820271" y="1690688"/>
            <a:ext cx="10654553" cy="46656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ko-Kore-KR" sz="4000" dirty="0" err="1">
                <a:solidFill>
                  <a:srgbClr val="FF0000"/>
                </a:solidFill>
              </a:rPr>
              <a:t>Dibawah</a:t>
            </a:r>
            <a:r>
              <a:rPr kumimoji="1" lang="en-US" altLang="ko-Kore-KR" sz="4000" dirty="0">
                <a:solidFill>
                  <a:srgbClr val="FF0000"/>
                </a:solidFill>
              </a:rPr>
              <a:t> </a:t>
            </a:r>
            <a:r>
              <a:rPr kumimoji="1" lang="en-US" altLang="ko-Kore-KR" sz="4000" dirty="0" err="1">
                <a:solidFill>
                  <a:srgbClr val="FF0000"/>
                </a:solidFill>
              </a:rPr>
              <a:t>federasi</a:t>
            </a:r>
            <a:r>
              <a:rPr kumimoji="1" lang="en-US" altLang="ko-Kore-KR" sz="4000" dirty="0">
                <a:solidFill>
                  <a:srgbClr val="FF0000"/>
                </a:solidFill>
              </a:rPr>
              <a:t> yang </a:t>
            </a:r>
            <a:r>
              <a:rPr kumimoji="1" lang="en-US" altLang="ko-Kore-KR" sz="4000" dirty="0" err="1">
                <a:solidFill>
                  <a:srgbClr val="FF0000"/>
                </a:solidFill>
              </a:rPr>
              <a:t>sama</a:t>
            </a:r>
            <a:endParaRPr kumimoji="1" lang="en-US" altLang="ko-Kore-KR" sz="4000" dirty="0">
              <a:solidFill>
                <a:srgbClr val="FF0000"/>
              </a:solidFill>
            </a:endParaRPr>
          </a:p>
          <a:p>
            <a:pPr algn="ctr"/>
            <a:r>
              <a:rPr kumimoji="1" lang="en-US" altLang="ko-Kore-KR" sz="4000" b="1" dirty="0" err="1"/>
              <a:t>Serikat</a:t>
            </a:r>
            <a:r>
              <a:rPr kumimoji="1" lang="en-US" altLang="ko-Kore-KR" sz="4000" b="1" dirty="0"/>
              <a:t> </a:t>
            </a:r>
            <a:r>
              <a:rPr kumimoji="1" lang="en-US" altLang="ko-Kore-KR" sz="4000" b="1" dirty="0" err="1"/>
              <a:t>buruh</a:t>
            </a:r>
            <a:r>
              <a:rPr kumimoji="1" lang="en-US" altLang="ko-Kore-KR" sz="4000" b="1" dirty="0"/>
              <a:t> </a:t>
            </a:r>
            <a:r>
              <a:rPr kumimoji="1" lang="en-US" altLang="ko-Kore-KR" sz="4000" b="1" dirty="0" err="1"/>
              <a:t>industri</a:t>
            </a:r>
            <a:endParaRPr kumimoji="1" lang="en-US" altLang="ko-Kore-KR" sz="4000" b="1" dirty="0"/>
          </a:p>
          <a:p>
            <a:pPr algn="ctr"/>
            <a:endParaRPr kumimoji="1" lang="en-US" altLang="ko-Kore-KR" sz="3200" dirty="0"/>
          </a:p>
          <a:p>
            <a:pPr algn="ctr"/>
            <a:r>
              <a:rPr kumimoji="1" lang="en-US" altLang="ko-Kore-KR" sz="3200" dirty="0"/>
              <a:t> </a:t>
            </a:r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ko-Kore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923E132-8AEE-9442-98CD-8E68BF7683E1}"/>
              </a:ext>
            </a:extLst>
          </p:cNvPr>
          <p:cNvSpPr/>
          <p:nvPr/>
        </p:nvSpPr>
        <p:spPr>
          <a:xfrm>
            <a:off x="1344709" y="3016251"/>
            <a:ext cx="2348752" cy="30618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sz="2400" dirty="0" err="1"/>
              <a:t>Serikat</a:t>
            </a:r>
            <a:r>
              <a:rPr kumimoji="1" lang="en-US" altLang="ko-Kore-KR" sz="2400" dirty="0"/>
              <a:t> </a:t>
            </a:r>
            <a:r>
              <a:rPr kumimoji="1" lang="en-US" altLang="ko-Kore-KR" sz="2400" dirty="0" err="1"/>
              <a:t>Pekerja</a:t>
            </a:r>
            <a:r>
              <a:rPr kumimoji="1" lang="en-US" altLang="ko-Kore-KR" sz="2400" dirty="0"/>
              <a:t> Metal</a:t>
            </a:r>
            <a:endParaRPr kumimoji="1" lang="ko-Kore-KR" altLang="en-US" sz="2400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E9E6E4A-0786-7F54-6080-6E6009AEA286}"/>
              </a:ext>
            </a:extLst>
          </p:cNvPr>
          <p:cNvSpPr/>
          <p:nvPr/>
        </p:nvSpPr>
        <p:spPr>
          <a:xfrm>
            <a:off x="4150665" y="3043148"/>
            <a:ext cx="2348752" cy="30618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sz="2400" dirty="0" err="1"/>
              <a:t>Serikat</a:t>
            </a:r>
            <a:r>
              <a:rPr kumimoji="1" lang="en-US" altLang="ko-Kore-KR" sz="2400" dirty="0"/>
              <a:t> </a:t>
            </a:r>
            <a:r>
              <a:rPr kumimoji="1" lang="en-US" altLang="ko-Kore-KR" sz="2400" dirty="0" err="1"/>
              <a:t>Pekerja</a:t>
            </a:r>
            <a:r>
              <a:rPr kumimoji="1" lang="en-US" altLang="ko-Kore-KR" sz="2400" dirty="0"/>
              <a:t> Kimia</a:t>
            </a:r>
            <a:endParaRPr kumimoji="1" lang="ko-Kore-KR" altLang="en-US" sz="2400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13529EA-22C6-3DD8-BA42-0EE093656134}"/>
              </a:ext>
            </a:extLst>
          </p:cNvPr>
          <p:cNvSpPr/>
          <p:nvPr/>
        </p:nvSpPr>
        <p:spPr>
          <a:xfrm>
            <a:off x="6633884" y="3052116"/>
            <a:ext cx="2348751" cy="30618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sz="2400" dirty="0" err="1"/>
              <a:t>Serikat</a:t>
            </a:r>
            <a:r>
              <a:rPr kumimoji="1" lang="en-US" altLang="ko-Kore-KR" sz="2400" dirty="0"/>
              <a:t> </a:t>
            </a:r>
            <a:r>
              <a:rPr kumimoji="1" lang="en-US" altLang="ko-Kore-KR" sz="2400" dirty="0" err="1"/>
              <a:t>Pekerja</a:t>
            </a:r>
            <a:r>
              <a:rPr kumimoji="1" lang="en-US" altLang="ko-Kore-KR" sz="2400" dirty="0"/>
              <a:t> </a:t>
            </a:r>
            <a:r>
              <a:rPr kumimoji="1" lang="en-US" altLang="ko-Kore-KR" sz="2400" dirty="0" err="1"/>
              <a:t>Energi</a:t>
            </a:r>
            <a:endParaRPr kumimoji="1" lang="ko-Kore-KR" altLang="en-US" sz="2400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F4D2A6E-7FE0-21F2-BEE3-AE727ABF6329}"/>
              </a:ext>
            </a:extLst>
          </p:cNvPr>
          <p:cNvSpPr/>
          <p:nvPr/>
        </p:nvSpPr>
        <p:spPr>
          <a:xfrm>
            <a:off x="9090209" y="3070045"/>
            <a:ext cx="2281519" cy="30618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sz="2400" dirty="0" err="1"/>
              <a:t>Serikat</a:t>
            </a:r>
            <a:r>
              <a:rPr kumimoji="1" lang="en-US" altLang="ko-Kore-KR" sz="2400" dirty="0"/>
              <a:t> </a:t>
            </a:r>
            <a:r>
              <a:rPr kumimoji="1" lang="en-US" altLang="ko-Kore-KR" sz="2400" dirty="0" err="1"/>
              <a:t>Pekerja</a:t>
            </a:r>
            <a:r>
              <a:rPr kumimoji="1" lang="en-US" altLang="ko-Kore-KR" sz="2400" dirty="0"/>
              <a:t> </a:t>
            </a:r>
            <a:r>
              <a:rPr kumimoji="1" lang="en-US" altLang="ko-Kore-KR" sz="2400" dirty="0" err="1"/>
              <a:t>Tekstil</a:t>
            </a:r>
            <a:endParaRPr kumimoji="1" lang="ko-Kore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9672298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567528-4902-C818-8C19-579B5D43B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ore-KR" dirty="0"/>
              <a:t>Bagian (C) </a:t>
            </a:r>
            <a:r>
              <a:rPr kumimoji="1" lang="en-US" altLang="ko-Kore-KR" dirty="0" err="1"/>
              <a:t>menuju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serikat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buruh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industri</a:t>
            </a:r>
            <a:endParaRPr kumimoji="1" lang="ko-Kore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D95076F-6C40-4B70-3D6A-023964F4C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60</a:t>
            </a:fld>
            <a:endParaRPr lang="en-GB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DA5F93A-61D5-3BEC-CD33-79E195532C4E}"/>
              </a:ext>
            </a:extLst>
          </p:cNvPr>
          <p:cNvSpPr/>
          <p:nvPr/>
        </p:nvSpPr>
        <p:spPr>
          <a:xfrm>
            <a:off x="820271" y="1291941"/>
            <a:ext cx="10654553" cy="52009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ko-Kore-KR" sz="2800" dirty="0" err="1">
                <a:solidFill>
                  <a:srgbClr val="FF0000"/>
                </a:solidFill>
              </a:rPr>
              <a:t>Hidup</a:t>
            </a:r>
            <a:r>
              <a:rPr kumimoji="1" lang="en-US" altLang="ko-Kore-KR" sz="2800" dirty="0">
                <a:solidFill>
                  <a:srgbClr val="FF0000"/>
                </a:solidFill>
              </a:rPr>
              <a:t> </a:t>
            </a:r>
            <a:r>
              <a:rPr kumimoji="1" lang="en-US" altLang="ko-Kore-KR" sz="2800" dirty="0" err="1">
                <a:solidFill>
                  <a:srgbClr val="FF0000"/>
                </a:solidFill>
              </a:rPr>
              <a:t>berdampingan</a:t>
            </a:r>
            <a:r>
              <a:rPr kumimoji="1" lang="en-US" altLang="ko-Kore-KR" sz="2800" dirty="0">
                <a:solidFill>
                  <a:srgbClr val="FF0000"/>
                </a:solidFill>
              </a:rPr>
              <a:t> </a:t>
            </a:r>
            <a:r>
              <a:rPr kumimoji="1" lang="en-US" altLang="ko-Kore-KR" sz="2800" dirty="0" err="1">
                <a:solidFill>
                  <a:srgbClr val="FF0000"/>
                </a:solidFill>
              </a:rPr>
              <a:t>dengan</a:t>
            </a:r>
            <a:r>
              <a:rPr kumimoji="1" lang="en-US" altLang="ko-Kore-KR" sz="2800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kumimoji="1" lang="en-US" altLang="ko-Kore-KR" sz="2800" dirty="0" err="1">
                <a:solidFill>
                  <a:srgbClr val="FF0000"/>
                </a:solidFill>
              </a:rPr>
              <a:t>Serikat</a:t>
            </a:r>
            <a:r>
              <a:rPr kumimoji="1" lang="en-US" altLang="ko-Kore-KR" sz="2800" dirty="0">
                <a:solidFill>
                  <a:srgbClr val="FF0000"/>
                </a:solidFill>
              </a:rPr>
              <a:t> </a:t>
            </a:r>
            <a:r>
              <a:rPr kumimoji="1" lang="en-US" altLang="ko-Kore-KR" sz="2800" dirty="0" err="1">
                <a:solidFill>
                  <a:srgbClr val="FF0000"/>
                </a:solidFill>
              </a:rPr>
              <a:t>pekerja</a:t>
            </a:r>
            <a:r>
              <a:rPr kumimoji="1" lang="en-US" altLang="ko-Kore-KR" sz="2800" dirty="0">
                <a:solidFill>
                  <a:srgbClr val="FF0000"/>
                </a:solidFill>
              </a:rPr>
              <a:t> dan </a:t>
            </a:r>
            <a:r>
              <a:rPr kumimoji="1" lang="en-US" altLang="ko-Kore-KR" sz="2800" dirty="0" err="1">
                <a:solidFill>
                  <a:srgbClr val="FF0000"/>
                </a:solidFill>
              </a:rPr>
              <a:t>serikat</a:t>
            </a:r>
            <a:r>
              <a:rPr kumimoji="1" lang="en-US" altLang="ko-Kore-KR" sz="2800" dirty="0">
                <a:solidFill>
                  <a:srgbClr val="FF0000"/>
                </a:solidFill>
              </a:rPr>
              <a:t> </a:t>
            </a:r>
            <a:r>
              <a:rPr kumimoji="1" lang="en-US" altLang="ko-Kore-KR" sz="2800" dirty="0" err="1">
                <a:solidFill>
                  <a:srgbClr val="FF0000"/>
                </a:solidFill>
              </a:rPr>
              <a:t>buruh</a:t>
            </a:r>
            <a:r>
              <a:rPr kumimoji="1" lang="en-US" altLang="ko-Kore-KR" sz="2800" dirty="0">
                <a:solidFill>
                  <a:srgbClr val="FF0000"/>
                </a:solidFill>
              </a:rPr>
              <a:t> </a:t>
            </a:r>
            <a:r>
              <a:rPr kumimoji="1" lang="en-US" altLang="ko-Kore-KR" sz="2800" dirty="0" err="1">
                <a:solidFill>
                  <a:srgbClr val="FF0000"/>
                </a:solidFill>
              </a:rPr>
              <a:t>industri</a:t>
            </a:r>
            <a:endParaRPr kumimoji="1" lang="en-US" altLang="ko-Kore-KR" sz="2800" dirty="0">
              <a:solidFill>
                <a:srgbClr val="FF0000"/>
              </a:solidFill>
            </a:endParaRPr>
          </a:p>
          <a:p>
            <a:pPr algn="ctr"/>
            <a:r>
              <a:rPr kumimoji="1" lang="en-US" altLang="ko-Kore-KR" sz="2800" dirty="0">
                <a:solidFill>
                  <a:srgbClr val="FF0000"/>
                </a:solidFill>
              </a:rPr>
              <a:t>di </a:t>
            </a:r>
            <a:r>
              <a:rPr kumimoji="1" lang="en-US" altLang="ko-Kore-KR" sz="2800" dirty="0" err="1">
                <a:solidFill>
                  <a:srgbClr val="FF0000"/>
                </a:solidFill>
              </a:rPr>
              <a:t>bawah</a:t>
            </a:r>
            <a:r>
              <a:rPr kumimoji="1" lang="en-US" altLang="ko-Kore-KR" sz="2800" dirty="0">
                <a:solidFill>
                  <a:srgbClr val="FF0000"/>
                </a:solidFill>
              </a:rPr>
              <a:t> </a:t>
            </a:r>
            <a:r>
              <a:rPr kumimoji="1" lang="en-US" altLang="ko-Kore-KR" sz="2800" dirty="0" err="1">
                <a:solidFill>
                  <a:srgbClr val="FF0000"/>
                </a:solidFill>
              </a:rPr>
              <a:t>federasi</a:t>
            </a:r>
            <a:r>
              <a:rPr kumimoji="1" lang="en-US" altLang="ko-Kore-KR" sz="2800" dirty="0">
                <a:solidFill>
                  <a:srgbClr val="FF0000"/>
                </a:solidFill>
              </a:rPr>
              <a:t> yang </a:t>
            </a:r>
            <a:r>
              <a:rPr kumimoji="1" lang="en-US" altLang="ko-Kore-KR" sz="2800" dirty="0" err="1">
                <a:solidFill>
                  <a:srgbClr val="FF0000"/>
                </a:solidFill>
              </a:rPr>
              <a:t>sama</a:t>
            </a:r>
            <a:endParaRPr kumimoji="1" lang="en-US" altLang="ko-Kore-KR" sz="3200" dirty="0"/>
          </a:p>
          <a:p>
            <a:pPr algn="ctr"/>
            <a:r>
              <a:rPr kumimoji="1" lang="en-US" altLang="ko-Kore-KR" sz="3200" dirty="0"/>
              <a:t> </a:t>
            </a:r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en-US" altLang="ko-Kore-KR" dirty="0"/>
          </a:p>
          <a:p>
            <a:pPr algn="ctr"/>
            <a:endParaRPr kumimoji="1" lang="ko-Kore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923E132-8AEE-9442-98CD-8E68BF7683E1}"/>
              </a:ext>
            </a:extLst>
          </p:cNvPr>
          <p:cNvSpPr/>
          <p:nvPr/>
        </p:nvSpPr>
        <p:spPr>
          <a:xfrm>
            <a:off x="1386911" y="3206186"/>
            <a:ext cx="9161928" cy="3142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sz="3200" dirty="0" err="1"/>
              <a:t>Federasi</a:t>
            </a:r>
            <a:r>
              <a:rPr kumimoji="1" lang="en-US" altLang="ko-Kore-KR" sz="3200" dirty="0"/>
              <a:t> </a:t>
            </a:r>
            <a:r>
              <a:rPr kumimoji="1" lang="en-US" altLang="ko-Kore-KR" sz="3200" dirty="0" err="1"/>
              <a:t>Industri</a:t>
            </a:r>
            <a:endParaRPr kumimoji="1" lang="en-US" altLang="ko-Kore-KR" sz="3200" dirty="0"/>
          </a:p>
          <a:p>
            <a:endParaRPr kumimoji="1" lang="en-US" altLang="ko-Kore-KR" sz="3200" dirty="0"/>
          </a:p>
          <a:p>
            <a:endParaRPr kumimoji="1" lang="en-US" altLang="ko-Kore-KR" sz="3200" dirty="0"/>
          </a:p>
          <a:p>
            <a:endParaRPr kumimoji="1" lang="en-US" altLang="ko-Kore-KR" sz="3200" dirty="0"/>
          </a:p>
          <a:p>
            <a:endParaRPr kumimoji="1" lang="en-US" altLang="ko-Kore-KR" sz="3200" dirty="0"/>
          </a:p>
          <a:p>
            <a:r>
              <a:rPr kumimoji="1" lang="en-US" altLang="ko-Kore-KR" sz="3200" dirty="0"/>
              <a:t>      </a:t>
            </a:r>
            <a:endParaRPr kumimoji="1" lang="ko-Kore-KR" altLang="en-US" sz="3200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13529EA-22C6-3DD8-BA42-0EE093656134}"/>
              </a:ext>
            </a:extLst>
          </p:cNvPr>
          <p:cNvSpPr/>
          <p:nvPr/>
        </p:nvSpPr>
        <p:spPr>
          <a:xfrm>
            <a:off x="8139943" y="3397624"/>
            <a:ext cx="2052929" cy="27028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sz="2400" dirty="0" err="1"/>
              <a:t>Serikat</a:t>
            </a:r>
            <a:r>
              <a:rPr kumimoji="1" lang="en-US" altLang="ko-Kore-KR" sz="2400" dirty="0"/>
              <a:t> </a:t>
            </a:r>
            <a:r>
              <a:rPr kumimoji="1" lang="en-US" altLang="ko-Kore-KR" sz="2400" dirty="0" err="1"/>
              <a:t>buruh</a:t>
            </a:r>
            <a:r>
              <a:rPr kumimoji="1" lang="en-US" altLang="ko-Kore-KR" sz="2400" dirty="0"/>
              <a:t> </a:t>
            </a:r>
            <a:r>
              <a:rPr kumimoji="1" lang="en-US" altLang="ko-Kore-KR" sz="2400" dirty="0" err="1"/>
              <a:t>Industri</a:t>
            </a:r>
            <a:endParaRPr kumimoji="1" lang="ko-Kore-KR" altLang="en-US" sz="2400" dirty="0"/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FF75F80C-EAEF-2A59-8277-4EED4A14F41F}"/>
              </a:ext>
            </a:extLst>
          </p:cNvPr>
          <p:cNvSpPr/>
          <p:nvPr/>
        </p:nvSpPr>
        <p:spPr>
          <a:xfrm>
            <a:off x="3962400" y="5181600"/>
            <a:ext cx="502024" cy="55478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654F4B93-0337-B4B5-BBD6-8986D1316EC8}"/>
              </a:ext>
            </a:extLst>
          </p:cNvPr>
          <p:cNvSpPr/>
          <p:nvPr/>
        </p:nvSpPr>
        <p:spPr>
          <a:xfrm>
            <a:off x="4760258" y="5334000"/>
            <a:ext cx="502024" cy="55478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B5C04A08-DCF1-203E-3C3D-D36A3CA061E6}"/>
              </a:ext>
            </a:extLst>
          </p:cNvPr>
          <p:cNvSpPr/>
          <p:nvPr/>
        </p:nvSpPr>
        <p:spPr>
          <a:xfrm>
            <a:off x="4114800" y="4077916"/>
            <a:ext cx="914400" cy="986116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F430CBC4-2401-327A-AA51-CF97B6C52E89}"/>
              </a:ext>
            </a:extLst>
          </p:cNvPr>
          <p:cNvSpPr/>
          <p:nvPr/>
        </p:nvSpPr>
        <p:spPr>
          <a:xfrm>
            <a:off x="6732492" y="5334000"/>
            <a:ext cx="502024" cy="55478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19B68D94-4F66-1EDB-2E68-3566D2764410}"/>
              </a:ext>
            </a:extLst>
          </p:cNvPr>
          <p:cNvSpPr/>
          <p:nvPr/>
        </p:nvSpPr>
        <p:spPr>
          <a:xfrm>
            <a:off x="3379695" y="4688542"/>
            <a:ext cx="502024" cy="55478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272844E5-9190-519C-529F-75F9B5E76D2C}"/>
              </a:ext>
            </a:extLst>
          </p:cNvPr>
          <p:cNvSpPr/>
          <p:nvPr/>
        </p:nvSpPr>
        <p:spPr>
          <a:xfrm>
            <a:off x="2599767" y="5486400"/>
            <a:ext cx="502024" cy="55478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342D8193-6E25-6B5F-F94A-38F888957642}"/>
              </a:ext>
            </a:extLst>
          </p:cNvPr>
          <p:cNvSpPr/>
          <p:nvPr/>
        </p:nvSpPr>
        <p:spPr>
          <a:xfrm>
            <a:off x="3236260" y="3756214"/>
            <a:ext cx="502024" cy="55478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465EB932-045D-0E62-3838-4B326038A40E}"/>
              </a:ext>
            </a:extLst>
          </p:cNvPr>
          <p:cNvSpPr/>
          <p:nvPr/>
        </p:nvSpPr>
        <p:spPr>
          <a:xfrm>
            <a:off x="3299014" y="5647768"/>
            <a:ext cx="502024" cy="55478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EA8AA387-2CCF-FDA0-A7A1-A083A4378343}"/>
              </a:ext>
            </a:extLst>
          </p:cNvPr>
          <p:cNvSpPr/>
          <p:nvPr/>
        </p:nvSpPr>
        <p:spPr>
          <a:xfrm>
            <a:off x="5549152" y="5736384"/>
            <a:ext cx="277913" cy="259978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E7F2CE99-3C68-91CB-FBCA-3A5C1C6003E9}"/>
              </a:ext>
            </a:extLst>
          </p:cNvPr>
          <p:cNvSpPr/>
          <p:nvPr/>
        </p:nvSpPr>
        <p:spPr>
          <a:xfrm>
            <a:off x="1810873" y="4500282"/>
            <a:ext cx="788894" cy="71615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CC1AA236-87E1-CA67-2FC3-DCB5DC9D10E2}"/>
              </a:ext>
            </a:extLst>
          </p:cNvPr>
          <p:cNvSpPr/>
          <p:nvPr/>
        </p:nvSpPr>
        <p:spPr>
          <a:xfrm>
            <a:off x="6364939" y="5888784"/>
            <a:ext cx="277913" cy="259978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7E597853-2306-2DEE-27F5-A11245AE6F7F}"/>
              </a:ext>
            </a:extLst>
          </p:cNvPr>
          <p:cNvSpPr/>
          <p:nvPr/>
        </p:nvSpPr>
        <p:spPr>
          <a:xfrm>
            <a:off x="5853952" y="4893704"/>
            <a:ext cx="277913" cy="259978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F1948C03-FE69-7C76-6615-10F598C186CD}"/>
              </a:ext>
            </a:extLst>
          </p:cNvPr>
          <p:cNvSpPr/>
          <p:nvPr/>
        </p:nvSpPr>
        <p:spPr>
          <a:xfrm>
            <a:off x="6006352" y="4077916"/>
            <a:ext cx="277913" cy="259978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6132FB06-C680-06E6-C554-EA6B4E6C3874}"/>
              </a:ext>
            </a:extLst>
          </p:cNvPr>
          <p:cNvSpPr/>
          <p:nvPr/>
        </p:nvSpPr>
        <p:spPr>
          <a:xfrm>
            <a:off x="6158752" y="5306080"/>
            <a:ext cx="277913" cy="259978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5BA1A982-7DDA-BE12-47DD-4DC500E3AC81}"/>
              </a:ext>
            </a:extLst>
          </p:cNvPr>
          <p:cNvSpPr/>
          <p:nvPr/>
        </p:nvSpPr>
        <p:spPr>
          <a:xfrm>
            <a:off x="6311152" y="4830951"/>
            <a:ext cx="277913" cy="259978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3586986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C6DB07-5812-2104-B1FC-470068945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ko-Kore-KR" sz="4000" dirty="0" err="1"/>
              <a:t>Apa</a:t>
            </a:r>
            <a:r>
              <a:rPr kumimoji="1" lang="en-US" altLang="ko-Kore-KR" sz="4000" dirty="0"/>
              <a:t> yang </a:t>
            </a:r>
            <a:r>
              <a:rPr kumimoji="1" lang="en-US" altLang="ko-Kore-KR" sz="4000" dirty="0" err="1"/>
              <a:t>harus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dilakukan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untuk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serikat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pekerja</a:t>
            </a:r>
            <a:r>
              <a:rPr kumimoji="1" lang="en-US" altLang="ko-Kore-KR" sz="4000" dirty="0"/>
              <a:t>:  </a:t>
            </a:r>
            <a:r>
              <a:rPr kumimoji="1" lang="en-US" altLang="ko-Kore-KR" sz="4000" dirty="0" err="1"/>
              <a:t>Pergilah</a:t>
            </a:r>
            <a:r>
              <a:rPr kumimoji="1" lang="en-US" altLang="ko-Kore-KR" sz="4000" dirty="0"/>
              <a:t> dan </a:t>
            </a:r>
            <a:r>
              <a:rPr kumimoji="1" lang="en-US" altLang="ko-Kore-KR" sz="4000" dirty="0" err="1"/>
              <a:t>bekerjalah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bersama</a:t>
            </a:r>
            <a:r>
              <a:rPr kumimoji="1" lang="en-US" altLang="ko-Kore-KR" sz="4000" dirty="0"/>
              <a:t> di </a:t>
            </a:r>
            <a:r>
              <a:rPr kumimoji="1" lang="en-US" altLang="ko-Kore-KR" sz="4000" dirty="0" err="1"/>
              <a:t>luar</a:t>
            </a:r>
            <a:r>
              <a:rPr kumimoji="1" lang="en-US" altLang="ko-Kore-KR" sz="4000" dirty="0"/>
              <a:t> </a:t>
            </a:r>
            <a:r>
              <a:rPr kumimoji="1" lang="en-US" altLang="ko-Kore-KR" sz="4000" dirty="0" err="1"/>
              <a:t>perusahaan</a:t>
            </a:r>
            <a:r>
              <a:rPr kumimoji="1" lang="en-US" altLang="ko-Kore-KR" sz="4000" dirty="0"/>
              <a:t>, </a:t>
            </a:r>
            <a:endParaRPr kumimoji="1" lang="ko-Kore-KR" altLang="en-US" sz="40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56E1EC9-4C5A-1CA2-92A5-268589572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703" y="1951128"/>
            <a:ext cx="3160059" cy="4351338"/>
          </a:xfrm>
        </p:spPr>
        <p:txBody>
          <a:bodyPr>
            <a:normAutofit fontScale="92500"/>
          </a:bodyPr>
          <a:lstStyle/>
          <a:p>
            <a:pPr marL="0" indent="0" latinLnBrk="0">
              <a:buNone/>
            </a:pPr>
            <a:r>
              <a:rPr kumimoji="1" lang="en-US" altLang="ko-Kore-KR" b="1" dirty="0" err="1"/>
              <a:t>Kegiatan</a:t>
            </a:r>
            <a:r>
              <a:rPr kumimoji="1" lang="en-US" altLang="ko-Kore-KR" b="1" dirty="0"/>
              <a:t> Bersama</a:t>
            </a:r>
          </a:p>
          <a:p>
            <a:pPr latinLnBrk="0">
              <a:buFont typeface="Wingdings" pitchFamily="2" charset="2"/>
              <a:buChar char="§"/>
            </a:pPr>
            <a:r>
              <a:rPr kumimoji="1" lang="en-US" altLang="ko-Kore-KR" dirty="0" err="1"/>
              <a:t>Pelatihan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bersama</a:t>
            </a:r>
            <a:endParaRPr kumimoji="1" lang="en-US" altLang="ko-Kore-KR" dirty="0"/>
          </a:p>
          <a:p>
            <a:pPr latinLnBrk="0">
              <a:buFont typeface="Wingdings" pitchFamily="2" charset="2"/>
              <a:buChar char="§"/>
            </a:pPr>
            <a:r>
              <a:rPr kumimoji="1" lang="en-US" altLang="ko-Kore-KR" dirty="0" err="1"/>
              <a:t>Kampanye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bersama</a:t>
            </a:r>
            <a:endParaRPr kumimoji="1" lang="en-US" altLang="ko-Kore-KR" dirty="0"/>
          </a:p>
          <a:p>
            <a:pPr latinLnBrk="0">
              <a:buFont typeface="Wingdings" pitchFamily="2" charset="2"/>
              <a:buChar char="§"/>
            </a:pPr>
            <a:r>
              <a:rPr kumimoji="1" lang="en-US" altLang="ko-Kore-KR" dirty="0" err="1"/>
              <a:t>Perjuangan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bersama</a:t>
            </a:r>
            <a:r>
              <a:rPr kumimoji="1" lang="en-US" altLang="ko-Kore-KR" dirty="0"/>
              <a:t> </a:t>
            </a:r>
          </a:p>
          <a:p>
            <a:pPr latinLnBrk="0">
              <a:buFont typeface="Wingdings" pitchFamily="2" charset="2"/>
              <a:buChar char="§"/>
            </a:pPr>
            <a:r>
              <a:rPr kumimoji="1" lang="en-US" altLang="ko-Kore-KR" dirty="0" err="1"/>
              <a:t>Pertemuan</a:t>
            </a:r>
            <a:r>
              <a:rPr kumimoji="1" lang="en-US" altLang="ko-Kore-KR" dirty="0"/>
              <a:t> dan </a:t>
            </a:r>
            <a:r>
              <a:rPr kumimoji="1" lang="en-US" altLang="ko-Kore-KR" dirty="0" err="1"/>
              <a:t>pertemuan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bersama</a:t>
            </a:r>
            <a:endParaRPr kumimoji="1" lang="en-US" altLang="ko-Kore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3135ADE-101B-2D57-8C12-6DBE5103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43B1-131D-AB46-BD4D-28B5787E95C9}" type="slidenum">
              <a:rPr lang="en-GB" smtClean="0"/>
              <a:t>61</a:t>
            </a:fld>
            <a:endParaRPr lang="en-GB" dirty="0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7936D23D-7B61-9881-BB94-EE83334410AB}"/>
              </a:ext>
            </a:extLst>
          </p:cNvPr>
          <p:cNvSpPr txBox="1">
            <a:spLocks/>
          </p:cNvSpPr>
          <p:nvPr/>
        </p:nvSpPr>
        <p:spPr>
          <a:xfrm>
            <a:off x="4217897" y="1960095"/>
            <a:ext cx="3160059" cy="453277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b="1" dirty="0" err="1"/>
              <a:t>Upaya-upaya</a:t>
            </a:r>
            <a:r>
              <a:rPr kumimoji="1" lang="en-US" altLang="ko-Kore-KR" b="1" dirty="0"/>
              <a:t> PKB </a:t>
            </a:r>
            <a:r>
              <a:rPr kumimoji="1" lang="en-US" altLang="ko-Kore-KR" b="1" dirty="0" err="1"/>
              <a:t>bersama</a:t>
            </a:r>
            <a:endParaRPr kumimoji="1" lang="en-US" altLang="ko-Kore-KR" b="1" dirty="0"/>
          </a:p>
          <a:p>
            <a:pPr latinLnBrk="0"/>
            <a:r>
              <a:rPr kumimoji="1" lang="en-US" altLang="ko-Kore-KR" dirty="0" err="1"/>
              <a:t>Mengembangkan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tuntutan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bersama</a:t>
            </a:r>
            <a:r>
              <a:rPr kumimoji="1" lang="en-US" altLang="ko-Kore-KR" dirty="0"/>
              <a:t> </a:t>
            </a:r>
          </a:p>
          <a:p>
            <a:pPr latinLnBrk="0"/>
            <a:r>
              <a:rPr kumimoji="1" lang="en-US" altLang="ko-Kore-KR" dirty="0" err="1"/>
              <a:t>Perundingan</a:t>
            </a:r>
            <a:r>
              <a:rPr kumimoji="1" lang="en-US" altLang="ko-Kore-KR" dirty="0"/>
              <a:t> PKB </a:t>
            </a:r>
            <a:r>
              <a:rPr kumimoji="1" lang="en-US" altLang="ko-Kore-KR" dirty="0" err="1"/>
              <a:t>dikoordinasikan</a:t>
            </a:r>
            <a:r>
              <a:rPr kumimoji="1" lang="en-US" altLang="ko-Kore-KR" dirty="0"/>
              <a:t> oleh </a:t>
            </a:r>
            <a:r>
              <a:rPr kumimoji="1" lang="en-US" altLang="ko-Kore-KR" dirty="0" err="1"/>
              <a:t>federasi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Mulai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bersama</a:t>
            </a:r>
            <a:r>
              <a:rPr kumimoji="1" lang="en-US" altLang="ko-Kore-KR" dirty="0"/>
              <a:t> </a:t>
            </a:r>
          </a:p>
          <a:p>
            <a:pPr latinLnBrk="0"/>
            <a:r>
              <a:rPr kumimoji="1" lang="en-US" altLang="ko-Kore-KR" dirty="0" err="1"/>
              <a:t>Berbagi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bersama</a:t>
            </a:r>
            <a:r>
              <a:rPr kumimoji="1" lang="en-US" altLang="ko-Kore-KR" dirty="0"/>
              <a:t> </a:t>
            </a:r>
          </a:p>
          <a:p>
            <a:pPr latinLnBrk="0"/>
            <a:r>
              <a:rPr kumimoji="1" lang="en-US" altLang="ko-Kore-KR" dirty="0" err="1"/>
              <a:t>Selesaikan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bersama</a:t>
            </a:r>
            <a:r>
              <a:rPr kumimoji="1" lang="en-US" altLang="ko-Kore-KR" dirty="0"/>
              <a:t> </a:t>
            </a:r>
          </a:p>
          <a:p>
            <a:pPr latinLnBrk="0"/>
            <a:r>
              <a:rPr kumimoji="1" lang="en-US" altLang="ko-Kore-KR" dirty="0" err="1"/>
              <a:t>Mencoba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tawar-menawar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dengan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banyak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pemberi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kerja</a:t>
            </a:r>
            <a:endParaRPr kumimoji="1" lang="en-US" altLang="ko-Kore-KR" dirty="0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4CCB376A-A15B-AD8A-8890-9BBA83A061AC}"/>
              </a:ext>
            </a:extLst>
          </p:cNvPr>
          <p:cNvSpPr txBox="1">
            <a:spLocks/>
          </p:cNvSpPr>
          <p:nvPr/>
        </p:nvSpPr>
        <p:spPr>
          <a:xfrm>
            <a:off x="7776887" y="1951130"/>
            <a:ext cx="3160059" cy="453277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</a:pPr>
            <a:r>
              <a:rPr kumimoji="1" lang="en-US" altLang="ko-Kore-KR" b="1" dirty="0" err="1"/>
              <a:t>Komite</a:t>
            </a:r>
            <a:r>
              <a:rPr kumimoji="1" lang="en-US" altLang="ko-Kore-KR" b="1" dirty="0"/>
              <a:t> Reformasi </a:t>
            </a:r>
            <a:r>
              <a:rPr kumimoji="1" lang="en-US" altLang="ko-Kore-KR" b="1" dirty="0" err="1"/>
              <a:t>Serikat</a:t>
            </a:r>
            <a:r>
              <a:rPr kumimoji="1" lang="en-US" altLang="ko-Kore-KR" b="1" dirty="0"/>
              <a:t> </a:t>
            </a:r>
            <a:r>
              <a:rPr kumimoji="1" lang="en-US" altLang="ko-Kore-KR" b="1" dirty="0" err="1"/>
              <a:t>Pekerja</a:t>
            </a:r>
            <a:endParaRPr kumimoji="1" lang="en-US" altLang="ko-Kore-KR" b="1" dirty="0"/>
          </a:p>
          <a:p>
            <a:pPr latinLnBrk="0"/>
            <a:r>
              <a:rPr kumimoji="1" lang="en-US" altLang="ko-Kore-KR" dirty="0"/>
              <a:t>Tim </a:t>
            </a:r>
            <a:r>
              <a:rPr kumimoji="1" lang="en-US" altLang="ko-Kore-KR" dirty="0" err="1"/>
              <a:t>Satuan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Tugas</a:t>
            </a:r>
            <a:endParaRPr kumimoji="1" lang="en-US" altLang="ko-Kore-KR" dirty="0"/>
          </a:p>
          <a:p>
            <a:pPr latinLnBrk="0"/>
            <a:r>
              <a:rPr kumimoji="1" lang="en-US" altLang="ko-Kore-KR" dirty="0"/>
              <a:t>Para </a:t>
            </a:r>
            <a:r>
              <a:rPr kumimoji="1" lang="en-US" altLang="ko-Kore-KR" dirty="0" err="1"/>
              <a:t>pemimpin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kunci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Mengembangkan</a:t>
            </a:r>
            <a:r>
              <a:rPr kumimoji="1" lang="en-US" altLang="ko-Kore-KR" dirty="0"/>
              <a:t> strategi dan </a:t>
            </a:r>
            <a:r>
              <a:rPr kumimoji="1" lang="en-US" altLang="ko-Kore-KR" dirty="0" err="1"/>
              <a:t>rencana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Memantau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pelaksanaan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rencana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Koordinasi</a:t>
            </a:r>
            <a:endParaRPr kumimoji="1" lang="en-US" altLang="ko-Kore-KR" dirty="0"/>
          </a:p>
          <a:p>
            <a:pPr latinLnBrk="0"/>
            <a:r>
              <a:rPr kumimoji="1" lang="en-US" altLang="ko-Kore-KR" dirty="0" err="1"/>
              <a:t>Kunjungan</a:t>
            </a:r>
            <a:r>
              <a:rPr kumimoji="1" lang="en-US" altLang="ko-Kore-KR" dirty="0"/>
              <a:t> </a:t>
            </a:r>
            <a:r>
              <a:rPr kumimoji="1" lang="en-US" altLang="ko-Kore-KR" dirty="0" err="1"/>
              <a:t>studi</a:t>
            </a:r>
            <a:r>
              <a:rPr kumimoji="1" lang="en-US" altLang="ko-Kore-K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55900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19376DC-9B6E-C141-86CA-4A3AFF7A2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46" y="351700"/>
            <a:ext cx="10116890" cy="5869806"/>
          </a:xfrm>
          <a:prstGeom prst="rect">
            <a:avLst/>
          </a:prstGeom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883F619C-3550-BF4E-ABCF-80DCF5D34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222E-0BB6-934E-A679-925F160FA7CF}" type="slidenum">
              <a:rPr lang="en-GB" smtClean="0"/>
              <a:t>62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9836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45905</TotalTime>
  <Words>3460</Words>
  <Application>Microsoft Macintosh PowerPoint</Application>
  <PresentationFormat>Widescreen</PresentationFormat>
  <Paragraphs>877</Paragraphs>
  <Slides>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0" baseType="lpstr">
      <vt:lpstr>Apple SD Gothic Neo</vt:lpstr>
      <vt:lpstr>맑은 고딕</vt:lpstr>
      <vt:lpstr>-webkit-standard</vt:lpstr>
      <vt:lpstr>Arial</vt:lpstr>
      <vt:lpstr>Calibri</vt:lpstr>
      <vt:lpstr>Noto Sans</vt:lpstr>
      <vt:lpstr>Wingdings</vt:lpstr>
      <vt:lpstr>Office 테마</vt:lpstr>
      <vt:lpstr>GFA &amp; Industrial Unionism  (Perjanjian Kerangka Kerja Global &amp; Serikat Buruh berbasis Industri)</vt:lpstr>
      <vt:lpstr>IndustriALL Global Union  Rencana Aksi 2021-2025  Tujuan Strategis </vt:lpstr>
      <vt:lpstr>Pemahaman Praktik dari  Konvensi-Konvensi  ILO</vt:lpstr>
      <vt:lpstr>PowerPoint Presentation</vt:lpstr>
      <vt:lpstr>Organisasi Perburuhan Internasional (ILO)  di bentuk pada Oktober-November 1919 Tidak ada kedamaian yang permanen tanpa keadilan sosial”</vt:lpstr>
      <vt:lpstr>Konvensi ILO  No 1, 1919</vt:lpstr>
      <vt:lpstr>PowerPoint Presentation</vt:lpstr>
      <vt:lpstr>Pertanyaan</vt:lpstr>
      <vt:lpstr>PowerPoint Presentation</vt:lpstr>
      <vt:lpstr>Pertanyaan</vt:lpstr>
      <vt:lpstr>PowerPoint Presentation</vt:lpstr>
      <vt:lpstr>PowerPoint Presentation</vt:lpstr>
      <vt:lpstr>PowerPoint Presentation</vt:lpstr>
      <vt:lpstr>Pertanyaan</vt:lpstr>
      <vt:lpstr>Ratifikasi adalah komitmen politik dan hukum dari negara anggota ILO untuk membuat undang-undang, peraturan, dan kebijakan nasional yang sejalan dengan Konvensi ILO</vt:lpstr>
      <vt:lpstr>Pertanyaan: Ratifikasi ILO untuk …….</vt:lpstr>
      <vt:lpstr>Konvensi ILO yang diratifikasi oleh Indonesia (20 of 191 – 10.5%)</vt:lpstr>
      <vt:lpstr>10 Konvensi Fundamental</vt:lpstr>
      <vt:lpstr>Deklarasi ILO tentang Prinsip-prinsip dan Hak-hak Dasar di Tempat Kerja (FPRW), 1998 (diamandemen pada tahun 2022)</vt:lpstr>
      <vt:lpstr>10 Konvensi Fundamental</vt:lpstr>
      <vt:lpstr>Ratifikasi Konvensi Fundamental oleh negara</vt:lpstr>
      <vt:lpstr>Pemahaman tentang Konvensi ILO 87 dan 98. Juga, C135 untuk mendukung C87 dan C98 </vt:lpstr>
      <vt:lpstr>Konvensi Kebebasan Berserikat dan Perlindungan Hak untuk Berorganisasi, 1948 (No. 87) </vt:lpstr>
      <vt:lpstr>PowerPoint Presentation</vt:lpstr>
      <vt:lpstr>Konvensi Hak untuk Berorganisasi dan Perundingan Bersama, 1949 (No. 98)</vt:lpstr>
      <vt:lpstr>PowerPoint Presentation</vt:lpstr>
      <vt:lpstr>Konvensi Perwakilan Pekerja, 1971  (No 135)</vt:lpstr>
      <vt:lpstr>Arti dari Perwakilan Pekerja  (Konvensi ILO No. 135)</vt:lpstr>
      <vt:lpstr>PowerPoint Presentation</vt:lpstr>
      <vt:lpstr>Masalah Besar Lainnya  Konvensi ILO untuk K3</vt:lpstr>
      <vt:lpstr>PowerPoint Presentation</vt:lpstr>
      <vt:lpstr>PowerPoint Presentation</vt:lpstr>
      <vt:lpstr>Apa yang harus dilakukan dengan Konvensi ILO?</vt:lpstr>
      <vt:lpstr>Standar-standar internasional  untuk Dialog Sosial</vt:lpstr>
      <vt:lpstr>Standar-standar internasional untuk dialog sosial</vt:lpstr>
      <vt:lpstr>Deklarasi Internasional PBB tentang Hak Asasi Manusia</vt:lpstr>
      <vt:lpstr>Global Compact PBB  Inisiatif untuk Tanggung Jawab Sosial Perusahaan </vt:lpstr>
      <vt:lpstr>Prinsip-Prinsip Panduan PBB tentang Bisnis dan Hak Asasi Manusia (UNGP)</vt:lpstr>
      <vt:lpstr>Instrumen ILO</vt:lpstr>
      <vt:lpstr>Pedoman OECD bagi Perusahaan Multinasional</vt:lpstr>
      <vt:lpstr>Panduan ISO 26000 tentang CSR</vt:lpstr>
      <vt:lpstr>Perjanjian Kerangka Kerja Global /GFA)</vt:lpstr>
      <vt:lpstr>Definisi Dialog Sosial ILO</vt:lpstr>
      <vt:lpstr>Poin-poin umum dari standar internasional</vt:lpstr>
      <vt:lpstr>Apa yang harus dilakukan dengan standar internasional untuk dialog sosial </vt:lpstr>
      <vt:lpstr>Prinsip dan Jalur untuk Serikat Buruh Industri </vt:lpstr>
      <vt:lpstr>Pertanyaan</vt:lpstr>
      <vt:lpstr>PowerPoint Presentation</vt:lpstr>
      <vt:lpstr>PowerPoint Presentation</vt:lpstr>
      <vt:lpstr>PowerPoint Presentation</vt:lpstr>
      <vt:lpstr>PowerPoint Presentation</vt:lpstr>
      <vt:lpstr>Serikat buruh perusahaan versus Serikat Buruh Industri</vt:lpstr>
      <vt:lpstr>Perbandingan Afiliasi IndustriALL</vt:lpstr>
      <vt:lpstr>Prinsip-prinsip serikat buruh Industri</vt:lpstr>
      <vt:lpstr>Prinsip-prinsip serikat buruh industri</vt:lpstr>
      <vt:lpstr>Prinsip-prinsip serikat buruh industri</vt:lpstr>
      <vt:lpstr>Prinsip-prinsip dari serikat buruh industri</vt:lpstr>
      <vt:lpstr>Bagian (A) menuju serikat buruh industri</vt:lpstr>
      <vt:lpstr>Bagian (B) menuju serikat buruh industri</vt:lpstr>
      <vt:lpstr>Bagian (C) menuju serikat buruh industri</vt:lpstr>
      <vt:lpstr>Apa yang harus dilakukan untuk serikat pekerja:  Pergilah dan bekerjalah bersama di luar perusahaan,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Office 사용자</dc:creator>
  <cp:lastModifiedBy>indah Saptorini</cp:lastModifiedBy>
  <cp:revision>127</cp:revision>
  <dcterms:created xsi:type="dcterms:W3CDTF">2019-07-01T03:17:48Z</dcterms:created>
  <dcterms:modified xsi:type="dcterms:W3CDTF">2024-07-19T06:13:59Z</dcterms:modified>
</cp:coreProperties>
</file>