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4" r:id="rId1"/>
  </p:sldMasterIdLst>
  <p:sldIdLst>
    <p:sldId id="256" r:id="rId2"/>
    <p:sldId id="368" r:id="rId3"/>
    <p:sldId id="369" r:id="rId4"/>
    <p:sldId id="258" r:id="rId5"/>
    <p:sldId id="257" r:id="rId6"/>
    <p:sldId id="259" r:id="rId7"/>
    <p:sldId id="370" r:id="rId8"/>
    <p:sldId id="371" r:id="rId9"/>
    <p:sldId id="372" r:id="rId10"/>
    <p:sldId id="373" r:id="rId11"/>
    <p:sldId id="260" r:id="rId12"/>
    <p:sldId id="261" r:id="rId13"/>
    <p:sldId id="263" r:id="rId14"/>
    <p:sldId id="264" r:id="rId15"/>
    <p:sldId id="262" r:id="rId16"/>
    <p:sldId id="267" r:id="rId17"/>
    <p:sldId id="266" r:id="rId18"/>
    <p:sldId id="268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374" r:id="rId33"/>
    <p:sldId id="381" r:id="rId34"/>
    <p:sldId id="295" r:id="rId35"/>
    <p:sldId id="296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  <p:sldId id="324" r:id="rId63"/>
    <p:sldId id="325" r:id="rId64"/>
    <p:sldId id="326" r:id="rId65"/>
    <p:sldId id="327" r:id="rId66"/>
    <p:sldId id="328" r:id="rId67"/>
    <p:sldId id="329" r:id="rId68"/>
    <p:sldId id="330" r:id="rId69"/>
    <p:sldId id="331" r:id="rId70"/>
    <p:sldId id="332" r:id="rId71"/>
    <p:sldId id="334" r:id="rId72"/>
    <p:sldId id="335" r:id="rId73"/>
    <p:sldId id="336" r:id="rId74"/>
    <p:sldId id="337" r:id="rId75"/>
    <p:sldId id="338" r:id="rId76"/>
    <p:sldId id="339" r:id="rId77"/>
    <p:sldId id="340" r:id="rId78"/>
    <p:sldId id="341" r:id="rId79"/>
    <p:sldId id="342" r:id="rId80"/>
    <p:sldId id="343" r:id="rId81"/>
    <p:sldId id="344" r:id="rId82"/>
    <p:sldId id="345" r:id="rId83"/>
    <p:sldId id="346" r:id="rId84"/>
    <p:sldId id="347" r:id="rId85"/>
    <p:sldId id="348" r:id="rId86"/>
    <p:sldId id="349" r:id="rId87"/>
    <p:sldId id="350" r:id="rId88"/>
    <p:sldId id="351" r:id="rId89"/>
    <p:sldId id="352" r:id="rId90"/>
    <p:sldId id="353" r:id="rId91"/>
    <p:sldId id="354" r:id="rId92"/>
    <p:sldId id="355" r:id="rId93"/>
    <p:sldId id="356" r:id="rId94"/>
    <p:sldId id="357" r:id="rId95"/>
    <p:sldId id="358" r:id="rId96"/>
    <p:sldId id="359" r:id="rId97"/>
    <p:sldId id="360" r:id="rId98"/>
    <p:sldId id="361" r:id="rId99"/>
    <p:sldId id="362" r:id="rId100"/>
    <p:sldId id="363" r:id="rId101"/>
    <p:sldId id="364" r:id="rId102"/>
    <p:sldId id="365" r:id="rId10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/>
    <p:restoredTop sz="96170"/>
  </p:normalViewPr>
  <p:slideViewPr>
    <p:cSldViewPr snapToGrid="0">
      <p:cViewPr varScale="1">
        <p:scale>
          <a:sx n="50" d="100"/>
          <a:sy n="50" d="100"/>
        </p:scale>
        <p:origin x="168" y="1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D2B8B4-7813-4362-86DE-80AB048E8ED8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45DFBD6-E927-4868-A59E-0BAE94BD0607}">
      <dgm:prSet/>
      <dgm:spPr/>
      <dgm:t>
        <a:bodyPr/>
        <a:lstStyle/>
        <a:p>
          <a:r>
            <a:rPr lang="en-US"/>
            <a:t>Apa yang anda ketahui tentang struktur dan skala upah?</a:t>
          </a:r>
        </a:p>
      </dgm:t>
    </dgm:pt>
    <dgm:pt modelId="{BFD606F7-D9A0-4F85-9270-A41CB21FC616}" type="parTrans" cxnId="{6DA10690-65BA-42E0-ADE8-E8220B6F3459}">
      <dgm:prSet/>
      <dgm:spPr/>
      <dgm:t>
        <a:bodyPr/>
        <a:lstStyle/>
        <a:p>
          <a:endParaRPr lang="en-US"/>
        </a:p>
      </dgm:t>
    </dgm:pt>
    <dgm:pt modelId="{A9C61A28-512A-4B9F-B15F-C8952D75B217}" type="sibTrans" cxnId="{6DA10690-65BA-42E0-ADE8-E8220B6F3459}">
      <dgm:prSet/>
      <dgm:spPr/>
      <dgm:t>
        <a:bodyPr/>
        <a:lstStyle/>
        <a:p>
          <a:endParaRPr lang="en-US"/>
        </a:p>
      </dgm:t>
    </dgm:pt>
    <dgm:pt modelId="{A9B8D8C7-3354-43BE-9F4A-D087A165712D}">
      <dgm:prSet/>
      <dgm:spPr/>
      <dgm:t>
        <a:bodyPr/>
        <a:lstStyle/>
        <a:p>
          <a:r>
            <a:rPr lang="en-US"/>
            <a:t>Sejauhmana perusahaan di tempat kerja menerapkan skema struktur dan skala upah?</a:t>
          </a:r>
        </a:p>
      </dgm:t>
    </dgm:pt>
    <dgm:pt modelId="{65E34A7D-6324-4375-875B-C5E95E307EEA}" type="parTrans" cxnId="{D8EE0BB3-A5CC-4BB7-87BE-931675FF6C98}">
      <dgm:prSet/>
      <dgm:spPr/>
      <dgm:t>
        <a:bodyPr/>
        <a:lstStyle/>
        <a:p>
          <a:endParaRPr lang="en-US"/>
        </a:p>
      </dgm:t>
    </dgm:pt>
    <dgm:pt modelId="{A0E07CE7-EE36-4F2A-94E4-56025ECA91EE}" type="sibTrans" cxnId="{D8EE0BB3-A5CC-4BB7-87BE-931675FF6C98}">
      <dgm:prSet/>
      <dgm:spPr/>
      <dgm:t>
        <a:bodyPr/>
        <a:lstStyle/>
        <a:p>
          <a:endParaRPr lang="en-US"/>
        </a:p>
      </dgm:t>
    </dgm:pt>
    <dgm:pt modelId="{486E256B-8276-4FC6-B697-0F16B68CCAFD}">
      <dgm:prSet/>
      <dgm:spPr/>
      <dgm:t>
        <a:bodyPr/>
        <a:lstStyle/>
        <a:p>
          <a:r>
            <a:rPr lang="en-US"/>
            <a:t>Apa hambatan/kendala terbesar dalam penyusunan struktur/skala upah?</a:t>
          </a:r>
        </a:p>
      </dgm:t>
    </dgm:pt>
    <dgm:pt modelId="{EC822CAF-0EC9-4D2F-8B97-3AF367DE0F8A}" type="parTrans" cxnId="{B91539A4-8E2B-4CEE-ABCF-0B6F6ACB3E56}">
      <dgm:prSet/>
      <dgm:spPr/>
      <dgm:t>
        <a:bodyPr/>
        <a:lstStyle/>
        <a:p>
          <a:endParaRPr lang="en-US"/>
        </a:p>
      </dgm:t>
    </dgm:pt>
    <dgm:pt modelId="{0AF18F86-C850-47FC-AF48-815775953A41}" type="sibTrans" cxnId="{B91539A4-8E2B-4CEE-ABCF-0B6F6ACB3E56}">
      <dgm:prSet/>
      <dgm:spPr/>
      <dgm:t>
        <a:bodyPr/>
        <a:lstStyle/>
        <a:p>
          <a:endParaRPr lang="en-US"/>
        </a:p>
      </dgm:t>
    </dgm:pt>
    <dgm:pt modelId="{336A894C-B09A-45B7-805A-E75065275B1F}">
      <dgm:prSet/>
      <dgm:spPr/>
      <dgm:t>
        <a:bodyPr/>
        <a:lstStyle/>
        <a:p>
          <a:r>
            <a:rPr lang="en-US"/>
            <a:t>Hal apa yang ingin anda pelajari dan perbaiki di tempat kerja terkait kebijakan pengupahan?</a:t>
          </a:r>
        </a:p>
      </dgm:t>
    </dgm:pt>
    <dgm:pt modelId="{B3D4B885-77C7-4C5B-A0E7-73EE04CAA1B6}" type="parTrans" cxnId="{BE3B1AC9-BC20-4D45-AA0A-C83651A0FE7D}">
      <dgm:prSet/>
      <dgm:spPr/>
      <dgm:t>
        <a:bodyPr/>
        <a:lstStyle/>
        <a:p>
          <a:endParaRPr lang="en-US"/>
        </a:p>
      </dgm:t>
    </dgm:pt>
    <dgm:pt modelId="{CD5EFFE0-E056-498B-8DC6-F0016E775A54}" type="sibTrans" cxnId="{BE3B1AC9-BC20-4D45-AA0A-C83651A0FE7D}">
      <dgm:prSet/>
      <dgm:spPr/>
      <dgm:t>
        <a:bodyPr/>
        <a:lstStyle/>
        <a:p>
          <a:endParaRPr lang="en-US"/>
        </a:p>
      </dgm:t>
    </dgm:pt>
    <dgm:pt modelId="{D6610E2E-79F1-2B40-AF00-B97C66CD0CC2}" type="pres">
      <dgm:prSet presAssocID="{73D2B8B4-7813-4362-86DE-80AB048E8ED8}" presName="vert0" presStyleCnt="0">
        <dgm:presLayoutVars>
          <dgm:dir/>
          <dgm:animOne val="branch"/>
          <dgm:animLvl val="lvl"/>
        </dgm:presLayoutVars>
      </dgm:prSet>
      <dgm:spPr/>
    </dgm:pt>
    <dgm:pt modelId="{B84B69BF-1371-CD41-ADB7-8A59EF6668CD}" type="pres">
      <dgm:prSet presAssocID="{145DFBD6-E927-4868-A59E-0BAE94BD0607}" presName="thickLine" presStyleLbl="alignNode1" presStyleIdx="0" presStyleCnt="4"/>
      <dgm:spPr/>
    </dgm:pt>
    <dgm:pt modelId="{2C38C50A-F7ED-E848-ACDC-61BA0F0D5333}" type="pres">
      <dgm:prSet presAssocID="{145DFBD6-E927-4868-A59E-0BAE94BD0607}" presName="horz1" presStyleCnt="0"/>
      <dgm:spPr/>
    </dgm:pt>
    <dgm:pt modelId="{54E1F129-F63B-FE4B-B491-2A8C7DDEDA2D}" type="pres">
      <dgm:prSet presAssocID="{145DFBD6-E927-4868-A59E-0BAE94BD0607}" presName="tx1" presStyleLbl="revTx" presStyleIdx="0" presStyleCnt="4"/>
      <dgm:spPr/>
    </dgm:pt>
    <dgm:pt modelId="{1900580E-8010-844F-B9EB-928230F7C384}" type="pres">
      <dgm:prSet presAssocID="{145DFBD6-E927-4868-A59E-0BAE94BD0607}" presName="vert1" presStyleCnt="0"/>
      <dgm:spPr/>
    </dgm:pt>
    <dgm:pt modelId="{1E8E9FE8-3523-5E45-908F-08F750AB5B30}" type="pres">
      <dgm:prSet presAssocID="{A9B8D8C7-3354-43BE-9F4A-D087A165712D}" presName="thickLine" presStyleLbl="alignNode1" presStyleIdx="1" presStyleCnt="4"/>
      <dgm:spPr/>
    </dgm:pt>
    <dgm:pt modelId="{15E86E80-CEA6-2447-A4DA-4A64AF510448}" type="pres">
      <dgm:prSet presAssocID="{A9B8D8C7-3354-43BE-9F4A-D087A165712D}" presName="horz1" presStyleCnt="0"/>
      <dgm:spPr/>
    </dgm:pt>
    <dgm:pt modelId="{2063DF53-F403-F141-93AE-B42991326062}" type="pres">
      <dgm:prSet presAssocID="{A9B8D8C7-3354-43BE-9F4A-D087A165712D}" presName="tx1" presStyleLbl="revTx" presStyleIdx="1" presStyleCnt="4"/>
      <dgm:spPr/>
    </dgm:pt>
    <dgm:pt modelId="{D86D6238-FE26-5041-844B-BC08AE79B1AE}" type="pres">
      <dgm:prSet presAssocID="{A9B8D8C7-3354-43BE-9F4A-D087A165712D}" presName="vert1" presStyleCnt="0"/>
      <dgm:spPr/>
    </dgm:pt>
    <dgm:pt modelId="{E8D5EADC-3920-1D4F-AFBB-8164A45EAF63}" type="pres">
      <dgm:prSet presAssocID="{486E256B-8276-4FC6-B697-0F16B68CCAFD}" presName="thickLine" presStyleLbl="alignNode1" presStyleIdx="2" presStyleCnt="4"/>
      <dgm:spPr/>
    </dgm:pt>
    <dgm:pt modelId="{572C935E-66F5-1540-A98A-06152743079F}" type="pres">
      <dgm:prSet presAssocID="{486E256B-8276-4FC6-B697-0F16B68CCAFD}" presName="horz1" presStyleCnt="0"/>
      <dgm:spPr/>
    </dgm:pt>
    <dgm:pt modelId="{8014BA66-7796-4F48-83BD-5805816B879B}" type="pres">
      <dgm:prSet presAssocID="{486E256B-8276-4FC6-B697-0F16B68CCAFD}" presName="tx1" presStyleLbl="revTx" presStyleIdx="2" presStyleCnt="4"/>
      <dgm:spPr/>
    </dgm:pt>
    <dgm:pt modelId="{CEEE6EAC-AED3-D54C-BFBE-DEF9047950DA}" type="pres">
      <dgm:prSet presAssocID="{486E256B-8276-4FC6-B697-0F16B68CCAFD}" presName="vert1" presStyleCnt="0"/>
      <dgm:spPr/>
    </dgm:pt>
    <dgm:pt modelId="{6BA60641-D8BA-F946-8A6C-7DAF1C573F23}" type="pres">
      <dgm:prSet presAssocID="{336A894C-B09A-45B7-805A-E75065275B1F}" presName="thickLine" presStyleLbl="alignNode1" presStyleIdx="3" presStyleCnt="4"/>
      <dgm:spPr/>
    </dgm:pt>
    <dgm:pt modelId="{D99DBAA5-19A9-D844-9A4E-8B629C036232}" type="pres">
      <dgm:prSet presAssocID="{336A894C-B09A-45B7-805A-E75065275B1F}" presName="horz1" presStyleCnt="0"/>
      <dgm:spPr/>
    </dgm:pt>
    <dgm:pt modelId="{FCCC6FF8-E31D-944C-9384-62F07B37E988}" type="pres">
      <dgm:prSet presAssocID="{336A894C-B09A-45B7-805A-E75065275B1F}" presName="tx1" presStyleLbl="revTx" presStyleIdx="3" presStyleCnt="4"/>
      <dgm:spPr/>
    </dgm:pt>
    <dgm:pt modelId="{7AE0717F-7E08-ED43-BF30-E48D52FE2A0B}" type="pres">
      <dgm:prSet presAssocID="{336A894C-B09A-45B7-805A-E75065275B1F}" presName="vert1" presStyleCnt="0"/>
      <dgm:spPr/>
    </dgm:pt>
  </dgm:ptLst>
  <dgm:cxnLst>
    <dgm:cxn modelId="{595FB61B-CAE3-0D4C-ADB1-8B7FB4DF6915}" type="presOf" srcId="{A9B8D8C7-3354-43BE-9F4A-D087A165712D}" destId="{2063DF53-F403-F141-93AE-B42991326062}" srcOrd="0" destOrd="0" presId="urn:microsoft.com/office/officeart/2008/layout/LinedList"/>
    <dgm:cxn modelId="{D7475873-56FC-3743-85BC-3DE7971C28E8}" type="presOf" srcId="{486E256B-8276-4FC6-B697-0F16B68CCAFD}" destId="{8014BA66-7796-4F48-83BD-5805816B879B}" srcOrd="0" destOrd="0" presId="urn:microsoft.com/office/officeart/2008/layout/LinedList"/>
    <dgm:cxn modelId="{A2203E75-9836-7149-A787-8E28FAB9FC82}" type="presOf" srcId="{73D2B8B4-7813-4362-86DE-80AB048E8ED8}" destId="{D6610E2E-79F1-2B40-AF00-B97C66CD0CC2}" srcOrd="0" destOrd="0" presId="urn:microsoft.com/office/officeart/2008/layout/LinedList"/>
    <dgm:cxn modelId="{6DA10690-65BA-42E0-ADE8-E8220B6F3459}" srcId="{73D2B8B4-7813-4362-86DE-80AB048E8ED8}" destId="{145DFBD6-E927-4868-A59E-0BAE94BD0607}" srcOrd="0" destOrd="0" parTransId="{BFD606F7-D9A0-4F85-9270-A41CB21FC616}" sibTransId="{A9C61A28-512A-4B9F-B15F-C8952D75B217}"/>
    <dgm:cxn modelId="{B91539A4-8E2B-4CEE-ABCF-0B6F6ACB3E56}" srcId="{73D2B8B4-7813-4362-86DE-80AB048E8ED8}" destId="{486E256B-8276-4FC6-B697-0F16B68CCAFD}" srcOrd="2" destOrd="0" parTransId="{EC822CAF-0EC9-4D2F-8B97-3AF367DE0F8A}" sibTransId="{0AF18F86-C850-47FC-AF48-815775953A41}"/>
    <dgm:cxn modelId="{D8EE0BB3-A5CC-4BB7-87BE-931675FF6C98}" srcId="{73D2B8B4-7813-4362-86DE-80AB048E8ED8}" destId="{A9B8D8C7-3354-43BE-9F4A-D087A165712D}" srcOrd="1" destOrd="0" parTransId="{65E34A7D-6324-4375-875B-C5E95E307EEA}" sibTransId="{A0E07CE7-EE36-4F2A-94E4-56025ECA91EE}"/>
    <dgm:cxn modelId="{28BAABC2-C8C9-1648-8A83-7CA82B2FE818}" type="presOf" srcId="{145DFBD6-E927-4868-A59E-0BAE94BD0607}" destId="{54E1F129-F63B-FE4B-B491-2A8C7DDEDA2D}" srcOrd="0" destOrd="0" presId="urn:microsoft.com/office/officeart/2008/layout/LinedList"/>
    <dgm:cxn modelId="{BE3B1AC9-BC20-4D45-AA0A-C83651A0FE7D}" srcId="{73D2B8B4-7813-4362-86DE-80AB048E8ED8}" destId="{336A894C-B09A-45B7-805A-E75065275B1F}" srcOrd="3" destOrd="0" parTransId="{B3D4B885-77C7-4C5B-A0E7-73EE04CAA1B6}" sibTransId="{CD5EFFE0-E056-498B-8DC6-F0016E775A54}"/>
    <dgm:cxn modelId="{660B8EE0-F323-EC42-BDED-3E58886C927E}" type="presOf" srcId="{336A894C-B09A-45B7-805A-E75065275B1F}" destId="{FCCC6FF8-E31D-944C-9384-62F07B37E988}" srcOrd="0" destOrd="0" presId="urn:microsoft.com/office/officeart/2008/layout/LinedList"/>
    <dgm:cxn modelId="{A5A5FC29-4418-4442-8942-D261FA8BE7EB}" type="presParOf" srcId="{D6610E2E-79F1-2B40-AF00-B97C66CD0CC2}" destId="{B84B69BF-1371-CD41-ADB7-8A59EF6668CD}" srcOrd="0" destOrd="0" presId="urn:microsoft.com/office/officeart/2008/layout/LinedList"/>
    <dgm:cxn modelId="{F8053F09-8942-BD49-AB23-48D06A2F93B3}" type="presParOf" srcId="{D6610E2E-79F1-2B40-AF00-B97C66CD0CC2}" destId="{2C38C50A-F7ED-E848-ACDC-61BA0F0D5333}" srcOrd="1" destOrd="0" presId="urn:microsoft.com/office/officeart/2008/layout/LinedList"/>
    <dgm:cxn modelId="{427DBC44-14D0-0B41-B23F-394D14E140E2}" type="presParOf" srcId="{2C38C50A-F7ED-E848-ACDC-61BA0F0D5333}" destId="{54E1F129-F63B-FE4B-B491-2A8C7DDEDA2D}" srcOrd="0" destOrd="0" presId="urn:microsoft.com/office/officeart/2008/layout/LinedList"/>
    <dgm:cxn modelId="{3F1152A2-42B7-464F-B399-D5B7BB2910F7}" type="presParOf" srcId="{2C38C50A-F7ED-E848-ACDC-61BA0F0D5333}" destId="{1900580E-8010-844F-B9EB-928230F7C384}" srcOrd="1" destOrd="0" presId="urn:microsoft.com/office/officeart/2008/layout/LinedList"/>
    <dgm:cxn modelId="{1EE47531-184C-8541-B1DF-F7660E3B689B}" type="presParOf" srcId="{D6610E2E-79F1-2B40-AF00-B97C66CD0CC2}" destId="{1E8E9FE8-3523-5E45-908F-08F750AB5B30}" srcOrd="2" destOrd="0" presId="urn:microsoft.com/office/officeart/2008/layout/LinedList"/>
    <dgm:cxn modelId="{EAAE779F-304B-644F-AC79-4DB9B4CF07E6}" type="presParOf" srcId="{D6610E2E-79F1-2B40-AF00-B97C66CD0CC2}" destId="{15E86E80-CEA6-2447-A4DA-4A64AF510448}" srcOrd="3" destOrd="0" presId="urn:microsoft.com/office/officeart/2008/layout/LinedList"/>
    <dgm:cxn modelId="{545F0363-A4EE-0541-9296-0134684B5C4F}" type="presParOf" srcId="{15E86E80-CEA6-2447-A4DA-4A64AF510448}" destId="{2063DF53-F403-F141-93AE-B42991326062}" srcOrd="0" destOrd="0" presId="urn:microsoft.com/office/officeart/2008/layout/LinedList"/>
    <dgm:cxn modelId="{8999DFA6-7521-FA43-AB81-638BA9A782B9}" type="presParOf" srcId="{15E86E80-CEA6-2447-A4DA-4A64AF510448}" destId="{D86D6238-FE26-5041-844B-BC08AE79B1AE}" srcOrd="1" destOrd="0" presId="urn:microsoft.com/office/officeart/2008/layout/LinedList"/>
    <dgm:cxn modelId="{749CCBF0-E9CE-5849-8271-F2F0F8D127D1}" type="presParOf" srcId="{D6610E2E-79F1-2B40-AF00-B97C66CD0CC2}" destId="{E8D5EADC-3920-1D4F-AFBB-8164A45EAF63}" srcOrd="4" destOrd="0" presId="urn:microsoft.com/office/officeart/2008/layout/LinedList"/>
    <dgm:cxn modelId="{D33017D0-657A-4B43-8ACA-F404AFA451D7}" type="presParOf" srcId="{D6610E2E-79F1-2B40-AF00-B97C66CD0CC2}" destId="{572C935E-66F5-1540-A98A-06152743079F}" srcOrd="5" destOrd="0" presId="urn:microsoft.com/office/officeart/2008/layout/LinedList"/>
    <dgm:cxn modelId="{536C33FF-A7BE-5741-B345-26D45A401989}" type="presParOf" srcId="{572C935E-66F5-1540-A98A-06152743079F}" destId="{8014BA66-7796-4F48-83BD-5805816B879B}" srcOrd="0" destOrd="0" presId="urn:microsoft.com/office/officeart/2008/layout/LinedList"/>
    <dgm:cxn modelId="{423BF6B1-3321-1C41-8220-4ED72CB8A34A}" type="presParOf" srcId="{572C935E-66F5-1540-A98A-06152743079F}" destId="{CEEE6EAC-AED3-D54C-BFBE-DEF9047950DA}" srcOrd="1" destOrd="0" presId="urn:microsoft.com/office/officeart/2008/layout/LinedList"/>
    <dgm:cxn modelId="{D6413B87-F3A5-4147-AA09-F1AFD30487D4}" type="presParOf" srcId="{D6610E2E-79F1-2B40-AF00-B97C66CD0CC2}" destId="{6BA60641-D8BA-F946-8A6C-7DAF1C573F23}" srcOrd="6" destOrd="0" presId="urn:microsoft.com/office/officeart/2008/layout/LinedList"/>
    <dgm:cxn modelId="{079C90FB-8177-704B-AB2F-A696A9937706}" type="presParOf" srcId="{D6610E2E-79F1-2B40-AF00-B97C66CD0CC2}" destId="{D99DBAA5-19A9-D844-9A4E-8B629C036232}" srcOrd="7" destOrd="0" presId="urn:microsoft.com/office/officeart/2008/layout/LinedList"/>
    <dgm:cxn modelId="{8E4F4F09-8FDC-DF4A-81AF-995A1B2EA01D}" type="presParOf" srcId="{D99DBAA5-19A9-D844-9A4E-8B629C036232}" destId="{FCCC6FF8-E31D-944C-9384-62F07B37E988}" srcOrd="0" destOrd="0" presId="urn:microsoft.com/office/officeart/2008/layout/LinedList"/>
    <dgm:cxn modelId="{48382552-1EF6-D143-8F20-227056205844}" type="presParOf" srcId="{D99DBAA5-19A9-D844-9A4E-8B629C036232}" destId="{7AE0717F-7E08-ED43-BF30-E48D52FE2A0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B1E6E4-8FED-4DC8-AE0C-68BB312AB6A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A5847D4-D0EF-4C56-AE31-FA33FD63BDA1}">
      <dgm:prSet/>
      <dgm:spPr/>
      <dgm:t>
        <a:bodyPr/>
        <a:lstStyle/>
        <a:p>
          <a:r>
            <a:rPr lang="en-US" dirty="0" err="1"/>
            <a:t>Pengetahuan</a:t>
          </a:r>
          <a:r>
            <a:rPr lang="en-US" dirty="0"/>
            <a:t> </a:t>
          </a:r>
          <a:r>
            <a:rPr lang="en-US" dirty="0" err="1"/>
            <a:t>tentang</a:t>
          </a:r>
          <a:r>
            <a:rPr lang="en-US" dirty="0"/>
            <a:t> </a:t>
          </a:r>
          <a:r>
            <a:rPr lang="en-US" dirty="0" err="1"/>
            <a:t>struktur</a:t>
          </a:r>
          <a:r>
            <a:rPr lang="en-US" dirty="0"/>
            <a:t> dan </a:t>
          </a:r>
          <a:r>
            <a:rPr lang="en-US" dirty="0" err="1"/>
            <a:t>skala</a:t>
          </a:r>
          <a:r>
            <a:rPr lang="en-US" dirty="0"/>
            <a:t> </a:t>
          </a:r>
          <a:r>
            <a:rPr lang="en-US" dirty="0" err="1"/>
            <a:t>upah</a:t>
          </a:r>
          <a:r>
            <a:rPr lang="en-US" dirty="0"/>
            <a:t>: </a:t>
          </a:r>
          <a:r>
            <a:rPr lang="en-US" dirty="0" err="1"/>
            <a:t>belum</a:t>
          </a:r>
          <a:r>
            <a:rPr lang="en-US" dirty="0"/>
            <a:t> </a:t>
          </a:r>
          <a:r>
            <a:rPr lang="en-US" dirty="0" err="1"/>
            <a:t>cukup</a:t>
          </a:r>
          <a:r>
            <a:rPr lang="en-US" dirty="0"/>
            <a:t> </a:t>
          </a:r>
          <a:r>
            <a:rPr lang="en-US" dirty="0" err="1"/>
            <a:t>tahu</a:t>
          </a:r>
          <a:r>
            <a:rPr lang="en-US" dirty="0"/>
            <a:t>, </a:t>
          </a:r>
          <a:r>
            <a:rPr lang="en-US" dirty="0" err="1"/>
            <a:t>sudah</a:t>
          </a:r>
          <a:r>
            <a:rPr lang="en-US" dirty="0"/>
            <a:t> </a:t>
          </a:r>
          <a:r>
            <a:rPr lang="en-US" dirty="0" err="1"/>
            <a:t>tahu</a:t>
          </a:r>
          <a:r>
            <a:rPr lang="en-US" dirty="0"/>
            <a:t> </a:t>
          </a:r>
          <a:r>
            <a:rPr lang="en-US" dirty="0" err="1"/>
            <a:t>tapi</a:t>
          </a:r>
          <a:r>
            <a:rPr lang="en-US" dirty="0"/>
            <a:t> </a:t>
          </a:r>
          <a:r>
            <a:rPr lang="en-US" dirty="0" err="1"/>
            <a:t>masih</a:t>
          </a:r>
          <a:r>
            <a:rPr lang="en-US" dirty="0"/>
            <a:t> </a:t>
          </a:r>
          <a:r>
            <a:rPr lang="en-US" dirty="0" err="1"/>
            <a:t>terbatas</a:t>
          </a:r>
          <a:r>
            <a:rPr lang="en-US" dirty="0"/>
            <a:t>.</a:t>
          </a:r>
        </a:p>
      </dgm:t>
    </dgm:pt>
    <dgm:pt modelId="{E32AB8CC-0DDF-4045-B418-28DA7A89BAFA}" type="parTrans" cxnId="{B261017B-766A-494E-9913-097263CCB458}">
      <dgm:prSet/>
      <dgm:spPr/>
      <dgm:t>
        <a:bodyPr/>
        <a:lstStyle/>
        <a:p>
          <a:endParaRPr lang="en-US"/>
        </a:p>
      </dgm:t>
    </dgm:pt>
    <dgm:pt modelId="{05C06B6F-CFFF-4880-93D1-DB51654CF290}" type="sibTrans" cxnId="{B261017B-766A-494E-9913-097263CCB458}">
      <dgm:prSet/>
      <dgm:spPr/>
      <dgm:t>
        <a:bodyPr/>
        <a:lstStyle/>
        <a:p>
          <a:endParaRPr lang="en-US"/>
        </a:p>
      </dgm:t>
    </dgm:pt>
    <dgm:pt modelId="{F8C4E8BC-B009-4759-BE82-A989C596E381}">
      <dgm:prSet/>
      <dgm:spPr/>
      <dgm:t>
        <a:bodyPr/>
        <a:lstStyle/>
        <a:p>
          <a:r>
            <a:rPr lang="en-US"/>
            <a:t>Penerapan skema struktur &amp; skala upah</a:t>
          </a:r>
        </a:p>
      </dgm:t>
    </dgm:pt>
    <dgm:pt modelId="{50A936F4-15B9-4CAF-BE3D-CEAFF38B4AD7}" type="parTrans" cxnId="{F430E0B6-49D7-4187-AB14-34228EB19166}">
      <dgm:prSet/>
      <dgm:spPr/>
      <dgm:t>
        <a:bodyPr/>
        <a:lstStyle/>
        <a:p>
          <a:endParaRPr lang="en-US"/>
        </a:p>
      </dgm:t>
    </dgm:pt>
    <dgm:pt modelId="{BDD0DDEB-6C5E-4528-BC04-BFBC41FBB840}" type="sibTrans" cxnId="{F430E0B6-49D7-4187-AB14-34228EB19166}">
      <dgm:prSet/>
      <dgm:spPr/>
      <dgm:t>
        <a:bodyPr/>
        <a:lstStyle/>
        <a:p>
          <a:endParaRPr lang="en-US"/>
        </a:p>
      </dgm:t>
    </dgm:pt>
    <dgm:pt modelId="{85E916F7-0017-4C2F-87F0-55F7B90A0C58}">
      <dgm:prSet/>
      <dgm:spPr/>
      <dgm:t>
        <a:bodyPr/>
        <a:lstStyle/>
        <a:p>
          <a:r>
            <a:rPr lang="en-US"/>
            <a:t>Belum di terapkan: 13</a:t>
          </a:r>
        </a:p>
      </dgm:t>
    </dgm:pt>
    <dgm:pt modelId="{DF4226A9-A827-4BFE-833F-5286B4360BE8}" type="parTrans" cxnId="{FA042847-9FE4-4092-8C99-1DAE35810362}">
      <dgm:prSet/>
      <dgm:spPr/>
      <dgm:t>
        <a:bodyPr/>
        <a:lstStyle/>
        <a:p>
          <a:endParaRPr lang="en-US"/>
        </a:p>
      </dgm:t>
    </dgm:pt>
    <dgm:pt modelId="{BA7BB3AF-BE68-48BB-98BA-BBC328F3C64F}" type="sibTrans" cxnId="{FA042847-9FE4-4092-8C99-1DAE35810362}">
      <dgm:prSet/>
      <dgm:spPr/>
      <dgm:t>
        <a:bodyPr/>
        <a:lstStyle/>
        <a:p>
          <a:endParaRPr lang="en-US"/>
        </a:p>
      </dgm:t>
    </dgm:pt>
    <dgm:pt modelId="{FA6B9D7C-FE04-4AEB-BEF9-EB05C881ED47}">
      <dgm:prSet/>
      <dgm:spPr/>
      <dgm:t>
        <a:bodyPr/>
        <a:lstStyle/>
        <a:p>
          <a:r>
            <a:rPr lang="en-US"/>
            <a:t>Sudah di terapkan:5</a:t>
          </a:r>
        </a:p>
      </dgm:t>
    </dgm:pt>
    <dgm:pt modelId="{7953A94A-5278-4C06-B396-53BF590D728C}" type="parTrans" cxnId="{EF8C5349-C2A9-40F9-9CBA-F5D4C4E17B6D}">
      <dgm:prSet/>
      <dgm:spPr/>
      <dgm:t>
        <a:bodyPr/>
        <a:lstStyle/>
        <a:p>
          <a:endParaRPr lang="en-US"/>
        </a:p>
      </dgm:t>
    </dgm:pt>
    <dgm:pt modelId="{A0FBDD58-84D5-4D31-B98A-CA7E7AC50AF9}" type="sibTrans" cxnId="{EF8C5349-C2A9-40F9-9CBA-F5D4C4E17B6D}">
      <dgm:prSet/>
      <dgm:spPr/>
      <dgm:t>
        <a:bodyPr/>
        <a:lstStyle/>
        <a:p>
          <a:endParaRPr lang="en-US"/>
        </a:p>
      </dgm:t>
    </dgm:pt>
    <dgm:pt modelId="{C3E7EE6F-ACF9-4E8A-B08E-1FD3B22A2D98}">
      <dgm:prSet/>
      <dgm:spPr/>
      <dgm:t>
        <a:bodyPr/>
        <a:lstStyle/>
        <a:p>
          <a:r>
            <a:rPr lang="en-US"/>
            <a:t>Dirundingkan dalam PKB: 1</a:t>
          </a:r>
        </a:p>
      </dgm:t>
    </dgm:pt>
    <dgm:pt modelId="{94BC7B24-AAD4-4565-B438-14832537978E}" type="parTrans" cxnId="{BDFC3BAA-1849-4703-8B05-6B0250E0F4F2}">
      <dgm:prSet/>
      <dgm:spPr/>
      <dgm:t>
        <a:bodyPr/>
        <a:lstStyle/>
        <a:p>
          <a:endParaRPr lang="en-US"/>
        </a:p>
      </dgm:t>
    </dgm:pt>
    <dgm:pt modelId="{67B43C65-80B0-4169-95F8-DF84A09386DA}" type="sibTrans" cxnId="{BDFC3BAA-1849-4703-8B05-6B0250E0F4F2}">
      <dgm:prSet/>
      <dgm:spPr/>
      <dgm:t>
        <a:bodyPr/>
        <a:lstStyle/>
        <a:p>
          <a:endParaRPr lang="en-US"/>
        </a:p>
      </dgm:t>
    </dgm:pt>
    <dgm:pt modelId="{C1E4139E-0BEB-4B7D-974D-F00B26D948C3}">
      <dgm:prSet/>
      <dgm:spPr/>
      <dgm:t>
        <a:bodyPr/>
        <a:lstStyle/>
        <a:p>
          <a:r>
            <a:rPr lang="en-US"/>
            <a:t>Hambatan dan kendala dalam struktur &amp; skala upah</a:t>
          </a:r>
        </a:p>
      </dgm:t>
    </dgm:pt>
    <dgm:pt modelId="{0DD63E99-60CB-4DE9-A91C-FA30D6356177}" type="parTrans" cxnId="{9471D5B8-93D6-4B59-8190-CD411181E780}">
      <dgm:prSet/>
      <dgm:spPr/>
      <dgm:t>
        <a:bodyPr/>
        <a:lstStyle/>
        <a:p>
          <a:endParaRPr lang="en-US"/>
        </a:p>
      </dgm:t>
    </dgm:pt>
    <dgm:pt modelId="{0648B314-33B6-4005-B64D-885D1C4FA527}" type="sibTrans" cxnId="{9471D5B8-93D6-4B59-8190-CD411181E780}">
      <dgm:prSet/>
      <dgm:spPr/>
      <dgm:t>
        <a:bodyPr/>
        <a:lstStyle/>
        <a:p>
          <a:endParaRPr lang="en-US"/>
        </a:p>
      </dgm:t>
    </dgm:pt>
    <dgm:pt modelId="{37471E6A-DF96-4E01-A424-5ED22964787D}">
      <dgm:prSet/>
      <dgm:spPr/>
      <dgm:t>
        <a:bodyPr/>
        <a:lstStyle/>
        <a:p>
          <a:r>
            <a:rPr lang="en-US"/>
            <a:t>Tidak ada keterbukaan/rahasia: 11</a:t>
          </a:r>
        </a:p>
      </dgm:t>
    </dgm:pt>
    <dgm:pt modelId="{ABB1A0D9-94B1-4138-A6A1-79D780FCA338}" type="parTrans" cxnId="{5505FB55-198A-4EE1-BBC0-0137051C8444}">
      <dgm:prSet/>
      <dgm:spPr/>
      <dgm:t>
        <a:bodyPr/>
        <a:lstStyle/>
        <a:p>
          <a:endParaRPr lang="en-US"/>
        </a:p>
      </dgm:t>
    </dgm:pt>
    <dgm:pt modelId="{420FE3CF-C60C-46C2-8605-0FA595DDCE1F}" type="sibTrans" cxnId="{5505FB55-198A-4EE1-BBC0-0137051C8444}">
      <dgm:prSet/>
      <dgm:spPr/>
      <dgm:t>
        <a:bodyPr/>
        <a:lstStyle/>
        <a:p>
          <a:endParaRPr lang="en-US"/>
        </a:p>
      </dgm:t>
    </dgm:pt>
    <dgm:pt modelId="{4FF6C159-45B4-4E7F-9D8D-1946A5C1D991}">
      <dgm:prSet/>
      <dgm:spPr/>
      <dgm:t>
        <a:bodyPr/>
        <a:lstStyle/>
        <a:p>
          <a:r>
            <a:rPr lang="en-US"/>
            <a:t>Tidak ada partisipasi serikat: 8</a:t>
          </a:r>
        </a:p>
      </dgm:t>
    </dgm:pt>
    <dgm:pt modelId="{606FC6A4-8C66-4A1A-AA5D-6087326B6B02}" type="parTrans" cxnId="{D13D46D0-4E54-4B15-8F0D-66D50F7488B4}">
      <dgm:prSet/>
      <dgm:spPr/>
      <dgm:t>
        <a:bodyPr/>
        <a:lstStyle/>
        <a:p>
          <a:endParaRPr lang="en-US"/>
        </a:p>
      </dgm:t>
    </dgm:pt>
    <dgm:pt modelId="{AD6F81B2-7984-4971-9601-8555E575E40D}" type="sibTrans" cxnId="{D13D46D0-4E54-4B15-8F0D-66D50F7488B4}">
      <dgm:prSet/>
      <dgm:spPr/>
      <dgm:t>
        <a:bodyPr/>
        <a:lstStyle/>
        <a:p>
          <a:endParaRPr lang="en-US"/>
        </a:p>
      </dgm:t>
    </dgm:pt>
    <dgm:pt modelId="{C366D7E1-29A7-4C6C-BDF7-CE7B69488F65}">
      <dgm:prSet/>
      <dgm:spPr/>
      <dgm:t>
        <a:bodyPr/>
        <a:lstStyle/>
        <a:p>
          <a:r>
            <a:rPr lang="en-US"/>
            <a:t>Multi serikat:1</a:t>
          </a:r>
        </a:p>
      </dgm:t>
    </dgm:pt>
    <dgm:pt modelId="{C69C080A-A40A-40E3-989C-E28801AE69F6}" type="parTrans" cxnId="{4D5F24F6-6C54-49FA-9982-8C873ED4A441}">
      <dgm:prSet/>
      <dgm:spPr/>
      <dgm:t>
        <a:bodyPr/>
        <a:lstStyle/>
        <a:p>
          <a:endParaRPr lang="en-US"/>
        </a:p>
      </dgm:t>
    </dgm:pt>
    <dgm:pt modelId="{F2CF810D-BAC1-45C7-AE4F-1F4EE286F480}" type="sibTrans" cxnId="{4D5F24F6-6C54-49FA-9982-8C873ED4A441}">
      <dgm:prSet/>
      <dgm:spPr/>
      <dgm:t>
        <a:bodyPr/>
        <a:lstStyle/>
        <a:p>
          <a:endParaRPr lang="en-US"/>
        </a:p>
      </dgm:t>
    </dgm:pt>
    <dgm:pt modelId="{DB1662C7-DA3C-4F21-96EA-AC44D97B0C4D}">
      <dgm:prSet/>
      <dgm:spPr/>
      <dgm:t>
        <a:bodyPr/>
        <a:lstStyle/>
        <a:p>
          <a:r>
            <a:rPr lang="en-US"/>
            <a:t>Serikat tidak ada kapasitas:3</a:t>
          </a:r>
        </a:p>
      </dgm:t>
    </dgm:pt>
    <dgm:pt modelId="{8D8DB77C-F26D-47CA-B74D-D839208A2499}" type="parTrans" cxnId="{4F318998-0AF3-4965-9308-DC7CFE11514E}">
      <dgm:prSet/>
      <dgm:spPr/>
      <dgm:t>
        <a:bodyPr/>
        <a:lstStyle/>
        <a:p>
          <a:endParaRPr lang="en-US"/>
        </a:p>
      </dgm:t>
    </dgm:pt>
    <dgm:pt modelId="{C98B43ED-838A-4324-8F89-CD20CC230ACC}" type="sibTrans" cxnId="{4F318998-0AF3-4965-9308-DC7CFE11514E}">
      <dgm:prSet/>
      <dgm:spPr/>
      <dgm:t>
        <a:bodyPr/>
        <a:lstStyle/>
        <a:p>
          <a:endParaRPr lang="en-US"/>
        </a:p>
      </dgm:t>
    </dgm:pt>
    <dgm:pt modelId="{8754BC5C-239C-4676-BA17-A47CAA54E816}">
      <dgm:prSet/>
      <dgm:spPr/>
      <dgm:t>
        <a:bodyPr/>
        <a:lstStyle/>
        <a:p>
          <a:r>
            <a:rPr lang="en-US"/>
            <a:t>Upah sundulan:1</a:t>
          </a:r>
        </a:p>
      </dgm:t>
    </dgm:pt>
    <dgm:pt modelId="{F45C577F-8B29-475D-BEAF-A9AF2DF7A628}" type="parTrans" cxnId="{043AFFB6-73FA-4562-89D5-060CDD131EF0}">
      <dgm:prSet/>
      <dgm:spPr/>
      <dgm:t>
        <a:bodyPr/>
        <a:lstStyle/>
        <a:p>
          <a:endParaRPr lang="en-US"/>
        </a:p>
      </dgm:t>
    </dgm:pt>
    <dgm:pt modelId="{D199D333-8866-45ED-BB7E-50DCBFDB53A6}" type="sibTrans" cxnId="{043AFFB6-73FA-4562-89D5-060CDD131EF0}">
      <dgm:prSet/>
      <dgm:spPr/>
      <dgm:t>
        <a:bodyPr/>
        <a:lstStyle/>
        <a:p>
          <a:endParaRPr lang="en-US"/>
        </a:p>
      </dgm:t>
    </dgm:pt>
    <dgm:pt modelId="{F77F4911-0485-4DBF-BF02-DA3C617999C9}">
      <dgm:prSet/>
      <dgm:spPr/>
      <dgm:t>
        <a:bodyPr/>
        <a:lstStyle/>
        <a:p>
          <a:r>
            <a:rPr lang="en-US"/>
            <a:t>Sulit Negosiasi:1 </a:t>
          </a:r>
        </a:p>
      </dgm:t>
    </dgm:pt>
    <dgm:pt modelId="{D99C66DC-3F54-4EDB-B6B7-8939283A01B6}" type="parTrans" cxnId="{C27902AF-DABA-4056-84B1-5A6965FB6EFE}">
      <dgm:prSet/>
      <dgm:spPr/>
      <dgm:t>
        <a:bodyPr/>
        <a:lstStyle/>
        <a:p>
          <a:endParaRPr lang="en-US"/>
        </a:p>
      </dgm:t>
    </dgm:pt>
    <dgm:pt modelId="{C4A51211-B680-4FA1-801F-13D6D1CFB734}" type="sibTrans" cxnId="{C27902AF-DABA-4056-84B1-5A6965FB6EFE}">
      <dgm:prSet/>
      <dgm:spPr/>
      <dgm:t>
        <a:bodyPr/>
        <a:lstStyle/>
        <a:p>
          <a:endParaRPr lang="en-US"/>
        </a:p>
      </dgm:t>
    </dgm:pt>
    <dgm:pt modelId="{C53B8C50-E7C1-42BF-A7F2-B70ADFFFBD85}">
      <dgm:prSet/>
      <dgm:spPr/>
      <dgm:t>
        <a:bodyPr/>
        <a:lstStyle/>
        <a:p>
          <a:r>
            <a:rPr lang="en-US"/>
            <a:t>Hal apa yang ingin dipelajari/di ubah</a:t>
          </a:r>
        </a:p>
      </dgm:t>
    </dgm:pt>
    <dgm:pt modelId="{3910E9E1-9998-4A87-B1AE-81716D9ACAA3}" type="parTrans" cxnId="{DC6FCE72-1AE0-411E-B445-B8EAE57DAE5D}">
      <dgm:prSet/>
      <dgm:spPr/>
      <dgm:t>
        <a:bodyPr/>
        <a:lstStyle/>
        <a:p>
          <a:endParaRPr lang="en-US"/>
        </a:p>
      </dgm:t>
    </dgm:pt>
    <dgm:pt modelId="{3F4FE67F-3D92-4545-BECE-4B45704AB8B3}" type="sibTrans" cxnId="{DC6FCE72-1AE0-411E-B445-B8EAE57DAE5D}">
      <dgm:prSet/>
      <dgm:spPr/>
      <dgm:t>
        <a:bodyPr/>
        <a:lstStyle/>
        <a:p>
          <a:endParaRPr lang="en-US"/>
        </a:p>
      </dgm:t>
    </dgm:pt>
    <dgm:pt modelId="{29A70147-0D29-463B-A18B-7D70AB3F66B6}">
      <dgm:prSet/>
      <dgm:spPr/>
      <dgm:t>
        <a:bodyPr/>
        <a:lstStyle/>
        <a:p>
          <a:r>
            <a:rPr lang="en-US"/>
            <a:t>Struktur skala upah yang lebih adil </a:t>
          </a:r>
        </a:p>
      </dgm:t>
    </dgm:pt>
    <dgm:pt modelId="{16495F12-2162-4899-BD70-017734BC15DB}" type="parTrans" cxnId="{F5BE4396-169B-43A0-A4E2-4531C793E08A}">
      <dgm:prSet/>
      <dgm:spPr/>
      <dgm:t>
        <a:bodyPr/>
        <a:lstStyle/>
        <a:p>
          <a:endParaRPr lang="en-US"/>
        </a:p>
      </dgm:t>
    </dgm:pt>
    <dgm:pt modelId="{0212883D-431F-49B0-A9E6-B9032CE369A5}" type="sibTrans" cxnId="{F5BE4396-169B-43A0-A4E2-4531C793E08A}">
      <dgm:prSet/>
      <dgm:spPr/>
      <dgm:t>
        <a:bodyPr/>
        <a:lstStyle/>
        <a:p>
          <a:endParaRPr lang="en-US"/>
        </a:p>
      </dgm:t>
    </dgm:pt>
    <dgm:pt modelId="{C24E4FE6-E997-49D3-9311-ACC7E9FA1FA8}">
      <dgm:prSet/>
      <dgm:spPr/>
      <dgm:t>
        <a:bodyPr/>
        <a:lstStyle/>
        <a:p>
          <a:r>
            <a:rPr lang="en-US"/>
            <a:t>Manajemen pengupahan yang lebih transparan </a:t>
          </a:r>
        </a:p>
      </dgm:t>
    </dgm:pt>
    <dgm:pt modelId="{58071FF5-5D35-4D4C-8367-9014F6C414C3}" type="parTrans" cxnId="{F54AFA6A-2D0F-45A1-B2C8-FAED1319961F}">
      <dgm:prSet/>
      <dgm:spPr/>
      <dgm:t>
        <a:bodyPr/>
        <a:lstStyle/>
        <a:p>
          <a:endParaRPr lang="en-US"/>
        </a:p>
      </dgm:t>
    </dgm:pt>
    <dgm:pt modelId="{94593844-4227-4F52-9938-93BB937146AB}" type="sibTrans" cxnId="{F54AFA6A-2D0F-45A1-B2C8-FAED1319961F}">
      <dgm:prSet/>
      <dgm:spPr/>
      <dgm:t>
        <a:bodyPr/>
        <a:lstStyle/>
        <a:p>
          <a:endParaRPr lang="en-US"/>
        </a:p>
      </dgm:t>
    </dgm:pt>
    <dgm:pt modelId="{7E591A61-0672-4258-8C3F-CB03537513B4}">
      <dgm:prSet/>
      <dgm:spPr/>
      <dgm:t>
        <a:bodyPr/>
        <a:lstStyle/>
        <a:p>
          <a:r>
            <a:rPr lang="en-US"/>
            <a:t>Akses laporan keuangan perusahaan </a:t>
          </a:r>
        </a:p>
      </dgm:t>
    </dgm:pt>
    <dgm:pt modelId="{3894A84E-015A-406E-A7C2-E1CDD13A94A0}" type="parTrans" cxnId="{A94FB80D-651B-4843-95BD-C58E3E2227AF}">
      <dgm:prSet/>
      <dgm:spPr/>
      <dgm:t>
        <a:bodyPr/>
        <a:lstStyle/>
        <a:p>
          <a:endParaRPr lang="en-US"/>
        </a:p>
      </dgm:t>
    </dgm:pt>
    <dgm:pt modelId="{51F358B7-D22C-4BB4-8ECF-90371490921D}" type="sibTrans" cxnId="{A94FB80D-651B-4843-95BD-C58E3E2227AF}">
      <dgm:prSet/>
      <dgm:spPr/>
      <dgm:t>
        <a:bodyPr/>
        <a:lstStyle/>
        <a:p>
          <a:endParaRPr lang="en-US"/>
        </a:p>
      </dgm:t>
    </dgm:pt>
    <dgm:pt modelId="{81F0E4D5-5AC4-4E82-9FB4-EA5EB2A0638F}">
      <dgm:prSet/>
      <dgm:spPr/>
      <dgm:t>
        <a:bodyPr/>
        <a:lstStyle/>
        <a:p>
          <a:r>
            <a:rPr lang="en-US"/>
            <a:t>Penghargaan masa kerja </a:t>
          </a:r>
        </a:p>
      </dgm:t>
    </dgm:pt>
    <dgm:pt modelId="{F729ED02-3ED3-4333-8443-14B68C7F946C}" type="parTrans" cxnId="{BC6DCFB1-C183-4AC4-8FDB-09EB42785EFD}">
      <dgm:prSet/>
      <dgm:spPr/>
      <dgm:t>
        <a:bodyPr/>
        <a:lstStyle/>
        <a:p>
          <a:endParaRPr lang="en-US"/>
        </a:p>
      </dgm:t>
    </dgm:pt>
    <dgm:pt modelId="{01082EC6-7EC9-484F-ADD9-49C046EA7734}" type="sibTrans" cxnId="{BC6DCFB1-C183-4AC4-8FDB-09EB42785EFD}">
      <dgm:prSet/>
      <dgm:spPr/>
      <dgm:t>
        <a:bodyPr/>
        <a:lstStyle/>
        <a:p>
          <a:endParaRPr lang="en-US"/>
        </a:p>
      </dgm:t>
    </dgm:pt>
    <dgm:pt modelId="{B8614E9C-B798-4DD2-9907-BE4A2F85D179}">
      <dgm:prSet/>
      <dgm:spPr/>
      <dgm:t>
        <a:bodyPr/>
        <a:lstStyle/>
        <a:p>
          <a:r>
            <a:rPr lang="en-US"/>
            <a:t>Kelayakan hidup</a:t>
          </a:r>
        </a:p>
      </dgm:t>
    </dgm:pt>
    <dgm:pt modelId="{578F8757-2EB9-4454-9781-57027ADC8C0F}" type="parTrans" cxnId="{9DA80681-F612-4CE2-9122-F378578D85D8}">
      <dgm:prSet/>
      <dgm:spPr/>
      <dgm:t>
        <a:bodyPr/>
        <a:lstStyle/>
        <a:p>
          <a:endParaRPr lang="en-US"/>
        </a:p>
      </dgm:t>
    </dgm:pt>
    <dgm:pt modelId="{661B769F-2D88-4EBF-9BC7-7C7B8C1D32B7}" type="sibTrans" cxnId="{9DA80681-F612-4CE2-9122-F378578D85D8}">
      <dgm:prSet/>
      <dgm:spPr/>
      <dgm:t>
        <a:bodyPr/>
        <a:lstStyle/>
        <a:p>
          <a:endParaRPr lang="en-US"/>
        </a:p>
      </dgm:t>
    </dgm:pt>
    <dgm:pt modelId="{35DB014E-5456-448F-AE5B-FC6822B5C5B9}">
      <dgm:prSet/>
      <dgm:spPr/>
      <dgm:t>
        <a:bodyPr/>
        <a:lstStyle/>
        <a:p>
          <a:r>
            <a:rPr lang="en-US"/>
            <a:t>SP terlibat dalam penyusunan struktur skala upah </a:t>
          </a:r>
        </a:p>
      </dgm:t>
    </dgm:pt>
    <dgm:pt modelId="{E0105CDE-FBDE-4362-BA6E-80CA96C7B921}" type="parTrans" cxnId="{4A39749E-9C30-4B93-8E51-CEACB877B7E0}">
      <dgm:prSet/>
      <dgm:spPr/>
      <dgm:t>
        <a:bodyPr/>
        <a:lstStyle/>
        <a:p>
          <a:endParaRPr lang="en-US"/>
        </a:p>
      </dgm:t>
    </dgm:pt>
    <dgm:pt modelId="{5D0E3172-28C4-450E-B985-235AF6FB98FB}" type="sibTrans" cxnId="{4A39749E-9C30-4B93-8E51-CEACB877B7E0}">
      <dgm:prSet/>
      <dgm:spPr/>
      <dgm:t>
        <a:bodyPr/>
        <a:lstStyle/>
        <a:p>
          <a:endParaRPr lang="en-US"/>
        </a:p>
      </dgm:t>
    </dgm:pt>
    <dgm:pt modelId="{521EDBA2-25AB-D645-A602-AB99CB7DB524}" type="pres">
      <dgm:prSet presAssocID="{A6B1E6E4-8FED-4DC8-AE0C-68BB312AB6A3}" presName="Name0" presStyleCnt="0">
        <dgm:presLayoutVars>
          <dgm:dir/>
          <dgm:animLvl val="lvl"/>
          <dgm:resizeHandles val="exact"/>
        </dgm:presLayoutVars>
      </dgm:prSet>
      <dgm:spPr/>
    </dgm:pt>
    <dgm:pt modelId="{7AACD368-A8D1-6E46-8648-91FA8B984E0B}" type="pres">
      <dgm:prSet presAssocID="{9A5847D4-D0EF-4C56-AE31-FA33FD63BDA1}" presName="composite" presStyleCnt="0"/>
      <dgm:spPr/>
    </dgm:pt>
    <dgm:pt modelId="{69870C4E-A9B9-1143-8B96-EBFB9CAC5512}" type="pres">
      <dgm:prSet presAssocID="{9A5847D4-D0EF-4C56-AE31-FA33FD63BDA1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AE3F145D-E683-E549-83B7-5CC4CC8C99FA}" type="pres">
      <dgm:prSet presAssocID="{9A5847D4-D0EF-4C56-AE31-FA33FD63BDA1}" presName="desTx" presStyleLbl="alignAccFollowNode1" presStyleIdx="0" presStyleCnt="4">
        <dgm:presLayoutVars>
          <dgm:bulletEnabled val="1"/>
        </dgm:presLayoutVars>
      </dgm:prSet>
      <dgm:spPr/>
    </dgm:pt>
    <dgm:pt modelId="{334EE7C6-C71A-9F4F-AC2B-3268AFACA557}" type="pres">
      <dgm:prSet presAssocID="{05C06B6F-CFFF-4880-93D1-DB51654CF290}" presName="space" presStyleCnt="0"/>
      <dgm:spPr/>
    </dgm:pt>
    <dgm:pt modelId="{87A27CAF-B8AD-674C-BEFA-FB306A2268F1}" type="pres">
      <dgm:prSet presAssocID="{F8C4E8BC-B009-4759-BE82-A989C596E381}" presName="composite" presStyleCnt="0"/>
      <dgm:spPr/>
    </dgm:pt>
    <dgm:pt modelId="{304F2922-72C7-CE43-8426-6387DA3E795F}" type="pres">
      <dgm:prSet presAssocID="{F8C4E8BC-B009-4759-BE82-A989C596E38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B0D2AB56-319C-EC42-9187-25C75C6A25FE}" type="pres">
      <dgm:prSet presAssocID="{F8C4E8BC-B009-4759-BE82-A989C596E381}" presName="desTx" presStyleLbl="alignAccFollowNode1" presStyleIdx="1" presStyleCnt="4">
        <dgm:presLayoutVars>
          <dgm:bulletEnabled val="1"/>
        </dgm:presLayoutVars>
      </dgm:prSet>
      <dgm:spPr/>
    </dgm:pt>
    <dgm:pt modelId="{13FDDB46-A01C-444E-9558-8EEF3A9964EC}" type="pres">
      <dgm:prSet presAssocID="{BDD0DDEB-6C5E-4528-BC04-BFBC41FBB840}" presName="space" presStyleCnt="0"/>
      <dgm:spPr/>
    </dgm:pt>
    <dgm:pt modelId="{3DEB5E6D-16E9-864B-BC14-9DD20C4BDC2E}" type="pres">
      <dgm:prSet presAssocID="{C1E4139E-0BEB-4B7D-974D-F00B26D948C3}" presName="composite" presStyleCnt="0"/>
      <dgm:spPr/>
    </dgm:pt>
    <dgm:pt modelId="{4DF2878C-5DAE-234B-B7A6-0103E24D11CE}" type="pres">
      <dgm:prSet presAssocID="{C1E4139E-0BEB-4B7D-974D-F00B26D948C3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AEA579DF-5C30-3F43-A8F5-EAF3CDF0A372}" type="pres">
      <dgm:prSet presAssocID="{C1E4139E-0BEB-4B7D-974D-F00B26D948C3}" presName="desTx" presStyleLbl="alignAccFollowNode1" presStyleIdx="2" presStyleCnt="4">
        <dgm:presLayoutVars>
          <dgm:bulletEnabled val="1"/>
        </dgm:presLayoutVars>
      </dgm:prSet>
      <dgm:spPr/>
    </dgm:pt>
    <dgm:pt modelId="{8253CF9C-21A4-5B4E-BFD9-A2D181AC5A86}" type="pres">
      <dgm:prSet presAssocID="{0648B314-33B6-4005-B64D-885D1C4FA527}" presName="space" presStyleCnt="0"/>
      <dgm:spPr/>
    </dgm:pt>
    <dgm:pt modelId="{6A31FB8C-F9A0-3849-B0FC-ED5FC9D52A8B}" type="pres">
      <dgm:prSet presAssocID="{C53B8C50-E7C1-42BF-A7F2-B70ADFFFBD85}" presName="composite" presStyleCnt="0"/>
      <dgm:spPr/>
    </dgm:pt>
    <dgm:pt modelId="{82E91545-37A6-534B-A3F2-709DD30DDF8E}" type="pres">
      <dgm:prSet presAssocID="{C53B8C50-E7C1-42BF-A7F2-B70ADFFFBD85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9CB126B9-8B0B-D64A-8DAF-42AB2D63943B}" type="pres">
      <dgm:prSet presAssocID="{C53B8C50-E7C1-42BF-A7F2-B70ADFFFBD85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86895106-3254-864F-9F0D-0A9F2C02081C}" type="presOf" srcId="{7E591A61-0672-4258-8C3F-CB03537513B4}" destId="{9CB126B9-8B0B-D64A-8DAF-42AB2D63943B}" srcOrd="0" destOrd="2" presId="urn:microsoft.com/office/officeart/2005/8/layout/hList1"/>
    <dgm:cxn modelId="{A94FB80D-651B-4843-95BD-C58E3E2227AF}" srcId="{C53B8C50-E7C1-42BF-A7F2-B70ADFFFBD85}" destId="{7E591A61-0672-4258-8C3F-CB03537513B4}" srcOrd="2" destOrd="0" parTransId="{3894A84E-015A-406E-A7C2-E1CDD13A94A0}" sibTransId="{51F358B7-D22C-4BB4-8ECF-90371490921D}"/>
    <dgm:cxn modelId="{64BE8A23-F3A4-0A4F-8438-C5FD6B709257}" type="presOf" srcId="{85E916F7-0017-4C2F-87F0-55F7B90A0C58}" destId="{B0D2AB56-319C-EC42-9187-25C75C6A25FE}" srcOrd="0" destOrd="0" presId="urn:microsoft.com/office/officeart/2005/8/layout/hList1"/>
    <dgm:cxn modelId="{07530227-1D2B-7D44-9D25-9B5F9DED5354}" type="presOf" srcId="{A6B1E6E4-8FED-4DC8-AE0C-68BB312AB6A3}" destId="{521EDBA2-25AB-D645-A602-AB99CB7DB524}" srcOrd="0" destOrd="0" presId="urn:microsoft.com/office/officeart/2005/8/layout/hList1"/>
    <dgm:cxn modelId="{41BB2329-875D-084B-AC64-09F345AB3B3F}" type="presOf" srcId="{DB1662C7-DA3C-4F21-96EA-AC44D97B0C4D}" destId="{AEA579DF-5C30-3F43-A8F5-EAF3CDF0A372}" srcOrd="0" destOrd="3" presId="urn:microsoft.com/office/officeart/2005/8/layout/hList1"/>
    <dgm:cxn modelId="{61EE2A35-950A-EF49-8E42-9420255DEFB4}" type="presOf" srcId="{C24E4FE6-E997-49D3-9311-ACC7E9FA1FA8}" destId="{9CB126B9-8B0B-D64A-8DAF-42AB2D63943B}" srcOrd="0" destOrd="1" presId="urn:microsoft.com/office/officeart/2005/8/layout/hList1"/>
    <dgm:cxn modelId="{C61F0440-225A-4147-8466-1A6FF9B66F1D}" type="presOf" srcId="{8754BC5C-239C-4676-BA17-A47CAA54E816}" destId="{AEA579DF-5C30-3F43-A8F5-EAF3CDF0A372}" srcOrd="0" destOrd="4" presId="urn:microsoft.com/office/officeart/2005/8/layout/hList1"/>
    <dgm:cxn modelId="{91E6AB43-442D-8844-8760-601967963747}" type="presOf" srcId="{29A70147-0D29-463B-A18B-7D70AB3F66B6}" destId="{9CB126B9-8B0B-D64A-8DAF-42AB2D63943B}" srcOrd="0" destOrd="0" presId="urn:microsoft.com/office/officeart/2005/8/layout/hList1"/>
    <dgm:cxn modelId="{FA042847-9FE4-4092-8C99-1DAE35810362}" srcId="{F8C4E8BC-B009-4759-BE82-A989C596E381}" destId="{85E916F7-0017-4C2F-87F0-55F7B90A0C58}" srcOrd="0" destOrd="0" parTransId="{DF4226A9-A827-4BFE-833F-5286B4360BE8}" sibTransId="{BA7BB3AF-BE68-48BB-98BA-BBC328F3C64F}"/>
    <dgm:cxn modelId="{EF8C5349-C2A9-40F9-9CBA-F5D4C4E17B6D}" srcId="{F8C4E8BC-B009-4759-BE82-A989C596E381}" destId="{FA6B9D7C-FE04-4AEB-BEF9-EB05C881ED47}" srcOrd="1" destOrd="0" parTransId="{7953A94A-5278-4C06-B396-53BF590D728C}" sibTransId="{A0FBDD58-84D5-4D31-B98A-CA7E7AC50AF9}"/>
    <dgm:cxn modelId="{B7719B52-8D24-B741-8064-EDCF2050F331}" type="presOf" srcId="{37471E6A-DF96-4E01-A424-5ED22964787D}" destId="{AEA579DF-5C30-3F43-A8F5-EAF3CDF0A372}" srcOrd="0" destOrd="0" presId="urn:microsoft.com/office/officeart/2005/8/layout/hList1"/>
    <dgm:cxn modelId="{5505FB55-198A-4EE1-BBC0-0137051C8444}" srcId="{C1E4139E-0BEB-4B7D-974D-F00B26D948C3}" destId="{37471E6A-DF96-4E01-A424-5ED22964787D}" srcOrd="0" destOrd="0" parTransId="{ABB1A0D9-94B1-4138-A6A1-79D780FCA338}" sibTransId="{420FE3CF-C60C-46C2-8605-0FA595DDCE1F}"/>
    <dgm:cxn modelId="{DA619863-81F7-874B-83C5-297362C24058}" type="presOf" srcId="{B8614E9C-B798-4DD2-9907-BE4A2F85D179}" destId="{9CB126B9-8B0B-D64A-8DAF-42AB2D63943B}" srcOrd="0" destOrd="4" presId="urn:microsoft.com/office/officeart/2005/8/layout/hList1"/>
    <dgm:cxn modelId="{7586FC63-9AA5-1842-BC96-1902977F8936}" type="presOf" srcId="{35DB014E-5456-448F-AE5B-FC6822B5C5B9}" destId="{9CB126B9-8B0B-D64A-8DAF-42AB2D63943B}" srcOrd="0" destOrd="5" presId="urn:microsoft.com/office/officeart/2005/8/layout/hList1"/>
    <dgm:cxn modelId="{F54AFA6A-2D0F-45A1-B2C8-FAED1319961F}" srcId="{C53B8C50-E7C1-42BF-A7F2-B70ADFFFBD85}" destId="{C24E4FE6-E997-49D3-9311-ACC7E9FA1FA8}" srcOrd="1" destOrd="0" parTransId="{58071FF5-5D35-4D4C-8367-9014F6C414C3}" sibTransId="{94593844-4227-4F52-9938-93BB937146AB}"/>
    <dgm:cxn modelId="{F289CC71-AF5B-E245-A7FD-157EE0A2E12B}" type="presOf" srcId="{C1E4139E-0BEB-4B7D-974D-F00B26D948C3}" destId="{4DF2878C-5DAE-234B-B7A6-0103E24D11CE}" srcOrd="0" destOrd="0" presId="urn:microsoft.com/office/officeart/2005/8/layout/hList1"/>
    <dgm:cxn modelId="{DC6FCE72-1AE0-411E-B445-B8EAE57DAE5D}" srcId="{A6B1E6E4-8FED-4DC8-AE0C-68BB312AB6A3}" destId="{C53B8C50-E7C1-42BF-A7F2-B70ADFFFBD85}" srcOrd="3" destOrd="0" parTransId="{3910E9E1-9998-4A87-B1AE-81716D9ACAA3}" sibTransId="{3F4FE67F-3D92-4545-BECE-4B45704AB8B3}"/>
    <dgm:cxn modelId="{B261017B-766A-494E-9913-097263CCB458}" srcId="{A6B1E6E4-8FED-4DC8-AE0C-68BB312AB6A3}" destId="{9A5847D4-D0EF-4C56-AE31-FA33FD63BDA1}" srcOrd="0" destOrd="0" parTransId="{E32AB8CC-0DDF-4045-B418-28DA7A89BAFA}" sibTransId="{05C06B6F-CFFF-4880-93D1-DB51654CF290}"/>
    <dgm:cxn modelId="{9DA80681-F612-4CE2-9122-F378578D85D8}" srcId="{C53B8C50-E7C1-42BF-A7F2-B70ADFFFBD85}" destId="{B8614E9C-B798-4DD2-9907-BE4A2F85D179}" srcOrd="4" destOrd="0" parTransId="{578F8757-2EB9-4454-9781-57027ADC8C0F}" sibTransId="{661B769F-2D88-4EBF-9BC7-7C7B8C1D32B7}"/>
    <dgm:cxn modelId="{157CFE90-D7AA-F04E-9B54-DB6DA5B07BB2}" type="presOf" srcId="{F77F4911-0485-4DBF-BF02-DA3C617999C9}" destId="{AEA579DF-5C30-3F43-A8F5-EAF3CDF0A372}" srcOrd="0" destOrd="5" presId="urn:microsoft.com/office/officeart/2005/8/layout/hList1"/>
    <dgm:cxn modelId="{90F95495-B145-A64D-9298-343C7E6A057E}" type="presOf" srcId="{4FF6C159-45B4-4E7F-9D8D-1946A5C1D991}" destId="{AEA579DF-5C30-3F43-A8F5-EAF3CDF0A372}" srcOrd="0" destOrd="1" presId="urn:microsoft.com/office/officeart/2005/8/layout/hList1"/>
    <dgm:cxn modelId="{F5BE4396-169B-43A0-A4E2-4531C793E08A}" srcId="{C53B8C50-E7C1-42BF-A7F2-B70ADFFFBD85}" destId="{29A70147-0D29-463B-A18B-7D70AB3F66B6}" srcOrd="0" destOrd="0" parTransId="{16495F12-2162-4899-BD70-017734BC15DB}" sibTransId="{0212883D-431F-49B0-A9E6-B9032CE369A5}"/>
    <dgm:cxn modelId="{4F318998-0AF3-4965-9308-DC7CFE11514E}" srcId="{C1E4139E-0BEB-4B7D-974D-F00B26D948C3}" destId="{DB1662C7-DA3C-4F21-96EA-AC44D97B0C4D}" srcOrd="3" destOrd="0" parTransId="{8D8DB77C-F26D-47CA-B74D-D839208A2499}" sibTransId="{C98B43ED-838A-4324-8F89-CD20CC230ACC}"/>
    <dgm:cxn modelId="{4A39749E-9C30-4B93-8E51-CEACB877B7E0}" srcId="{C53B8C50-E7C1-42BF-A7F2-B70ADFFFBD85}" destId="{35DB014E-5456-448F-AE5B-FC6822B5C5B9}" srcOrd="5" destOrd="0" parTransId="{E0105CDE-FBDE-4362-BA6E-80CA96C7B921}" sibTransId="{5D0E3172-28C4-450E-B985-235AF6FB98FB}"/>
    <dgm:cxn modelId="{6B26AC9F-4CFC-0B40-BEDB-00103E8B0232}" type="presOf" srcId="{C53B8C50-E7C1-42BF-A7F2-B70ADFFFBD85}" destId="{82E91545-37A6-534B-A3F2-709DD30DDF8E}" srcOrd="0" destOrd="0" presId="urn:microsoft.com/office/officeart/2005/8/layout/hList1"/>
    <dgm:cxn modelId="{F094B6A4-3AC3-7A4C-AE05-A0462AE9DECA}" type="presOf" srcId="{C3E7EE6F-ACF9-4E8A-B08E-1FD3B22A2D98}" destId="{B0D2AB56-319C-EC42-9187-25C75C6A25FE}" srcOrd="0" destOrd="2" presId="urn:microsoft.com/office/officeart/2005/8/layout/hList1"/>
    <dgm:cxn modelId="{BDFC3BAA-1849-4703-8B05-6B0250E0F4F2}" srcId="{F8C4E8BC-B009-4759-BE82-A989C596E381}" destId="{C3E7EE6F-ACF9-4E8A-B08E-1FD3B22A2D98}" srcOrd="2" destOrd="0" parTransId="{94BC7B24-AAD4-4565-B438-14832537978E}" sibTransId="{67B43C65-80B0-4169-95F8-DF84A09386DA}"/>
    <dgm:cxn modelId="{18966CAD-753F-414B-B298-3F4ACA8976CC}" type="presOf" srcId="{FA6B9D7C-FE04-4AEB-BEF9-EB05C881ED47}" destId="{B0D2AB56-319C-EC42-9187-25C75C6A25FE}" srcOrd="0" destOrd="1" presId="urn:microsoft.com/office/officeart/2005/8/layout/hList1"/>
    <dgm:cxn modelId="{C27902AF-DABA-4056-84B1-5A6965FB6EFE}" srcId="{C1E4139E-0BEB-4B7D-974D-F00B26D948C3}" destId="{F77F4911-0485-4DBF-BF02-DA3C617999C9}" srcOrd="5" destOrd="0" parTransId="{D99C66DC-3F54-4EDB-B6B7-8939283A01B6}" sibTransId="{C4A51211-B680-4FA1-801F-13D6D1CFB734}"/>
    <dgm:cxn modelId="{BC6DCFB1-C183-4AC4-8FDB-09EB42785EFD}" srcId="{C53B8C50-E7C1-42BF-A7F2-B70ADFFFBD85}" destId="{81F0E4D5-5AC4-4E82-9FB4-EA5EB2A0638F}" srcOrd="3" destOrd="0" parTransId="{F729ED02-3ED3-4333-8443-14B68C7F946C}" sibTransId="{01082EC6-7EC9-484F-ADD9-49C046EA7734}"/>
    <dgm:cxn modelId="{F430E0B6-49D7-4187-AB14-34228EB19166}" srcId="{A6B1E6E4-8FED-4DC8-AE0C-68BB312AB6A3}" destId="{F8C4E8BC-B009-4759-BE82-A989C596E381}" srcOrd="1" destOrd="0" parTransId="{50A936F4-15B9-4CAF-BE3D-CEAFF38B4AD7}" sibTransId="{BDD0DDEB-6C5E-4528-BC04-BFBC41FBB840}"/>
    <dgm:cxn modelId="{043AFFB6-73FA-4562-89D5-060CDD131EF0}" srcId="{C1E4139E-0BEB-4B7D-974D-F00B26D948C3}" destId="{8754BC5C-239C-4676-BA17-A47CAA54E816}" srcOrd="4" destOrd="0" parTransId="{F45C577F-8B29-475D-BEAF-A9AF2DF7A628}" sibTransId="{D199D333-8866-45ED-BB7E-50DCBFDB53A6}"/>
    <dgm:cxn modelId="{9471D5B8-93D6-4B59-8190-CD411181E780}" srcId="{A6B1E6E4-8FED-4DC8-AE0C-68BB312AB6A3}" destId="{C1E4139E-0BEB-4B7D-974D-F00B26D948C3}" srcOrd="2" destOrd="0" parTransId="{0DD63E99-60CB-4DE9-A91C-FA30D6356177}" sibTransId="{0648B314-33B6-4005-B64D-885D1C4FA527}"/>
    <dgm:cxn modelId="{E73CACBA-7943-264F-A6D3-E9E0978ED76E}" type="presOf" srcId="{F8C4E8BC-B009-4759-BE82-A989C596E381}" destId="{304F2922-72C7-CE43-8426-6387DA3E795F}" srcOrd="0" destOrd="0" presId="urn:microsoft.com/office/officeart/2005/8/layout/hList1"/>
    <dgm:cxn modelId="{AA49F5BA-2503-5E4F-9062-437E00A5F63D}" type="presOf" srcId="{9A5847D4-D0EF-4C56-AE31-FA33FD63BDA1}" destId="{69870C4E-A9B9-1143-8B96-EBFB9CAC5512}" srcOrd="0" destOrd="0" presId="urn:microsoft.com/office/officeart/2005/8/layout/hList1"/>
    <dgm:cxn modelId="{D13D46D0-4E54-4B15-8F0D-66D50F7488B4}" srcId="{C1E4139E-0BEB-4B7D-974D-F00B26D948C3}" destId="{4FF6C159-45B4-4E7F-9D8D-1946A5C1D991}" srcOrd="1" destOrd="0" parTransId="{606FC6A4-8C66-4A1A-AA5D-6087326B6B02}" sibTransId="{AD6F81B2-7984-4971-9601-8555E575E40D}"/>
    <dgm:cxn modelId="{BE3998DF-38D5-8946-9E55-222EC94F6637}" type="presOf" srcId="{C366D7E1-29A7-4C6C-BDF7-CE7B69488F65}" destId="{AEA579DF-5C30-3F43-A8F5-EAF3CDF0A372}" srcOrd="0" destOrd="2" presId="urn:microsoft.com/office/officeart/2005/8/layout/hList1"/>
    <dgm:cxn modelId="{B70ED7EB-0A7B-694A-B21E-BCB9BBBF49C8}" type="presOf" srcId="{81F0E4D5-5AC4-4E82-9FB4-EA5EB2A0638F}" destId="{9CB126B9-8B0B-D64A-8DAF-42AB2D63943B}" srcOrd="0" destOrd="3" presId="urn:microsoft.com/office/officeart/2005/8/layout/hList1"/>
    <dgm:cxn modelId="{4D5F24F6-6C54-49FA-9982-8C873ED4A441}" srcId="{C1E4139E-0BEB-4B7D-974D-F00B26D948C3}" destId="{C366D7E1-29A7-4C6C-BDF7-CE7B69488F65}" srcOrd="2" destOrd="0" parTransId="{C69C080A-A40A-40E3-989C-E28801AE69F6}" sibTransId="{F2CF810D-BAC1-45C7-AE4F-1F4EE286F480}"/>
    <dgm:cxn modelId="{9F1EF14F-3425-A64B-BFC4-3B6DE35CBF2B}" type="presParOf" srcId="{521EDBA2-25AB-D645-A602-AB99CB7DB524}" destId="{7AACD368-A8D1-6E46-8648-91FA8B984E0B}" srcOrd="0" destOrd="0" presId="urn:microsoft.com/office/officeart/2005/8/layout/hList1"/>
    <dgm:cxn modelId="{DE50BA83-01CB-F84A-BA23-1CAB105130A1}" type="presParOf" srcId="{7AACD368-A8D1-6E46-8648-91FA8B984E0B}" destId="{69870C4E-A9B9-1143-8B96-EBFB9CAC5512}" srcOrd="0" destOrd="0" presId="urn:microsoft.com/office/officeart/2005/8/layout/hList1"/>
    <dgm:cxn modelId="{6DD54767-3970-5A40-8CF8-2C3CB30C5FF1}" type="presParOf" srcId="{7AACD368-A8D1-6E46-8648-91FA8B984E0B}" destId="{AE3F145D-E683-E549-83B7-5CC4CC8C99FA}" srcOrd="1" destOrd="0" presId="urn:microsoft.com/office/officeart/2005/8/layout/hList1"/>
    <dgm:cxn modelId="{80551A7D-D35A-6541-92F0-618B8191DE81}" type="presParOf" srcId="{521EDBA2-25AB-D645-A602-AB99CB7DB524}" destId="{334EE7C6-C71A-9F4F-AC2B-3268AFACA557}" srcOrd="1" destOrd="0" presId="urn:microsoft.com/office/officeart/2005/8/layout/hList1"/>
    <dgm:cxn modelId="{F207FBE4-958B-3B41-AFD3-C971B0A16EEB}" type="presParOf" srcId="{521EDBA2-25AB-D645-A602-AB99CB7DB524}" destId="{87A27CAF-B8AD-674C-BEFA-FB306A2268F1}" srcOrd="2" destOrd="0" presId="urn:microsoft.com/office/officeart/2005/8/layout/hList1"/>
    <dgm:cxn modelId="{6CB439BB-0422-BF4E-B8CE-5067AF368BDA}" type="presParOf" srcId="{87A27CAF-B8AD-674C-BEFA-FB306A2268F1}" destId="{304F2922-72C7-CE43-8426-6387DA3E795F}" srcOrd="0" destOrd="0" presId="urn:microsoft.com/office/officeart/2005/8/layout/hList1"/>
    <dgm:cxn modelId="{DDE057A7-1F93-564B-9D07-3B9BC6577D62}" type="presParOf" srcId="{87A27CAF-B8AD-674C-BEFA-FB306A2268F1}" destId="{B0D2AB56-319C-EC42-9187-25C75C6A25FE}" srcOrd="1" destOrd="0" presId="urn:microsoft.com/office/officeart/2005/8/layout/hList1"/>
    <dgm:cxn modelId="{F265F40E-1E58-3F4E-AE51-3A572EE386A8}" type="presParOf" srcId="{521EDBA2-25AB-D645-A602-AB99CB7DB524}" destId="{13FDDB46-A01C-444E-9558-8EEF3A9964EC}" srcOrd="3" destOrd="0" presId="urn:microsoft.com/office/officeart/2005/8/layout/hList1"/>
    <dgm:cxn modelId="{6AD35380-F2E6-7B4C-880E-FFB0080A63D1}" type="presParOf" srcId="{521EDBA2-25AB-D645-A602-AB99CB7DB524}" destId="{3DEB5E6D-16E9-864B-BC14-9DD20C4BDC2E}" srcOrd="4" destOrd="0" presId="urn:microsoft.com/office/officeart/2005/8/layout/hList1"/>
    <dgm:cxn modelId="{29467759-3DE4-8143-82D5-C220CB3AE222}" type="presParOf" srcId="{3DEB5E6D-16E9-864B-BC14-9DD20C4BDC2E}" destId="{4DF2878C-5DAE-234B-B7A6-0103E24D11CE}" srcOrd="0" destOrd="0" presId="urn:microsoft.com/office/officeart/2005/8/layout/hList1"/>
    <dgm:cxn modelId="{A0ABDF60-DACF-FF42-84B9-56ED2616E39B}" type="presParOf" srcId="{3DEB5E6D-16E9-864B-BC14-9DD20C4BDC2E}" destId="{AEA579DF-5C30-3F43-A8F5-EAF3CDF0A372}" srcOrd="1" destOrd="0" presId="urn:microsoft.com/office/officeart/2005/8/layout/hList1"/>
    <dgm:cxn modelId="{863E2968-9655-904E-A66C-7CCB8BB4AA9B}" type="presParOf" srcId="{521EDBA2-25AB-D645-A602-AB99CB7DB524}" destId="{8253CF9C-21A4-5B4E-BFD9-A2D181AC5A86}" srcOrd="5" destOrd="0" presId="urn:microsoft.com/office/officeart/2005/8/layout/hList1"/>
    <dgm:cxn modelId="{43DCD450-52EE-DD43-BE5E-AC9E2372AB96}" type="presParOf" srcId="{521EDBA2-25AB-D645-A602-AB99CB7DB524}" destId="{6A31FB8C-F9A0-3849-B0FC-ED5FC9D52A8B}" srcOrd="6" destOrd="0" presId="urn:microsoft.com/office/officeart/2005/8/layout/hList1"/>
    <dgm:cxn modelId="{500A49B1-A6DE-7E4E-BD19-C3B9C05389CB}" type="presParOf" srcId="{6A31FB8C-F9A0-3849-B0FC-ED5FC9D52A8B}" destId="{82E91545-37A6-534B-A3F2-709DD30DDF8E}" srcOrd="0" destOrd="0" presId="urn:microsoft.com/office/officeart/2005/8/layout/hList1"/>
    <dgm:cxn modelId="{98CD33CE-D67A-4A4C-9CC6-F4E658E5F9CF}" type="presParOf" srcId="{6A31FB8C-F9A0-3849-B0FC-ED5FC9D52A8B}" destId="{9CB126B9-8B0B-D64A-8DAF-42AB2D63943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DDCB38-BAB4-410D-8787-FC665646AF8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510755-78A2-47C4-888D-BDA082A32934}">
      <dgm:prSet/>
      <dgm:spPr/>
      <dgm:t>
        <a:bodyPr/>
        <a:lstStyle/>
        <a:p>
          <a:r>
            <a:rPr lang="en-US" dirty="0"/>
            <a:t>Proses </a:t>
          </a:r>
          <a:r>
            <a:rPr lang="en-US" dirty="0" err="1"/>
            <a:t>mengumpulkan</a:t>
          </a:r>
          <a:r>
            <a:rPr lang="en-US" dirty="0"/>
            <a:t> dan </a:t>
          </a:r>
          <a:r>
            <a:rPr lang="en-US" dirty="0" err="1"/>
            <a:t>menganalisa</a:t>
          </a:r>
          <a:r>
            <a:rPr lang="en-US" dirty="0"/>
            <a:t> dan </a:t>
          </a:r>
          <a:r>
            <a:rPr lang="en-US" dirty="0" err="1"/>
            <a:t>mengolah</a:t>
          </a:r>
          <a:r>
            <a:rPr lang="en-US" dirty="0"/>
            <a:t> </a:t>
          </a:r>
          <a:r>
            <a:rPr lang="en-US" dirty="0" err="1"/>
            <a:t>informasi</a:t>
          </a:r>
          <a:r>
            <a:rPr lang="en-US" dirty="0"/>
            <a:t> </a:t>
          </a:r>
          <a:r>
            <a:rPr lang="en-US" dirty="0" err="1"/>
            <a:t>mengenai</a:t>
          </a:r>
          <a:r>
            <a:rPr lang="en-US" dirty="0"/>
            <a:t> </a:t>
          </a:r>
          <a:r>
            <a:rPr lang="en-US" dirty="0" err="1"/>
            <a:t>jabatan</a:t>
          </a:r>
          <a:r>
            <a:rPr lang="en-US" dirty="0"/>
            <a:t>: </a:t>
          </a:r>
          <a:r>
            <a:rPr lang="en-US" dirty="0" err="1"/>
            <a:t>dari</a:t>
          </a:r>
          <a:r>
            <a:rPr lang="en-US" dirty="0"/>
            <a:t> </a:t>
          </a:r>
          <a:r>
            <a:rPr lang="en-US" dirty="0" err="1"/>
            <a:t>informasi</a:t>
          </a:r>
          <a:r>
            <a:rPr lang="en-US" dirty="0"/>
            <a:t> </a:t>
          </a:r>
          <a:r>
            <a:rPr lang="en-US" dirty="0" err="1"/>
            <a:t>ini</a:t>
          </a:r>
          <a:r>
            <a:rPr lang="en-US" dirty="0"/>
            <a:t> </a:t>
          </a:r>
          <a:r>
            <a:rPr lang="en-US" dirty="0" err="1"/>
            <a:t>digunakan</a:t>
          </a:r>
          <a:r>
            <a:rPr lang="en-US" dirty="0"/>
            <a:t> </a:t>
          </a:r>
          <a:r>
            <a:rPr lang="en-US" dirty="0" err="1"/>
            <a:t>sebagai</a:t>
          </a:r>
          <a:r>
            <a:rPr lang="en-US" dirty="0"/>
            <a:t> </a:t>
          </a:r>
          <a:r>
            <a:rPr lang="en-US" dirty="0" err="1"/>
            <a:t>dasar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Menyusun </a:t>
          </a:r>
          <a:r>
            <a:rPr lang="en-US" dirty="0" err="1"/>
            <a:t>uraian</a:t>
          </a:r>
          <a:r>
            <a:rPr lang="en-US" dirty="0"/>
            <a:t> </a:t>
          </a:r>
          <a:r>
            <a:rPr lang="en-US" dirty="0" err="1"/>
            <a:t>jabatan</a:t>
          </a:r>
          <a:r>
            <a:rPr lang="en-US" dirty="0"/>
            <a:t>, </a:t>
          </a:r>
          <a:r>
            <a:rPr lang="en-US" dirty="0" err="1"/>
            <a:t>definisi</a:t>
          </a:r>
          <a:r>
            <a:rPr lang="en-US" dirty="0"/>
            <a:t>, </a:t>
          </a:r>
          <a:r>
            <a:rPr lang="en-US" dirty="0" err="1"/>
            <a:t>peran</a:t>
          </a:r>
          <a:r>
            <a:rPr lang="en-US" dirty="0"/>
            <a:t> dan data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melakukan</a:t>
          </a:r>
          <a:r>
            <a:rPr lang="en-US" dirty="0"/>
            <a:t> </a:t>
          </a:r>
          <a:r>
            <a:rPr lang="en-US" dirty="0" err="1"/>
            <a:t>evaluasi</a:t>
          </a:r>
          <a:r>
            <a:rPr lang="en-US" dirty="0"/>
            <a:t> </a:t>
          </a:r>
          <a:r>
            <a:rPr lang="en-US" dirty="0" err="1"/>
            <a:t>jabatan</a:t>
          </a:r>
          <a:r>
            <a:rPr lang="en-US" dirty="0"/>
            <a:t>.</a:t>
          </a:r>
        </a:p>
      </dgm:t>
    </dgm:pt>
    <dgm:pt modelId="{5F55D5B0-4A85-4656-8208-6C33EA3711B8}" type="parTrans" cxnId="{5BE85C51-CF0C-43AE-8F14-33C48D67E887}">
      <dgm:prSet/>
      <dgm:spPr/>
      <dgm:t>
        <a:bodyPr/>
        <a:lstStyle/>
        <a:p>
          <a:endParaRPr lang="en-US"/>
        </a:p>
      </dgm:t>
    </dgm:pt>
    <dgm:pt modelId="{C559096C-790F-4B42-9BC6-964F195E1EEF}" type="sibTrans" cxnId="{5BE85C51-CF0C-43AE-8F14-33C48D67E887}">
      <dgm:prSet/>
      <dgm:spPr/>
      <dgm:t>
        <a:bodyPr/>
        <a:lstStyle/>
        <a:p>
          <a:endParaRPr lang="en-US"/>
        </a:p>
      </dgm:t>
    </dgm:pt>
    <dgm:pt modelId="{77B37FF1-35ED-46EE-885C-A38D188E5F8C}">
      <dgm:prSet/>
      <dgm:spPr/>
      <dgm:t>
        <a:bodyPr/>
        <a:lstStyle/>
        <a:p>
          <a:r>
            <a:rPr lang="en-US"/>
            <a:t>Informasi internal yang dibutuhkan; sebagai contoh nama pekerja, jumlah pekerja, jenis pekerjaan dan daftar upah; Perusahaan mendata secara menyeluruh informasi di atas, harus dilakukan secara mendalam, lengkap dan valid. </a:t>
          </a:r>
        </a:p>
      </dgm:t>
    </dgm:pt>
    <dgm:pt modelId="{B7534640-3324-46B9-BCC5-F5FA4015E9F2}" type="parTrans" cxnId="{2490BF0F-BA17-40D3-A47A-6736ED370689}">
      <dgm:prSet/>
      <dgm:spPr/>
      <dgm:t>
        <a:bodyPr/>
        <a:lstStyle/>
        <a:p>
          <a:endParaRPr lang="en-US"/>
        </a:p>
      </dgm:t>
    </dgm:pt>
    <dgm:pt modelId="{E880B13E-F8B4-4BDC-B378-7AE3E528FAA5}" type="sibTrans" cxnId="{2490BF0F-BA17-40D3-A47A-6736ED370689}">
      <dgm:prSet/>
      <dgm:spPr/>
      <dgm:t>
        <a:bodyPr/>
        <a:lstStyle/>
        <a:p>
          <a:endParaRPr lang="en-US"/>
        </a:p>
      </dgm:t>
    </dgm:pt>
    <dgm:pt modelId="{B1E5F8E1-7964-4434-B695-85446ECDBB14}">
      <dgm:prSet/>
      <dgm:spPr/>
      <dgm:t>
        <a:bodyPr/>
        <a:lstStyle/>
        <a:p>
          <a:r>
            <a:rPr lang="en-US" dirty="0"/>
            <a:t>Analisa </a:t>
          </a:r>
          <a:r>
            <a:rPr lang="en-US" dirty="0" err="1"/>
            <a:t>Jabatan</a:t>
          </a:r>
          <a:r>
            <a:rPr lang="en-US" dirty="0"/>
            <a:t> </a:t>
          </a:r>
          <a:r>
            <a:rPr lang="en-US" dirty="0" err="1"/>
            <a:t>digunakan</a:t>
          </a:r>
          <a:r>
            <a:rPr lang="en-US" dirty="0"/>
            <a:t> juga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mencari</a:t>
          </a:r>
          <a:r>
            <a:rPr lang="en-US" dirty="0"/>
            <a:t> </a:t>
          </a:r>
          <a:r>
            <a:rPr lang="en-US" dirty="0" err="1"/>
            <a:t>informasi</a:t>
          </a:r>
          <a:r>
            <a:rPr lang="en-US" dirty="0"/>
            <a:t> </a:t>
          </a:r>
          <a:r>
            <a:rPr lang="en-US" dirty="0" err="1"/>
            <a:t>mengenai</a:t>
          </a:r>
          <a:r>
            <a:rPr lang="en-US" dirty="0"/>
            <a:t> </a:t>
          </a:r>
          <a:r>
            <a:rPr lang="en-US" dirty="0" err="1"/>
            <a:t>tanggung</a:t>
          </a:r>
          <a:r>
            <a:rPr lang="en-US" dirty="0"/>
            <a:t> </a:t>
          </a:r>
          <a:r>
            <a:rPr lang="en-US" dirty="0" err="1"/>
            <a:t>jawab</a:t>
          </a:r>
          <a:r>
            <a:rPr lang="en-US" dirty="0"/>
            <a:t> </a:t>
          </a:r>
          <a:r>
            <a:rPr lang="en-US" dirty="0" err="1"/>
            <a:t>suatu</a:t>
          </a:r>
          <a:r>
            <a:rPr lang="en-US" dirty="0"/>
            <a:t> </a:t>
          </a:r>
          <a:r>
            <a:rPr lang="en-US" dirty="0" err="1"/>
            <a:t>jabatan</a:t>
          </a:r>
          <a:r>
            <a:rPr lang="en-US" dirty="0"/>
            <a:t>.</a:t>
          </a:r>
        </a:p>
      </dgm:t>
    </dgm:pt>
    <dgm:pt modelId="{6A10B5B0-028C-4E84-ADAA-BCA2F4CD7B05}" type="parTrans" cxnId="{25A0AC1F-1429-47E8-B0F9-85CD52BDE06E}">
      <dgm:prSet/>
      <dgm:spPr/>
      <dgm:t>
        <a:bodyPr/>
        <a:lstStyle/>
        <a:p>
          <a:endParaRPr lang="en-US"/>
        </a:p>
      </dgm:t>
    </dgm:pt>
    <dgm:pt modelId="{140160B7-D75D-4773-A86B-61DF81396A03}" type="sibTrans" cxnId="{25A0AC1F-1429-47E8-B0F9-85CD52BDE06E}">
      <dgm:prSet/>
      <dgm:spPr/>
      <dgm:t>
        <a:bodyPr/>
        <a:lstStyle/>
        <a:p>
          <a:endParaRPr lang="en-US"/>
        </a:p>
      </dgm:t>
    </dgm:pt>
    <dgm:pt modelId="{570AC2E8-7C7F-2844-BD86-0F60C2E82A8E}">
      <dgm:prSet/>
      <dgm:spPr/>
      <dgm:t>
        <a:bodyPr/>
        <a:lstStyle/>
        <a:p>
          <a:r>
            <a:rPr lang="en-US" dirty="0" err="1"/>
            <a:t>Konsep</a:t>
          </a:r>
          <a:r>
            <a:rPr lang="en-US" dirty="0"/>
            <a:t> </a:t>
          </a:r>
          <a:r>
            <a:rPr lang="en-US" dirty="0" err="1"/>
            <a:t>utama</a:t>
          </a:r>
          <a:r>
            <a:rPr lang="en-US" dirty="0"/>
            <a:t>: </a:t>
          </a:r>
          <a:r>
            <a:rPr lang="en-US" dirty="0" err="1"/>
            <a:t>analisa</a:t>
          </a:r>
          <a:r>
            <a:rPr lang="en-US" dirty="0"/>
            <a:t> </a:t>
          </a:r>
          <a:r>
            <a:rPr lang="en-US" dirty="0" err="1"/>
            <a:t>dilakukan</a:t>
          </a:r>
          <a:r>
            <a:rPr lang="en-US" dirty="0"/>
            <a:t> </a:t>
          </a:r>
          <a:r>
            <a:rPr lang="en-US" dirty="0" err="1"/>
            <a:t>terhadap</a:t>
          </a:r>
          <a:r>
            <a:rPr lang="en-US" dirty="0"/>
            <a:t> </a:t>
          </a:r>
          <a:r>
            <a:rPr lang="en-US" dirty="0" err="1"/>
            <a:t>spesifikasi</a:t>
          </a:r>
          <a:r>
            <a:rPr lang="en-US" dirty="0"/>
            <a:t> </a:t>
          </a:r>
          <a:r>
            <a:rPr lang="en-US" dirty="0" err="1"/>
            <a:t>jabatan</a:t>
          </a:r>
          <a:r>
            <a:rPr lang="en-US" dirty="0"/>
            <a:t> </a:t>
          </a:r>
          <a:r>
            <a:rPr lang="en-US" dirty="0" err="1"/>
            <a:t>nya</a:t>
          </a:r>
          <a:r>
            <a:rPr lang="en-US" dirty="0"/>
            <a:t> (the job) </a:t>
          </a:r>
          <a:r>
            <a:rPr lang="en-US" dirty="0" err="1"/>
            <a:t>bukan</a:t>
          </a:r>
          <a:r>
            <a:rPr lang="en-US" dirty="0"/>
            <a:t> </a:t>
          </a:r>
          <a:r>
            <a:rPr lang="en-US" dirty="0" err="1"/>
            <a:t>terhadap</a:t>
          </a:r>
          <a:r>
            <a:rPr lang="en-US" dirty="0"/>
            <a:t> orang </a:t>
          </a:r>
          <a:r>
            <a:rPr lang="en-US" dirty="0" err="1"/>
            <a:t>nya</a:t>
          </a:r>
          <a:r>
            <a:rPr lang="en-US" dirty="0"/>
            <a:t> (person)</a:t>
          </a:r>
        </a:p>
      </dgm:t>
    </dgm:pt>
    <dgm:pt modelId="{96123C40-7664-214A-BAB8-431C90872257}" type="parTrans" cxnId="{FC2622B4-04A1-5547-8EDB-3590CF4E624A}">
      <dgm:prSet/>
      <dgm:spPr/>
      <dgm:t>
        <a:bodyPr/>
        <a:lstStyle/>
        <a:p>
          <a:endParaRPr lang="en-US"/>
        </a:p>
      </dgm:t>
    </dgm:pt>
    <dgm:pt modelId="{AA2C40F9-75C2-C142-BFA5-81A40A90DBFC}" type="sibTrans" cxnId="{FC2622B4-04A1-5547-8EDB-3590CF4E624A}">
      <dgm:prSet/>
      <dgm:spPr/>
      <dgm:t>
        <a:bodyPr/>
        <a:lstStyle/>
        <a:p>
          <a:endParaRPr lang="en-US"/>
        </a:p>
      </dgm:t>
    </dgm:pt>
    <dgm:pt modelId="{4F2F379F-A0EE-D441-9471-876EB7941BAE}">
      <dgm:prSet/>
      <dgm:spPr/>
      <dgm:t>
        <a:bodyPr/>
        <a:lstStyle/>
        <a:p>
          <a:r>
            <a:rPr lang="en-US" dirty="0"/>
            <a:t>Hasil </a:t>
          </a:r>
          <a:r>
            <a:rPr lang="en-US" dirty="0" err="1"/>
            <a:t>utama</a:t>
          </a:r>
          <a:r>
            <a:rPr lang="en-US" dirty="0"/>
            <a:t> </a:t>
          </a:r>
          <a:r>
            <a:rPr lang="en-US" dirty="0" err="1"/>
            <a:t>dari</a:t>
          </a:r>
          <a:r>
            <a:rPr lang="en-US" dirty="0"/>
            <a:t> Analisa </a:t>
          </a:r>
          <a:r>
            <a:rPr lang="en-US" dirty="0" err="1"/>
            <a:t>Jabatan</a:t>
          </a:r>
          <a:r>
            <a:rPr lang="en-US" dirty="0"/>
            <a:t> </a:t>
          </a:r>
          <a:r>
            <a:rPr lang="en-US" dirty="0" err="1"/>
            <a:t>adalah</a:t>
          </a:r>
          <a:r>
            <a:rPr lang="en-US" dirty="0"/>
            <a:t> </a:t>
          </a:r>
          <a:r>
            <a:rPr lang="en-US" dirty="0" err="1">
              <a:highlight>
                <a:srgbClr val="FFFF00"/>
              </a:highlight>
            </a:rPr>
            <a:t>uraian</a:t>
          </a:r>
          <a:r>
            <a:rPr lang="en-US" dirty="0">
              <a:highlight>
                <a:srgbClr val="FFFF00"/>
              </a:highlight>
            </a:rPr>
            <a:t> </a:t>
          </a:r>
          <a:r>
            <a:rPr lang="en-US" dirty="0" err="1">
              <a:highlight>
                <a:srgbClr val="FFFF00"/>
              </a:highlight>
            </a:rPr>
            <a:t>jabatan</a:t>
          </a:r>
          <a:r>
            <a:rPr lang="en-US" dirty="0">
              <a:highlight>
                <a:srgbClr val="FFFF00"/>
              </a:highlight>
            </a:rPr>
            <a:t> </a:t>
          </a:r>
          <a:r>
            <a:rPr lang="en-US" dirty="0"/>
            <a:t>dan </a:t>
          </a:r>
          <a:r>
            <a:rPr lang="en-US" dirty="0" err="1">
              <a:highlight>
                <a:srgbClr val="FFFF00"/>
              </a:highlight>
            </a:rPr>
            <a:t>spesifikasi</a:t>
          </a:r>
          <a:r>
            <a:rPr lang="en-US" dirty="0">
              <a:highlight>
                <a:srgbClr val="FFFF00"/>
              </a:highlight>
            </a:rPr>
            <a:t> </a:t>
          </a:r>
          <a:r>
            <a:rPr lang="en-US" dirty="0" err="1">
              <a:highlight>
                <a:srgbClr val="FFFF00"/>
              </a:highlight>
            </a:rPr>
            <a:t>Jabatan</a:t>
          </a:r>
          <a:endParaRPr lang="en-US" dirty="0">
            <a:highlight>
              <a:srgbClr val="FFFF00"/>
            </a:highlight>
          </a:endParaRPr>
        </a:p>
      </dgm:t>
    </dgm:pt>
    <dgm:pt modelId="{74994854-40AB-7E46-B35E-CDF1F27D52A4}" type="parTrans" cxnId="{7E5C0027-97B8-EF47-9BF6-B6F746E5F826}">
      <dgm:prSet/>
      <dgm:spPr/>
      <dgm:t>
        <a:bodyPr/>
        <a:lstStyle/>
        <a:p>
          <a:endParaRPr lang="en-US"/>
        </a:p>
      </dgm:t>
    </dgm:pt>
    <dgm:pt modelId="{354A9B6C-73A6-DA4F-92E2-C5A3ED72003C}" type="sibTrans" cxnId="{7E5C0027-97B8-EF47-9BF6-B6F746E5F826}">
      <dgm:prSet/>
      <dgm:spPr/>
      <dgm:t>
        <a:bodyPr/>
        <a:lstStyle/>
        <a:p>
          <a:endParaRPr lang="en-US"/>
        </a:p>
      </dgm:t>
    </dgm:pt>
    <dgm:pt modelId="{04799E79-D601-D44D-BEC3-0E26BBBE4790}" type="pres">
      <dgm:prSet presAssocID="{33DDCB38-BAB4-410D-8787-FC665646AF8C}" presName="vert0" presStyleCnt="0">
        <dgm:presLayoutVars>
          <dgm:dir/>
          <dgm:animOne val="branch"/>
          <dgm:animLvl val="lvl"/>
        </dgm:presLayoutVars>
      </dgm:prSet>
      <dgm:spPr/>
    </dgm:pt>
    <dgm:pt modelId="{1A926B5A-8495-FE45-BCC0-27D9E0B75799}" type="pres">
      <dgm:prSet presAssocID="{BD510755-78A2-47C4-888D-BDA082A32934}" presName="thickLine" presStyleLbl="alignNode1" presStyleIdx="0" presStyleCnt="5"/>
      <dgm:spPr/>
    </dgm:pt>
    <dgm:pt modelId="{477A7115-234F-DC4E-936C-C4508479D6B9}" type="pres">
      <dgm:prSet presAssocID="{BD510755-78A2-47C4-888D-BDA082A32934}" presName="horz1" presStyleCnt="0"/>
      <dgm:spPr/>
    </dgm:pt>
    <dgm:pt modelId="{9D553EED-45A5-A04C-8408-6845CF8F1ED3}" type="pres">
      <dgm:prSet presAssocID="{BD510755-78A2-47C4-888D-BDA082A32934}" presName="tx1" presStyleLbl="revTx" presStyleIdx="0" presStyleCnt="5" custLinFactNeighborY="-7311"/>
      <dgm:spPr/>
    </dgm:pt>
    <dgm:pt modelId="{80408409-C5DF-124E-A6D8-6F14FAC24D6A}" type="pres">
      <dgm:prSet presAssocID="{BD510755-78A2-47C4-888D-BDA082A32934}" presName="vert1" presStyleCnt="0"/>
      <dgm:spPr/>
    </dgm:pt>
    <dgm:pt modelId="{93AC33DA-12CE-224E-A441-14EF8C37719C}" type="pres">
      <dgm:prSet presAssocID="{77B37FF1-35ED-46EE-885C-A38D188E5F8C}" presName="thickLine" presStyleLbl="alignNode1" presStyleIdx="1" presStyleCnt="5"/>
      <dgm:spPr/>
    </dgm:pt>
    <dgm:pt modelId="{814C304B-7088-F547-B902-EE2B97575ACC}" type="pres">
      <dgm:prSet presAssocID="{77B37FF1-35ED-46EE-885C-A38D188E5F8C}" presName="horz1" presStyleCnt="0"/>
      <dgm:spPr/>
    </dgm:pt>
    <dgm:pt modelId="{EC6E5731-4D8E-0046-ADC0-AC9D0779D33D}" type="pres">
      <dgm:prSet presAssocID="{77B37FF1-35ED-46EE-885C-A38D188E5F8C}" presName="tx1" presStyleLbl="revTx" presStyleIdx="1" presStyleCnt="5"/>
      <dgm:spPr/>
    </dgm:pt>
    <dgm:pt modelId="{9722D984-51E0-A949-82B6-8BAEC6F366D1}" type="pres">
      <dgm:prSet presAssocID="{77B37FF1-35ED-46EE-885C-A38D188E5F8C}" presName="vert1" presStyleCnt="0"/>
      <dgm:spPr/>
    </dgm:pt>
    <dgm:pt modelId="{4FC02D8D-CD2A-714C-81DA-8640F9F639B4}" type="pres">
      <dgm:prSet presAssocID="{B1E5F8E1-7964-4434-B695-85446ECDBB14}" presName="thickLine" presStyleLbl="alignNode1" presStyleIdx="2" presStyleCnt="5"/>
      <dgm:spPr/>
    </dgm:pt>
    <dgm:pt modelId="{1340E04A-3EF2-CB45-B649-152C36F73C98}" type="pres">
      <dgm:prSet presAssocID="{B1E5F8E1-7964-4434-B695-85446ECDBB14}" presName="horz1" presStyleCnt="0"/>
      <dgm:spPr/>
    </dgm:pt>
    <dgm:pt modelId="{C0B1F6BE-1D44-5749-B95F-91CF73CD5976}" type="pres">
      <dgm:prSet presAssocID="{B1E5F8E1-7964-4434-B695-85446ECDBB14}" presName="tx1" presStyleLbl="revTx" presStyleIdx="2" presStyleCnt="5"/>
      <dgm:spPr/>
    </dgm:pt>
    <dgm:pt modelId="{30A5673B-A083-224A-A835-217B8A1FF748}" type="pres">
      <dgm:prSet presAssocID="{B1E5F8E1-7964-4434-B695-85446ECDBB14}" presName="vert1" presStyleCnt="0"/>
      <dgm:spPr/>
    </dgm:pt>
    <dgm:pt modelId="{8AA2561B-1A26-4A4A-8A5C-958666F712C6}" type="pres">
      <dgm:prSet presAssocID="{570AC2E8-7C7F-2844-BD86-0F60C2E82A8E}" presName="thickLine" presStyleLbl="alignNode1" presStyleIdx="3" presStyleCnt="5"/>
      <dgm:spPr/>
    </dgm:pt>
    <dgm:pt modelId="{E2CAE2AD-6369-0046-8B2F-A25120F6D647}" type="pres">
      <dgm:prSet presAssocID="{570AC2E8-7C7F-2844-BD86-0F60C2E82A8E}" presName="horz1" presStyleCnt="0"/>
      <dgm:spPr/>
    </dgm:pt>
    <dgm:pt modelId="{9A7DF418-F53C-734A-82C7-57F57C0532B7}" type="pres">
      <dgm:prSet presAssocID="{570AC2E8-7C7F-2844-BD86-0F60C2E82A8E}" presName="tx1" presStyleLbl="revTx" presStyleIdx="3" presStyleCnt="5"/>
      <dgm:spPr/>
    </dgm:pt>
    <dgm:pt modelId="{03376C4C-6EAF-9849-AA6F-E6046AD10685}" type="pres">
      <dgm:prSet presAssocID="{570AC2E8-7C7F-2844-BD86-0F60C2E82A8E}" presName="vert1" presStyleCnt="0"/>
      <dgm:spPr/>
    </dgm:pt>
    <dgm:pt modelId="{7CE596A0-3ADE-6D41-A2B5-D154F6DE8038}" type="pres">
      <dgm:prSet presAssocID="{4F2F379F-A0EE-D441-9471-876EB7941BAE}" presName="thickLine" presStyleLbl="alignNode1" presStyleIdx="4" presStyleCnt="5"/>
      <dgm:spPr/>
    </dgm:pt>
    <dgm:pt modelId="{9BF7A74E-0C75-7246-B70F-8C50CB4035E4}" type="pres">
      <dgm:prSet presAssocID="{4F2F379F-A0EE-D441-9471-876EB7941BAE}" presName="horz1" presStyleCnt="0"/>
      <dgm:spPr/>
    </dgm:pt>
    <dgm:pt modelId="{A01EAB2F-8D6B-F84D-A330-2C54FD79C5B7}" type="pres">
      <dgm:prSet presAssocID="{4F2F379F-A0EE-D441-9471-876EB7941BAE}" presName="tx1" presStyleLbl="revTx" presStyleIdx="4" presStyleCnt="5"/>
      <dgm:spPr/>
    </dgm:pt>
    <dgm:pt modelId="{073F6907-503F-7545-A95B-80386C163A6F}" type="pres">
      <dgm:prSet presAssocID="{4F2F379F-A0EE-D441-9471-876EB7941BAE}" presName="vert1" presStyleCnt="0"/>
      <dgm:spPr/>
    </dgm:pt>
  </dgm:ptLst>
  <dgm:cxnLst>
    <dgm:cxn modelId="{2490BF0F-BA17-40D3-A47A-6736ED370689}" srcId="{33DDCB38-BAB4-410D-8787-FC665646AF8C}" destId="{77B37FF1-35ED-46EE-885C-A38D188E5F8C}" srcOrd="1" destOrd="0" parTransId="{B7534640-3324-46B9-BCC5-F5FA4015E9F2}" sibTransId="{E880B13E-F8B4-4BDC-B378-7AE3E528FAA5}"/>
    <dgm:cxn modelId="{25A0AC1F-1429-47E8-B0F9-85CD52BDE06E}" srcId="{33DDCB38-BAB4-410D-8787-FC665646AF8C}" destId="{B1E5F8E1-7964-4434-B695-85446ECDBB14}" srcOrd="2" destOrd="0" parTransId="{6A10B5B0-028C-4E84-ADAA-BCA2F4CD7B05}" sibTransId="{140160B7-D75D-4773-A86B-61DF81396A03}"/>
    <dgm:cxn modelId="{7E5C0027-97B8-EF47-9BF6-B6F746E5F826}" srcId="{33DDCB38-BAB4-410D-8787-FC665646AF8C}" destId="{4F2F379F-A0EE-D441-9471-876EB7941BAE}" srcOrd="4" destOrd="0" parTransId="{74994854-40AB-7E46-B35E-CDF1F27D52A4}" sibTransId="{354A9B6C-73A6-DA4F-92E2-C5A3ED72003C}"/>
    <dgm:cxn modelId="{FDB97C31-5C6B-1D41-B527-24798416C45F}" type="presOf" srcId="{BD510755-78A2-47C4-888D-BDA082A32934}" destId="{9D553EED-45A5-A04C-8408-6845CF8F1ED3}" srcOrd="0" destOrd="0" presId="urn:microsoft.com/office/officeart/2008/layout/LinedList"/>
    <dgm:cxn modelId="{C03E4948-CACC-7E4C-B718-FD54170AC78E}" type="presOf" srcId="{77B37FF1-35ED-46EE-885C-A38D188E5F8C}" destId="{EC6E5731-4D8E-0046-ADC0-AC9D0779D33D}" srcOrd="0" destOrd="0" presId="urn:microsoft.com/office/officeart/2008/layout/LinedList"/>
    <dgm:cxn modelId="{9CF02B4D-A209-2643-A3F1-DB5E22433F32}" type="presOf" srcId="{570AC2E8-7C7F-2844-BD86-0F60C2E82A8E}" destId="{9A7DF418-F53C-734A-82C7-57F57C0532B7}" srcOrd="0" destOrd="0" presId="urn:microsoft.com/office/officeart/2008/layout/LinedList"/>
    <dgm:cxn modelId="{5BE85C51-CF0C-43AE-8F14-33C48D67E887}" srcId="{33DDCB38-BAB4-410D-8787-FC665646AF8C}" destId="{BD510755-78A2-47C4-888D-BDA082A32934}" srcOrd="0" destOrd="0" parTransId="{5F55D5B0-4A85-4656-8208-6C33EA3711B8}" sibTransId="{C559096C-790F-4B42-9BC6-964F195E1EEF}"/>
    <dgm:cxn modelId="{1884FF6B-5C63-9A45-AE52-1E3935A1A2A1}" type="presOf" srcId="{33DDCB38-BAB4-410D-8787-FC665646AF8C}" destId="{04799E79-D601-D44D-BEC3-0E26BBBE4790}" srcOrd="0" destOrd="0" presId="urn:microsoft.com/office/officeart/2008/layout/LinedList"/>
    <dgm:cxn modelId="{45D0CEA6-203E-D342-B391-6E22F2AED94B}" type="presOf" srcId="{4F2F379F-A0EE-D441-9471-876EB7941BAE}" destId="{A01EAB2F-8D6B-F84D-A330-2C54FD79C5B7}" srcOrd="0" destOrd="0" presId="urn:microsoft.com/office/officeart/2008/layout/LinedList"/>
    <dgm:cxn modelId="{FC2622B4-04A1-5547-8EDB-3590CF4E624A}" srcId="{33DDCB38-BAB4-410D-8787-FC665646AF8C}" destId="{570AC2E8-7C7F-2844-BD86-0F60C2E82A8E}" srcOrd="3" destOrd="0" parTransId="{96123C40-7664-214A-BAB8-431C90872257}" sibTransId="{AA2C40F9-75C2-C142-BFA5-81A40A90DBFC}"/>
    <dgm:cxn modelId="{580964FF-BEE1-2F4F-9323-794BA6978DC7}" type="presOf" srcId="{B1E5F8E1-7964-4434-B695-85446ECDBB14}" destId="{C0B1F6BE-1D44-5749-B95F-91CF73CD5976}" srcOrd="0" destOrd="0" presId="urn:microsoft.com/office/officeart/2008/layout/LinedList"/>
    <dgm:cxn modelId="{35DD9447-668A-5647-BB15-B2213BEB18B9}" type="presParOf" srcId="{04799E79-D601-D44D-BEC3-0E26BBBE4790}" destId="{1A926B5A-8495-FE45-BCC0-27D9E0B75799}" srcOrd="0" destOrd="0" presId="urn:microsoft.com/office/officeart/2008/layout/LinedList"/>
    <dgm:cxn modelId="{6052C20F-5F52-E444-BA73-161F8F4BF8F6}" type="presParOf" srcId="{04799E79-D601-D44D-BEC3-0E26BBBE4790}" destId="{477A7115-234F-DC4E-936C-C4508479D6B9}" srcOrd="1" destOrd="0" presId="urn:microsoft.com/office/officeart/2008/layout/LinedList"/>
    <dgm:cxn modelId="{EB099B56-10AF-454A-A65D-8D2EC53E75A6}" type="presParOf" srcId="{477A7115-234F-DC4E-936C-C4508479D6B9}" destId="{9D553EED-45A5-A04C-8408-6845CF8F1ED3}" srcOrd="0" destOrd="0" presId="urn:microsoft.com/office/officeart/2008/layout/LinedList"/>
    <dgm:cxn modelId="{5757D604-A7A7-AD41-A41F-98364B4E1481}" type="presParOf" srcId="{477A7115-234F-DC4E-936C-C4508479D6B9}" destId="{80408409-C5DF-124E-A6D8-6F14FAC24D6A}" srcOrd="1" destOrd="0" presId="urn:microsoft.com/office/officeart/2008/layout/LinedList"/>
    <dgm:cxn modelId="{571160D7-DA42-BC47-BE45-3583E803E552}" type="presParOf" srcId="{04799E79-D601-D44D-BEC3-0E26BBBE4790}" destId="{93AC33DA-12CE-224E-A441-14EF8C37719C}" srcOrd="2" destOrd="0" presId="urn:microsoft.com/office/officeart/2008/layout/LinedList"/>
    <dgm:cxn modelId="{5D9D493F-6E66-AA46-A99D-D11535B7B9EC}" type="presParOf" srcId="{04799E79-D601-D44D-BEC3-0E26BBBE4790}" destId="{814C304B-7088-F547-B902-EE2B97575ACC}" srcOrd="3" destOrd="0" presId="urn:microsoft.com/office/officeart/2008/layout/LinedList"/>
    <dgm:cxn modelId="{7106B45B-99DA-D848-ADEE-CC6E6CCFF300}" type="presParOf" srcId="{814C304B-7088-F547-B902-EE2B97575ACC}" destId="{EC6E5731-4D8E-0046-ADC0-AC9D0779D33D}" srcOrd="0" destOrd="0" presId="urn:microsoft.com/office/officeart/2008/layout/LinedList"/>
    <dgm:cxn modelId="{4BF20C9E-BF4B-0E4F-A26A-72ECFE8E8191}" type="presParOf" srcId="{814C304B-7088-F547-B902-EE2B97575ACC}" destId="{9722D984-51E0-A949-82B6-8BAEC6F366D1}" srcOrd="1" destOrd="0" presId="urn:microsoft.com/office/officeart/2008/layout/LinedList"/>
    <dgm:cxn modelId="{600D9DC6-ADB1-AF43-9A35-0CCB9563144E}" type="presParOf" srcId="{04799E79-D601-D44D-BEC3-0E26BBBE4790}" destId="{4FC02D8D-CD2A-714C-81DA-8640F9F639B4}" srcOrd="4" destOrd="0" presId="urn:microsoft.com/office/officeart/2008/layout/LinedList"/>
    <dgm:cxn modelId="{2D0B76B6-352F-D749-804F-19E5ADE67D5F}" type="presParOf" srcId="{04799E79-D601-D44D-BEC3-0E26BBBE4790}" destId="{1340E04A-3EF2-CB45-B649-152C36F73C98}" srcOrd="5" destOrd="0" presId="urn:microsoft.com/office/officeart/2008/layout/LinedList"/>
    <dgm:cxn modelId="{5882105A-D2AB-F34D-AA0A-F31782EF6F80}" type="presParOf" srcId="{1340E04A-3EF2-CB45-B649-152C36F73C98}" destId="{C0B1F6BE-1D44-5749-B95F-91CF73CD5976}" srcOrd="0" destOrd="0" presId="urn:microsoft.com/office/officeart/2008/layout/LinedList"/>
    <dgm:cxn modelId="{CC34250F-2D53-9748-B5A8-B96FBDBC1849}" type="presParOf" srcId="{1340E04A-3EF2-CB45-B649-152C36F73C98}" destId="{30A5673B-A083-224A-A835-217B8A1FF748}" srcOrd="1" destOrd="0" presId="urn:microsoft.com/office/officeart/2008/layout/LinedList"/>
    <dgm:cxn modelId="{EC0D3F58-64C2-144E-A415-8D9E583BA102}" type="presParOf" srcId="{04799E79-D601-D44D-BEC3-0E26BBBE4790}" destId="{8AA2561B-1A26-4A4A-8A5C-958666F712C6}" srcOrd="6" destOrd="0" presId="urn:microsoft.com/office/officeart/2008/layout/LinedList"/>
    <dgm:cxn modelId="{7C9F77CC-F3E8-D64B-867B-1161E6BC8FED}" type="presParOf" srcId="{04799E79-D601-D44D-BEC3-0E26BBBE4790}" destId="{E2CAE2AD-6369-0046-8B2F-A25120F6D647}" srcOrd="7" destOrd="0" presId="urn:microsoft.com/office/officeart/2008/layout/LinedList"/>
    <dgm:cxn modelId="{55A3D11A-7119-BA4F-B3FB-F165C9A1BF17}" type="presParOf" srcId="{E2CAE2AD-6369-0046-8B2F-A25120F6D647}" destId="{9A7DF418-F53C-734A-82C7-57F57C0532B7}" srcOrd="0" destOrd="0" presId="urn:microsoft.com/office/officeart/2008/layout/LinedList"/>
    <dgm:cxn modelId="{D5E57701-CF02-9C4B-AA51-7F1C8BBBBCA5}" type="presParOf" srcId="{E2CAE2AD-6369-0046-8B2F-A25120F6D647}" destId="{03376C4C-6EAF-9849-AA6F-E6046AD10685}" srcOrd="1" destOrd="0" presId="urn:microsoft.com/office/officeart/2008/layout/LinedList"/>
    <dgm:cxn modelId="{D7BDA9B9-B883-FA4B-99DB-AFAB50EC361C}" type="presParOf" srcId="{04799E79-D601-D44D-BEC3-0E26BBBE4790}" destId="{7CE596A0-3ADE-6D41-A2B5-D154F6DE8038}" srcOrd="8" destOrd="0" presId="urn:microsoft.com/office/officeart/2008/layout/LinedList"/>
    <dgm:cxn modelId="{7D39AA54-1D3D-D14C-9188-66D27B344A1B}" type="presParOf" srcId="{04799E79-D601-D44D-BEC3-0E26BBBE4790}" destId="{9BF7A74E-0C75-7246-B70F-8C50CB4035E4}" srcOrd="9" destOrd="0" presId="urn:microsoft.com/office/officeart/2008/layout/LinedList"/>
    <dgm:cxn modelId="{6022CB58-CB52-5843-A7DF-DBF44D1D2B06}" type="presParOf" srcId="{9BF7A74E-0C75-7246-B70F-8C50CB4035E4}" destId="{A01EAB2F-8D6B-F84D-A330-2C54FD79C5B7}" srcOrd="0" destOrd="0" presId="urn:microsoft.com/office/officeart/2008/layout/LinedList"/>
    <dgm:cxn modelId="{E6504831-64E0-F54A-843B-1FC17ECB8CCE}" type="presParOf" srcId="{9BF7A74E-0C75-7246-B70F-8C50CB4035E4}" destId="{073F6907-503F-7545-A95B-80386C163A6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BC8E89-CCFE-4DE9-8AE4-F2EB18417F9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108E8E5-FB50-4F1F-9946-942CF693483C}">
      <dgm:prSet/>
      <dgm:spPr/>
      <dgm:t>
        <a:bodyPr/>
        <a:lstStyle/>
        <a:p>
          <a:r>
            <a:rPr lang="en-US"/>
            <a:t>Metode Ranking Sederhana</a:t>
          </a:r>
        </a:p>
      </dgm:t>
    </dgm:pt>
    <dgm:pt modelId="{AC534BA2-F9FB-4153-AE65-58AE423F3BEF}" type="parTrans" cxnId="{18BAC08A-B74A-468B-A3D8-3B35746813C1}">
      <dgm:prSet/>
      <dgm:spPr/>
      <dgm:t>
        <a:bodyPr/>
        <a:lstStyle/>
        <a:p>
          <a:endParaRPr lang="en-US"/>
        </a:p>
      </dgm:t>
    </dgm:pt>
    <dgm:pt modelId="{B8E90978-BD50-4034-B5F9-7DA56B73630C}" type="sibTrans" cxnId="{18BAC08A-B74A-468B-A3D8-3B35746813C1}">
      <dgm:prSet/>
      <dgm:spPr/>
      <dgm:t>
        <a:bodyPr/>
        <a:lstStyle/>
        <a:p>
          <a:endParaRPr lang="en-US"/>
        </a:p>
      </dgm:t>
    </dgm:pt>
    <dgm:pt modelId="{E1BA0228-3A7D-479C-B269-2088CC692738}">
      <dgm:prSet/>
      <dgm:spPr/>
      <dgm:t>
        <a:bodyPr/>
        <a:lstStyle/>
        <a:p>
          <a:r>
            <a:rPr lang="en-US"/>
            <a:t>Metode 2 titik</a:t>
          </a:r>
        </a:p>
      </dgm:t>
    </dgm:pt>
    <dgm:pt modelId="{725C33AB-15DC-432B-AE2B-6DEEA1C55BD7}" type="parTrans" cxnId="{86B48BAF-4E2E-45C4-82AA-8C135EF1EF26}">
      <dgm:prSet/>
      <dgm:spPr/>
      <dgm:t>
        <a:bodyPr/>
        <a:lstStyle/>
        <a:p>
          <a:endParaRPr lang="en-US"/>
        </a:p>
      </dgm:t>
    </dgm:pt>
    <dgm:pt modelId="{16E09AFA-FCAB-4E1E-B820-8DEA35F22998}" type="sibTrans" cxnId="{86B48BAF-4E2E-45C4-82AA-8C135EF1EF26}">
      <dgm:prSet/>
      <dgm:spPr/>
      <dgm:t>
        <a:bodyPr/>
        <a:lstStyle/>
        <a:p>
          <a:endParaRPr lang="en-US"/>
        </a:p>
      </dgm:t>
    </dgm:pt>
    <dgm:pt modelId="{9EED44BB-C67D-4AF7-B4DD-068C33965264}">
      <dgm:prSet/>
      <dgm:spPr/>
      <dgm:t>
        <a:bodyPr/>
        <a:lstStyle/>
        <a:p>
          <a:r>
            <a:rPr lang="en-US"/>
            <a:t>Metode Point Faktor</a:t>
          </a:r>
        </a:p>
      </dgm:t>
    </dgm:pt>
    <dgm:pt modelId="{A5DC1A79-D0A1-438B-AD3E-19CD19DB69FB}" type="parTrans" cxnId="{D7F62979-B710-4078-81DA-A80906F43C8C}">
      <dgm:prSet/>
      <dgm:spPr/>
      <dgm:t>
        <a:bodyPr/>
        <a:lstStyle/>
        <a:p>
          <a:endParaRPr lang="en-US"/>
        </a:p>
      </dgm:t>
    </dgm:pt>
    <dgm:pt modelId="{50079EAA-25AC-4DA4-AD6A-94FEF8A0952D}" type="sibTrans" cxnId="{D7F62979-B710-4078-81DA-A80906F43C8C}">
      <dgm:prSet/>
      <dgm:spPr/>
      <dgm:t>
        <a:bodyPr/>
        <a:lstStyle/>
        <a:p>
          <a:endParaRPr lang="en-US"/>
        </a:p>
      </dgm:t>
    </dgm:pt>
    <dgm:pt modelId="{D5FC1352-F1C7-1A4B-B6F9-70D5BA6F7FF2}" type="pres">
      <dgm:prSet presAssocID="{CFBC8E89-CCFE-4DE9-8AE4-F2EB18417F9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9F8A798-A1C6-CC42-B995-8035356832FB}" type="pres">
      <dgm:prSet presAssocID="{B108E8E5-FB50-4F1F-9946-942CF693483C}" presName="hierRoot1" presStyleCnt="0"/>
      <dgm:spPr/>
    </dgm:pt>
    <dgm:pt modelId="{EF7C7339-CD9F-1242-8DD4-E86A677DE724}" type="pres">
      <dgm:prSet presAssocID="{B108E8E5-FB50-4F1F-9946-942CF693483C}" presName="composite" presStyleCnt="0"/>
      <dgm:spPr/>
    </dgm:pt>
    <dgm:pt modelId="{20AAA998-078A-3C42-AAE9-413BD215EE1E}" type="pres">
      <dgm:prSet presAssocID="{B108E8E5-FB50-4F1F-9946-942CF693483C}" presName="background" presStyleLbl="node0" presStyleIdx="0" presStyleCnt="3"/>
      <dgm:spPr/>
    </dgm:pt>
    <dgm:pt modelId="{1F55F615-EF0C-9349-A173-5F462483CCA6}" type="pres">
      <dgm:prSet presAssocID="{B108E8E5-FB50-4F1F-9946-942CF693483C}" presName="text" presStyleLbl="fgAcc0" presStyleIdx="0" presStyleCnt="3">
        <dgm:presLayoutVars>
          <dgm:chPref val="3"/>
        </dgm:presLayoutVars>
      </dgm:prSet>
      <dgm:spPr/>
    </dgm:pt>
    <dgm:pt modelId="{F32F94FD-A15F-CE4C-BB72-F5D038AF8427}" type="pres">
      <dgm:prSet presAssocID="{B108E8E5-FB50-4F1F-9946-942CF693483C}" presName="hierChild2" presStyleCnt="0"/>
      <dgm:spPr/>
    </dgm:pt>
    <dgm:pt modelId="{3D88CCC7-F133-4740-9295-1D203D459B26}" type="pres">
      <dgm:prSet presAssocID="{E1BA0228-3A7D-479C-B269-2088CC692738}" presName="hierRoot1" presStyleCnt="0"/>
      <dgm:spPr/>
    </dgm:pt>
    <dgm:pt modelId="{12CE2D87-20F9-C441-8551-E6EFA141A94D}" type="pres">
      <dgm:prSet presAssocID="{E1BA0228-3A7D-479C-B269-2088CC692738}" presName="composite" presStyleCnt="0"/>
      <dgm:spPr/>
    </dgm:pt>
    <dgm:pt modelId="{A8EAF0AC-92A2-2146-A232-0ED901CC46E6}" type="pres">
      <dgm:prSet presAssocID="{E1BA0228-3A7D-479C-B269-2088CC692738}" presName="background" presStyleLbl="node0" presStyleIdx="1" presStyleCnt="3"/>
      <dgm:spPr/>
    </dgm:pt>
    <dgm:pt modelId="{EF3783FB-57FC-654C-BFE4-04792B3161AB}" type="pres">
      <dgm:prSet presAssocID="{E1BA0228-3A7D-479C-B269-2088CC692738}" presName="text" presStyleLbl="fgAcc0" presStyleIdx="1" presStyleCnt="3">
        <dgm:presLayoutVars>
          <dgm:chPref val="3"/>
        </dgm:presLayoutVars>
      </dgm:prSet>
      <dgm:spPr/>
    </dgm:pt>
    <dgm:pt modelId="{3A2A5430-90CC-1546-B132-7C1DB33C3869}" type="pres">
      <dgm:prSet presAssocID="{E1BA0228-3A7D-479C-B269-2088CC692738}" presName="hierChild2" presStyleCnt="0"/>
      <dgm:spPr/>
    </dgm:pt>
    <dgm:pt modelId="{FFAE752A-F1A4-DA4E-B9B8-A7BF04B48557}" type="pres">
      <dgm:prSet presAssocID="{9EED44BB-C67D-4AF7-B4DD-068C33965264}" presName="hierRoot1" presStyleCnt="0"/>
      <dgm:spPr/>
    </dgm:pt>
    <dgm:pt modelId="{0A333F32-4BE3-3641-A39F-5BDB3A9DD101}" type="pres">
      <dgm:prSet presAssocID="{9EED44BB-C67D-4AF7-B4DD-068C33965264}" presName="composite" presStyleCnt="0"/>
      <dgm:spPr/>
    </dgm:pt>
    <dgm:pt modelId="{30302DA0-FF6C-FF4E-8CDD-2A6CA88644B4}" type="pres">
      <dgm:prSet presAssocID="{9EED44BB-C67D-4AF7-B4DD-068C33965264}" presName="background" presStyleLbl="node0" presStyleIdx="2" presStyleCnt="3"/>
      <dgm:spPr/>
    </dgm:pt>
    <dgm:pt modelId="{C1853AA9-57E2-D44B-B721-B209966B4FBB}" type="pres">
      <dgm:prSet presAssocID="{9EED44BB-C67D-4AF7-B4DD-068C33965264}" presName="text" presStyleLbl="fgAcc0" presStyleIdx="2" presStyleCnt="3">
        <dgm:presLayoutVars>
          <dgm:chPref val="3"/>
        </dgm:presLayoutVars>
      </dgm:prSet>
      <dgm:spPr/>
    </dgm:pt>
    <dgm:pt modelId="{46C3AAE4-23A2-BC48-9798-A95828118004}" type="pres">
      <dgm:prSet presAssocID="{9EED44BB-C67D-4AF7-B4DD-068C33965264}" presName="hierChild2" presStyleCnt="0"/>
      <dgm:spPr/>
    </dgm:pt>
  </dgm:ptLst>
  <dgm:cxnLst>
    <dgm:cxn modelId="{81C9233E-1710-FD4F-8E4F-A2D66CAC6C25}" type="presOf" srcId="{E1BA0228-3A7D-479C-B269-2088CC692738}" destId="{EF3783FB-57FC-654C-BFE4-04792B3161AB}" srcOrd="0" destOrd="0" presId="urn:microsoft.com/office/officeart/2005/8/layout/hierarchy1"/>
    <dgm:cxn modelId="{61390257-0CA8-B448-9DAA-11F4ADEBE0D4}" type="presOf" srcId="{CFBC8E89-CCFE-4DE9-8AE4-F2EB18417F94}" destId="{D5FC1352-F1C7-1A4B-B6F9-70D5BA6F7FF2}" srcOrd="0" destOrd="0" presId="urn:microsoft.com/office/officeart/2005/8/layout/hierarchy1"/>
    <dgm:cxn modelId="{3D3C5774-BD1B-E645-834C-CA39DBEB18BC}" type="presOf" srcId="{9EED44BB-C67D-4AF7-B4DD-068C33965264}" destId="{C1853AA9-57E2-D44B-B721-B209966B4FBB}" srcOrd="0" destOrd="0" presId="urn:microsoft.com/office/officeart/2005/8/layout/hierarchy1"/>
    <dgm:cxn modelId="{D7F62979-B710-4078-81DA-A80906F43C8C}" srcId="{CFBC8E89-CCFE-4DE9-8AE4-F2EB18417F94}" destId="{9EED44BB-C67D-4AF7-B4DD-068C33965264}" srcOrd="2" destOrd="0" parTransId="{A5DC1A79-D0A1-438B-AD3E-19CD19DB69FB}" sibTransId="{50079EAA-25AC-4DA4-AD6A-94FEF8A0952D}"/>
    <dgm:cxn modelId="{18BAC08A-B74A-468B-A3D8-3B35746813C1}" srcId="{CFBC8E89-CCFE-4DE9-8AE4-F2EB18417F94}" destId="{B108E8E5-FB50-4F1F-9946-942CF693483C}" srcOrd="0" destOrd="0" parTransId="{AC534BA2-F9FB-4153-AE65-58AE423F3BEF}" sibTransId="{B8E90978-BD50-4034-B5F9-7DA56B73630C}"/>
    <dgm:cxn modelId="{72E0BDAE-1825-8B4A-8963-6E1154C36447}" type="presOf" srcId="{B108E8E5-FB50-4F1F-9946-942CF693483C}" destId="{1F55F615-EF0C-9349-A173-5F462483CCA6}" srcOrd="0" destOrd="0" presId="urn:microsoft.com/office/officeart/2005/8/layout/hierarchy1"/>
    <dgm:cxn modelId="{86B48BAF-4E2E-45C4-82AA-8C135EF1EF26}" srcId="{CFBC8E89-CCFE-4DE9-8AE4-F2EB18417F94}" destId="{E1BA0228-3A7D-479C-B269-2088CC692738}" srcOrd="1" destOrd="0" parTransId="{725C33AB-15DC-432B-AE2B-6DEEA1C55BD7}" sibTransId="{16E09AFA-FCAB-4E1E-B820-8DEA35F22998}"/>
    <dgm:cxn modelId="{5C20963D-8300-4548-84C2-E3B5CCAD0F19}" type="presParOf" srcId="{D5FC1352-F1C7-1A4B-B6F9-70D5BA6F7FF2}" destId="{D9F8A798-A1C6-CC42-B995-8035356832FB}" srcOrd="0" destOrd="0" presId="urn:microsoft.com/office/officeart/2005/8/layout/hierarchy1"/>
    <dgm:cxn modelId="{11394D93-2DB9-0C4C-8275-1B438D27069A}" type="presParOf" srcId="{D9F8A798-A1C6-CC42-B995-8035356832FB}" destId="{EF7C7339-CD9F-1242-8DD4-E86A677DE724}" srcOrd="0" destOrd="0" presId="urn:microsoft.com/office/officeart/2005/8/layout/hierarchy1"/>
    <dgm:cxn modelId="{6091B6D1-9729-3749-A8E7-53A7EC9B7B79}" type="presParOf" srcId="{EF7C7339-CD9F-1242-8DD4-E86A677DE724}" destId="{20AAA998-078A-3C42-AAE9-413BD215EE1E}" srcOrd="0" destOrd="0" presId="urn:microsoft.com/office/officeart/2005/8/layout/hierarchy1"/>
    <dgm:cxn modelId="{B8B79BE6-DB1C-F447-8B0D-CCD9ECDB80AC}" type="presParOf" srcId="{EF7C7339-CD9F-1242-8DD4-E86A677DE724}" destId="{1F55F615-EF0C-9349-A173-5F462483CCA6}" srcOrd="1" destOrd="0" presId="urn:microsoft.com/office/officeart/2005/8/layout/hierarchy1"/>
    <dgm:cxn modelId="{9E065182-F82F-EC4C-92D1-D49CD2CF28A3}" type="presParOf" srcId="{D9F8A798-A1C6-CC42-B995-8035356832FB}" destId="{F32F94FD-A15F-CE4C-BB72-F5D038AF8427}" srcOrd="1" destOrd="0" presId="urn:microsoft.com/office/officeart/2005/8/layout/hierarchy1"/>
    <dgm:cxn modelId="{2F665835-BE89-1240-AF33-DE9A883CC779}" type="presParOf" srcId="{D5FC1352-F1C7-1A4B-B6F9-70D5BA6F7FF2}" destId="{3D88CCC7-F133-4740-9295-1D203D459B26}" srcOrd="1" destOrd="0" presId="urn:microsoft.com/office/officeart/2005/8/layout/hierarchy1"/>
    <dgm:cxn modelId="{A137AF8E-C69A-E34D-8197-5B7020D68456}" type="presParOf" srcId="{3D88CCC7-F133-4740-9295-1D203D459B26}" destId="{12CE2D87-20F9-C441-8551-E6EFA141A94D}" srcOrd="0" destOrd="0" presId="urn:microsoft.com/office/officeart/2005/8/layout/hierarchy1"/>
    <dgm:cxn modelId="{20C2C60C-7B9F-7A4B-9F40-5E2D7D4B0064}" type="presParOf" srcId="{12CE2D87-20F9-C441-8551-E6EFA141A94D}" destId="{A8EAF0AC-92A2-2146-A232-0ED901CC46E6}" srcOrd="0" destOrd="0" presId="urn:microsoft.com/office/officeart/2005/8/layout/hierarchy1"/>
    <dgm:cxn modelId="{748ABAFC-8E09-9044-917F-BC4F0D8CD7DA}" type="presParOf" srcId="{12CE2D87-20F9-C441-8551-E6EFA141A94D}" destId="{EF3783FB-57FC-654C-BFE4-04792B3161AB}" srcOrd="1" destOrd="0" presId="urn:microsoft.com/office/officeart/2005/8/layout/hierarchy1"/>
    <dgm:cxn modelId="{88113A28-E600-6447-A5BB-AF3E3D058BD3}" type="presParOf" srcId="{3D88CCC7-F133-4740-9295-1D203D459B26}" destId="{3A2A5430-90CC-1546-B132-7C1DB33C3869}" srcOrd="1" destOrd="0" presId="urn:microsoft.com/office/officeart/2005/8/layout/hierarchy1"/>
    <dgm:cxn modelId="{73051DAD-B20F-A141-9E02-9AD52626DD95}" type="presParOf" srcId="{D5FC1352-F1C7-1A4B-B6F9-70D5BA6F7FF2}" destId="{FFAE752A-F1A4-DA4E-B9B8-A7BF04B48557}" srcOrd="2" destOrd="0" presId="urn:microsoft.com/office/officeart/2005/8/layout/hierarchy1"/>
    <dgm:cxn modelId="{2E19D200-694D-C747-93D5-96114D4DF3A9}" type="presParOf" srcId="{FFAE752A-F1A4-DA4E-B9B8-A7BF04B48557}" destId="{0A333F32-4BE3-3641-A39F-5BDB3A9DD101}" srcOrd="0" destOrd="0" presId="urn:microsoft.com/office/officeart/2005/8/layout/hierarchy1"/>
    <dgm:cxn modelId="{F8ACB251-3888-1E4B-8623-10CD72D36F9F}" type="presParOf" srcId="{0A333F32-4BE3-3641-A39F-5BDB3A9DD101}" destId="{30302DA0-FF6C-FF4E-8CDD-2A6CA88644B4}" srcOrd="0" destOrd="0" presId="urn:microsoft.com/office/officeart/2005/8/layout/hierarchy1"/>
    <dgm:cxn modelId="{1273B6C3-122D-5943-9C19-C5DF7A4525CE}" type="presParOf" srcId="{0A333F32-4BE3-3641-A39F-5BDB3A9DD101}" destId="{C1853AA9-57E2-D44B-B721-B209966B4FBB}" srcOrd="1" destOrd="0" presId="urn:microsoft.com/office/officeart/2005/8/layout/hierarchy1"/>
    <dgm:cxn modelId="{40EA9D01-E043-7E4D-9F75-06F0C512193E}" type="presParOf" srcId="{FFAE752A-F1A4-DA4E-B9B8-A7BF04B48557}" destId="{46C3AAE4-23A2-BC48-9798-A9582811800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4757013-B7FF-4E39-98F9-9E9C87033EE0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507C2A63-286B-4ACB-8197-C790284D8D80}">
      <dgm:prSet/>
      <dgm:spPr/>
      <dgm:t>
        <a:bodyPr/>
        <a:lstStyle/>
        <a:p>
          <a:r>
            <a:rPr lang="en-US" b="1"/>
            <a:t>Penyusunan</a:t>
          </a:r>
          <a:endParaRPr lang="en-US"/>
        </a:p>
      </dgm:t>
    </dgm:pt>
    <dgm:pt modelId="{DF111BE8-51C3-4FD2-B8B2-2C2B0AA435B9}" type="parTrans" cxnId="{60C600AA-8E3F-44D9-8034-1DE3744CC441}">
      <dgm:prSet/>
      <dgm:spPr/>
      <dgm:t>
        <a:bodyPr/>
        <a:lstStyle/>
        <a:p>
          <a:endParaRPr lang="en-US"/>
        </a:p>
      </dgm:t>
    </dgm:pt>
    <dgm:pt modelId="{6C5008ED-0C3C-4734-AE0F-AA6ACC9BFA67}" type="sibTrans" cxnId="{60C600AA-8E3F-44D9-8034-1DE3744CC441}">
      <dgm:prSet/>
      <dgm:spPr/>
      <dgm:t>
        <a:bodyPr/>
        <a:lstStyle/>
        <a:p>
          <a:endParaRPr lang="en-US"/>
        </a:p>
      </dgm:t>
    </dgm:pt>
    <dgm:pt modelId="{B353095E-43D1-409B-8886-FFD8193F7116}">
      <dgm:prSet/>
      <dgm:spPr/>
      <dgm:t>
        <a:bodyPr/>
        <a:lstStyle/>
        <a:p>
          <a:r>
            <a:rPr lang="en-US" b="1"/>
            <a:t>STRUKTUR &amp; SKALA UPAH</a:t>
          </a:r>
          <a:endParaRPr lang="en-US"/>
        </a:p>
      </dgm:t>
    </dgm:pt>
    <dgm:pt modelId="{F461EF71-194C-4BFD-B6E0-09CF463BF020}" type="parTrans" cxnId="{27FC2FF4-9DB6-4353-B631-FF401DEB9F00}">
      <dgm:prSet/>
      <dgm:spPr/>
      <dgm:t>
        <a:bodyPr/>
        <a:lstStyle/>
        <a:p>
          <a:endParaRPr lang="en-US"/>
        </a:p>
      </dgm:t>
    </dgm:pt>
    <dgm:pt modelId="{29737C5F-EE42-4E5D-B9BB-9A7C57AAC3BF}" type="sibTrans" cxnId="{27FC2FF4-9DB6-4353-B631-FF401DEB9F00}">
      <dgm:prSet/>
      <dgm:spPr/>
      <dgm:t>
        <a:bodyPr/>
        <a:lstStyle/>
        <a:p>
          <a:endParaRPr lang="en-US"/>
        </a:p>
      </dgm:t>
    </dgm:pt>
    <dgm:pt modelId="{2838F536-A8E9-49C6-B8F9-D3D97D1A48DA}">
      <dgm:prSet/>
      <dgm:spPr/>
      <dgm:t>
        <a:bodyPr/>
        <a:lstStyle/>
        <a:p>
          <a:r>
            <a:rPr lang="en-US" b="1"/>
            <a:t>dengan menggunakan</a:t>
          </a:r>
          <a:endParaRPr lang="en-US"/>
        </a:p>
      </dgm:t>
    </dgm:pt>
    <dgm:pt modelId="{8CF73E8A-445F-4D43-8C4C-A394C7FE4D30}" type="parTrans" cxnId="{29BC6392-192E-47B9-ACD6-90D016711534}">
      <dgm:prSet/>
      <dgm:spPr/>
      <dgm:t>
        <a:bodyPr/>
        <a:lstStyle/>
        <a:p>
          <a:endParaRPr lang="en-US"/>
        </a:p>
      </dgm:t>
    </dgm:pt>
    <dgm:pt modelId="{D6FC96E6-7F52-463D-BE72-8F3B6A5A0226}" type="sibTrans" cxnId="{29BC6392-192E-47B9-ACD6-90D016711534}">
      <dgm:prSet/>
      <dgm:spPr/>
      <dgm:t>
        <a:bodyPr/>
        <a:lstStyle/>
        <a:p>
          <a:endParaRPr lang="en-US"/>
        </a:p>
      </dgm:t>
    </dgm:pt>
    <dgm:pt modelId="{559CF0F4-0DF6-43D0-84BB-24CE8F055AB6}">
      <dgm:prSet/>
      <dgm:spPr/>
      <dgm:t>
        <a:bodyPr/>
        <a:lstStyle/>
        <a:p>
          <a:r>
            <a:rPr lang="en-US" b="1"/>
            <a:t>METODE POIN FAKTOR</a:t>
          </a:r>
          <a:endParaRPr lang="en-US"/>
        </a:p>
      </dgm:t>
    </dgm:pt>
    <dgm:pt modelId="{9AAFC183-5DC6-48F4-8081-CF07DFCF6347}" type="parTrans" cxnId="{FA6EECCC-E4B4-4F85-8669-3B3382056741}">
      <dgm:prSet/>
      <dgm:spPr/>
      <dgm:t>
        <a:bodyPr/>
        <a:lstStyle/>
        <a:p>
          <a:endParaRPr lang="en-US"/>
        </a:p>
      </dgm:t>
    </dgm:pt>
    <dgm:pt modelId="{A4FEF80C-9A4C-4CF6-8A68-B223EFC68FA5}" type="sibTrans" cxnId="{FA6EECCC-E4B4-4F85-8669-3B3382056741}">
      <dgm:prSet/>
      <dgm:spPr/>
      <dgm:t>
        <a:bodyPr/>
        <a:lstStyle/>
        <a:p>
          <a:endParaRPr lang="en-US"/>
        </a:p>
      </dgm:t>
    </dgm:pt>
    <dgm:pt modelId="{F102E019-75EE-BB43-9FC5-4591C1AD0821}" type="pres">
      <dgm:prSet presAssocID="{44757013-B7FF-4E39-98F9-9E9C87033EE0}" presName="vert0" presStyleCnt="0">
        <dgm:presLayoutVars>
          <dgm:dir/>
          <dgm:animOne val="branch"/>
          <dgm:animLvl val="lvl"/>
        </dgm:presLayoutVars>
      </dgm:prSet>
      <dgm:spPr/>
    </dgm:pt>
    <dgm:pt modelId="{C597841B-3C82-564D-BE75-E45FB8692864}" type="pres">
      <dgm:prSet presAssocID="{507C2A63-286B-4ACB-8197-C790284D8D80}" presName="thickLine" presStyleLbl="alignNode1" presStyleIdx="0" presStyleCnt="4"/>
      <dgm:spPr/>
    </dgm:pt>
    <dgm:pt modelId="{8359B67A-C44D-AC40-9829-37B709280B2B}" type="pres">
      <dgm:prSet presAssocID="{507C2A63-286B-4ACB-8197-C790284D8D80}" presName="horz1" presStyleCnt="0"/>
      <dgm:spPr/>
    </dgm:pt>
    <dgm:pt modelId="{809B75A4-B543-3043-8061-D2FEE9B01875}" type="pres">
      <dgm:prSet presAssocID="{507C2A63-286B-4ACB-8197-C790284D8D80}" presName="tx1" presStyleLbl="revTx" presStyleIdx="0" presStyleCnt="4"/>
      <dgm:spPr/>
    </dgm:pt>
    <dgm:pt modelId="{82F3F42B-91E6-0E44-A00F-0B2AC2DEED6C}" type="pres">
      <dgm:prSet presAssocID="{507C2A63-286B-4ACB-8197-C790284D8D80}" presName="vert1" presStyleCnt="0"/>
      <dgm:spPr/>
    </dgm:pt>
    <dgm:pt modelId="{DED6C045-34CF-7545-80E1-14411CD687B6}" type="pres">
      <dgm:prSet presAssocID="{B353095E-43D1-409B-8886-FFD8193F7116}" presName="thickLine" presStyleLbl="alignNode1" presStyleIdx="1" presStyleCnt="4"/>
      <dgm:spPr/>
    </dgm:pt>
    <dgm:pt modelId="{295C14E5-7049-B144-8FB9-D1F56BE5ADBE}" type="pres">
      <dgm:prSet presAssocID="{B353095E-43D1-409B-8886-FFD8193F7116}" presName="horz1" presStyleCnt="0"/>
      <dgm:spPr/>
    </dgm:pt>
    <dgm:pt modelId="{2CF49EC1-D6BB-104C-AEE3-3693F307B5AA}" type="pres">
      <dgm:prSet presAssocID="{B353095E-43D1-409B-8886-FFD8193F7116}" presName="tx1" presStyleLbl="revTx" presStyleIdx="1" presStyleCnt="4"/>
      <dgm:spPr/>
    </dgm:pt>
    <dgm:pt modelId="{3E2711DA-B1BE-824A-B003-82D01D088AC1}" type="pres">
      <dgm:prSet presAssocID="{B353095E-43D1-409B-8886-FFD8193F7116}" presName="vert1" presStyleCnt="0"/>
      <dgm:spPr/>
    </dgm:pt>
    <dgm:pt modelId="{F11A27F5-F146-F449-94F4-1A948D248BD5}" type="pres">
      <dgm:prSet presAssocID="{2838F536-A8E9-49C6-B8F9-D3D97D1A48DA}" presName="thickLine" presStyleLbl="alignNode1" presStyleIdx="2" presStyleCnt="4"/>
      <dgm:spPr/>
    </dgm:pt>
    <dgm:pt modelId="{7AB66462-758D-824A-9AF9-6FB128E9A526}" type="pres">
      <dgm:prSet presAssocID="{2838F536-A8E9-49C6-B8F9-D3D97D1A48DA}" presName="horz1" presStyleCnt="0"/>
      <dgm:spPr/>
    </dgm:pt>
    <dgm:pt modelId="{6855EDBC-4623-1348-A38D-59A1E9EC5218}" type="pres">
      <dgm:prSet presAssocID="{2838F536-A8E9-49C6-B8F9-D3D97D1A48DA}" presName="tx1" presStyleLbl="revTx" presStyleIdx="2" presStyleCnt="4"/>
      <dgm:spPr/>
    </dgm:pt>
    <dgm:pt modelId="{E8B010FD-02A4-4342-9E26-07A46FD2213D}" type="pres">
      <dgm:prSet presAssocID="{2838F536-A8E9-49C6-B8F9-D3D97D1A48DA}" presName="vert1" presStyleCnt="0"/>
      <dgm:spPr/>
    </dgm:pt>
    <dgm:pt modelId="{7DD6449D-35F4-7744-A49E-1C9919DC5FF6}" type="pres">
      <dgm:prSet presAssocID="{559CF0F4-0DF6-43D0-84BB-24CE8F055AB6}" presName="thickLine" presStyleLbl="alignNode1" presStyleIdx="3" presStyleCnt="4"/>
      <dgm:spPr/>
    </dgm:pt>
    <dgm:pt modelId="{062996CE-2FB1-1A40-A054-87612187CD58}" type="pres">
      <dgm:prSet presAssocID="{559CF0F4-0DF6-43D0-84BB-24CE8F055AB6}" presName="horz1" presStyleCnt="0"/>
      <dgm:spPr/>
    </dgm:pt>
    <dgm:pt modelId="{2D67FA58-87C6-2442-B319-288CB5FF7695}" type="pres">
      <dgm:prSet presAssocID="{559CF0F4-0DF6-43D0-84BB-24CE8F055AB6}" presName="tx1" presStyleLbl="revTx" presStyleIdx="3" presStyleCnt="4"/>
      <dgm:spPr/>
    </dgm:pt>
    <dgm:pt modelId="{C53B76F2-C03B-FD45-86F5-CE0886C654B5}" type="pres">
      <dgm:prSet presAssocID="{559CF0F4-0DF6-43D0-84BB-24CE8F055AB6}" presName="vert1" presStyleCnt="0"/>
      <dgm:spPr/>
    </dgm:pt>
  </dgm:ptLst>
  <dgm:cxnLst>
    <dgm:cxn modelId="{9E653129-077A-C740-A7A2-D26824E3E755}" type="presOf" srcId="{559CF0F4-0DF6-43D0-84BB-24CE8F055AB6}" destId="{2D67FA58-87C6-2442-B319-288CB5FF7695}" srcOrd="0" destOrd="0" presId="urn:microsoft.com/office/officeart/2008/layout/LinedList"/>
    <dgm:cxn modelId="{29BC6392-192E-47B9-ACD6-90D016711534}" srcId="{44757013-B7FF-4E39-98F9-9E9C87033EE0}" destId="{2838F536-A8E9-49C6-B8F9-D3D97D1A48DA}" srcOrd="2" destOrd="0" parTransId="{8CF73E8A-445F-4D43-8C4C-A394C7FE4D30}" sibTransId="{D6FC96E6-7F52-463D-BE72-8F3B6A5A0226}"/>
    <dgm:cxn modelId="{43E8E3A2-54BF-CC40-AA7E-802901FEDB3C}" type="presOf" srcId="{507C2A63-286B-4ACB-8197-C790284D8D80}" destId="{809B75A4-B543-3043-8061-D2FEE9B01875}" srcOrd="0" destOrd="0" presId="urn:microsoft.com/office/officeart/2008/layout/LinedList"/>
    <dgm:cxn modelId="{60C600AA-8E3F-44D9-8034-1DE3744CC441}" srcId="{44757013-B7FF-4E39-98F9-9E9C87033EE0}" destId="{507C2A63-286B-4ACB-8197-C790284D8D80}" srcOrd="0" destOrd="0" parTransId="{DF111BE8-51C3-4FD2-B8B2-2C2B0AA435B9}" sibTransId="{6C5008ED-0C3C-4734-AE0F-AA6ACC9BFA67}"/>
    <dgm:cxn modelId="{2EACC2B8-DB4B-B34A-B13A-5B4795961565}" type="presOf" srcId="{B353095E-43D1-409B-8886-FFD8193F7116}" destId="{2CF49EC1-D6BB-104C-AEE3-3693F307B5AA}" srcOrd="0" destOrd="0" presId="urn:microsoft.com/office/officeart/2008/layout/LinedList"/>
    <dgm:cxn modelId="{56B0B1C0-893E-E14C-A91B-8AF01F489D8C}" type="presOf" srcId="{44757013-B7FF-4E39-98F9-9E9C87033EE0}" destId="{F102E019-75EE-BB43-9FC5-4591C1AD0821}" srcOrd="0" destOrd="0" presId="urn:microsoft.com/office/officeart/2008/layout/LinedList"/>
    <dgm:cxn modelId="{ECBDDEC0-3CB3-334F-BEDF-5E815E083853}" type="presOf" srcId="{2838F536-A8E9-49C6-B8F9-D3D97D1A48DA}" destId="{6855EDBC-4623-1348-A38D-59A1E9EC5218}" srcOrd="0" destOrd="0" presId="urn:microsoft.com/office/officeart/2008/layout/LinedList"/>
    <dgm:cxn modelId="{FA6EECCC-E4B4-4F85-8669-3B3382056741}" srcId="{44757013-B7FF-4E39-98F9-9E9C87033EE0}" destId="{559CF0F4-0DF6-43D0-84BB-24CE8F055AB6}" srcOrd="3" destOrd="0" parTransId="{9AAFC183-5DC6-48F4-8081-CF07DFCF6347}" sibTransId="{A4FEF80C-9A4C-4CF6-8A68-B223EFC68FA5}"/>
    <dgm:cxn modelId="{27FC2FF4-9DB6-4353-B631-FF401DEB9F00}" srcId="{44757013-B7FF-4E39-98F9-9E9C87033EE0}" destId="{B353095E-43D1-409B-8886-FFD8193F7116}" srcOrd="1" destOrd="0" parTransId="{F461EF71-194C-4BFD-B6E0-09CF463BF020}" sibTransId="{29737C5F-EE42-4E5D-B9BB-9A7C57AAC3BF}"/>
    <dgm:cxn modelId="{E0062933-8DB1-A84D-8348-AD11AAE4273D}" type="presParOf" srcId="{F102E019-75EE-BB43-9FC5-4591C1AD0821}" destId="{C597841B-3C82-564D-BE75-E45FB8692864}" srcOrd="0" destOrd="0" presId="urn:microsoft.com/office/officeart/2008/layout/LinedList"/>
    <dgm:cxn modelId="{175AA057-A5DB-4A4F-89FD-C9A608FB25DB}" type="presParOf" srcId="{F102E019-75EE-BB43-9FC5-4591C1AD0821}" destId="{8359B67A-C44D-AC40-9829-37B709280B2B}" srcOrd="1" destOrd="0" presId="urn:microsoft.com/office/officeart/2008/layout/LinedList"/>
    <dgm:cxn modelId="{1A582FE8-D227-5648-B960-FC6A7A6EB869}" type="presParOf" srcId="{8359B67A-C44D-AC40-9829-37B709280B2B}" destId="{809B75A4-B543-3043-8061-D2FEE9B01875}" srcOrd="0" destOrd="0" presId="urn:microsoft.com/office/officeart/2008/layout/LinedList"/>
    <dgm:cxn modelId="{6B53FE4C-5881-B640-AEBB-891F9C67A7C9}" type="presParOf" srcId="{8359B67A-C44D-AC40-9829-37B709280B2B}" destId="{82F3F42B-91E6-0E44-A00F-0B2AC2DEED6C}" srcOrd="1" destOrd="0" presId="urn:microsoft.com/office/officeart/2008/layout/LinedList"/>
    <dgm:cxn modelId="{91B07863-EE96-614A-B9CB-FCC4A7D360CB}" type="presParOf" srcId="{F102E019-75EE-BB43-9FC5-4591C1AD0821}" destId="{DED6C045-34CF-7545-80E1-14411CD687B6}" srcOrd="2" destOrd="0" presId="urn:microsoft.com/office/officeart/2008/layout/LinedList"/>
    <dgm:cxn modelId="{F15AE847-4BD3-744A-B9B8-DA5CB2873C84}" type="presParOf" srcId="{F102E019-75EE-BB43-9FC5-4591C1AD0821}" destId="{295C14E5-7049-B144-8FB9-D1F56BE5ADBE}" srcOrd="3" destOrd="0" presId="urn:microsoft.com/office/officeart/2008/layout/LinedList"/>
    <dgm:cxn modelId="{D136358F-2E54-E447-B034-70F634853ED4}" type="presParOf" srcId="{295C14E5-7049-B144-8FB9-D1F56BE5ADBE}" destId="{2CF49EC1-D6BB-104C-AEE3-3693F307B5AA}" srcOrd="0" destOrd="0" presId="urn:microsoft.com/office/officeart/2008/layout/LinedList"/>
    <dgm:cxn modelId="{1F7C59BE-9E0E-DD4D-8909-E5D958A586D2}" type="presParOf" srcId="{295C14E5-7049-B144-8FB9-D1F56BE5ADBE}" destId="{3E2711DA-B1BE-824A-B003-82D01D088AC1}" srcOrd="1" destOrd="0" presId="urn:microsoft.com/office/officeart/2008/layout/LinedList"/>
    <dgm:cxn modelId="{4C82511D-926A-8A4A-9531-CCDB392A91E7}" type="presParOf" srcId="{F102E019-75EE-BB43-9FC5-4591C1AD0821}" destId="{F11A27F5-F146-F449-94F4-1A948D248BD5}" srcOrd="4" destOrd="0" presId="urn:microsoft.com/office/officeart/2008/layout/LinedList"/>
    <dgm:cxn modelId="{0F348241-979D-DB4A-9A54-FDB2FBC07423}" type="presParOf" srcId="{F102E019-75EE-BB43-9FC5-4591C1AD0821}" destId="{7AB66462-758D-824A-9AF9-6FB128E9A526}" srcOrd="5" destOrd="0" presId="urn:microsoft.com/office/officeart/2008/layout/LinedList"/>
    <dgm:cxn modelId="{2C300F31-9752-F646-98A9-1168DFD17162}" type="presParOf" srcId="{7AB66462-758D-824A-9AF9-6FB128E9A526}" destId="{6855EDBC-4623-1348-A38D-59A1E9EC5218}" srcOrd="0" destOrd="0" presId="urn:microsoft.com/office/officeart/2008/layout/LinedList"/>
    <dgm:cxn modelId="{9FDAB548-BAB2-5644-BBE6-ACAA4E3C5DAE}" type="presParOf" srcId="{7AB66462-758D-824A-9AF9-6FB128E9A526}" destId="{E8B010FD-02A4-4342-9E26-07A46FD2213D}" srcOrd="1" destOrd="0" presId="urn:microsoft.com/office/officeart/2008/layout/LinedList"/>
    <dgm:cxn modelId="{ACA106CE-FC4B-D142-8880-5734F5118153}" type="presParOf" srcId="{F102E019-75EE-BB43-9FC5-4591C1AD0821}" destId="{7DD6449D-35F4-7744-A49E-1C9919DC5FF6}" srcOrd="6" destOrd="0" presId="urn:microsoft.com/office/officeart/2008/layout/LinedList"/>
    <dgm:cxn modelId="{E954DB29-11CC-5243-9519-7E7A80A32667}" type="presParOf" srcId="{F102E019-75EE-BB43-9FC5-4591C1AD0821}" destId="{062996CE-2FB1-1A40-A054-87612187CD58}" srcOrd="7" destOrd="0" presId="urn:microsoft.com/office/officeart/2008/layout/LinedList"/>
    <dgm:cxn modelId="{6385A084-46C9-C741-9802-E8530D84245E}" type="presParOf" srcId="{062996CE-2FB1-1A40-A054-87612187CD58}" destId="{2D67FA58-87C6-2442-B319-288CB5FF7695}" srcOrd="0" destOrd="0" presId="urn:microsoft.com/office/officeart/2008/layout/LinedList"/>
    <dgm:cxn modelId="{B1F4038E-B9CF-854E-B9EA-BE01FE88934C}" type="presParOf" srcId="{062996CE-2FB1-1A40-A054-87612187CD58}" destId="{C53B76F2-C03B-FD45-86F5-CE0886C654B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4B69BF-1371-CD41-ADB7-8A59EF6668CD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1F129-F63B-FE4B-B491-2A8C7DDEDA2D}">
      <dsp:nvSpPr>
        <dsp:cNvPr id="0" name=""/>
        <dsp:cNvSpPr/>
      </dsp:nvSpPr>
      <dsp:spPr>
        <a:xfrm>
          <a:off x="0" y="0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Apa yang anda ketahui tentang struktur dan skala upah?</a:t>
          </a:r>
        </a:p>
      </dsp:txBody>
      <dsp:txXfrm>
        <a:off x="0" y="0"/>
        <a:ext cx="10515600" cy="1087834"/>
      </dsp:txXfrm>
    </dsp:sp>
    <dsp:sp modelId="{1E8E9FE8-3523-5E45-908F-08F750AB5B30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63DF53-F403-F141-93AE-B42991326062}">
      <dsp:nvSpPr>
        <dsp:cNvPr id="0" name=""/>
        <dsp:cNvSpPr/>
      </dsp:nvSpPr>
      <dsp:spPr>
        <a:xfrm>
          <a:off x="0" y="1087834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Sejauhmana perusahaan di tempat kerja menerapkan skema struktur dan skala upah?</a:t>
          </a:r>
        </a:p>
      </dsp:txBody>
      <dsp:txXfrm>
        <a:off x="0" y="1087834"/>
        <a:ext cx="10515600" cy="1087834"/>
      </dsp:txXfrm>
    </dsp:sp>
    <dsp:sp modelId="{E8D5EADC-3920-1D4F-AFBB-8164A45EAF63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14BA66-7796-4F48-83BD-5805816B879B}">
      <dsp:nvSpPr>
        <dsp:cNvPr id="0" name=""/>
        <dsp:cNvSpPr/>
      </dsp:nvSpPr>
      <dsp:spPr>
        <a:xfrm>
          <a:off x="0" y="2175669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Apa hambatan/kendala terbesar dalam penyusunan struktur/skala upah?</a:t>
          </a:r>
        </a:p>
      </dsp:txBody>
      <dsp:txXfrm>
        <a:off x="0" y="2175669"/>
        <a:ext cx="10515600" cy="1087834"/>
      </dsp:txXfrm>
    </dsp:sp>
    <dsp:sp modelId="{6BA60641-D8BA-F946-8A6C-7DAF1C573F23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CC6FF8-E31D-944C-9384-62F07B37E988}">
      <dsp:nvSpPr>
        <dsp:cNvPr id="0" name=""/>
        <dsp:cNvSpPr/>
      </dsp:nvSpPr>
      <dsp:spPr>
        <a:xfrm>
          <a:off x="0" y="3263503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Hal apa yang ingin anda pelajari dan perbaiki di tempat kerja terkait kebijakan pengupahan?</a:t>
          </a:r>
        </a:p>
      </dsp:txBody>
      <dsp:txXfrm>
        <a:off x="0" y="3263503"/>
        <a:ext cx="10515600" cy="10878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870C4E-A9B9-1143-8B96-EBFB9CAC5512}">
      <dsp:nvSpPr>
        <dsp:cNvPr id="0" name=""/>
        <dsp:cNvSpPr/>
      </dsp:nvSpPr>
      <dsp:spPr>
        <a:xfrm>
          <a:off x="3953" y="807396"/>
          <a:ext cx="2377306" cy="8995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Pengetahuan</a:t>
          </a:r>
          <a:r>
            <a:rPr lang="en-US" sz="1400" kern="1200" dirty="0"/>
            <a:t> </a:t>
          </a:r>
          <a:r>
            <a:rPr lang="en-US" sz="1400" kern="1200" dirty="0" err="1"/>
            <a:t>tentang</a:t>
          </a:r>
          <a:r>
            <a:rPr lang="en-US" sz="1400" kern="1200" dirty="0"/>
            <a:t> </a:t>
          </a:r>
          <a:r>
            <a:rPr lang="en-US" sz="1400" kern="1200" dirty="0" err="1"/>
            <a:t>struktur</a:t>
          </a:r>
          <a:r>
            <a:rPr lang="en-US" sz="1400" kern="1200" dirty="0"/>
            <a:t> dan </a:t>
          </a:r>
          <a:r>
            <a:rPr lang="en-US" sz="1400" kern="1200" dirty="0" err="1"/>
            <a:t>skala</a:t>
          </a:r>
          <a:r>
            <a:rPr lang="en-US" sz="1400" kern="1200" dirty="0"/>
            <a:t> </a:t>
          </a:r>
          <a:r>
            <a:rPr lang="en-US" sz="1400" kern="1200" dirty="0" err="1"/>
            <a:t>upah</a:t>
          </a:r>
          <a:r>
            <a:rPr lang="en-US" sz="1400" kern="1200" dirty="0"/>
            <a:t>: </a:t>
          </a:r>
          <a:r>
            <a:rPr lang="en-US" sz="1400" kern="1200" dirty="0" err="1"/>
            <a:t>belum</a:t>
          </a:r>
          <a:r>
            <a:rPr lang="en-US" sz="1400" kern="1200" dirty="0"/>
            <a:t> </a:t>
          </a:r>
          <a:r>
            <a:rPr lang="en-US" sz="1400" kern="1200" dirty="0" err="1"/>
            <a:t>cukup</a:t>
          </a:r>
          <a:r>
            <a:rPr lang="en-US" sz="1400" kern="1200" dirty="0"/>
            <a:t> </a:t>
          </a:r>
          <a:r>
            <a:rPr lang="en-US" sz="1400" kern="1200" dirty="0" err="1"/>
            <a:t>tahu</a:t>
          </a:r>
          <a:r>
            <a:rPr lang="en-US" sz="1400" kern="1200" dirty="0"/>
            <a:t>, </a:t>
          </a:r>
          <a:r>
            <a:rPr lang="en-US" sz="1400" kern="1200" dirty="0" err="1"/>
            <a:t>sudah</a:t>
          </a:r>
          <a:r>
            <a:rPr lang="en-US" sz="1400" kern="1200" dirty="0"/>
            <a:t> </a:t>
          </a:r>
          <a:r>
            <a:rPr lang="en-US" sz="1400" kern="1200" dirty="0" err="1"/>
            <a:t>tahu</a:t>
          </a:r>
          <a:r>
            <a:rPr lang="en-US" sz="1400" kern="1200" dirty="0"/>
            <a:t> </a:t>
          </a:r>
          <a:r>
            <a:rPr lang="en-US" sz="1400" kern="1200" dirty="0" err="1"/>
            <a:t>tapi</a:t>
          </a:r>
          <a:r>
            <a:rPr lang="en-US" sz="1400" kern="1200" dirty="0"/>
            <a:t> </a:t>
          </a:r>
          <a:r>
            <a:rPr lang="en-US" sz="1400" kern="1200" dirty="0" err="1"/>
            <a:t>masih</a:t>
          </a:r>
          <a:r>
            <a:rPr lang="en-US" sz="1400" kern="1200" dirty="0"/>
            <a:t> </a:t>
          </a:r>
          <a:r>
            <a:rPr lang="en-US" sz="1400" kern="1200" dirty="0" err="1"/>
            <a:t>terbatas</a:t>
          </a:r>
          <a:r>
            <a:rPr lang="en-US" sz="1400" kern="1200" dirty="0"/>
            <a:t>.</a:t>
          </a:r>
        </a:p>
      </dsp:txBody>
      <dsp:txXfrm>
        <a:off x="3953" y="807396"/>
        <a:ext cx="2377306" cy="899573"/>
      </dsp:txXfrm>
    </dsp:sp>
    <dsp:sp modelId="{AE3F145D-E683-E549-83B7-5CC4CC8C99FA}">
      <dsp:nvSpPr>
        <dsp:cNvPr id="0" name=""/>
        <dsp:cNvSpPr/>
      </dsp:nvSpPr>
      <dsp:spPr>
        <a:xfrm>
          <a:off x="3953" y="1706969"/>
          <a:ext cx="2377306" cy="25050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4F2922-72C7-CE43-8426-6387DA3E795F}">
      <dsp:nvSpPr>
        <dsp:cNvPr id="0" name=""/>
        <dsp:cNvSpPr/>
      </dsp:nvSpPr>
      <dsp:spPr>
        <a:xfrm>
          <a:off x="2714082" y="807396"/>
          <a:ext cx="2377306" cy="8995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Penerapan skema struktur &amp; skala upah</a:t>
          </a:r>
        </a:p>
      </dsp:txBody>
      <dsp:txXfrm>
        <a:off x="2714082" y="807396"/>
        <a:ext cx="2377306" cy="899573"/>
      </dsp:txXfrm>
    </dsp:sp>
    <dsp:sp modelId="{B0D2AB56-319C-EC42-9187-25C75C6A25FE}">
      <dsp:nvSpPr>
        <dsp:cNvPr id="0" name=""/>
        <dsp:cNvSpPr/>
      </dsp:nvSpPr>
      <dsp:spPr>
        <a:xfrm>
          <a:off x="2714082" y="1706969"/>
          <a:ext cx="2377306" cy="25050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Belum di terapkan: 13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Sudah di terapkan:5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Dirundingkan dalam PKB: 1</a:t>
          </a:r>
        </a:p>
      </dsp:txBody>
      <dsp:txXfrm>
        <a:off x="2714082" y="1706969"/>
        <a:ext cx="2377306" cy="2505005"/>
      </dsp:txXfrm>
    </dsp:sp>
    <dsp:sp modelId="{4DF2878C-5DAE-234B-B7A6-0103E24D11CE}">
      <dsp:nvSpPr>
        <dsp:cNvPr id="0" name=""/>
        <dsp:cNvSpPr/>
      </dsp:nvSpPr>
      <dsp:spPr>
        <a:xfrm>
          <a:off x="5424211" y="807396"/>
          <a:ext cx="2377306" cy="8995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Hambatan dan kendala dalam struktur &amp; skala upah</a:t>
          </a:r>
        </a:p>
      </dsp:txBody>
      <dsp:txXfrm>
        <a:off x="5424211" y="807396"/>
        <a:ext cx="2377306" cy="899573"/>
      </dsp:txXfrm>
    </dsp:sp>
    <dsp:sp modelId="{AEA579DF-5C30-3F43-A8F5-EAF3CDF0A372}">
      <dsp:nvSpPr>
        <dsp:cNvPr id="0" name=""/>
        <dsp:cNvSpPr/>
      </dsp:nvSpPr>
      <dsp:spPr>
        <a:xfrm>
          <a:off x="5424211" y="1706969"/>
          <a:ext cx="2377306" cy="25050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Tidak ada keterbukaan/rahasia: 11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Tidak ada partisipasi serikat: 8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Multi serikat:1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Serikat tidak ada kapasitas:3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Upah sundulan:1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Sulit Negosiasi:1 </a:t>
          </a:r>
        </a:p>
      </dsp:txBody>
      <dsp:txXfrm>
        <a:off x="5424211" y="1706969"/>
        <a:ext cx="2377306" cy="2505005"/>
      </dsp:txXfrm>
    </dsp:sp>
    <dsp:sp modelId="{82E91545-37A6-534B-A3F2-709DD30DDF8E}">
      <dsp:nvSpPr>
        <dsp:cNvPr id="0" name=""/>
        <dsp:cNvSpPr/>
      </dsp:nvSpPr>
      <dsp:spPr>
        <a:xfrm>
          <a:off x="8134340" y="807396"/>
          <a:ext cx="2377306" cy="8995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Hal apa yang ingin dipelajari/di ubah</a:t>
          </a:r>
        </a:p>
      </dsp:txBody>
      <dsp:txXfrm>
        <a:off x="8134340" y="807396"/>
        <a:ext cx="2377306" cy="899573"/>
      </dsp:txXfrm>
    </dsp:sp>
    <dsp:sp modelId="{9CB126B9-8B0B-D64A-8DAF-42AB2D63943B}">
      <dsp:nvSpPr>
        <dsp:cNvPr id="0" name=""/>
        <dsp:cNvSpPr/>
      </dsp:nvSpPr>
      <dsp:spPr>
        <a:xfrm>
          <a:off x="8134340" y="1706969"/>
          <a:ext cx="2377306" cy="25050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Struktur skala upah yang lebih adil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Manajemen pengupahan yang lebih transparan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Akses laporan keuangan perusahaan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Penghargaan masa kerja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Kelayakan hidup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SP terlibat dalam penyusunan struktur skala upah </a:t>
          </a:r>
        </a:p>
      </dsp:txBody>
      <dsp:txXfrm>
        <a:off x="8134340" y="1706969"/>
        <a:ext cx="2377306" cy="25050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926B5A-8495-FE45-BCC0-27D9E0B75799}">
      <dsp:nvSpPr>
        <dsp:cNvPr id="0" name=""/>
        <dsp:cNvSpPr/>
      </dsp:nvSpPr>
      <dsp:spPr>
        <a:xfrm>
          <a:off x="0" y="645"/>
          <a:ext cx="1088461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553EED-45A5-A04C-8408-6845CF8F1ED3}">
      <dsp:nvSpPr>
        <dsp:cNvPr id="0" name=""/>
        <dsp:cNvSpPr/>
      </dsp:nvSpPr>
      <dsp:spPr>
        <a:xfrm>
          <a:off x="0" y="0"/>
          <a:ext cx="10884613" cy="1057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Proses </a:t>
          </a:r>
          <a:r>
            <a:rPr lang="en-US" sz="2100" kern="1200" dirty="0" err="1"/>
            <a:t>mengumpulkan</a:t>
          </a:r>
          <a:r>
            <a:rPr lang="en-US" sz="2100" kern="1200" dirty="0"/>
            <a:t> dan </a:t>
          </a:r>
          <a:r>
            <a:rPr lang="en-US" sz="2100" kern="1200" dirty="0" err="1"/>
            <a:t>menganalisa</a:t>
          </a:r>
          <a:r>
            <a:rPr lang="en-US" sz="2100" kern="1200" dirty="0"/>
            <a:t> dan </a:t>
          </a:r>
          <a:r>
            <a:rPr lang="en-US" sz="2100" kern="1200" dirty="0" err="1"/>
            <a:t>mengolah</a:t>
          </a:r>
          <a:r>
            <a:rPr lang="en-US" sz="2100" kern="1200" dirty="0"/>
            <a:t> </a:t>
          </a:r>
          <a:r>
            <a:rPr lang="en-US" sz="2100" kern="1200" dirty="0" err="1"/>
            <a:t>informasi</a:t>
          </a:r>
          <a:r>
            <a:rPr lang="en-US" sz="2100" kern="1200" dirty="0"/>
            <a:t> </a:t>
          </a:r>
          <a:r>
            <a:rPr lang="en-US" sz="2100" kern="1200" dirty="0" err="1"/>
            <a:t>mengenai</a:t>
          </a:r>
          <a:r>
            <a:rPr lang="en-US" sz="2100" kern="1200" dirty="0"/>
            <a:t> </a:t>
          </a:r>
          <a:r>
            <a:rPr lang="en-US" sz="2100" kern="1200" dirty="0" err="1"/>
            <a:t>jabatan</a:t>
          </a:r>
          <a:r>
            <a:rPr lang="en-US" sz="2100" kern="1200" dirty="0"/>
            <a:t>: </a:t>
          </a:r>
          <a:r>
            <a:rPr lang="en-US" sz="2100" kern="1200" dirty="0" err="1"/>
            <a:t>dari</a:t>
          </a:r>
          <a:r>
            <a:rPr lang="en-US" sz="2100" kern="1200" dirty="0"/>
            <a:t> </a:t>
          </a:r>
          <a:r>
            <a:rPr lang="en-US" sz="2100" kern="1200" dirty="0" err="1"/>
            <a:t>informasi</a:t>
          </a:r>
          <a:r>
            <a:rPr lang="en-US" sz="2100" kern="1200" dirty="0"/>
            <a:t> </a:t>
          </a:r>
          <a:r>
            <a:rPr lang="en-US" sz="2100" kern="1200" dirty="0" err="1"/>
            <a:t>ini</a:t>
          </a:r>
          <a:r>
            <a:rPr lang="en-US" sz="2100" kern="1200" dirty="0"/>
            <a:t> </a:t>
          </a:r>
          <a:r>
            <a:rPr lang="en-US" sz="2100" kern="1200" dirty="0" err="1"/>
            <a:t>digunakan</a:t>
          </a:r>
          <a:r>
            <a:rPr lang="en-US" sz="2100" kern="1200" dirty="0"/>
            <a:t> </a:t>
          </a:r>
          <a:r>
            <a:rPr lang="en-US" sz="2100" kern="1200" dirty="0" err="1"/>
            <a:t>sebagai</a:t>
          </a:r>
          <a:r>
            <a:rPr lang="en-US" sz="2100" kern="1200" dirty="0"/>
            <a:t> </a:t>
          </a:r>
          <a:r>
            <a:rPr lang="en-US" sz="2100" kern="1200" dirty="0" err="1"/>
            <a:t>dasar</a:t>
          </a:r>
          <a:r>
            <a:rPr lang="en-US" sz="2100" kern="1200" dirty="0"/>
            <a:t> </a:t>
          </a:r>
          <a:r>
            <a:rPr lang="en-US" sz="2100" kern="1200" dirty="0" err="1"/>
            <a:t>untuk</a:t>
          </a:r>
          <a:r>
            <a:rPr lang="en-US" sz="2100" kern="1200" dirty="0"/>
            <a:t> Menyusun </a:t>
          </a:r>
          <a:r>
            <a:rPr lang="en-US" sz="2100" kern="1200" dirty="0" err="1"/>
            <a:t>uraian</a:t>
          </a:r>
          <a:r>
            <a:rPr lang="en-US" sz="2100" kern="1200" dirty="0"/>
            <a:t> </a:t>
          </a:r>
          <a:r>
            <a:rPr lang="en-US" sz="2100" kern="1200" dirty="0" err="1"/>
            <a:t>jabatan</a:t>
          </a:r>
          <a:r>
            <a:rPr lang="en-US" sz="2100" kern="1200" dirty="0"/>
            <a:t>, </a:t>
          </a:r>
          <a:r>
            <a:rPr lang="en-US" sz="2100" kern="1200" dirty="0" err="1"/>
            <a:t>definisi</a:t>
          </a:r>
          <a:r>
            <a:rPr lang="en-US" sz="2100" kern="1200" dirty="0"/>
            <a:t>, </a:t>
          </a:r>
          <a:r>
            <a:rPr lang="en-US" sz="2100" kern="1200" dirty="0" err="1"/>
            <a:t>peran</a:t>
          </a:r>
          <a:r>
            <a:rPr lang="en-US" sz="2100" kern="1200" dirty="0"/>
            <a:t> dan data </a:t>
          </a:r>
          <a:r>
            <a:rPr lang="en-US" sz="2100" kern="1200" dirty="0" err="1"/>
            <a:t>untuk</a:t>
          </a:r>
          <a:r>
            <a:rPr lang="en-US" sz="2100" kern="1200" dirty="0"/>
            <a:t> </a:t>
          </a:r>
          <a:r>
            <a:rPr lang="en-US" sz="2100" kern="1200" dirty="0" err="1"/>
            <a:t>melakukan</a:t>
          </a:r>
          <a:r>
            <a:rPr lang="en-US" sz="2100" kern="1200" dirty="0"/>
            <a:t> </a:t>
          </a:r>
          <a:r>
            <a:rPr lang="en-US" sz="2100" kern="1200" dirty="0" err="1"/>
            <a:t>evaluasi</a:t>
          </a:r>
          <a:r>
            <a:rPr lang="en-US" sz="2100" kern="1200" dirty="0"/>
            <a:t> </a:t>
          </a:r>
          <a:r>
            <a:rPr lang="en-US" sz="2100" kern="1200" dirty="0" err="1"/>
            <a:t>jabatan</a:t>
          </a:r>
          <a:r>
            <a:rPr lang="en-US" sz="2100" kern="1200" dirty="0"/>
            <a:t>.</a:t>
          </a:r>
        </a:p>
      </dsp:txBody>
      <dsp:txXfrm>
        <a:off x="0" y="0"/>
        <a:ext cx="10884613" cy="1057979"/>
      </dsp:txXfrm>
    </dsp:sp>
    <dsp:sp modelId="{93AC33DA-12CE-224E-A441-14EF8C37719C}">
      <dsp:nvSpPr>
        <dsp:cNvPr id="0" name=""/>
        <dsp:cNvSpPr/>
      </dsp:nvSpPr>
      <dsp:spPr>
        <a:xfrm>
          <a:off x="0" y="1058625"/>
          <a:ext cx="1088461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6E5731-4D8E-0046-ADC0-AC9D0779D33D}">
      <dsp:nvSpPr>
        <dsp:cNvPr id="0" name=""/>
        <dsp:cNvSpPr/>
      </dsp:nvSpPr>
      <dsp:spPr>
        <a:xfrm>
          <a:off x="0" y="1058625"/>
          <a:ext cx="10884613" cy="1057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Informasi internal yang dibutuhkan; sebagai contoh nama pekerja, jumlah pekerja, jenis pekerjaan dan daftar upah; Perusahaan mendata secara menyeluruh informasi di atas, harus dilakukan secara mendalam, lengkap dan valid. </a:t>
          </a:r>
        </a:p>
      </dsp:txBody>
      <dsp:txXfrm>
        <a:off x="0" y="1058625"/>
        <a:ext cx="10884613" cy="1057979"/>
      </dsp:txXfrm>
    </dsp:sp>
    <dsp:sp modelId="{4FC02D8D-CD2A-714C-81DA-8640F9F639B4}">
      <dsp:nvSpPr>
        <dsp:cNvPr id="0" name=""/>
        <dsp:cNvSpPr/>
      </dsp:nvSpPr>
      <dsp:spPr>
        <a:xfrm>
          <a:off x="0" y="2116605"/>
          <a:ext cx="1088461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B1F6BE-1D44-5749-B95F-91CF73CD5976}">
      <dsp:nvSpPr>
        <dsp:cNvPr id="0" name=""/>
        <dsp:cNvSpPr/>
      </dsp:nvSpPr>
      <dsp:spPr>
        <a:xfrm>
          <a:off x="0" y="2116605"/>
          <a:ext cx="10884613" cy="1057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Analisa </a:t>
          </a:r>
          <a:r>
            <a:rPr lang="en-US" sz="2100" kern="1200" dirty="0" err="1"/>
            <a:t>Jabatan</a:t>
          </a:r>
          <a:r>
            <a:rPr lang="en-US" sz="2100" kern="1200" dirty="0"/>
            <a:t> </a:t>
          </a:r>
          <a:r>
            <a:rPr lang="en-US" sz="2100" kern="1200" dirty="0" err="1"/>
            <a:t>digunakan</a:t>
          </a:r>
          <a:r>
            <a:rPr lang="en-US" sz="2100" kern="1200" dirty="0"/>
            <a:t> juga </a:t>
          </a:r>
          <a:r>
            <a:rPr lang="en-US" sz="2100" kern="1200" dirty="0" err="1"/>
            <a:t>untuk</a:t>
          </a:r>
          <a:r>
            <a:rPr lang="en-US" sz="2100" kern="1200" dirty="0"/>
            <a:t> </a:t>
          </a:r>
          <a:r>
            <a:rPr lang="en-US" sz="2100" kern="1200" dirty="0" err="1"/>
            <a:t>mencari</a:t>
          </a:r>
          <a:r>
            <a:rPr lang="en-US" sz="2100" kern="1200" dirty="0"/>
            <a:t> </a:t>
          </a:r>
          <a:r>
            <a:rPr lang="en-US" sz="2100" kern="1200" dirty="0" err="1"/>
            <a:t>informasi</a:t>
          </a:r>
          <a:r>
            <a:rPr lang="en-US" sz="2100" kern="1200" dirty="0"/>
            <a:t> </a:t>
          </a:r>
          <a:r>
            <a:rPr lang="en-US" sz="2100" kern="1200" dirty="0" err="1"/>
            <a:t>mengenai</a:t>
          </a:r>
          <a:r>
            <a:rPr lang="en-US" sz="2100" kern="1200" dirty="0"/>
            <a:t> </a:t>
          </a:r>
          <a:r>
            <a:rPr lang="en-US" sz="2100" kern="1200" dirty="0" err="1"/>
            <a:t>tanggung</a:t>
          </a:r>
          <a:r>
            <a:rPr lang="en-US" sz="2100" kern="1200" dirty="0"/>
            <a:t> </a:t>
          </a:r>
          <a:r>
            <a:rPr lang="en-US" sz="2100" kern="1200" dirty="0" err="1"/>
            <a:t>jawab</a:t>
          </a:r>
          <a:r>
            <a:rPr lang="en-US" sz="2100" kern="1200" dirty="0"/>
            <a:t> </a:t>
          </a:r>
          <a:r>
            <a:rPr lang="en-US" sz="2100" kern="1200" dirty="0" err="1"/>
            <a:t>suatu</a:t>
          </a:r>
          <a:r>
            <a:rPr lang="en-US" sz="2100" kern="1200" dirty="0"/>
            <a:t> </a:t>
          </a:r>
          <a:r>
            <a:rPr lang="en-US" sz="2100" kern="1200" dirty="0" err="1"/>
            <a:t>jabatan</a:t>
          </a:r>
          <a:r>
            <a:rPr lang="en-US" sz="2100" kern="1200" dirty="0"/>
            <a:t>.</a:t>
          </a:r>
        </a:p>
      </dsp:txBody>
      <dsp:txXfrm>
        <a:off x="0" y="2116605"/>
        <a:ext cx="10884613" cy="1057979"/>
      </dsp:txXfrm>
    </dsp:sp>
    <dsp:sp modelId="{8AA2561B-1A26-4A4A-8A5C-958666F712C6}">
      <dsp:nvSpPr>
        <dsp:cNvPr id="0" name=""/>
        <dsp:cNvSpPr/>
      </dsp:nvSpPr>
      <dsp:spPr>
        <a:xfrm>
          <a:off x="0" y="3174584"/>
          <a:ext cx="1088461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7DF418-F53C-734A-82C7-57F57C0532B7}">
      <dsp:nvSpPr>
        <dsp:cNvPr id="0" name=""/>
        <dsp:cNvSpPr/>
      </dsp:nvSpPr>
      <dsp:spPr>
        <a:xfrm>
          <a:off x="0" y="3174584"/>
          <a:ext cx="10884613" cy="1057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Konsep</a:t>
          </a:r>
          <a:r>
            <a:rPr lang="en-US" sz="2100" kern="1200" dirty="0"/>
            <a:t> </a:t>
          </a:r>
          <a:r>
            <a:rPr lang="en-US" sz="2100" kern="1200" dirty="0" err="1"/>
            <a:t>utama</a:t>
          </a:r>
          <a:r>
            <a:rPr lang="en-US" sz="2100" kern="1200" dirty="0"/>
            <a:t>: </a:t>
          </a:r>
          <a:r>
            <a:rPr lang="en-US" sz="2100" kern="1200" dirty="0" err="1"/>
            <a:t>analisa</a:t>
          </a:r>
          <a:r>
            <a:rPr lang="en-US" sz="2100" kern="1200" dirty="0"/>
            <a:t> </a:t>
          </a:r>
          <a:r>
            <a:rPr lang="en-US" sz="2100" kern="1200" dirty="0" err="1"/>
            <a:t>dilakukan</a:t>
          </a:r>
          <a:r>
            <a:rPr lang="en-US" sz="2100" kern="1200" dirty="0"/>
            <a:t> </a:t>
          </a:r>
          <a:r>
            <a:rPr lang="en-US" sz="2100" kern="1200" dirty="0" err="1"/>
            <a:t>terhadap</a:t>
          </a:r>
          <a:r>
            <a:rPr lang="en-US" sz="2100" kern="1200" dirty="0"/>
            <a:t> </a:t>
          </a:r>
          <a:r>
            <a:rPr lang="en-US" sz="2100" kern="1200" dirty="0" err="1"/>
            <a:t>spesifikasi</a:t>
          </a:r>
          <a:r>
            <a:rPr lang="en-US" sz="2100" kern="1200" dirty="0"/>
            <a:t> </a:t>
          </a:r>
          <a:r>
            <a:rPr lang="en-US" sz="2100" kern="1200" dirty="0" err="1"/>
            <a:t>jabatan</a:t>
          </a:r>
          <a:r>
            <a:rPr lang="en-US" sz="2100" kern="1200" dirty="0"/>
            <a:t> </a:t>
          </a:r>
          <a:r>
            <a:rPr lang="en-US" sz="2100" kern="1200" dirty="0" err="1"/>
            <a:t>nya</a:t>
          </a:r>
          <a:r>
            <a:rPr lang="en-US" sz="2100" kern="1200" dirty="0"/>
            <a:t> (the job) </a:t>
          </a:r>
          <a:r>
            <a:rPr lang="en-US" sz="2100" kern="1200" dirty="0" err="1"/>
            <a:t>bukan</a:t>
          </a:r>
          <a:r>
            <a:rPr lang="en-US" sz="2100" kern="1200" dirty="0"/>
            <a:t> </a:t>
          </a:r>
          <a:r>
            <a:rPr lang="en-US" sz="2100" kern="1200" dirty="0" err="1"/>
            <a:t>terhadap</a:t>
          </a:r>
          <a:r>
            <a:rPr lang="en-US" sz="2100" kern="1200" dirty="0"/>
            <a:t> orang </a:t>
          </a:r>
          <a:r>
            <a:rPr lang="en-US" sz="2100" kern="1200" dirty="0" err="1"/>
            <a:t>nya</a:t>
          </a:r>
          <a:r>
            <a:rPr lang="en-US" sz="2100" kern="1200" dirty="0"/>
            <a:t> (person)</a:t>
          </a:r>
        </a:p>
      </dsp:txBody>
      <dsp:txXfrm>
        <a:off x="0" y="3174584"/>
        <a:ext cx="10884613" cy="1057979"/>
      </dsp:txXfrm>
    </dsp:sp>
    <dsp:sp modelId="{7CE596A0-3ADE-6D41-A2B5-D154F6DE8038}">
      <dsp:nvSpPr>
        <dsp:cNvPr id="0" name=""/>
        <dsp:cNvSpPr/>
      </dsp:nvSpPr>
      <dsp:spPr>
        <a:xfrm>
          <a:off x="0" y="4232564"/>
          <a:ext cx="1088461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1EAB2F-8D6B-F84D-A330-2C54FD79C5B7}">
      <dsp:nvSpPr>
        <dsp:cNvPr id="0" name=""/>
        <dsp:cNvSpPr/>
      </dsp:nvSpPr>
      <dsp:spPr>
        <a:xfrm>
          <a:off x="0" y="4232564"/>
          <a:ext cx="10884613" cy="1057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Hasil </a:t>
          </a:r>
          <a:r>
            <a:rPr lang="en-US" sz="2100" kern="1200" dirty="0" err="1"/>
            <a:t>utama</a:t>
          </a:r>
          <a:r>
            <a:rPr lang="en-US" sz="2100" kern="1200" dirty="0"/>
            <a:t> </a:t>
          </a:r>
          <a:r>
            <a:rPr lang="en-US" sz="2100" kern="1200" dirty="0" err="1"/>
            <a:t>dari</a:t>
          </a:r>
          <a:r>
            <a:rPr lang="en-US" sz="2100" kern="1200" dirty="0"/>
            <a:t> Analisa </a:t>
          </a:r>
          <a:r>
            <a:rPr lang="en-US" sz="2100" kern="1200" dirty="0" err="1"/>
            <a:t>Jabatan</a:t>
          </a:r>
          <a:r>
            <a:rPr lang="en-US" sz="2100" kern="1200" dirty="0"/>
            <a:t> </a:t>
          </a:r>
          <a:r>
            <a:rPr lang="en-US" sz="2100" kern="1200" dirty="0" err="1"/>
            <a:t>adalah</a:t>
          </a:r>
          <a:r>
            <a:rPr lang="en-US" sz="2100" kern="1200" dirty="0"/>
            <a:t> </a:t>
          </a:r>
          <a:r>
            <a:rPr lang="en-US" sz="2100" kern="1200" dirty="0" err="1">
              <a:highlight>
                <a:srgbClr val="FFFF00"/>
              </a:highlight>
            </a:rPr>
            <a:t>uraian</a:t>
          </a:r>
          <a:r>
            <a:rPr lang="en-US" sz="2100" kern="1200" dirty="0">
              <a:highlight>
                <a:srgbClr val="FFFF00"/>
              </a:highlight>
            </a:rPr>
            <a:t> </a:t>
          </a:r>
          <a:r>
            <a:rPr lang="en-US" sz="2100" kern="1200" dirty="0" err="1">
              <a:highlight>
                <a:srgbClr val="FFFF00"/>
              </a:highlight>
            </a:rPr>
            <a:t>jabatan</a:t>
          </a:r>
          <a:r>
            <a:rPr lang="en-US" sz="2100" kern="1200" dirty="0">
              <a:highlight>
                <a:srgbClr val="FFFF00"/>
              </a:highlight>
            </a:rPr>
            <a:t> </a:t>
          </a:r>
          <a:r>
            <a:rPr lang="en-US" sz="2100" kern="1200" dirty="0"/>
            <a:t>dan </a:t>
          </a:r>
          <a:r>
            <a:rPr lang="en-US" sz="2100" kern="1200" dirty="0" err="1">
              <a:highlight>
                <a:srgbClr val="FFFF00"/>
              </a:highlight>
            </a:rPr>
            <a:t>spesifikasi</a:t>
          </a:r>
          <a:r>
            <a:rPr lang="en-US" sz="2100" kern="1200" dirty="0">
              <a:highlight>
                <a:srgbClr val="FFFF00"/>
              </a:highlight>
            </a:rPr>
            <a:t> </a:t>
          </a:r>
          <a:r>
            <a:rPr lang="en-US" sz="2100" kern="1200" dirty="0" err="1">
              <a:highlight>
                <a:srgbClr val="FFFF00"/>
              </a:highlight>
            </a:rPr>
            <a:t>Jabatan</a:t>
          </a:r>
          <a:endParaRPr lang="en-US" sz="2100" kern="1200" dirty="0">
            <a:highlight>
              <a:srgbClr val="FFFF00"/>
            </a:highlight>
          </a:endParaRPr>
        </a:p>
      </dsp:txBody>
      <dsp:txXfrm>
        <a:off x="0" y="4232564"/>
        <a:ext cx="10884613" cy="10579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AAA998-078A-3C42-AAE9-413BD215EE1E}">
      <dsp:nvSpPr>
        <dsp:cNvPr id="0" name=""/>
        <dsp:cNvSpPr/>
      </dsp:nvSpPr>
      <dsp:spPr>
        <a:xfrm>
          <a:off x="0" y="834769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55F615-EF0C-9349-A173-5F462483CCA6}">
      <dsp:nvSpPr>
        <dsp:cNvPr id="0" name=""/>
        <dsp:cNvSpPr/>
      </dsp:nvSpPr>
      <dsp:spPr>
        <a:xfrm>
          <a:off x="328612" y="1146951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Metode Ranking Sederhana</a:t>
          </a:r>
        </a:p>
      </dsp:txBody>
      <dsp:txXfrm>
        <a:off x="383617" y="1201956"/>
        <a:ext cx="2847502" cy="1768010"/>
      </dsp:txXfrm>
    </dsp:sp>
    <dsp:sp modelId="{A8EAF0AC-92A2-2146-A232-0ED901CC46E6}">
      <dsp:nvSpPr>
        <dsp:cNvPr id="0" name=""/>
        <dsp:cNvSpPr/>
      </dsp:nvSpPr>
      <dsp:spPr>
        <a:xfrm>
          <a:off x="3614737" y="834769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3783FB-57FC-654C-BFE4-04792B3161AB}">
      <dsp:nvSpPr>
        <dsp:cNvPr id="0" name=""/>
        <dsp:cNvSpPr/>
      </dsp:nvSpPr>
      <dsp:spPr>
        <a:xfrm>
          <a:off x="3943350" y="1146951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Metode 2 titik</a:t>
          </a:r>
        </a:p>
      </dsp:txBody>
      <dsp:txXfrm>
        <a:off x="3998355" y="1201956"/>
        <a:ext cx="2847502" cy="1768010"/>
      </dsp:txXfrm>
    </dsp:sp>
    <dsp:sp modelId="{30302DA0-FF6C-FF4E-8CDD-2A6CA88644B4}">
      <dsp:nvSpPr>
        <dsp:cNvPr id="0" name=""/>
        <dsp:cNvSpPr/>
      </dsp:nvSpPr>
      <dsp:spPr>
        <a:xfrm>
          <a:off x="7229475" y="834769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853AA9-57E2-D44B-B721-B209966B4FBB}">
      <dsp:nvSpPr>
        <dsp:cNvPr id="0" name=""/>
        <dsp:cNvSpPr/>
      </dsp:nvSpPr>
      <dsp:spPr>
        <a:xfrm>
          <a:off x="7558087" y="1146951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Metode Point Faktor</a:t>
          </a:r>
        </a:p>
      </dsp:txBody>
      <dsp:txXfrm>
        <a:off x="7613092" y="1201956"/>
        <a:ext cx="2847502" cy="17680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97841B-3C82-564D-BE75-E45FB8692864}">
      <dsp:nvSpPr>
        <dsp:cNvPr id="0" name=""/>
        <dsp:cNvSpPr/>
      </dsp:nvSpPr>
      <dsp:spPr>
        <a:xfrm>
          <a:off x="0" y="0"/>
          <a:ext cx="6735443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9B75A4-B543-3043-8061-D2FEE9B01875}">
      <dsp:nvSpPr>
        <dsp:cNvPr id="0" name=""/>
        <dsp:cNvSpPr/>
      </dsp:nvSpPr>
      <dsp:spPr>
        <a:xfrm>
          <a:off x="0" y="0"/>
          <a:ext cx="6735443" cy="1391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1" kern="1200"/>
            <a:t>Penyusunan</a:t>
          </a:r>
          <a:endParaRPr lang="en-US" sz="4600" kern="1200"/>
        </a:p>
      </dsp:txBody>
      <dsp:txXfrm>
        <a:off x="0" y="0"/>
        <a:ext cx="6735443" cy="1391150"/>
      </dsp:txXfrm>
    </dsp:sp>
    <dsp:sp modelId="{DED6C045-34CF-7545-80E1-14411CD687B6}">
      <dsp:nvSpPr>
        <dsp:cNvPr id="0" name=""/>
        <dsp:cNvSpPr/>
      </dsp:nvSpPr>
      <dsp:spPr>
        <a:xfrm>
          <a:off x="0" y="1391150"/>
          <a:ext cx="6735443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F49EC1-D6BB-104C-AEE3-3693F307B5AA}">
      <dsp:nvSpPr>
        <dsp:cNvPr id="0" name=""/>
        <dsp:cNvSpPr/>
      </dsp:nvSpPr>
      <dsp:spPr>
        <a:xfrm>
          <a:off x="0" y="1391150"/>
          <a:ext cx="6735443" cy="1391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1" kern="1200"/>
            <a:t>STRUKTUR &amp; SKALA UPAH</a:t>
          </a:r>
          <a:endParaRPr lang="en-US" sz="4600" kern="1200"/>
        </a:p>
      </dsp:txBody>
      <dsp:txXfrm>
        <a:off x="0" y="1391150"/>
        <a:ext cx="6735443" cy="1391150"/>
      </dsp:txXfrm>
    </dsp:sp>
    <dsp:sp modelId="{F11A27F5-F146-F449-94F4-1A948D248BD5}">
      <dsp:nvSpPr>
        <dsp:cNvPr id="0" name=""/>
        <dsp:cNvSpPr/>
      </dsp:nvSpPr>
      <dsp:spPr>
        <a:xfrm>
          <a:off x="0" y="2782301"/>
          <a:ext cx="6735443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55EDBC-4623-1348-A38D-59A1E9EC5218}">
      <dsp:nvSpPr>
        <dsp:cNvPr id="0" name=""/>
        <dsp:cNvSpPr/>
      </dsp:nvSpPr>
      <dsp:spPr>
        <a:xfrm>
          <a:off x="0" y="2782301"/>
          <a:ext cx="6735443" cy="1391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1" kern="1200"/>
            <a:t>dengan menggunakan</a:t>
          </a:r>
          <a:endParaRPr lang="en-US" sz="4600" kern="1200"/>
        </a:p>
      </dsp:txBody>
      <dsp:txXfrm>
        <a:off x="0" y="2782301"/>
        <a:ext cx="6735443" cy="1391150"/>
      </dsp:txXfrm>
    </dsp:sp>
    <dsp:sp modelId="{7DD6449D-35F4-7744-A49E-1C9919DC5FF6}">
      <dsp:nvSpPr>
        <dsp:cNvPr id="0" name=""/>
        <dsp:cNvSpPr/>
      </dsp:nvSpPr>
      <dsp:spPr>
        <a:xfrm>
          <a:off x="0" y="4173451"/>
          <a:ext cx="6735443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67FA58-87C6-2442-B319-288CB5FF7695}">
      <dsp:nvSpPr>
        <dsp:cNvPr id="0" name=""/>
        <dsp:cNvSpPr/>
      </dsp:nvSpPr>
      <dsp:spPr>
        <a:xfrm>
          <a:off x="0" y="4173451"/>
          <a:ext cx="6735443" cy="1391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1" kern="1200"/>
            <a:t>METODE POIN FAKTOR</a:t>
          </a:r>
          <a:endParaRPr lang="en-US" sz="4600" kern="1200"/>
        </a:p>
      </dsp:txBody>
      <dsp:txXfrm>
        <a:off x="0" y="4173451"/>
        <a:ext cx="6735443" cy="13911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26FC3-F7CE-8AC8-AC1A-5DDE993A3C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819E7-3395-2CB8-E5B8-C955D5BD5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71718-673B-20ED-75E7-D1806BAA6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2B4D6-5B57-A5A1-9322-849036E1E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DE27B-C296-6BD2-F5A3-CE5B44868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5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1DC96-CD7E-F884-E616-2F05F47EC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0AF49-87BE-48A4-1001-114842510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9A3A8-A48E-5FCE-F29F-E91BC6934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67D4D-F6E5-E052-A221-6BD3C6D37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83386-B4D4-8AB5-96A2-DC7D9F000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53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92C42-3FFC-ADA9-E98E-89D6E74ED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041DEE-475D-9DF0-FF6C-8F9CEF5B3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17B74-0B13-CD28-71FB-E6C55E6AE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BBE92-D693-B39A-8B4B-A2B5101B4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AF7B6-73D9-B653-7E81-6C3527FC1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05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E99D-2490-D082-92AB-E2E633EA7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2B051-22D3-A40C-FBE2-B921C6516A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39EB29-13C2-E9EA-4579-85D8A7438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D668E6-9B63-989E-BB43-B9D55A629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07C881-9F04-CCA1-021E-2718B803A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025D6-405F-0359-D3F4-953CF4369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28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497A3-11E2-730C-4D68-750F13DF8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A459E0-F735-7277-6583-640D5AE11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AB53FE-C9BF-F941-A6C7-54272975B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1BBD3E-E6B8-E392-72A7-215C3414DC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BC7AE9-6F92-C537-D78D-55F208316E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DBE1D7-DCC9-4D38-0C11-0FFB577CF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BE8E46-A955-A3BC-E967-74A5A0E9A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A65DA9-EF06-E40C-5B16-A0B9536C2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555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B411F-40E2-58A9-A571-2CF7E405A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F51592-B26A-A4BD-4356-072D73F55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C67B0E-3E90-53C4-F5BE-6A3348D07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1D8838-FC31-931B-1CC4-B5C22F7D7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902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CA0A88-1131-ED8D-7E4A-6DE076E66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64C994-4F05-C715-6092-2529A1407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D4FFE6-EF7F-C87F-B2DC-698E53047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325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AB989-727E-172D-D657-3F7DE3ECA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91E18-10B0-6E60-B31D-7904FAB05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11EB4-2627-0D2E-ACE5-337422552F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6D0F4A-8B8A-CAC4-2CBC-EBE12802B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28D94D-D143-12A8-CB3B-CC0E8424E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4E696B-B182-5A81-EFF3-8B92BCF8B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612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ECD5B-B634-5D69-A915-73C05774F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F5A1BD-4243-AF0F-B334-8CA6A4CE89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2F731-3FF5-8983-C878-C334AA737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D84FA-3841-2E42-682A-B6C1F72F3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B5D6F9-47A8-449C-00B9-DD836B391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E65D55-3ABD-BEE0-3BDA-AA068B99D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395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1F8BC-65DD-2EAF-0249-C6EB1EDDE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8FE7D9-F545-80FF-C932-61D114A5F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BB76F-D70C-F7F3-E62C-AEA6052C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026C2-7535-1457-6F5D-3F09E4DEC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6CBE2-BCE9-2CD4-190F-41866D5E2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384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1E7968-DEB5-4AC5-7363-61A97FEA1C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B7E0E7-DFFB-6D5B-2104-E6967A96C6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C6C2D-075C-04D4-0B4A-C02F091BF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8/5/24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2AB49A-63D2-F1AD-9C01-B51BFF442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D6D76-C6D9-0DB3-EA87-CF4BE0162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611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835276" y="1406052"/>
            <a:ext cx="3414395" cy="36125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B9BD3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>
                <a:solidFill>
                  <a:srgbClr val="000000"/>
                </a:solidFill>
              </a:rPr>
              <a:t>‹#›</a:t>
            </a:fld>
            <a:endParaRPr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21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5D82F2-4941-9CDA-E17E-6BB1DC31B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A5BBA-D514-A5BB-70FB-0ECD40E6E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F4F31-967A-8554-8788-42923E20FC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DB8D0-98ED-4B86-9D5F-E61ADC70144D}" type="datetimeFigureOut">
              <a:rPr lang="en-US" smtClean="0"/>
              <a:pPr/>
              <a:t>8/5/24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3BE5C-30E1-B4AC-2169-7C972838B1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55066-348A-3790-2657-A24736EA0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27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48.png"/><Relationship Id="rId21" Type="http://schemas.openxmlformats.org/officeDocument/2006/relationships/image" Target="../media/image52.png"/><Relationship Id="rId42" Type="http://schemas.openxmlformats.org/officeDocument/2006/relationships/image" Target="../media/image73.png"/><Relationship Id="rId47" Type="http://schemas.openxmlformats.org/officeDocument/2006/relationships/image" Target="../media/image78.png"/><Relationship Id="rId63" Type="http://schemas.openxmlformats.org/officeDocument/2006/relationships/image" Target="../media/image94.png"/><Relationship Id="rId68" Type="http://schemas.openxmlformats.org/officeDocument/2006/relationships/image" Target="../media/image99.png"/><Relationship Id="rId84" Type="http://schemas.openxmlformats.org/officeDocument/2006/relationships/image" Target="../media/image115.png"/><Relationship Id="rId89" Type="http://schemas.openxmlformats.org/officeDocument/2006/relationships/image" Target="../media/image120.png"/><Relationship Id="rId112" Type="http://schemas.openxmlformats.org/officeDocument/2006/relationships/image" Target="../media/image143.png"/><Relationship Id="rId16" Type="http://schemas.openxmlformats.org/officeDocument/2006/relationships/image" Target="../media/image47.png"/><Relationship Id="rId107" Type="http://schemas.openxmlformats.org/officeDocument/2006/relationships/image" Target="../media/image138.png"/><Relationship Id="rId11" Type="http://schemas.openxmlformats.org/officeDocument/2006/relationships/image" Target="../media/image42.png"/><Relationship Id="rId32" Type="http://schemas.openxmlformats.org/officeDocument/2006/relationships/image" Target="../media/image63.png"/><Relationship Id="rId37" Type="http://schemas.openxmlformats.org/officeDocument/2006/relationships/image" Target="../media/image68.png"/><Relationship Id="rId53" Type="http://schemas.openxmlformats.org/officeDocument/2006/relationships/image" Target="../media/image84.png"/><Relationship Id="rId58" Type="http://schemas.openxmlformats.org/officeDocument/2006/relationships/image" Target="../media/image89.png"/><Relationship Id="rId74" Type="http://schemas.openxmlformats.org/officeDocument/2006/relationships/image" Target="../media/image105.png"/><Relationship Id="rId79" Type="http://schemas.openxmlformats.org/officeDocument/2006/relationships/image" Target="../media/image110.png"/><Relationship Id="rId102" Type="http://schemas.openxmlformats.org/officeDocument/2006/relationships/image" Target="../media/image133.png"/><Relationship Id="rId123" Type="http://schemas.openxmlformats.org/officeDocument/2006/relationships/image" Target="../media/image154.png"/><Relationship Id="rId128" Type="http://schemas.openxmlformats.org/officeDocument/2006/relationships/image" Target="../media/image159.png"/><Relationship Id="rId5" Type="http://schemas.openxmlformats.org/officeDocument/2006/relationships/image" Target="../media/image36.png"/><Relationship Id="rId90" Type="http://schemas.openxmlformats.org/officeDocument/2006/relationships/image" Target="../media/image121.png"/><Relationship Id="rId95" Type="http://schemas.openxmlformats.org/officeDocument/2006/relationships/image" Target="../media/image126.png"/><Relationship Id="rId22" Type="http://schemas.openxmlformats.org/officeDocument/2006/relationships/image" Target="../media/image53.png"/><Relationship Id="rId27" Type="http://schemas.openxmlformats.org/officeDocument/2006/relationships/image" Target="../media/image58.png"/><Relationship Id="rId43" Type="http://schemas.openxmlformats.org/officeDocument/2006/relationships/image" Target="../media/image74.png"/><Relationship Id="rId48" Type="http://schemas.openxmlformats.org/officeDocument/2006/relationships/image" Target="../media/image79.png"/><Relationship Id="rId64" Type="http://schemas.openxmlformats.org/officeDocument/2006/relationships/image" Target="../media/image95.png"/><Relationship Id="rId69" Type="http://schemas.openxmlformats.org/officeDocument/2006/relationships/image" Target="../media/image100.png"/><Relationship Id="rId113" Type="http://schemas.openxmlformats.org/officeDocument/2006/relationships/image" Target="../media/image144.png"/><Relationship Id="rId118" Type="http://schemas.openxmlformats.org/officeDocument/2006/relationships/image" Target="../media/image149.png"/><Relationship Id="rId80" Type="http://schemas.openxmlformats.org/officeDocument/2006/relationships/image" Target="../media/image111.png"/><Relationship Id="rId85" Type="http://schemas.openxmlformats.org/officeDocument/2006/relationships/image" Target="../media/image116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33" Type="http://schemas.openxmlformats.org/officeDocument/2006/relationships/image" Target="../media/image64.png"/><Relationship Id="rId38" Type="http://schemas.openxmlformats.org/officeDocument/2006/relationships/image" Target="../media/image69.png"/><Relationship Id="rId59" Type="http://schemas.openxmlformats.org/officeDocument/2006/relationships/image" Target="../media/image90.png"/><Relationship Id="rId103" Type="http://schemas.openxmlformats.org/officeDocument/2006/relationships/image" Target="../media/image134.png"/><Relationship Id="rId108" Type="http://schemas.openxmlformats.org/officeDocument/2006/relationships/image" Target="../media/image139.png"/><Relationship Id="rId124" Type="http://schemas.openxmlformats.org/officeDocument/2006/relationships/image" Target="../media/image155.png"/><Relationship Id="rId129" Type="http://schemas.openxmlformats.org/officeDocument/2006/relationships/image" Target="../media/image160.png"/><Relationship Id="rId54" Type="http://schemas.openxmlformats.org/officeDocument/2006/relationships/image" Target="../media/image85.png"/><Relationship Id="rId70" Type="http://schemas.openxmlformats.org/officeDocument/2006/relationships/image" Target="../media/image101.png"/><Relationship Id="rId75" Type="http://schemas.openxmlformats.org/officeDocument/2006/relationships/image" Target="../media/image106.png"/><Relationship Id="rId91" Type="http://schemas.openxmlformats.org/officeDocument/2006/relationships/image" Target="../media/image122.png"/><Relationship Id="rId96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23" Type="http://schemas.openxmlformats.org/officeDocument/2006/relationships/image" Target="../media/image54.png"/><Relationship Id="rId28" Type="http://schemas.openxmlformats.org/officeDocument/2006/relationships/image" Target="../media/image59.png"/><Relationship Id="rId49" Type="http://schemas.openxmlformats.org/officeDocument/2006/relationships/image" Target="../media/image80.png"/><Relationship Id="rId114" Type="http://schemas.openxmlformats.org/officeDocument/2006/relationships/image" Target="../media/image145.png"/><Relationship Id="rId119" Type="http://schemas.openxmlformats.org/officeDocument/2006/relationships/image" Target="../media/image150.png"/><Relationship Id="rId44" Type="http://schemas.openxmlformats.org/officeDocument/2006/relationships/image" Target="../media/image75.png"/><Relationship Id="rId60" Type="http://schemas.openxmlformats.org/officeDocument/2006/relationships/image" Target="../media/image91.png"/><Relationship Id="rId65" Type="http://schemas.openxmlformats.org/officeDocument/2006/relationships/image" Target="../media/image96.png"/><Relationship Id="rId81" Type="http://schemas.openxmlformats.org/officeDocument/2006/relationships/image" Target="../media/image112.png"/><Relationship Id="rId86" Type="http://schemas.openxmlformats.org/officeDocument/2006/relationships/image" Target="../media/image117.png"/><Relationship Id="rId130" Type="http://schemas.openxmlformats.org/officeDocument/2006/relationships/image" Target="../media/image161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9" Type="http://schemas.openxmlformats.org/officeDocument/2006/relationships/image" Target="../media/image70.png"/><Relationship Id="rId109" Type="http://schemas.openxmlformats.org/officeDocument/2006/relationships/image" Target="../media/image140.png"/><Relationship Id="rId34" Type="http://schemas.openxmlformats.org/officeDocument/2006/relationships/image" Target="../media/image65.png"/><Relationship Id="rId50" Type="http://schemas.openxmlformats.org/officeDocument/2006/relationships/image" Target="../media/image81.png"/><Relationship Id="rId55" Type="http://schemas.openxmlformats.org/officeDocument/2006/relationships/image" Target="../media/image86.png"/><Relationship Id="rId76" Type="http://schemas.openxmlformats.org/officeDocument/2006/relationships/image" Target="../media/image107.png"/><Relationship Id="rId97" Type="http://schemas.openxmlformats.org/officeDocument/2006/relationships/image" Target="../media/image128.png"/><Relationship Id="rId104" Type="http://schemas.openxmlformats.org/officeDocument/2006/relationships/image" Target="../media/image135.png"/><Relationship Id="rId120" Type="http://schemas.openxmlformats.org/officeDocument/2006/relationships/image" Target="../media/image151.png"/><Relationship Id="rId125" Type="http://schemas.openxmlformats.org/officeDocument/2006/relationships/image" Target="../media/image156.png"/><Relationship Id="rId7" Type="http://schemas.openxmlformats.org/officeDocument/2006/relationships/image" Target="../media/image38.png"/><Relationship Id="rId71" Type="http://schemas.openxmlformats.org/officeDocument/2006/relationships/image" Target="../media/image102.png"/><Relationship Id="rId92" Type="http://schemas.openxmlformats.org/officeDocument/2006/relationships/image" Target="../media/image123.png"/><Relationship Id="rId2" Type="http://schemas.openxmlformats.org/officeDocument/2006/relationships/image" Target="../media/image33.png"/><Relationship Id="rId29" Type="http://schemas.openxmlformats.org/officeDocument/2006/relationships/image" Target="../media/image60.png"/><Relationship Id="rId24" Type="http://schemas.openxmlformats.org/officeDocument/2006/relationships/image" Target="../media/image55.png"/><Relationship Id="rId40" Type="http://schemas.openxmlformats.org/officeDocument/2006/relationships/image" Target="../media/image71.png"/><Relationship Id="rId45" Type="http://schemas.openxmlformats.org/officeDocument/2006/relationships/image" Target="../media/image76.png"/><Relationship Id="rId66" Type="http://schemas.openxmlformats.org/officeDocument/2006/relationships/image" Target="../media/image97.png"/><Relationship Id="rId87" Type="http://schemas.openxmlformats.org/officeDocument/2006/relationships/image" Target="../media/image118.png"/><Relationship Id="rId110" Type="http://schemas.openxmlformats.org/officeDocument/2006/relationships/image" Target="../media/image141.png"/><Relationship Id="rId115" Type="http://schemas.openxmlformats.org/officeDocument/2006/relationships/image" Target="../media/image146.png"/><Relationship Id="rId131" Type="http://schemas.openxmlformats.org/officeDocument/2006/relationships/image" Target="../media/image162.png"/><Relationship Id="rId61" Type="http://schemas.openxmlformats.org/officeDocument/2006/relationships/image" Target="../media/image92.png"/><Relationship Id="rId82" Type="http://schemas.openxmlformats.org/officeDocument/2006/relationships/image" Target="../media/image113.png"/><Relationship Id="rId19" Type="http://schemas.openxmlformats.org/officeDocument/2006/relationships/image" Target="../media/image50.png"/><Relationship Id="rId14" Type="http://schemas.openxmlformats.org/officeDocument/2006/relationships/image" Target="../media/image45.png"/><Relationship Id="rId30" Type="http://schemas.openxmlformats.org/officeDocument/2006/relationships/image" Target="../media/image61.png"/><Relationship Id="rId35" Type="http://schemas.openxmlformats.org/officeDocument/2006/relationships/image" Target="../media/image66.png"/><Relationship Id="rId56" Type="http://schemas.openxmlformats.org/officeDocument/2006/relationships/image" Target="../media/image87.png"/><Relationship Id="rId77" Type="http://schemas.openxmlformats.org/officeDocument/2006/relationships/image" Target="../media/image108.png"/><Relationship Id="rId100" Type="http://schemas.openxmlformats.org/officeDocument/2006/relationships/image" Target="../media/image131.png"/><Relationship Id="rId105" Type="http://schemas.openxmlformats.org/officeDocument/2006/relationships/image" Target="../media/image136.png"/><Relationship Id="rId126" Type="http://schemas.openxmlformats.org/officeDocument/2006/relationships/image" Target="../media/image157.png"/><Relationship Id="rId8" Type="http://schemas.openxmlformats.org/officeDocument/2006/relationships/image" Target="../media/image39.png"/><Relationship Id="rId51" Type="http://schemas.openxmlformats.org/officeDocument/2006/relationships/image" Target="../media/image82.png"/><Relationship Id="rId72" Type="http://schemas.openxmlformats.org/officeDocument/2006/relationships/image" Target="../media/image103.png"/><Relationship Id="rId93" Type="http://schemas.openxmlformats.org/officeDocument/2006/relationships/image" Target="../media/image124.png"/><Relationship Id="rId98" Type="http://schemas.openxmlformats.org/officeDocument/2006/relationships/image" Target="../media/image129.png"/><Relationship Id="rId121" Type="http://schemas.openxmlformats.org/officeDocument/2006/relationships/image" Target="../media/image152.png"/><Relationship Id="rId3" Type="http://schemas.openxmlformats.org/officeDocument/2006/relationships/image" Target="../media/image34.png"/><Relationship Id="rId25" Type="http://schemas.openxmlformats.org/officeDocument/2006/relationships/image" Target="../media/image56.png"/><Relationship Id="rId46" Type="http://schemas.openxmlformats.org/officeDocument/2006/relationships/image" Target="../media/image77.png"/><Relationship Id="rId67" Type="http://schemas.openxmlformats.org/officeDocument/2006/relationships/image" Target="../media/image98.png"/><Relationship Id="rId116" Type="http://schemas.openxmlformats.org/officeDocument/2006/relationships/image" Target="../media/image147.png"/><Relationship Id="rId20" Type="http://schemas.openxmlformats.org/officeDocument/2006/relationships/image" Target="../media/image51.png"/><Relationship Id="rId41" Type="http://schemas.openxmlformats.org/officeDocument/2006/relationships/image" Target="../media/image72.png"/><Relationship Id="rId62" Type="http://schemas.openxmlformats.org/officeDocument/2006/relationships/image" Target="../media/image93.png"/><Relationship Id="rId83" Type="http://schemas.openxmlformats.org/officeDocument/2006/relationships/image" Target="../media/image114.png"/><Relationship Id="rId88" Type="http://schemas.openxmlformats.org/officeDocument/2006/relationships/image" Target="../media/image119.png"/><Relationship Id="rId111" Type="http://schemas.openxmlformats.org/officeDocument/2006/relationships/image" Target="../media/image142.png"/><Relationship Id="rId15" Type="http://schemas.openxmlformats.org/officeDocument/2006/relationships/image" Target="../media/image46.png"/><Relationship Id="rId36" Type="http://schemas.openxmlformats.org/officeDocument/2006/relationships/image" Target="../media/image67.png"/><Relationship Id="rId57" Type="http://schemas.openxmlformats.org/officeDocument/2006/relationships/image" Target="../media/image88.png"/><Relationship Id="rId106" Type="http://schemas.openxmlformats.org/officeDocument/2006/relationships/image" Target="../media/image137.png"/><Relationship Id="rId127" Type="http://schemas.openxmlformats.org/officeDocument/2006/relationships/image" Target="../media/image158.png"/><Relationship Id="rId10" Type="http://schemas.openxmlformats.org/officeDocument/2006/relationships/image" Target="../media/image41.png"/><Relationship Id="rId31" Type="http://schemas.openxmlformats.org/officeDocument/2006/relationships/image" Target="../media/image62.png"/><Relationship Id="rId52" Type="http://schemas.openxmlformats.org/officeDocument/2006/relationships/image" Target="../media/image83.png"/><Relationship Id="rId73" Type="http://schemas.openxmlformats.org/officeDocument/2006/relationships/image" Target="../media/image104.png"/><Relationship Id="rId78" Type="http://schemas.openxmlformats.org/officeDocument/2006/relationships/image" Target="../media/image109.png"/><Relationship Id="rId94" Type="http://schemas.openxmlformats.org/officeDocument/2006/relationships/image" Target="../media/image125.png"/><Relationship Id="rId99" Type="http://schemas.openxmlformats.org/officeDocument/2006/relationships/image" Target="../media/image130.png"/><Relationship Id="rId101" Type="http://schemas.openxmlformats.org/officeDocument/2006/relationships/image" Target="../media/image132.png"/><Relationship Id="rId122" Type="http://schemas.openxmlformats.org/officeDocument/2006/relationships/image" Target="../media/image153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26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13" Type="http://schemas.openxmlformats.org/officeDocument/2006/relationships/image" Target="../media/image177.png"/><Relationship Id="rId18" Type="http://schemas.openxmlformats.org/officeDocument/2006/relationships/image" Target="../media/image182.png"/><Relationship Id="rId3" Type="http://schemas.openxmlformats.org/officeDocument/2006/relationships/image" Target="../media/image167.png"/><Relationship Id="rId21" Type="http://schemas.openxmlformats.org/officeDocument/2006/relationships/image" Target="../media/image185.png"/><Relationship Id="rId7" Type="http://schemas.openxmlformats.org/officeDocument/2006/relationships/image" Target="../media/image171.png"/><Relationship Id="rId12" Type="http://schemas.openxmlformats.org/officeDocument/2006/relationships/image" Target="../media/image176.png"/><Relationship Id="rId17" Type="http://schemas.openxmlformats.org/officeDocument/2006/relationships/image" Target="../media/image181.png"/><Relationship Id="rId25" Type="http://schemas.openxmlformats.org/officeDocument/2006/relationships/image" Target="../media/image189.png"/><Relationship Id="rId2" Type="http://schemas.openxmlformats.org/officeDocument/2006/relationships/image" Target="../media/image166.png"/><Relationship Id="rId16" Type="http://schemas.openxmlformats.org/officeDocument/2006/relationships/image" Target="../media/image180.png"/><Relationship Id="rId20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11" Type="http://schemas.openxmlformats.org/officeDocument/2006/relationships/image" Target="../media/image175.png"/><Relationship Id="rId24" Type="http://schemas.openxmlformats.org/officeDocument/2006/relationships/image" Target="../media/image188.png"/><Relationship Id="rId5" Type="http://schemas.openxmlformats.org/officeDocument/2006/relationships/image" Target="../media/image169.png"/><Relationship Id="rId15" Type="http://schemas.openxmlformats.org/officeDocument/2006/relationships/image" Target="../media/image179.png"/><Relationship Id="rId23" Type="http://schemas.openxmlformats.org/officeDocument/2006/relationships/image" Target="../media/image187.png"/><Relationship Id="rId10" Type="http://schemas.openxmlformats.org/officeDocument/2006/relationships/image" Target="../media/image174.png"/><Relationship Id="rId19" Type="http://schemas.openxmlformats.org/officeDocument/2006/relationships/image" Target="../media/image183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Relationship Id="rId14" Type="http://schemas.openxmlformats.org/officeDocument/2006/relationships/image" Target="../media/image178.png"/><Relationship Id="rId22" Type="http://schemas.openxmlformats.org/officeDocument/2006/relationships/image" Target="../media/image18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13" Type="http://schemas.openxmlformats.org/officeDocument/2006/relationships/image" Target="../media/image201.png"/><Relationship Id="rId18" Type="http://schemas.openxmlformats.org/officeDocument/2006/relationships/image" Target="../media/image206.png"/><Relationship Id="rId3" Type="http://schemas.openxmlformats.org/officeDocument/2006/relationships/image" Target="../media/image191.png"/><Relationship Id="rId7" Type="http://schemas.openxmlformats.org/officeDocument/2006/relationships/image" Target="../media/image195.png"/><Relationship Id="rId12" Type="http://schemas.openxmlformats.org/officeDocument/2006/relationships/image" Target="../media/image200.png"/><Relationship Id="rId17" Type="http://schemas.openxmlformats.org/officeDocument/2006/relationships/image" Target="../media/image205.png"/><Relationship Id="rId2" Type="http://schemas.openxmlformats.org/officeDocument/2006/relationships/image" Target="../media/image190.png"/><Relationship Id="rId16" Type="http://schemas.openxmlformats.org/officeDocument/2006/relationships/image" Target="../media/image2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png"/><Relationship Id="rId11" Type="http://schemas.openxmlformats.org/officeDocument/2006/relationships/image" Target="../media/image199.png"/><Relationship Id="rId5" Type="http://schemas.openxmlformats.org/officeDocument/2006/relationships/image" Target="../media/image193.png"/><Relationship Id="rId15" Type="http://schemas.openxmlformats.org/officeDocument/2006/relationships/image" Target="../media/image203.png"/><Relationship Id="rId10" Type="http://schemas.openxmlformats.org/officeDocument/2006/relationships/image" Target="../media/image198.png"/><Relationship Id="rId19" Type="http://schemas.openxmlformats.org/officeDocument/2006/relationships/image" Target="../media/image207.png"/><Relationship Id="rId4" Type="http://schemas.openxmlformats.org/officeDocument/2006/relationships/image" Target="../media/image192.png"/><Relationship Id="rId9" Type="http://schemas.openxmlformats.org/officeDocument/2006/relationships/image" Target="../media/image197.png"/><Relationship Id="rId14" Type="http://schemas.openxmlformats.org/officeDocument/2006/relationships/image" Target="../media/image202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png"/><Relationship Id="rId13" Type="http://schemas.openxmlformats.org/officeDocument/2006/relationships/image" Target="../media/image219.png"/><Relationship Id="rId18" Type="http://schemas.openxmlformats.org/officeDocument/2006/relationships/image" Target="../media/image224.png"/><Relationship Id="rId3" Type="http://schemas.openxmlformats.org/officeDocument/2006/relationships/image" Target="../media/image209.png"/><Relationship Id="rId21" Type="http://schemas.openxmlformats.org/officeDocument/2006/relationships/image" Target="../media/image227.png"/><Relationship Id="rId7" Type="http://schemas.openxmlformats.org/officeDocument/2006/relationships/image" Target="../media/image213.png"/><Relationship Id="rId12" Type="http://schemas.openxmlformats.org/officeDocument/2006/relationships/image" Target="../media/image218.png"/><Relationship Id="rId17" Type="http://schemas.openxmlformats.org/officeDocument/2006/relationships/image" Target="../media/image223.png"/><Relationship Id="rId2" Type="http://schemas.openxmlformats.org/officeDocument/2006/relationships/image" Target="../media/image208.png"/><Relationship Id="rId16" Type="http://schemas.openxmlformats.org/officeDocument/2006/relationships/image" Target="../media/image222.png"/><Relationship Id="rId20" Type="http://schemas.openxmlformats.org/officeDocument/2006/relationships/image" Target="../media/image2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2.png"/><Relationship Id="rId11" Type="http://schemas.openxmlformats.org/officeDocument/2006/relationships/image" Target="../media/image217.png"/><Relationship Id="rId5" Type="http://schemas.openxmlformats.org/officeDocument/2006/relationships/image" Target="../media/image211.png"/><Relationship Id="rId15" Type="http://schemas.openxmlformats.org/officeDocument/2006/relationships/image" Target="../media/image221.png"/><Relationship Id="rId23" Type="http://schemas.openxmlformats.org/officeDocument/2006/relationships/image" Target="../media/image229.png"/><Relationship Id="rId10" Type="http://schemas.openxmlformats.org/officeDocument/2006/relationships/image" Target="../media/image216.png"/><Relationship Id="rId19" Type="http://schemas.openxmlformats.org/officeDocument/2006/relationships/image" Target="../media/image225.png"/><Relationship Id="rId4" Type="http://schemas.openxmlformats.org/officeDocument/2006/relationships/image" Target="../media/image210.png"/><Relationship Id="rId9" Type="http://schemas.openxmlformats.org/officeDocument/2006/relationships/image" Target="../media/image215.png"/><Relationship Id="rId14" Type="http://schemas.openxmlformats.org/officeDocument/2006/relationships/image" Target="../media/image220.png"/><Relationship Id="rId22" Type="http://schemas.openxmlformats.org/officeDocument/2006/relationships/image" Target="../media/image22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png"/><Relationship Id="rId13" Type="http://schemas.openxmlformats.org/officeDocument/2006/relationships/image" Target="../media/image241.png"/><Relationship Id="rId18" Type="http://schemas.openxmlformats.org/officeDocument/2006/relationships/image" Target="../media/image246.png"/><Relationship Id="rId3" Type="http://schemas.openxmlformats.org/officeDocument/2006/relationships/image" Target="../media/image231.png"/><Relationship Id="rId21" Type="http://schemas.openxmlformats.org/officeDocument/2006/relationships/image" Target="../media/image249.png"/><Relationship Id="rId7" Type="http://schemas.openxmlformats.org/officeDocument/2006/relationships/image" Target="../media/image235.png"/><Relationship Id="rId12" Type="http://schemas.openxmlformats.org/officeDocument/2006/relationships/image" Target="../media/image240.png"/><Relationship Id="rId17" Type="http://schemas.openxmlformats.org/officeDocument/2006/relationships/image" Target="../media/image245.png"/><Relationship Id="rId25" Type="http://schemas.openxmlformats.org/officeDocument/2006/relationships/image" Target="../media/image253.png"/><Relationship Id="rId2" Type="http://schemas.openxmlformats.org/officeDocument/2006/relationships/image" Target="../media/image230.png"/><Relationship Id="rId16" Type="http://schemas.openxmlformats.org/officeDocument/2006/relationships/image" Target="../media/image244.png"/><Relationship Id="rId20" Type="http://schemas.openxmlformats.org/officeDocument/2006/relationships/image" Target="../media/image2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4.png"/><Relationship Id="rId11" Type="http://schemas.openxmlformats.org/officeDocument/2006/relationships/image" Target="../media/image239.png"/><Relationship Id="rId24" Type="http://schemas.openxmlformats.org/officeDocument/2006/relationships/image" Target="../media/image252.png"/><Relationship Id="rId5" Type="http://schemas.openxmlformats.org/officeDocument/2006/relationships/image" Target="../media/image233.png"/><Relationship Id="rId15" Type="http://schemas.openxmlformats.org/officeDocument/2006/relationships/image" Target="../media/image243.png"/><Relationship Id="rId23" Type="http://schemas.openxmlformats.org/officeDocument/2006/relationships/image" Target="../media/image251.png"/><Relationship Id="rId10" Type="http://schemas.openxmlformats.org/officeDocument/2006/relationships/image" Target="../media/image238.png"/><Relationship Id="rId19" Type="http://schemas.openxmlformats.org/officeDocument/2006/relationships/image" Target="../media/image247.png"/><Relationship Id="rId4" Type="http://schemas.openxmlformats.org/officeDocument/2006/relationships/image" Target="../media/image232.png"/><Relationship Id="rId9" Type="http://schemas.openxmlformats.org/officeDocument/2006/relationships/image" Target="../media/image237.png"/><Relationship Id="rId14" Type="http://schemas.openxmlformats.org/officeDocument/2006/relationships/image" Target="../media/image242.png"/><Relationship Id="rId22" Type="http://schemas.openxmlformats.org/officeDocument/2006/relationships/image" Target="../media/image250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png"/><Relationship Id="rId13" Type="http://schemas.openxmlformats.org/officeDocument/2006/relationships/image" Target="../media/image262.png"/><Relationship Id="rId18" Type="http://schemas.openxmlformats.org/officeDocument/2006/relationships/image" Target="../media/image267.png"/><Relationship Id="rId3" Type="http://schemas.openxmlformats.org/officeDocument/2006/relationships/image" Target="../media/image11.png"/><Relationship Id="rId7" Type="http://schemas.openxmlformats.org/officeDocument/2006/relationships/image" Target="../media/image256.png"/><Relationship Id="rId12" Type="http://schemas.openxmlformats.org/officeDocument/2006/relationships/image" Target="../media/image261.png"/><Relationship Id="rId17" Type="http://schemas.openxmlformats.org/officeDocument/2006/relationships/image" Target="../media/image266.png"/><Relationship Id="rId2" Type="http://schemas.openxmlformats.org/officeDocument/2006/relationships/image" Target="../media/image10.png"/><Relationship Id="rId16" Type="http://schemas.openxmlformats.org/officeDocument/2006/relationships/image" Target="../media/image26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5.png"/><Relationship Id="rId11" Type="http://schemas.openxmlformats.org/officeDocument/2006/relationships/image" Target="../media/image260.png"/><Relationship Id="rId5" Type="http://schemas.openxmlformats.org/officeDocument/2006/relationships/image" Target="../media/image254.png"/><Relationship Id="rId15" Type="http://schemas.openxmlformats.org/officeDocument/2006/relationships/image" Target="../media/image264.png"/><Relationship Id="rId10" Type="http://schemas.openxmlformats.org/officeDocument/2006/relationships/image" Target="../media/image259.png"/><Relationship Id="rId4" Type="http://schemas.openxmlformats.org/officeDocument/2006/relationships/image" Target="../media/image12.png"/><Relationship Id="rId9" Type="http://schemas.openxmlformats.org/officeDocument/2006/relationships/image" Target="../media/image258.png"/><Relationship Id="rId14" Type="http://schemas.openxmlformats.org/officeDocument/2006/relationships/image" Target="../media/image26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4.png"/><Relationship Id="rId13" Type="http://schemas.openxmlformats.org/officeDocument/2006/relationships/image" Target="../media/image279.png"/><Relationship Id="rId3" Type="http://schemas.openxmlformats.org/officeDocument/2006/relationships/image" Target="../media/image269.png"/><Relationship Id="rId7" Type="http://schemas.openxmlformats.org/officeDocument/2006/relationships/image" Target="../media/image273.png"/><Relationship Id="rId12" Type="http://schemas.openxmlformats.org/officeDocument/2006/relationships/image" Target="../media/image278.png"/><Relationship Id="rId2" Type="http://schemas.openxmlformats.org/officeDocument/2006/relationships/image" Target="../media/image268.png"/><Relationship Id="rId16" Type="http://schemas.openxmlformats.org/officeDocument/2006/relationships/image" Target="../media/image2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2.png"/><Relationship Id="rId11" Type="http://schemas.openxmlformats.org/officeDocument/2006/relationships/image" Target="../media/image277.png"/><Relationship Id="rId5" Type="http://schemas.openxmlformats.org/officeDocument/2006/relationships/image" Target="../media/image271.png"/><Relationship Id="rId15" Type="http://schemas.openxmlformats.org/officeDocument/2006/relationships/image" Target="../media/image281.png"/><Relationship Id="rId10" Type="http://schemas.openxmlformats.org/officeDocument/2006/relationships/image" Target="../media/image276.png"/><Relationship Id="rId4" Type="http://schemas.openxmlformats.org/officeDocument/2006/relationships/image" Target="../media/image270.png"/><Relationship Id="rId9" Type="http://schemas.openxmlformats.org/officeDocument/2006/relationships/image" Target="../media/image275.png"/><Relationship Id="rId14" Type="http://schemas.openxmlformats.org/officeDocument/2006/relationships/image" Target="../media/image280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.png"/><Relationship Id="rId13" Type="http://schemas.openxmlformats.org/officeDocument/2006/relationships/image" Target="../media/image294.png"/><Relationship Id="rId18" Type="http://schemas.openxmlformats.org/officeDocument/2006/relationships/image" Target="../media/image299.png"/><Relationship Id="rId26" Type="http://schemas.openxmlformats.org/officeDocument/2006/relationships/image" Target="../media/image307.png"/><Relationship Id="rId3" Type="http://schemas.openxmlformats.org/officeDocument/2006/relationships/image" Target="../media/image284.png"/><Relationship Id="rId21" Type="http://schemas.openxmlformats.org/officeDocument/2006/relationships/image" Target="../media/image302.png"/><Relationship Id="rId7" Type="http://schemas.openxmlformats.org/officeDocument/2006/relationships/image" Target="../media/image288.png"/><Relationship Id="rId12" Type="http://schemas.openxmlformats.org/officeDocument/2006/relationships/image" Target="../media/image293.png"/><Relationship Id="rId17" Type="http://schemas.openxmlformats.org/officeDocument/2006/relationships/image" Target="../media/image298.png"/><Relationship Id="rId25" Type="http://schemas.openxmlformats.org/officeDocument/2006/relationships/image" Target="../media/image306.png"/><Relationship Id="rId2" Type="http://schemas.openxmlformats.org/officeDocument/2006/relationships/image" Target="../media/image283.png"/><Relationship Id="rId16" Type="http://schemas.openxmlformats.org/officeDocument/2006/relationships/image" Target="../media/image297.png"/><Relationship Id="rId20" Type="http://schemas.openxmlformats.org/officeDocument/2006/relationships/image" Target="../media/image3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7.png"/><Relationship Id="rId11" Type="http://schemas.openxmlformats.org/officeDocument/2006/relationships/image" Target="../media/image292.png"/><Relationship Id="rId24" Type="http://schemas.openxmlformats.org/officeDocument/2006/relationships/image" Target="../media/image305.png"/><Relationship Id="rId5" Type="http://schemas.openxmlformats.org/officeDocument/2006/relationships/image" Target="../media/image286.png"/><Relationship Id="rId15" Type="http://schemas.openxmlformats.org/officeDocument/2006/relationships/image" Target="../media/image296.png"/><Relationship Id="rId23" Type="http://schemas.openxmlformats.org/officeDocument/2006/relationships/image" Target="../media/image304.png"/><Relationship Id="rId28" Type="http://schemas.openxmlformats.org/officeDocument/2006/relationships/image" Target="../media/image309.png"/><Relationship Id="rId10" Type="http://schemas.openxmlformats.org/officeDocument/2006/relationships/image" Target="../media/image291.png"/><Relationship Id="rId19" Type="http://schemas.openxmlformats.org/officeDocument/2006/relationships/image" Target="../media/image300.png"/><Relationship Id="rId4" Type="http://schemas.openxmlformats.org/officeDocument/2006/relationships/image" Target="../media/image285.png"/><Relationship Id="rId9" Type="http://schemas.openxmlformats.org/officeDocument/2006/relationships/image" Target="../media/image290.png"/><Relationship Id="rId14" Type="http://schemas.openxmlformats.org/officeDocument/2006/relationships/image" Target="../media/image295.png"/><Relationship Id="rId22" Type="http://schemas.openxmlformats.org/officeDocument/2006/relationships/image" Target="../media/image303.png"/><Relationship Id="rId27" Type="http://schemas.openxmlformats.org/officeDocument/2006/relationships/image" Target="../media/image30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1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3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4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FD6C7-7001-0936-F187-D7AE97B43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US" err="1"/>
              <a:t>Soal</a:t>
            </a:r>
            <a:r>
              <a:rPr lang="en-US"/>
              <a:t> Latihan </a:t>
            </a:r>
            <a:br>
              <a:rPr lang="en-US"/>
            </a:br>
            <a:r>
              <a:rPr lang="en-US"/>
              <a:t>(</a:t>
            </a:r>
            <a:r>
              <a:rPr lang="en-US" err="1"/>
              <a:t>Struktur</a:t>
            </a:r>
            <a:r>
              <a:rPr lang="en-US"/>
              <a:t> &amp; Skala </a:t>
            </a:r>
            <a:r>
              <a:rPr lang="en-US" err="1"/>
              <a:t>Upah</a:t>
            </a:r>
            <a:r>
              <a:rPr lang="en-US"/>
              <a:t>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596461-30D4-CB80-0184-E5D23BF13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Indonesia </a:t>
            </a:r>
            <a:r>
              <a:rPr lang="en-US" dirty="0" err="1"/>
              <a:t>UtoU</a:t>
            </a:r>
            <a:r>
              <a:rPr lang="en-US" dirty="0"/>
              <a:t> Project, 2024</a:t>
            </a:r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9AC8C7C4-5B9A-A546-71F4-1A1BEFD53F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79" r="28970" b="-1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2076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EA3499-EA9F-CACB-5CD2-1D0DDD08D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r>
              <a:rPr lang="en-US" sz="5200" dirty="0" err="1"/>
              <a:t>Diskusi</a:t>
            </a:r>
            <a:r>
              <a:rPr lang="en-US" sz="5200" dirty="0"/>
              <a:t> (per-</a:t>
            </a:r>
            <a:r>
              <a:rPr lang="en-US" sz="5200" dirty="0" err="1"/>
              <a:t>perusahaan</a:t>
            </a:r>
            <a:r>
              <a:rPr lang="en-US" sz="5200" dirty="0"/>
              <a:t>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74383EB-A7EF-29D8-026B-3670861EAA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144335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0725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C13C0-2243-7FF2-7C5C-18F5F0B76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9198"/>
          </a:xfrm>
        </p:spPr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What we said and want !</a:t>
            </a:r>
            <a:r>
              <a:rPr lang="en-US" dirty="0"/>
              <a:t>(20 </a:t>
            </a:r>
            <a:r>
              <a:rPr lang="en-US" dirty="0" err="1"/>
              <a:t>perusahaan</a:t>
            </a:r>
            <a:r>
              <a:rPr lang="en-US" dirty="0"/>
              <a:t>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F008C10-6D1C-3C2A-303A-384BEB8EFB0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157592"/>
          <a:ext cx="10515600" cy="5019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3144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15439-376B-5CAE-0EF1-B881B0BCF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Definisi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&amp; Skala </a:t>
            </a:r>
            <a:r>
              <a:rPr lang="en-US" dirty="0" err="1"/>
              <a:t>Upah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C0EA9-CC2F-A6CA-FA58-AED8A942D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sz="4000" spc="-20" dirty="0" err="1">
                <a:latin typeface="Calibri"/>
                <a:cs typeface="Calibri"/>
              </a:rPr>
              <a:t>Struktur</a:t>
            </a:r>
            <a:r>
              <a:rPr lang="en-ID" sz="4000" spc="90" dirty="0">
                <a:latin typeface="Calibri"/>
                <a:cs typeface="Calibri"/>
              </a:rPr>
              <a:t> </a:t>
            </a:r>
            <a:r>
              <a:rPr lang="en-ID" sz="4000" spc="-10" dirty="0">
                <a:latin typeface="Calibri"/>
                <a:cs typeface="Calibri"/>
              </a:rPr>
              <a:t>dan</a:t>
            </a:r>
            <a:r>
              <a:rPr lang="en-ID" sz="4000" spc="40" dirty="0">
                <a:latin typeface="Calibri"/>
                <a:cs typeface="Calibri"/>
              </a:rPr>
              <a:t> </a:t>
            </a:r>
            <a:r>
              <a:rPr lang="en-ID" sz="4000" spc="-25" dirty="0">
                <a:latin typeface="Calibri"/>
                <a:cs typeface="Calibri"/>
              </a:rPr>
              <a:t>Skala</a:t>
            </a:r>
            <a:r>
              <a:rPr lang="en-ID" sz="4000" spc="-5" dirty="0">
                <a:latin typeface="Calibri"/>
                <a:cs typeface="Calibri"/>
              </a:rPr>
              <a:t> </a:t>
            </a:r>
            <a:r>
              <a:rPr lang="en-ID" sz="4000" spc="-5" dirty="0" err="1">
                <a:latin typeface="Calibri"/>
                <a:cs typeface="Calibri"/>
              </a:rPr>
              <a:t>Upah</a:t>
            </a:r>
            <a:r>
              <a:rPr lang="en-ID" sz="4000" spc="20" dirty="0">
                <a:latin typeface="Calibri"/>
                <a:cs typeface="Calibri"/>
              </a:rPr>
              <a:t> </a:t>
            </a:r>
            <a:r>
              <a:rPr lang="en-ID" sz="4000" spc="-5" dirty="0" err="1">
                <a:latin typeface="Calibri"/>
                <a:cs typeface="Calibri"/>
              </a:rPr>
              <a:t>adalah</a:t>
            </a:r>
            <a:r>
              <a:rPr lang="en-ID" sz="4000" spc="-15" dirty="0">
                <a:latin typeface="Calibri"/>
                <a:cs typeface="Calibri"/>
              </a:rPr>
              <a:t> </a:t>
            </a:r>
            <a:r>
              <a:rPr lang="en-ID" sz="4000" spc="-15" dirty="0" err="1">
                <a:latin typeface="Calibri"/>
                <a:cs typeface="Calibri"/>
              </a:rPr>
              <a:t>susunan</a:t>
            </a:r>
            <a:r>
              <a:rPr lang="en-ID" sz="4000" spc="130" dirty="0">
                <a:latin typeface="Calibri"/>
                <a:cs typeface="Calibri"/>
              </a:rPr>
              <a:t> </a:t>
            </a:r>
            <a:r>
              <a:rPr lang="en-ID" sz="4000" spc="-30" dirty="0" err="1">
                <a:latin typeface="Calibri"/>
                <a:cs typeface="Calibri"/>
              </a:rPr>
              <a:t>tingkat</a:t>
            </a:r>
            <a:r>
              <a:rPr lang="en-ID" sz="4000" spc="-30" dirty="0">
                <a:latin typeface="Calibri"/>
                <a:cs typeface="Calibri"/>
              </a:rPr>
              <a:t> </a:t>
            </a:r>
            <a:r>
              <a:rPr lang="en-ID" sz="4000" spc="-15" dirty="0" err="1">
                <a:latin typeface="Calibri"/>
                <a:cs typeface="Calibri"/>
              </a:rPr>
              <a:t>upah</a:t>
            </a:r>
            <a:r>
              <a:rPr lang="en-ID" sz="4000" spc="25" dirty="0">
                <a:latin typeface="Calibri"/>
                <a:cs typeface="Calibri"/>
              </a:rPr>
              <a:t> </a:t>
            </a:r>
            <a:r>
              <a:rPr lang="en-ID" sz="4000" spc="-10" dirty="0" err="1">
                <a:latin typeface="Calibri"/>
                <a:cs typeface="Calibri"/>
              </a:rPr>
              <a:t>dari</a:t>
            </a:r>
            <a:r>
              <a:rPr lang="en-ID" sz="4000" spc="-10" dirty="0">
                <a:latin typeface="Calibri"/>
                <a:cs typeface="Calibri"/>
              </a:rPr>
              <a:t> </a:t>
            </a:r>
            <a:r>
              <a:rPr lang="en-ID" sz="4000" spc="-5" dirty="0">
                <a:latin typeface="Calibri"/>
                <a:cs typeface="Calibri"/>
              </a:rPr>
              <a:t> </a:t>
            </a:r>
            <a:r>
              <a:rPr lang="en-ID" sz="4000" spc="-30" dirty="0">
                <a:latin typeface="Calibri"/>
                <a:cs typeface="Calibri"/>
              </a:rPr>
              <a:t>yang</a:t>
            </a:r>
            <a:r>
              <a:rPr lang="en-ID" sz="4000" spc="10" dirty="0">
                <a:latin typeface="Calibri"/>
                <a:cs typeface="Calibri"/>
              </a:rPr>
              <a:t> </a:t>
            </a:r>
            <a:r>
              <a:rPr lang="en-ID" sz="4000" spc="-5" dirty="0" err="1">
                <a:latin typeface="Calibri"/>
                <a:cs typeface="Calibri"/>
              </a:rPr>
              <a:t>tertinggi</a:t>
            </a:r>
            <a:r>
              <a:rPr lang="en-ID" sz="4000" spc="-25" dirty="0">
                <a:latin typeface="Calibri"/>
                <a:cs typeface="Calibri"/>
              </a:rPr>
              <a:t> </a:t>
            </a:r>
            <a:r>
              <a:rPr lang="en-ID" sz="4000" spc="-10" dirty="0" err="1">
                <a:latin typeface="Calibri"/>
                <a:cs typeface="Calibri"/>
              </a:rPr>
              <a:t>sampai</a:t>
            </a:r>
            <a:r>
              <a:rPr lang="en-ID" sz="4000" spc="10" dirty="0">
                <a:latin typeface="Calibri"/>
                <a:cs typeface="Calibri"/>
              </a:rPr>
              <a:t> </a:t>
            </a:r>
            <a:r>
              <a:rPr lang="en-ID" sz="4000" spc="-25" dirty="0" err="1">
                <a:latin typeface="Calibri"/>
                <a:cs typeface="Calibri"/>
              </a:rPr>
              <a:t>dengan</a:t>
            </a:r>
            <a:r>
              <a:rPr lang="en-ID" sz="4000" spc="-10" dirty="0">
                <a:latin typeface="Calibri"/>
                <a:cs typeface="Calibri"/>
              </a:rPr>
              <a:t> </a:t>
            </a:r>
            <a:r>
              <a:rPr lang="en-ID" sz="4000" spc="-30" dirty="0">
                <a:latin typeface="Calibri"/>
                <a:cs typeface="Calibri"/>
              </a:rPr>
              <a:t>yang </a:t>
            </a:r>
            <a:r>
              <a:rPr lang="en-ID" sz="4000" spc="-25" dirty="0" err="1">
                <a:latin typeface="Calibri"/>
                <a:cs typeface="Calibri"/>
              </a:rPr>
              <a:t>terendah</a:t>
            </a:r>
            <a:r>
              <a:rPr lang="en-ID" sz="4000" spc="-40" dirty="0">
                <a:latin typeface="Calibri"/>
                <a:cs typeface="Calibri"/>
              </a:rPr>
              <a:t> </a:t>
            </a:r>
            <a:r>
              <a:rPr lang="en-ID" sz="4000" spc="-35" dirty="0" err="1">
                <a:latin typeface="Calibri"/>
                <a:cs typeface="Calibri"/>
              </a:rPr>
              <a:t>atau</a:t>
            </a:r>
            <a:r>
              <a:rPr lang="en-ID" sz="4000" dirty="0">
                <a:latin typeface="Calibri"/>
                <a:cs typeface="Calibri"/>
              </a:rPr>
              <a:t> </a:t>
            </a:r>
            <a:r>
              <a:rPr lang="en-ID" sz="4000" spc="-35" dirty="0">
                <a:latin typeface="Calibri"/>
                <a:cs typeface="Calibri"/>
              </a:rPr>
              <a:t>yang </a:t>
            </a:r>
            <a:r>
              <a:rPr lang="en-ID" sz="4000" spc="-30" dirty="0">
                <a:latin typeface="Calibri"/>
                <a:cs typeface="Calibri"/>
              </a:rPr>
              <a:t> </a:t>
            </a:r>
            <a:r>
              <a:rPr lang="en-ID" sz="4000" spc="-25" dirty="0" err="1">
                <a:latin typeface="Calibri"/>
                <a:cs typeface="Calibri"/>
              </a:rPr>
              <a:t>terendah</a:t>
            </a:r>
            <a:r>
              <a:rPr lang="en-ID" sz="4000" spc="-20" dirty="0">
                <a:latin typeface="Calibri"/>
                <a:cs typeface="Calibri"/>
              </a:rPr>
              <a:t> </a:t>
            </a:r>
            <a:r>
              <a:rPr lang="en-ID" sz="4000" spc="-15" dirty="0" err="1">
                <a:latin typeface="Calibri"/>
                <a:cs typeface="Calibri"/>
              </a:rPr>
              <a:t>sampai</a:t>
            </a:r>
            <a:r>
              <a:rPr lang="en-ID" sz="4000" spc="45" dirty="0">
                <a:latin typeface="Calibri"/>
                <a:cs typeface="Calibri"/>
              </a:rPr>
              <a:t> </a:t>
            </a:r>
            <a:r>
              <a:rPr lang="en-ID" sz="4000" spc="-20" dirty="0" err="1">
                <a:latin typeface="Calibri"/>
                <a:cs typeface="Calibri"/>
              </a:rPr>
              <a:t>dengan</a:t>
            </a:r>
            <a:r>
              <a:rPr lang="en-ID" sz="4000" spc="-30" dirty="0">
                <a:latin typeface="Calibri"/>
                <a:cs typeface="Calibri"/>
              </a:rPr>
              <a:t> </a:t>
            </a:r>
            <a:r>
              <a:rPr lang="en-ID" sz="4000" spc="-35" dirty="0">
                <a:latin typeface="Calibri"/>
                <a:cs typeface="Calibri"/>
              </a:rPr>
              <a:t>yang</a:t>
            </a:r>
            <a:r>
              <a:rPr lang="en-ID" sz="4000" spc="-10" dirty="0">
                <a:latin typeface="Calibri"/>
                <a:cs typeface="Calibri"/>
              </a:rPr>
              <a:t> </a:t>
            </a:r>
            <a:r>
              <a:rPr lang="en-ID" sz="4000" spc="-5" dirty="0" err="1">
                <a:latin typeface="Calibri"/>
                <a:cs typeface="Calibri"/>
              </a:rPr>
              <a:t>tertinggi</a:t>
            </a:r>
            <a:r>
              <a:rPr lang="en-ID" sz="4000" spc="-50" dirty="0">
                <a:latin typeface="Calibri"/>
                <a:cs typeface="Calibri"/>
              </a:rPr>
              <a:t> </a:t>
            </a:r>
            <a:r>
              <a:rPr lang="en-ID" sz="4000" spc="-35" dirty="0">
                <a:latin typeface="Calibri"/>
                <a:cs typeface="Calibri"/>
              </a:rPr>
              <a:t>yang</a:t>
            </a:r>
            <a:r>
              <a:rPr lang="en-ID" sz="4000" spc="10" dirty="0">
                <a:latin typeface="Calibri"/>
                <a:cs typeface="Calibri"/>
              </a:rPr>
              <a:t> </a:t>
            </a:r>
            <a:r>
              <a:rPr lang="en-ID" sz="4000" spc="-20" dirty="0" err="1">
                <a:latin typeface="Calibri"/>
                <a:cs typeface="Calibri"/>
              </a:rPr>
              <a:t>memuat</a:t>
            </a:r>
            <a:r>
              <a:rPr lang="en-ID" sz="4000" spc="25" dirty="0">
                <a:latin typeface="Calibri"/>
                <a:cs typeface="Calibri"/>
              </a:rPr>
              <a:t> </a:t>
            </a:r>
            <a:r>
              <a:rPr lang="en-ID" sz="4000" spc="-25" dirty="0" err="1">
                <a:latin typeface="Calibri"/>
                <a:cs typeface="Calibri"/>
              </a:rPr>
              <a:t>kisaran</a:t>
            </a:r>
            <a:r>
              <a:rPr lang="en-ID" sz="4000" spc="-25" dirty="0">
                <a:latin typeface="Calibri"/>
                <a:cs typeface="Calibri"/>
              </a:rPr>
              <a:t> </a:t>
            </a:r>
            <a:r>
              <a:rPr lang="en-ID" sz="4000" spc="-615" dirty="0">
                <a:latin typeface="Calibri"/>
                <a:cs typeface="Calibri"/>
              </a:rPr>
              <a:t> </a:t>
            </a:r>
            <a:r>
              <a:rPr lang="en-ID" sz="4000" spc="-15" dirty="0" err="1">
                <a:latin typeface="Calibri"/>
                <a:cs typeface="Calibri"/>
              </a:rPr>
              <a:t>nilai</a:t>
            </a:r>
            <a:r>
              <a:rPr lang="en-ID" sz="4000" spc="10" dirty="0">
                <a:latin typeface="Calibri"/>
                <a:cs typeface="Calibri"/>
              </a:rPr>
              <a:t> </a:t>
            </a:r>
            <a:r>
              <a:rPr lang="en-ID" sz="4000" spc="-15" dirty="0">
                <a:latin typeface="Calibri"/>
                <a:cs typeface="Calibri"/>
              </a:rPr>
              <a:t>nominal</a:t>
            </a:r>
            <a:r>
              <a:rPr lang="en-ID" sz="4000" spc="40" dirty="0">
                <a:latin typeface="Calibri"/>
                <a:cs typeface="Calibri"/>
              </a:rPr>
              <a:t> </a:t>
            </a:r>
            <a:r>
              <a:rPr lang="en-ID" sz="4000" spc="-15" dirty="0" err="1">
                <a:latin typeface="Calibri"/>
                <a:cs typeface="Calibri"/>
              </a:rPr>
              <a:t>upah</a:t>
            </a:r>
            <a:r>
              <a:rPr lang="en-ID" sz="4000" spc="-15" dirty="0">
                <a:latin typeface="Calibri"/>
                <a:cs typeface="Calibri"/>
              </a:rPr>
              <a:t> </a:t>
            </a:r>
            <a:r>
              <a:rPr lang="en-ID" sz="4000" spc="-25" dirty="0" err="1">
                <a:latin typeface="Calibri"/>
                <a:cs typeface="Calibri"/>
              </a:rPr>
              <a:t>untuk</a:t>
            </a:r>
            <a:r>
              <a:rPr lang="en-ID" sz="4000" spc="65" dirty="0">
                <a:latin typeface="Calibri"/>
                <a:cs typeface="Calibri"/>
              </a:rPr>
              <a:t> </a:t>
            </a:r>
            <a:r>
              <a:rPr lang="en-ID" sz="4000" spc="-5" dirty="0" err="1">
                <a:latin typeface="Calibri"/>
                <a:cs typeface="Calibri"/>
              </a:rPr>
              <a:t>setiap</a:t>
            </a:r>
            <a:r>
              <a:rPr lang="en-ID" sz="4000" spc="-15" dirty="0">
                <a:latin typeface="Calibri"/>
                <a:cs typeface="Calibri"/>
              </a:rPr>
              <a:t> </a:t>
            </a:r>
            <a:r>
              <a:rPr lang="en-ID" sz="4000" spc="-25" dirty="0" err="1">
                <a:latin typeface="Calibri"/>
                <a:cs typeface="Calibri"/>
              </a:rPr>
              <a:t>golongan</a:t>
            </a:r>
            <a:r>
              <a:rPr lang="en-ID" sz="4000" spc="-35" dirty="0">
                <a:latin typeface="Calibri"/>
                <a:cs typeface="Calibri"/>
              </a:rPr>
              <a:t> </a:t>
            </a:r>
            <a:r>
              <a:rPr lang="en-ID" sz="4000" spc="-25" dirty="0" err="1">
                <a:latin typeface="Calibri"/>
                <a:cs typeface="Calibri"/>
              </a:rPr>
              <a:t>jabatan</a:t>
            </a:r>
            <a:r>
              <a:rPr lang="en-ID" sz="4000" spc="-25" dirty="0">
                <a:latin typeface="Calibri"/>
                <a:cs typeface="Calibri"/>
              </a:rPr>
              <a:t>.</a:t>
            </a:r>
            <a:endParaRPr lang="en-ID" sz="4000" dirty="0">
              <a:latin typeface="Calibri"/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518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Close-up tombol kalkulator">
            <a:extLst>
              <a:ext uri="{FF2B5EF4-FFF2-40B4-BE49-F238E27FC236}">
                <a16:creationId xmlns:a16="http://schemas.microsoft.com/office/drawing/2014/main" id="{D37A60D4-E10B-0DFA-5B3A-56F712250E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229" r="29864" b="-1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81A4FD-59BF-400A-5B3F-EDECEF4A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07987"/>
            <a:ext cx="5721484" cy="1325563"/>
          </a:xfrm>
        </p:spPr>
        <p:txBody>
          <a:bodyPr>
            <a:normAutofit/>
          </a:bodyPr>
          <a:lstStyle/>
          <a:p>
            <a:r>
              <a:rPr lang="en-US"/>
              <a:t>Tahapan Penyusunan Struktur &amp; Skala Upah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6824A2D-DE63-A26B-6497-01CCBAC09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48" y="1868487"/>
            <a:ext cx="5721484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/>
              <a:t>Analisa </a:t>
            </a:r>
            <a:r>
              <a:rPr lang="en-US" err="1"/>
              <a:t>Jabatan</a:t>
            </a:r>
            <a:endParaRPr lang="en-US"/>
          </a:p>
          <a:p>
            <a:pPr marL="514350" indent="-514350">
              <a:buAutoNum type="arabicPeriod"/>
            </a:pPr>
            <a:r>
              <a:rPr lang="en-US" err="1"/>
              <a:t>Evaluasi</a:t>
            </a:r>
            <a:r>
              <a:rPr lang="en-US"/>
              <a:t> </a:t>
            </a:r>
            <a:r>
              <a:rPr lang="en-US" err="1"/>
              <a:t>Jabatan</a:t>
            </a:r>
            <a:endParaRPr lang="en-US"/>
          </a:p>
          <a:p>
            <a:pPr marL="514350" indent="-514350">
              <a:buAutoNum type="arabicPeriod"/>
            </a:pPr>
            <a:r>
              <a:rPr lang="en-US" err="1"/>
              <a:t>Penentuan</a:t>
            </a:r>
            <a:r>
              <a:rPr lang="en-US"/>
              <a:t> </a:t>
            </a:r>
            <a:r>
              <a:rPr lang="en-US" err="1"/>
              <a:t>Struktur</a:t>
            </a:r>
            <a:r>
              <a:rPr lang="en-US"/>
              <a:t> </a:t>
            </a:r>
            <a:r>
              <a:rPr lang="en-US" err="1"/>
              <a:t>upah</a:t>
            </a:r>
            <a:r>
              <a:rPr lang="en-US"/>
              <a:t> (</a:t>
            </a:r>
            <a:r>
              <a:rPr lang="en-US" err="1"/>
              <a:t>jabatan</a:t>
            </a:r>
            <a:r>
              <a:rPr lang="en-US"/>
              <a:t> </a:t>
            </a:r>
            <a:r>
              <a:rPr lang="en-US" err="1"/>
              <a:t>terendah</a:t>
            </a:r>
            <a:r>
              <a:rPr lang="en-US"/>
              <a:t> s/d </a:t>
            </a:r>
            <a:r>
              <a:rPr lang="en-US" err="1"/>
              <a:t>tertinggi</a:t>
            </a:r>
            <a:endParaRPr lang="en-US"/>
          </a:p>
          <a:p>
            <a:pPr marL="514350" indent="-514350">
              <a:buAutoNum type="arabicPeriod"/>
            </a:pPr>
            <a:r>
              <a:rPr lang="en-US" err="1"/>
              <a:t>Penentuan</a:t>
            </a:r>
            <a:r>
              <a:rPr lang="en-US"/>
              <a:t> Skala </a:t>
            </a:r>
            <a:r>
              <a:rPr lang="en-US" err="1"/>
              <a:t>Upah</a:t>
            </a:r>
            <a:r>
              <a:rPr lang="en-US"/>
              <a:t> (</a:t>
            </a:r>
            <a:r>
              <a:rPr lang="en-US" err="1"/>
              <a:t>Kisaran</a:t>
            </a:r>
            <a:r>
              <a:rPr lang="en-US"/>
              <a:t> Nominal </a:t>
            </a:r>
            <a:r>
              <a:rPr lang="en-US" err="1"/>
              <a:t>Upah</a:t>
            </a:r>
            <a:r>
              <a:rPr lang="en-US"/>
              <a:t> </a:t>
            </a:r>
            <a:r>
              <a:rPr lang="en-US" err="1"/>
              <a:t>Terendah</a:t>
            </a:r>
            <a:r>
              <a:rPr lang="en-US"/>
              <a:t> &amp; </a:t>
            </a:r>
            <a:r>
              <a:rPr lang="en-US" err="1"/>
              <a:t>Tertinggi</a:t>
            </a:r>
            <a:r>
              <a:rPr lang="en-US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38365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E3346-5BC4-AE0B-BAE4-985AE5A14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1194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Jabatan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47B839F-11D4-07C0-38A0-397EEE91F4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3334384"/>
              </p:ext>
            </p:extLst>
          </p:nvPr>
        </p:nvGraphicFramePr>
        <p:xfrm>
          <a:off x="838199" y="1099336"/>
          <a:ext cx="10884613" cy="5291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2625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F50BA-6F8D-3A7F-8916-81F31DC78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Pengumpulan</a:t>
            </a:r>
            <a:r>
              <a:rPr lang="en-US" dirty="0"/>
              <a:t> data </a:t>
            </a:r>
            <a:r>
              <a:rPr lang="en-US" dirty="0" err="1"/>
              <a:t>dalam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Jabatan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C1673-EACB-C32F-7507-7A19AC8ED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Kuesioner</a:t>
            </a:r>
            <a:r>
              <a:rPr lang="en-US" dirty="0"/>
              <a:t> (</a:t>
            </a:r>
            <a:r>
              <a:rPr lang="en-US" dirty="0" err="1"/>
              <a:t>Jabatan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,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yang </a:t>
            </a:r>
            <a:r>
              <a:rPr lang="en-US" dirty="0" err="1"/>
              <a:t>dibebankan</a:t>
            </a:r>
            <a:r>
              <a:rPr lang="en-US" dirty="0"/>
              <a:t> </a:t>
            </a:r>
            <a:r>
              <a:rPr lang="en-US" dirty="0" err="1"/>
              <a:t>kepadanya</a:t>
            </a:r>
            <a:r>
              <a:rPr lang="en-US" dirty="0"/>
              <a:t>, output yang di </a:t>
            </a:r>
            <a:r>
              <a:rPr lang="en-US" dirty="0" err="1"/>
              <a:t>harapkan</a:t>
            </a:r>
            <a:r>
              <a:rPr lang="en-US" dirty="0"/>
              <a:t>)</a:t>
            </a:r>
            <a:r>
              <a:rPr lang="en-US" dirty="0" err="1"/>
              <a:t>kecakapan</a:t>
            </a:r>
            <a:r>
              <a:rPr lang="en-US" dirty="0"/>
              <a:t>, </a:t>
            </a:r>
            <a:r>
              <a:rPr lang="en-US" dirty="0" err="1"/>
              <a:t>keahlian</a:t>
            </a:r>
            <a:r>
              <a:rPr lang="en-US" dirty="0"/>
              <a:t>, </a:t>
            </a:r>
            <a:r>
              <a:rPr lang="en-US" dirty="0" err="1"/>
              <a:t>kondisi</a:t>
            </a:r>
            <a:r>
              <a:rPr lang="en-US" dirty="0"/>
              <a:t>/</a:t>
            </a:r>
            <a:r>
              <a:rPr lang="en-US" dirty="0" err="1"/>
              <a:t>situasi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dilakukan</a:t>
            </a:r>
            <a:endParaRPr lang="en-US" dirty="0"/>
          </a:p>
          <a:p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wawancara</a:t>
            </a:r>
            <a:endParaRPr lang="en-US" dirty="0"/>
          </a:p>
          <a:p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Pencatatan</a:t>
            </a:r>
            <a:r>
              <a:rPr lang="en-US" dirty="0"/>
              <a:t> </a:t>
            </a:r>
            <a:r>
              <a:rPr lang="en-US" dirty="0" err="1"/>
              <a:t>rutin</a:t>
            </a:r>
            <a:r>
              <a:rPr lang="en-US" dirty="0"/>
              <a:t> (</a:t>
            </a:r>
            <a:r>
              <a:rPr lang="en-US" dirty="0" err="1"/>
              <a:t>harian</a:t>
            </a:r>
            <a:r>
              <a:rPr lang="en-US" dirty="0"/>
              <a:t>)</a:t>
            </a:r>
          </a:p>
          <a:p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Observasi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6776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51DCB-9E49-E3F6-B7C0-A1F542B1E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3973" y="2103437"/>
            <a:ext cx="1854372" cy="1325563"/>
          </a:xfrm>
        </p:spPr>
        <p:txBody>
          <a:bodyPr>
            <a:noAutofit/>
          </a:bodyPr>
          <a:lstStyle/>
          <a:p>
            <a:r>
              <a:rPr lang="en-US" sz="2000" dirty="0">
                <a:highlight>
                  <a:srgbClr val="FFFF00"/>
                </a:highlight>
              </a:rPr>
              <a:t>Contoh </a:t>
            </a:r>
            <a:r>
              <a:rPr lang="en-US" sz="2000" dirty="0" err="1">
                <a:highlight>
                  <a:srgbClr val="FFFF00"/>
                </a:highlight>
              </a:rPr>
              <a:t>pertanyaan</a:t>
            </a:r>
            <a:r>
              <a:rPr lang="en-US" sz="2000" dirty="0">
                <a:highlight>
                  <a:srgbClr val="FFFF00"/>
                </a:highlight>
              </a:rPr>
              <a:t> </a:t>
            </a:r>
            <a:r>
              <a:rPr lang="en-US" sz="2000" dirty="0" err="1">
                <a:highlight>
                  <a:srgbClr val="FFFF00"/>
                </a:highlight>
              </a:rPr>
              <a:t>dalam</a:t>
            </a:r>
            <a:r>
              <a:rPr lang="en-US" sz="2000" dirty="0">
                <a:highlight>
                  <a:srgbClr val="FFFF00"/>
                </a:highlight>
              </a:rPr>
              <a:t> </a:t>
            </a:r>
            <a:r>
              <a:rPr lang="en-US" sz="2000" dirty="0" err="1">
                <a:highlight>
                  <a:srgbClr val="FFFF00"/>
                </a:highlight>
              </a:rPr>
              <a:t>kuesioner</a:t>
            </a:r>
            <a:r>
              <a:rPr lang="en-US" sz="2000" dirty="0">
                <a:highlight>
                  <a:srgbClr val="FFFF00"/>
                </a:highlight>
              </a:rPr>
              <a:t> </a:t>
            </a:r>
            <a:r>
              <a:rPr lang="en-US" sz="2000" dirty="0" err="1">
                <a:highlight>
                  <a:srgbClr val="FFFF00"/>
                </a:highlight>
              </a:rPr>
              <a:t>uraian</a:t>
            </a:r>
            <a:r>
              <a:rPr lang="en-US" sz="2000" dirty="0">
                <a:highlight>
                  <a:srgbClr val="FFFF00"/>
                </a:highlight>
              </a:rPr>
              <a:t> </a:t>
            </a:r>
            <a:r>
              <a:rPr lang="en-US" sz="2000" dirty="0" err="1">
                <a:highlight>
                  <a:srgbClr val="FFFF00"/>
                </a:highlight>
              </a:rPr>
              <a:t>jabatan</a:t>
            </a:r>
            <a:endParaRPr lang="en-US" sz="2000" dirty="0">
              <a:highlight>
                <a:srgbClr val="FFFF00"/>
              </a:highlight>
            </a:endParaRPr>
          </a:p>
        </p:txBody>
      </p:sp>
      <p:pic>
        <p:nvPicPr>
          <p:cNvPr id="5" name="Content Placeholder 4" descr="A white book with black text&#10;&#10;Description automatically generated">
            <a:extLst>
              <a:ext uri="{FF2B5EF4-FFF2-40B4-BE49-F238E27FC236}">
                <a16:creationId xmlns:a16="http://schemas.microsoft.com/office/drawing/2014/main" id="{1A1DE32B-0EAE-71CD-72EF-51917A5779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65742" y="257718"/>
            <a:ext cx="4580547" cy="6600281"/>
          </a:xfrm>
        </p:spPr>
      </p:pic>
      <p:pic>
        <p:nvPicPr>
          <p:cNvPr id="7" name="Picture 6" descr="A book with text on it&#10;&#10;Description automatically generated">
            <a:extLst>
              <a:ext uri="{FF2B5EF4-FFF2-40B4-BE49-F238E27FC236}">
                <a16:creationId xmlns:a16="http://schemas.microsoft.com/office/drawing/2014/main" id="{9EE43571-47ED-913D-E7C0-4A8ADCE7E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6" y="257718"/>
            <a:ext cx="5140666" cy="670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680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age of a document&#10;&#10;Description automatically generated">
            <a:extLst>
              <a:ext uri="{FF2B5EF4-FFF2-40B4-BE49-F238E27FC236}">
                <a16:creationId xmlns:a16="http://schemas.microsoft.com/office/drawing/2014/main" id="{C687019A-7A5E-9E9D-A01A-2EBF46688D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76" r="12583" b="3"/>
          <a:stretch/>
        </p:blipFill>
        <p:spPr>
          <a:xfrm>
            <a:off x="4038610" y="7"/>
            <a:ext cx="4039673" cy="6875812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2FD26B0-16CE-4AD4-9CE4-A63EBF330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F352A4-378E-F1AA-B671-F0026A5A6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792" y="2945176"/>
            <a:ext cx="2984937" cy="27579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Contoh hasil Analisa jabatan berbentuk uraian jabatan </a:t>
            </a:r>
          </a:p>
        </p:txBody>
      </p:sp>
      <p:pic>
        <p:nvPicPr>
          <p:cNvPr id="5" name="Content Placeholder 4" descr="A close up of a book&#10;&#10;Description automatically generated">
            <a:extLst>
              <a:ext uri="{FF2B5EF4-FFF2-40B4-BE49-F238E27FC236}">
                <a16:creationId xmlns:a16="http://schemas.microsoft.com/office/drawing/2014/main" id="{5553343C-3DF9-23E8-BD5C-A36519CA0C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65" b="-2"/>
          <a:stretch/>
        </p:blipFill>
        <p:spPr>
          <a:xfrm>
            <a:off x="8068007" y="-7"/>
            <a:ext cx="4123986" cy="687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640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B9CE10B-7217-4727-A3A7-5DF664DEB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699D09-DA40-2152-EB41-DCAC74DDA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97" y="679731"/>
            <a:ext cx="3124151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Contoh uraian jabatan HRD dan GA Manager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1084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aper with text on it&#10;&#10;Description automatically generated">
            <a:extLst>
              <a:ext uri="{FF2B5EF4-FFF2-40B4-BE49-F238E27FC236}">
                <a16:creationId xmlns:a16="http://schemas.microsoft.com/office/drawing/2014/main" id="{5E1B219A-C277-A9D9-4032-60E83859AD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10" r="915" b="-3"/>
          <a:stretch/>
        </p:blipFill>
        <p:spPr>
          <a:xfrm>
            <a:off x="4125081" y="972235"/>
            <a:ext cx="3383280" cy="5047735"/>
          </a:xfrm>
          <a:prstGeom prst="rect">
            <a:avLst/>
          </a:prstGeom>
        </p:spPr>
      </p:pic>
      <p:pic>
        <p:nvPicPr>
          <p:cNvPr id="5" name="Content Placeholder 4" descr="A page of a book with black text&#10;&#10;Description automatically generated">
            <a:extLst>
              <a:ext uri="{FF2B5EF4-FFF2-40B4-BE49-F238E27FC236}">
                <a16:creationId xmlns:a16="http://schemas.microsoft.com/office/drawing/2014/main" id="{90284481-37A0-08ED-99E8-BCFCB7D40C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36" r="12641" b="-3"/>
          <a:stretch/>
        </p:blipFill>
        <p:spPr>
          <a:xfrm>
            <a:off x="7812357" y="972235"/>
            <a:ext cx="3383280" cy="504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220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801877-DAB7-776C-FE43-45883DE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Uraian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Jabatan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E2D33-ACCC-919D-8C6E-905641D70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 err="1"/>
              <a:t>Uraian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tertulis</a:t>
            </a:r>
            <a:r>
              <a:rPr lang="en-US" dirty="0"/>
              <a:t> yang </a:t>
            </a:r>
            <a:r>
              <a:rPr lang="en-US" dirty="0" err="1"/>
              <a:t>menguraikan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dan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,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,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; contoh:</a:t>
            </a:r>
          </a:p>
          <a:p>
            <a:pPr lvl="1"/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(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 err="1">
                <a:sym typeface="Wingdings" pitchFamily="2" charset="2"/>
              </a:rPr>
              <a:t>helper</a:t>
            </a:r>
            <a:r>
              <a:rPr lang="en-US" dirty="0">
                <a:sym typeface="Wingdings" pitchFamily="2" charset="2"/>
              </a:rPr>
              <a:t>, operator, </a:t>
            </a:r>
            <a:r>
              <a:rPr lang="en-US" dirty="0" err="1">
                <a:sym typeface="Wingdings" pitchFamily="2" charset="2"/>
              </a:rPr>
              <a:t>teknisi</a:t>
            </a:r>
            <a:r>
              <a:rPr lang="en-US" dirty="0">
                <a:sym typeface="Wingdings" pitchFamily="2" charset="2"/>
              </a:rPr>
              <a:t>, </a:t>
            </a:r>
            <a:r>
              <a:rPr lang="en-US" dirty="0" err="1">
                <a:sym typeface="Wingdings" pitchFamily="2" charset="2"/>
              </a:rPr>
              <a:t>dll</a:t>
            </a:r>
            <a:r>
              <a:rPr lang="en-US" dirty="0">
                <a:sym typeface="Wingdings" pitchFamily="2" charset="2"/>
              </a:rPr>
              <a:t>)</a:t>
            </a:r>
          </a:p>
          <a:p>
            <a:pPr lvl="1"/>
            <a:r>
              <a:rPr lang="en-US" dirty="0" err="1">
                <a:sym typeface="Wingdings" pitchFamily="2" charset="2"/>
              </a:rPr>
              <a:t>Hubungan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tugas</a:t>
            </a:r>
            <a:r>
              <a:rPr lang="en-US" dirty="0">
                <a:sym typeface="Wingdings" pitchFamily="2" charset="2"/>
              </a:rPr>
              <a:t> dan </a:t>
            </a:r>
            <a:r>
              <a:rPr lang="en-US" dirty="0" err="1">
                <a:sym typeface="Wingdings" pitchFamily="2" charset="2"/>
              </a:rPr>
              <a:t>tanggung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jawab</a:t>
            </a:r>
            <a:endParaRPr lang="en-US" dirty="0">
              <a:sym typeface="Wingdings" pitchFamily="2" charset="2"/>
            </a:endParaRPr>
          </a:p>
          <a:p>
            <a:pPr lvl="1"/>
            <a:r>
              <a:rPr lang="en-US" dirty="0" err="1">
                <a:sym typeface="Wingdings" pitchFamily="2" charset="2"/>
              </a:rPr>
              <a:t>Standar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wewenang</a:t>
            </a:r>
            <a:r>
              <a:rPr lang="en-US" dirty="0">
                <a:sym typeface="Wingdings" pitchFamily="2" charset="2"/>
              </a:rPr>
              <a:t> dan </a:t>
            </a:r>
            <a:r>
              <a:rPr lang="en-US" dirty="0" err="1">
                <a:sym typeface="Wingdings" pitchFamily="2" charset="2"/>
              </a:rPr>
              <a:t>pekerjaan</a:t>
            </a:r>
            <a:endParaRPr lang="en-US" dirty="0">
              <a:sym typeface="Wingdings" pitchFamily="2" charset="2"/>
            </a:endParaRPr>
          </a:p>
          <a:p>
            <a:pPr lvl="1"/>
            <a:r>
              <a:rPr lang="en-US" dirty="0" err="1">
                <a:sym typeface="Wingdings" pitchFamily="2" charset="2"/>
              </a:rPr>
              <a:t>Syarat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kerja</a:t>
            </a:r>
            <a:r>
              <a:rPr lang="en-US" dirty="0">
                <a:sym typeface="Wingdings" pitchFamily="2" charset="2"/>
              </a:rPr>
              <a:t> (</a:t>
            </a:r>
            <a:r>
              <a:rPr lang="en-US" dirty="0" err="1">
                <a:sym typeface="Wingdings" pitchFamily="2" charset="2"/>
              </a:rPr>
              <a:t>diuraikan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dengan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jelas</a:t>
            </a:r>
            <a:r>
              <a:rPr lang="en-US" dirty="0">
                <a:sym typeface="Wingdings" pitchFamily="2" charset="2"/>
              </a:rPr>
              <a:t>; </a:t>
            </a:r>
            <a:r>
              <a:rPr lang="en-US" dirty="0" err="1">
                <a:sym typeface="Wingdings" pitchFamily="2" charset="2"/>
              </a:rPr>
              <a:t>alat-alat</a:t>
            </a:r>
            <a:r>
              <a:rPr lang="en-US" dirty="0">
                <a:sym typeface="Wingdings" pitchFamily="2" charset="2"/>
              </a:rPr>
              <a:t>, </a:t>
            </a:r>
            <a:r>
              <a:rPr lang="en-US" dirty="0" err="1">
                <a:sym typeface="Wingdings" pitchFamily="2" charset="2"/>
              </a:rPr>
              <a:t>mesin</a:t>
            </a:r>
            <a:r>
              <a:rPr lang="en-US" dirty="0">
                <a:sym typeface="Wingdings" pitchFamily="2" charset="2"/>
              </a:rPr>
              <a:t>, </a:t>
            </a:r>
            <a:r>
              <a:rPr lang="en-US" dirty="0" err="1">
                <a:sym typeface="Wingdings" pitchFamily="2" charset="2"/>
              </a:rPr>
              <a:t>bahan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baku</a:t>
            </a:r>
            <a:r>
              <a:rPr lang="en-US" dirty="0">
                <a:sym typeface="Wingdings" pitchFamily="2" charset="2"/>
              </a:rPr>
              <a:t> yang </a:t>
            </a:r>
            <a:r>
              <a:rPr lang="en-US" dirty="0" err="1">
                <a:sym typeface="Wingdings" pitchFamily="2" charset="2"/>
              </a:rPr>
              <a:t>digunakan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dalam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melakukan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pekerjaan</a:t>
            </a:r>
            <a:r>
              <a:rPr lang="en-US" dirty="0">
                <a:sym typeface="Wingdings" pitchFamily="2" charset="2"/>
              </a:rPr>
              <a:t>)</a:t>
            </a:r>
          </a:p>
          <a:p>
            <a:pPr lvl="1"/>
            <a:r>
              <a:rPr lang="en-US" dirty="0" err="1">
                <a:sym typeface="Wingdings" pitchFamily="2" charset="2"/>
              </a:rPr>
              <a:t>Ringkasan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jabatan</a:t>
            </a:r>
            <a:endParaRPr lang="en-US" dirty="0">
              <a:sym typeface="Wingdings" pitchFamily="2" charset="2"/>
            </a:endParaRPr>
          </a:p>
          <a:p>
            <a:pPr lvl="1"/>
            <a:r>
              <a:rPr lang="en-US" dirty="0" err="1">
                <a:sym typeface="Wingdings" pitchFamily="2" charset="2"/>
              </a:rPr>
              <a:t>Penjelasan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jabatan</a:t>
            </a:r>
            <a:r>
              <a:rPr lang="en-US" dirty="0">
                <a:sym typeface="Wingdings" pitchFamily="2" charset="2"/>
              </a:rPr>
              <a:t> (di </a:t>
            </a:r>
            <a:r>
              <a:rPr lang="en-US" dirty="0" err="1">
                <a:sym typeface="Wingdings" pitchFamily="2" charset="2"/>
              </a:rPr>
              <a:t>atas</a:t>
            </a:r>
            <a:r>
              <a:rPr lang="en-US" dirty="0">
                <a:sym typeface="Wingdings" pitchFamily="2" charset="2"/>
              </a:rPr>
              <a:t> dan </a:t>
            </a:r>
            <a:r>
              <a:rPr lang="en-US" dirty="0" err="1">
                <a:sym typeface="Wingdings" pitchFamily="2" charset="2"/>
              </a:rPr>
              <a:t>bawahnya</a:t>
            </a:r>
            <a:endParaRPr lang="en-US" dirty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912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2634B-4DCA-1074-62CA-DF45B6F09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146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Spesifikasi</a:t>
            </a:r>
            <a:r>
              <a:rPr lang="en-US" dirty="0"/>
              <a:t> </a:t>
            </a:r>
            <a:r>
              <a:rPr lang="en-US" dirty="0" err="1"/>
              <a:t>Jabatan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AF32E-8177-C7EC-04CC-CC39BFF84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6594"/>
            <a:ext cx="10515600" cy="5496281"/>
          </a:xfrm>
        </p:spPr>
        <p:txBody>
          <a:bodyPr>
            <a:normAutofit fontScale="92500" lnSpcReduction="10000"/>
          </a:bodyPr>
          <a:lstStyle/>
          <a:p>
            <a:r>
              <a:rPr lang="en-US" sz="3300" dirty="0" err="1">
                <a:latin typeface="Abadi" panose="020B0604020104020204" pitchFamily="34" charset="0"/>
              </a:rPr>
              <a:t>Keahlian</a:t>
            </a:r>
            <a:r>
              <a:rPr lang="en-US" sz="3300" dirty="0">
                <a:latin typeface="Abadi" panose="020B0604020104020204" pitchFamily="34" charset="0"/>
              </a:rPr>
              <a:t>, </a:t>
            </a:r>
            <a:r>
              <a:rPr lang="en-US" sz="3300" dirty="0" err="1">
                <a:latin typeface="Abadi" panose="020B0604020104020204" pitchFamily="34" charset="0"/>
              </a:rPr>
              <a:t>pengetahuan</a:t>
            </a:r>
            <a:r>
              <a:rPr lang="en-US" sz="3300" dirty="0">
                <a:latin typeface="Abadi" panose="020B0604020104020204" pitchFamily="34" charset="0"/>
              </a:rPr>
              <a:t> dan </a:t>
            </a:r>
            <a:r>
              <a:rPr lang="en-US" sz="3300" dirty="0" err="1">
                <a:latin typeface="Abadi" panose="020B0604020104020204" pitchFamily="34" charset="0"/>
              </a:rPr>
              <a:t>kemampuan</a:t>
            </a:r>
            <a:r>
              <a:rPr lang="en-US" sz="3300" dirty="0">
                <a:latin typeface="Abadi" panose="020B0604020104020204" pitchFamily="34" charset="0"/>
              </a:rPr>
              <a:t> minimal yang </a:t>
            </a:r>
            <a:r>
              <a:rPr lang="en-US" sz="3300" dirty="0" err="1">
                <a:latin typeface="Abadi" panose="020B0604020104020204" pitchFamily="34" charset="0"/>
              </a:rPr>
              <a:t>dibutuhkan</a:t>
            </a:r>
            <a:r>
              <a:rPr lang="en-US" sz="3300" dirty="0">
                <a:latin typeface="Abadi" panose="020B0604020104020204" pitchFamily="34" charset="0"/>
              </a:rPr>
              <a:t> </a:t>
            </a:r>
            <a:r>
              <a:rPr lang="en-US" sz="3300" dirty="0" err="1">
                <a:latin typeface="Abadi" panose="020B0604020104020204" pitchFamily="34" charset="0"/>
              </a:rPr>
              <a:t>untuk</a:t>
            </a:r>
            <a:r>
              <a:rPr lang="en-US" sz="3300" dirty="0">
                <a:latin typeface="Abadi" panose="020B0604020104020204" pitchFamily="34" charset="0"/>
              </a:rPr>
              <a:t> </a:t>
            </a:r>
            <a:r>
              <a:rPr lang="en-US" sz="3300" dirty="0" err="1">
                <a:latin typeface="Abadi" panose="020B0604020104020204" pitchFamily="34" charset="0"/>
              </a:rPr>
              <a:t>melaksanakan</a:t>
            </a:r>
            <a:r>
              <a:rPr lang="en-US" sz="3300" dirty="0">
                <a:latin typeface="Abadi" panose="020B0604020104020204" pitchFamily="34" charset="0"/>
              </a:rPr>
              <a:t> </a:t>
            </a:r>
            <a:r>
              <a:rPr lang="en-US" sz="3300" dirty="0" err="1">
                <a:latin typeface="Abadi" panose="020B0604020104020204" pitchFamily="34" charset="0"/>
              </a:rPr>
              <a:t>jabatan</a:t>
            </a:r>
            <a:r>
              <a:rPr lang="en-US" sz="3300" dirty="0">
                <a:latin typeface="Abadi" panose="020B0604020104020204" pitchFamily="34" charset="0"/>
              </a:rPr>
              <a:t> </a:t>
            </a:r>
            <a:r>
              <a:rPr lang="en-US" sz="3300" dirty="0" err="1">
                <a:latin typeface="Abadi" panose="020B0604020104020204" pitchFamily="34" charset="0"/>
              </a:rPr>
              <a:t>atau</a:t>
            </a:r>
            <a:r>
              <a:rPr lang="en-US" sz="3300" dirty="0">
                <a:latin typeface="Abadi" panose="020B0604020104020204" pitchFamily="34" charset="0"/>
              </a:rPr>
              <a:t> </a:t>
            </a:r>
            <a:r>
              <a:rPr lang="en-US" sz="3300" dirty="0" err="1">
                <a:latin typeface="Abadi" panose="020B0604020104020204" pitchFamily="34" charset="0"/>
              </a:rPr>
              <a:t>kompetensi</a:t>
            </a:r>
            <a:r>
              <a:rPr lang="en-US" sz="3300" dirty="0">
                <a:latin typeface="Abadi" panose="020B0604020104020204" pitchFamily="34" charset="0"/>
              </a:rPr>
              <a:t> </a:t>
            </a:r>
            <a:r>
              <a:rPr lang="en-US" sz="3300" dirty="0" err="1">
                <a:latin typeface="Abadi" panose="020B0604020104020204" pitchFamily="34" charset="0"/>
              </a:rPr>
              <a:t>pekerja</a:t>
            </a:r>
            <a:r>
              <a:rPr lang="en-US" sz="3300" dirty="0">
                <a:latin typeface="Abadi" panose="020B0604020104020204" pitchFamily="34" charset="0"/>
              </a:rPr>
              <a:t> </a:t>
            </a:r>
            <a:r>
              <a:rPr lang="en-US" sz="3300" dirty="0" err="1">
                <a:latin typeface="Abadi" panose="020B0604020104020204" pitchFamily="34" charset="0"/>
              </a:rPr>
              <a:t>sesuai</a:t>
            </a:r>
            <a:r>
              <a:rPr lang="en-US" sz="3300" dirty="0">
                <a:latin typeface="Abadi" panose="020B0604020104020204" pitchFamily="34" charset="0"/>
              </a:rPr>
              <a:t> </a:t>
            </a:r>
            <a:r>
              <a:rPr lang="en-US" sz="3300" dirty="0" err="1">
                <a:latin typeface="Abadi" panose="020B0604020104020204" pitchFamily="34" charset="0"/>
              </a:rPr>
              <a:t>dengan</a:t>
            </a:r>
            <a:r>
              <a:rPr lang="en-US" sz="3300" dirty="0">
                <a:latin typeface="Abadi" panose="020B0604020104020204" pitchFamily="34" charset="0"/>
              </a:rPr>
              <a:t> </a:t>
            </a:r>
            <a:r>
              <a:rPr lang="en-US" sz="3300" dirty="0" err="1">
                <a:latin typeface="Abadi" panose="020B0604020104020204" pitchFamily="34" charset="0"/>
              </a:rPr>
              <a:t>jabatannya</a:t>
            </a:r>
            <a:r>
              <a:rPr lang="en-US" sz="3300" dirty="0">
                <a:latin typeface="Abadi" panose="020B0604020104020204" pitchFamily="34" charset="0"/>
              </a:rPr>
              <a:t>.</a:t>
            </a:r>
          </a:p>
          <a:p>
            <a:r>
              <a:rPr lang="en-US" sz="3300" dirty="0" err="1">
                <a:highlight>
                  <a:srgbClr val="FFFF00"/>
                </a:highlight>
                <a:latin typeface="Abadi" panose="020B0604020104020204" pitchFamily="34" charset="0"/>
              </a:rPr>
              <a:t>Spesifikasi</a:t>
            </a:r>
            <a:r>
              <a:rPr lang="en-US" sz="3300" dirty="0">
                <a:highlight>
                  <a:srgbClr val="FFFF00"/>
                </a:highlight>
                <a:latin typeface="Abadi" panose="020B0604020104020204" pitchFamily="34" charset="0"/>
              </a:rPr>
              <a:t> </a:t>
            </a:r>
            <a:r>
              <a:rPr lang="en-US" sz="3300" dirty="0" err="1">
                <a:highlight>
                  <a:srgbClr val="FFFF00"/>
                </a:highlight>
                <a:latin typeface="Abadi" panose="020B0604020104020204" pitchFamily="34" charset="0"/>
              </a:rPr>
              <a:t>jabatan</a:t>
            </a:r>
            <a:r>
              <a:rPr lang="en-US" sz="3300" dirty="0">
                <a:highlight>
                  <a:srgbClr val="FFFF00"/>
                </a:highlight>
                <a:latin typeface="Abadi" panose="020B0604020104020204" pitchFamily="34" charset="0"/>
              </a:rPr>
              <a:t> </a:t>
            </a:r>
            <a:r>
              <a:rPr lang="en-US" sz="3300" dirty="0" err="1">
                <a:highlight>
                  <a:srgbClr val="FFFF00"/>
                </a:highlight>
                <a:latin typeface="Abadi" panose="020B0604020104020204" pitchFamily="34" charset="0"/>
              </a:rPr>
              <a:t>memberikan</a:t>
            </a:r>
            <a:r>
              <a:rPr lang="en-US" sz="3300" dirty="0">
                <a:highlight>
                  <a:srgbClr val="FFFF00"/>
                </a:highlight>
                <a:latin typeface="Abadi" panose="020B0604020104020204" pitchFamily="34" charset="0"/>
              </a:rPr>
              <a:t> </a:t>
            </a:r>
            <a:r>
              <a:rPr lang="en-US" sz="3300" dirty="0" err="1">
                <a:highlight>
                  <a:srgbClr val="FFFF00"/>
                </a:highlight>
                <a:latin typeface="Abadi" panose="020B0604020104020204" pitchFamily="34" charset="0"/>
              </a:rPr>
              <a:t>informasi</a:t>
            </a:r>
            <a:r>
              <a:rPr lang="en-US" sz="3300" dirty="0">
                <a:highlight>
                  <a:srgbClr val="FFFF00"/>
                </a:highlight>
                <a:latin typeface="Abadi" panose="020B0604020104020204" pitchFamily="34" charset="0"/>
              </a:rPr>
              <a:t> </a:t>
            </a:r>
            <a:r>
              <a:rPr lang="en-US" sz="3300" dirty="0" err="1">
                <a:latin typeface="Abadi" panose="020B0604020104020204" pitchFamily="34" charset="0"/>
              </a:rPr>
              <a:t>sbb</a:t>
            </a:r>
            <a:r>
              <a:rPr lang="en-US" sz="3300" dirty="0">
                <a:latin typeface="Abadi" panose="020B0604020104020204" pitchFamily="34" charset="0"/>
              </a:rPr>
              <a:t>:</a:t>
            </a:r>
          </a:p>
          <a:p>
            <a:pPr lvl="1"/>
            <a:r>
              <a:rPr lang="en-US" sz="2800" dirty="0">
                <a:latin typeface="Abadi" panose="020B0604020104020204" pitchFamily="34" charset="0"/>
              </a:rPr>
              <a:t>Tingkat Pendidikan </a:t>
            </a:r>
            <a:r>
              <a:rPr lang="en-US" sz="2800" dirty="0" err="1">
                <a:latin typeface="Abadi" panose="020B0604020104020204" pitchFamily="34" charset="0"/>
              </a:rPr>
              <a:t>pekerja</a:t>
            </a:r>
            <a:endParaRPr lang="en-US" sz="2800" dirty="0">
              <a:latin typeface="Abadi" panose="020B0604020104020204" pitchFamily="34" charset="0"/>
            </a:endParaRPr>
          </a:p>
          <a:p>
            <a:pPr lvl="1"/>
            <a:r>
              <a:rPr lang="en-US" sz="2800" dirty="0" err="1">
                <a:latin typeface="Abadi" panose="020B0604020104020204" pitchFamily="34" charset="0"/>
              </a:rPr>
              <a:t>Jenis</a:t>
            </a:r>
            <a:r>
              <a:rPr lang="en-US" sz="2800" dirty="0">
                <a:latin typeface="Abadi" panose="020B0604020104020204" pitchFamily="34" charset="0"/>
              </a:rPr>
              <a:t> </a:t>
            </a:r>
            <a:r>
              <a:rPr lang="en-US" sz="2800" dirty="0" err="1">
                <a:latin typeface="Abadi" panose="020B0604020104020204" pitchFamily="34" charset="0"/>
              </a:rPr>
              <a:t>kelamin</a:t>
            </a:r>
            <a:r>
              <a:rPr lang="en-US" sz="2800" dirty="0">
                <a:latin typeface="Abadi" panose="020B0604020104020204" pitchFamily="34" charset="0"/>
              </a:rPr>
              <a:t> </a:t>
            </a:r>
            <a:r>
              <a:rPr lang="en-US" sz="2800" dirty="0" err="1">
                <a:latin typeface="Abadi" panose="020B0604020104020204" pitchFamily="34" charset="0"/>
              </a:rPr>
              <a:t>pekerja</a:t>
            </a:r>
            <a:endParaRPr lang="en-US" sz="2800" dirty="0">
              <a:latin typeface="Abadi" panose="020B0604020104020204" pitchFamily="34" charset="0"/>
            </a:endParaRPr>
          </a:p>
          <a:p>
            <a:pPr lvl="1"/>
            <a:r>
              <a:rPr lang="en-US" sz="2800" dirty="0" err="1">
                <a:latin typeface="Abadi" panose="020B0604020104020204" pitchFamily="34" charset="0"/>
              </a:rPr>
              <a:t>Keadaan</a:t>
            </a:r>
            <a:r>
              <a:rPr lang="en-US" sz="2800" dirty="0">
                <a:latin typeface="Abadi" panose="020B0604020104020204" pitchFamily="34" charset="0"/>
              </a:rPr>
              <a:t> </a:t>
            </a:r>
            <a:r>
              <a:rPr lang="en-US" sz="2800" dirty="0" err="1">
                <a:latin typeface="Abadi" panose="020B0604020104020204" pitchFamily="34" charset="0"/>
              </a:rPr>
              <a:t>fisik</a:t>
            </a:r>
            <a:r>
              <a:rPr lang="en-US" sz="2800" dirty="0">
                <a:latin typeface="Abadi" panose="020B0604020104020204" pitchFamily="34" charset="0"/>
              </a:rPr>
              <a:t> </a:t>
            </a:r>
            <a:r>
              <a:rPr lang="en-US" sz="2800" dirty="0" err="1">
                <a:latin typeface="Abadi" panose="020B0604020104020204" pitchFamily="34" charset="0"/>
              </a:rPr>
              <a:t>pekerja</a:t>
            </a:r>
            <a:endParaRPr lang="en-US" sz="2800" dirty="0">
              <a:latin typeface="Abadi" panose="020B0604020104020204" pitchFamily="34" charset="0"/>
            </a:endParaRPr>
          </a:p>
          <a:p>
            <a:pPr lvl="1"/>
            <a:r>
              <a:rPr lang="en-US" sz="2800" dirty="0" err="1">
                <a:latin typeface="Abadi" panose="020B0604020104020204" pitchFamily="34" charset="0"/>
              </a:rPr>
              <a:t>Pengetahuan</a:t>
            </a:r>
            <a:r>
              <a:rPr lang="en-US" sz="2800" dirty="0">
                <a:latin typeface="Abadi" panose="020B0604020104020204" pitchFamily="34" charset="0"/>
              </a:rPr>
              <a:t> dan </a:t>
            </a:r>
            <a:r>
              <a:rPr lang="en-US" sz="2800" dirty="0" err="1">
                <a:latin typeface="Abadi" panose="020B0604020104020204" pitchFamily="34" charset="0"/>
              </a:rPr>
              <a:t>kecakapan</a:t>
            </a:r>
            <a:r>
              <a:rPr lang="en-US" sz="2800" dirty="0">
                <a:latin typeface="Abadi" panose="020B0604020104020204" pitchFamily="34" charset="0"/>
              </a:rPr>
              <a:t> </a:t>
            </a:r>
            <a:r>
              <a:rPr lang="en-US" sz="2800" dirty="0" err="1">
                <a:latin typeface="Abadi" panose="020B0604020104020204" pitchFamily="34" charset="0"/>
              </a:rPr>
              <a:t>pekerja</a:t>
            </a:r>
            <a:r>
              <a:rPr lang="en-US" sz="2800" dirty="0">
                <a:latin typeface="Abadi" panose="020B0604020104020204" pitchFamily="34" charset="0"/>
              </a:rPr>
              <a:t> </a:t>
            </a:r>
          </a:p>
          <a:p>
            <a:pPr lvl="1"/>
            <a:r>
              <a:rPr lang="en-US" sz="2800" dirty="0">
                <a:latin typeface="Abadi" panose="020B0604020104020204" pitchFamily="34" charset="0"/>
              </a:rPr>
              <a:t>Batas </a:t>
            </a:r>
            <a:r>
              <a:rPr lang="en-US" sz="2800" dirty="0" err="1">
                <a:latin typeface="Abadi" panose="020B0604020104020204" pitchFamily="34" charset="0"/>
              </a:rPr>
              <a:t>umur</a:t>
            </a:r>
            <a:r>
              <a:rPr lang="en-US" sz="2800" dirty="0">
                <a:latin typeface="Abadi" panose="020B0604020104020204" pitchFamily="34" charset="0"/>
              </a:rPr>
              <a:t> </a:t>
            </a:r>
            <a:r>
              <a:rPr lang="en-US" sz="2800" dirty="0" err="1">
                <a:latin typeface="Abadi" panose="020B0604020104020204" pitchFamily="34" charset="0"/>
              </a:rPr>
              <a:t>pekerja</a:t>
            </a:r>
            <a:endParaRPr lang="en-US" sz="2800" dirty="0">
              <a:latin typeface="Abadi" panose="020B0604020104020204" pitchFamily="34" charset="0"/>
            </a:endParaRPr>
          </a:p>
          <a:p>
            <a:pPr lvl="1"/>
            <a:r>
              <a:rPr lang="en-US" sz="2800" dirty="0">
                <a:latin typeface="Abadi" panose="020B0604020104020204" pitchFamily="34" charset="0"/>
              </a:rPr>
              <a:t>Status marital</a:t>
            </a:r>
          </a:p>
          <a:p>
            <a:pPr lvl="1"/>
            <a:r>
              <a:rPr lang="en-US" sz="2800" dirty="0" err="1">
                <a:latin typeface="Abadi" panose="020B0604020104020204" pitchFamily="34" charset="0"/>
              </a:rPr>
              <a:t>Minat</a:t>
            </a:r>
            <a:r>
              <a:rPr lang="en-US" sz="2800" dirty="0">
                <a:latin typeface="Abadi" panose="020B0604020104020204" pitchFamily="34" charset="0"/>
              </a:rPr>
              <a:t> </a:t>
            </a:r>
            <a:r>
              <a:rPr lang="en-US" sz="2800" dirty="0" err="1">
                <a:latin typeface="Abadi" panose="020B0604020104020204" pitchFamily="34" charset="0"/>
              </a:rPr>
              <a:t>pekerja</a:t>
            </a:r>
            <a:endParaRPr lang="en-US" sz="2800" dirty="0">
              <a:latin typeface="Abadi" panose="020B0604020104020204" pitchFamily="34" charset="0"/>
            </a:endParaRPr>
          </a:p>
          <a:p>
            <a:pPr lvl="1"/>
            <a:r>
              <a:rPr lang="en-US" sz="2800" dirty="0" err="1">
                <a:latin typeface="Abadi" panose="020B0604020104020204" pitchFamily="34" charset="0"/>
              </a:rPr>
              <a:t>Emosi</a:t>
            </a:r>
            <a:r>
              <a:rPr lang="en-US" sz="2800" dirty="0">
                <a:latin typeface="Abadi" panose="020B0604020104020204" pitchFamily="34" charset="0"/>
              </a:rPr>
              <a:t> dan </a:t>
            </a:r>
            <a:r>
              <a:rPr lang="en-US" sz="2800" dirty="0" err="1">
                <a:latin typeface="Abadi" panose="020B0604020104020204" pitchFamily="34" charset="0"/>
              </a:rPr>
              <a:t>temperamen</a:t>
            </a:r>
            <a:r>
              <a:rPr lang="en-US" sz="2800" dirty="0">
                <a:latin typeface="Abadi" panose="020B0604020104020204" pitchFamily="34" charset="0"/>
              </a:rPr>
              <a:t> </a:t>
            </a:r>
            <a:r>
              <a:rPr lang="en-US" sz="2800" dirty="0" err="1">
                <a:latin typeface="Abadi" panose="020B0604020104020204" pitchFamily="34" charset="0"/>
              </a:rPr>
              <a:t>pekerja</a:t>
            </a:r>
            <a:r>
              <a:rPr lang="en-US" sz="2800" dirty="0">
                <a:latin typeface="Abadi" panose="020B0604020104020204" pitchFamily="34" charset="0"/>
              </a:rPr>
              <a:t> ‘</a:t>
            </a:r>
          </a:p>
          <a:p>
            <a:pPr lvl="1"/>
            <a:r>
              <a:rPr lang="en-US" sz="2800" dirty="0" err="1">
                <a:latin typeface="Abadi" panose="020B0604020104020204" pitchFamily="34" charset="0"/>
              </a:rPr>
              <a:t>Pengalaman</a:t>
            </a:r>
            <a:r>
              <a:rPr lang="en-US" sz="2800" dirty="0">
                <a:latin typeface="Abadi" panose="020B0604020104020204" pitchFamily="34" charset="0"/>
              </a:rPr>
              <a:t> </a:t>
            </a:r>
            <a:r>
              <a:rPr lang="en-US" sz="2800" dirty="0" err="1">
                <a:latin typeface="Abadi" panose="020B0604020104020204" pitchFamily="34" charset="0"/>
              </a:rPr>
              <a:t>pekerja</a:t>
            </a:r>
            <a:endParaRPr lang="en-US" sz="2800" dirty="0">
              <a:latin typeface="Abadi" panose="020B0604020104020204" pitchFamily="34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439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976A1-DFC5-4048-45F5-E9AD3B8DB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Jabatan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F6542-5448-F051-76A4-5B5914CF2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proses </a:t>
            </a:r>
            <a:r>
              <a:rPr lang="en-US" dirty="0" err="1"/>
              <a:t>komparatif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acuan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system </a:t>
            </a:r>
            <a:r>
              <a:rPr lang="en-US" dirty="0" err="1"/>
              <a:t>kompensasi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tercapai</a:t>
            </a:r>
            <a:r>
              <a:rPr lang="en-US" dirty="0"/>
              <a:t> </a:t>
            </a:r>
            <a:r>
              <a:rPr lang="en-US" dirty="0" err="1"/>
              <a:t>kesetaraan</a:t>
            </a:r>
            <a:r>
              <a:rPr lang="en-US" dirty="0"/>
              <a:t> internal.</a:t>
            </a:r>
          </a:p>
          <a:p>
            <a:r>
              <a:rPr lang="en-US" dirty="0"/>
              <a:t>Hasil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pembobotan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poin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. </a:t>
            </a:r>
            <a:r>
              <a:rPr lang="en-US" dirty="0" err="1"/>
              <a:t>Misal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A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poin</a:t>
            </a:r>
            <a:r>
              <a:rPr lang="en-US" dirty="0"/>
              <a:t> 250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poin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B dan C masing-masing </a:t>
            </a:r>
            <a:r>
              <a:rPr lang="en-US" dirty="0" err="1"/>
              <a:t>adalah</a:t>
            </a:r>
            <a:r>
              <a:rPr lang="en-US" dirty="0"/>
              <a:t> 300 dan 223</a:t>
            </a:r>
          </a:p>
          <a:p>
            <a:r>
              <a:rPr lang="en-US" dirty="0"/>
              <a:t>Karena </a:t>
            </a:r>
            <a:r>
              <a:rPr lang="en-US" dirty="0" err="1"/>
              <a:t>hasilnya</a:t>
            </a:r>
            <a:r>
              <a:rPr lang="en-US" dirty="0"/>
              <a:t> </a:t>
            </a:r>
            <a:r>
              <a:rPr lang="en-US" dirty="0" err="1"/>
              <a:t>poin</a:t>
            </a:r>
            <a:r>
              <a:rPr lang="en-US" dirty="0"/>
              <a:t>: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i="1" dirty="0">
                <a:highlight>
                  <a:srgbClr val="FFFF00"/>
                </a:highlight>
              </a:rPr>
              <a:t>point method</a:t>
            </a:r>
          </a:p>
        </p:txBody>
      </p:sp>
    </p:spTree>
    <p:extLst>
      <p:ext uri="{BB962C8B-B14F-4D97-AF65-F5344CB8AC3E}">
        <p14:creationId xmlns:p14="http://schemas.microsoft.com/office/powerpoint/2010/main" val="2514438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3E58-8E70-C8AA-324F-B80BEC2C9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Penggolongan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(Job Grading)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CCF2F-B229-5152-7BA3-184FDBB93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Mengidentifikasi</a:t>
            </a:r>
            <a:r>
              <a:rPr lang="en-US" dirty="0"/>
              <a:t> masing-masing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kelompoknya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bertingkat</a:t>
            </a:r>
            <a:r>
              <a:rPr lang="en-US" dirty="0"/>
              <a:t>,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/</a:t>
            </a:r>
            <a:r>
              <a:rPr lang="en-US" dirty="0" err="1"/>
              <a:t>jabatan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kesamaan</a:t>
            </a:r>
            <a:r>
              <a:rPr lang="en-US" dirty="0"/>
              <a:t> dan </a:t>
            </a:r>
            <a:r>
              <a:rPr lang="en-US" dirty="0" err="1"/>
              <a:t>kemiripan</a:t>
            </a:r>
            <a:r>
              <a:rPr lang="en-US" dirty="0"/>
              <a:t>, dan </a:t>
            </a:r>
            <a:r>
              <a:rPr lang="en-US" dirty="0" err="1"/>
              <a:t>karakter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(</a:t>
            </a:r>
            <a:r>
              <a:rPr lang="en-US" dirty="0" err="1"/>
              <a:t>tanggungjawab</a:t>
            </a:r>
            <a:r>
              <a:rPr lang="en-US" dirty="0"/>
              <a:t>, </a:t>
            </a:r>
            <a:r>
              <a:rPr lang="en-US" dirty="0" err="1"/>
              <a:t>wewenang</a:t>
            </a:r>
            <a:r>
              <a:rPr lang="en-US" dirty="0"/>
              <a:t> dan </a:t>
            </a:r>
            <a:r>
              <a:rPr lang="en-US" dirty="0" err="1"/>
              <a:t>tugas</a:t>
            </a:r>
            <a:r>
              <a:rPr lang="en-US" dirty="0"/>
              <a:t>)</a:t>
            </a:r>
          </a:p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pengaturan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pengupahan</a:t>
            </a:r>
            <a:r>
              <a:rPr lang="en-US" dirty="0"/>
              <a:t>, system </a:t>
            </a:r>
            <a:r>
              <a:rPr lang="en-US" dirty="0" err="1"/>
              <a:t>karier</a:t>
            </a:r>
            <a:r>
              <a:rPr lang="en-US" dirty="0"/>
              <a:t> dan </a:t>
            </a:r>
            <a:r>
              <a:rPr lang="en-US" dirty="0" err="1"/>
              <a:t>pengembangan</a:t>
            </a:r>
            <a:r>
              <a:rPr lang="en-US" dirty="0"/>
              <a:t>, dan </a:t>
            </a:r>
            <a:r>
              <a:rPr lang="en-US" dirty="0" err="1"/>
              <a:t>pengaturan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insentif</a:t>
            </a:r>
            <a:endParaRPr lang="en-US" dirty="0"/>
          </a:p>
          <a:p>
            <a:r>
              <a:rPr lang="en-US" dirty="0" err="1"/>
              <a:t>Konsekuensi</a:t>
            </a:r>
            <a:r>
              <a:rPr lang="en-US" dirty="0"/>
              <a:t> job grading: </a:t>
            </a:r>
            <a:r>
              <a:rPr lang="en-US" dirty="0" err="1"/>
              <a:t>jabatan</a:t>
            </a:r>
            <a:r>
              <a:rPr lang="en-US" dirty="0"/>
              <a:t> yang </a:t>
            </a:r>
            <a:r>
              <a:rPr lang="en-US" dirty="0" err="1"/>
              <a:t>berdekatan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lain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kompleksitas</a:t>
            </a:r>
            <a:r>
              <a:rPr lang="en-US" dirty="0"/>
              <a:t> dan </a:t>
            </a:r>
            <a:r>
              <a:rPr lang="en-US" dirty="0" err="1"/>
              <a:t>kesulitan</a:t>
            </a:r>
            <a:r>
              <a:rPr lang="en-US" dirty="0"/>
              <a:t> </a:t>
            </a:r>
            <a:r>
              <a:rPr lang="en-US" dirty="0" err="1"/>
              <a:t>pengerjaan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yang </a:t>
            </a: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6207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8F51A-10EC-C90E-12BD-9258E2CC0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, </a:t>
            </a:r>
            <a:r>
              <a:rPr lang="en-US" dirty="0" err="1"/>
              <a:t>Uraian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dan </a:t>
            </a:r>
            <a:r>
              <a:rPr lang="en-US" dirty="0" err="1"/>
              <a:t>Spesifikasi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FE0A1-EE95-DB51-B404-974B52BA2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507233"/>
          </a:xfrm>
        </p:spPr>
        <p:txBody>
          <a:bodyPr/>
          <a:lstStyle/>
          <a:p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149C82-243A-DF80-96A0-1B708BF9E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11685"/>
            <a:ext cx="5157787" cy="3877978"/>
          </a:xfrm>
        </p:spPr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Pengumpulan</a:t>
            </a:r>
            <a:r>
              <a:rPr lang="en-US" dirty="0"/>
              <a:t> dan </a:t>
            </a:r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1E96F6-B9D6-41D1-763B-A47C31066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507233"/>
          </a:xfrm>
        </p:spPr>
        <p:txBody>
          <a:bodyPr/>
          <a:lstStyle/>
          <a:p>
            <a:r>
              <a:rPr lang="en-US" dirty="0" err="1"/>
              <a:t>Uraian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91F83D-343B-EEF2-2477-E514186C9C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11685"/>
            <a:ext cx="5183188" cy="3877978"/>
          </a:xfrm>
        </p:spPr>
        <p:txBody>
          <a:bodyPr/>
          <a:lstStyle/>
          <a:p>
            <a:r>
              <a:rPr lang="en-US" dirty="0"/>
              <a:t>Output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yang </a:t>
            </a:r>
            <a:r>
              <a:rPr lang="en-US" dirty="0" err="1"/>
              <a:t>menyediakan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, </a:t>
            </a:r>
            <a:r>
              <a:rPr lang="en-US" dirty="0" err="1"/>
              <a:t>tugas</a:t>
            </a:r>
            <a:r>
              <a:rPr lang="en-US" dirty="0"/>
              <a:t> dan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609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5A156-9DE1-BB92-61D6-6F38F45F5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2" y="957715"/>
            <a:ext cx="5130798" cy="275041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Point </a:t>
            </a:r>
            <a:r>
              <a:rPr lang="en-US" sz="6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Jabata</a:t>
            </a:r>
            <a:r>
              <a:rPr lang="en-US" sz="6000" dirty="0" err="1"/>
              <a:t>n</a:t>
            </a:r>
            <a:r>
              <a:rPr lang="en-US" sz="6000" dirty="0"/>
              <a:t> </a:t>
            </a:r>
            <a:r>
              <a:rPr lang="en-US" sz="6000" dirty="0" err="1"/>
              <a:t>sebelum</a:t>
            </a:r>
            <a:r>
              <a:rPr lang="en-US" sz="6000" dirty="0"/>
              <a:t> di </a:t>
            </a:r>
            <a:r>
              <a:rPr lang="en-US" sz="6000" dirty="0" err="1"/>
              <a:t>urutkan</a:t>
            </a:r>
            <a:r>
              <a:rPr lang="en-US" sz="6000" dirty="0"/>
              <a:t> 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 descr="A table with numbers and text&#10;&#10;Description automatically generated">
            <a:extLst>
              <a:ext uri="{FF2B5EF4-FFF2-40B4-BE49-F238E27FC236}">
                <a16:creationId xmlns:a16="http://schemas.microsoft.com/office/drawing/2014/main" id="{F30076EA-C0F1-FC59-53E8-01C1FF64D2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478" y="494961"/>
            <a:ext cx="5514521" cy="5868078"/>
          </a:xfrm>
          <a:custGeom>
            <a:avLst/>
            <a:gdLst/>
            <a:ahLst/>
            <a:cxnLst/>
            <a:rect l="l" t="t" r="r" b="b"/>
            <a:pathLst>
              <a:path w="6094252" h="6857998">
                <a:moveTo>
                  <a:pt x="0" y="0"/>
                </a:moveTo>
                <a:lnTo>
                  <a:pt x="5898122" y="0"/>
                </a:lnTo>
                <a:cubicBezTo>
                  <a:pt x="6006442" y="0"/>
                  <a:pt x="6094252" y="87810"/>
                  <a:pt x="6094252" y="196130"/>
                </a:cubicBezTo>
                <a:lnTo>
                  <a:pt x="6094252" y="6661869"/>
                </a:lnTo>
                <a:cubicBezTo>
                  <a:pt x="6094252" y="6756649"/>
                  <a:pt x="6027023" y="6835726"/>
                  <a:pt x="5937649" y="6854015"/>
                </a:cubicBezTo>
                <a:lnTo>
                  <a:pt x="5898132" y="6857998"/>
                </a:lnTo>
                <a:lnTo>
                  <a:pt x="0" y="685799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86750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0106-2515-86AA-7387-B44E80007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2" y="957715"/>
            <a:ext cx="5130798" cy="275041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Point </a:t>
            </a:r>
            <a:r>
              <a:rPr lang="en-US" sz="6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jabatan</a:t>
            </a:r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setelah</a:t>
            </a:r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di </a:t>
            </a:r>
            <a:r>
              <a:rPr lang="en-US" sz="6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urutkan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 descr="A table with numbers and text&#10;&#10;Description automatically generated">
            <a:extLst>
              <a:ext uri="{FF2B5EF4-FFF2-40B4-BE49-F238E27FC236}">
                <a16:creationId xmlns:a16="http://schemas.microsoft.com/office/drawing/2014/main" id="{88B9D870-3E5D-4B6A-3892-F0C702FDC6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4907" y="477998"/>
            <a:ext cx="5207919" cy="5868078"/>
          </a:xfrm>
          <a:custGeom>
            <a:avLst/>
            <a:gdLst/>
            <a:ahLst/>
            <a:cxnLst/>
            <a:rect l="l" t="t" r="r" b="b"/>
            <a:pathLst>
              <a:path w="6094252" h="6857998">
                <a:moveTo>
                  <a:pt x="0" y="0"/>
                </a:moveTo>
                <a:lnTo>
                  <a:pt x="5898122" y="0"/>
                </a:lnTo>
                <a:cubicBezTo>
                  <a:pt x="6006442" y="0"/>
                  <a:pt x="6094252" y="87810"/>
                  <a:pt x="6094252" y="196130"/>
                </a:cubicBezTo>
                <a:lnTo>
                  <a:pt x="6094252" y="6661869"/>
                </a:lnTo>
                <a:cubicBezTo>
                  <a:pt x="6094252" y="6756649"/>
                  <a:pt x="6027023" y="6835726"/>
                  <a:pt x="5937649" y="6854015"/>
                </a:cubicBezTo>
                <a:lnTo>
                  <a:pt x="5898132" y="6857998"/>
                </a:lnTo>
                <a:lnTo>
                  <a:pt x="0" y="685799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68204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ED0D8-B42C-9193-A028-B925704F2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0009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Menyusun </a:t>
            </a:r>
            <a:r>
              <a:rPr lang="en-US" dirty="0" err="1"/>
              <a:t>Struktur</a:t>
            </a:r>
            <a:r>
              <a:rPr lang="en-US" dirty="0"/>
              <a:t> dan Skala </a:t>
            </a:r>
            <a:r>
              <a:rPr lang="en-US" dirty="0" err="1"/>
              <a:t>Upah</a:t>
            </a:r>
            <a:r>
              <a:rPr lang="en-US" dirty="0"/>
              <a:t> (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Permenaker</a:t>
            </a:r>
            <a:r>
              <a:rPr lang="en-US" dirty="0"/>
              <a:t> 1/2017)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, </a:t>
            </a:r>
            <a:r>
              <a:rPr lang="en-US" dirty="0" err="1"/>
              <a:t>sbb</a:t>
            </a:r>
            <a:r>
              <a:rPr lang="en-US" dirty="0"/>
              <a:t>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A8E675-070D-5D31-D6EE-9B81134C56B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265218"/>
          <a:ext cx="10515600" cy="3859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5864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490" y="348818"/>
            <a:ext cx="3318673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75" dirty="0">
                <a:solidFill>
                  <a:srgbClr val="000000"/>
                </a:solidFill>
              </a:rPr>
              <a:t>C</a:t>
            </a:r>
            <a:r>
              <a:rPr sz="4000" spc="-50" dirty="0">
                <a:solidFill>
                  <a:srgbClr val="000000"/>
                </a:solidFill>
              </a:rPr>
              <a:t>ON</a:t>
            </a:r>
            <a:r>
              <a:rPr sz="4000" spc="-150" dirty="0">
                <a:solidFill>
                  <a:srgbClr val="000000"/>
                </a:solidFill>
              </a:rPr>
              <a:t>T</a:t>
            </a:r>
            <a:r>
              <a:rPr sz="4000" spc="-50" dirty="0">
                <a:solidFill>
                  <a:srgbClr val="000000"/>
                </a:solidFill>
              </a:rPr>
              <a:t>O</a:t>
            </a:r>
            <a:r>
              <a:rPr sz="4000" spc="-5" dirty="0">
                <a:solidFill>
                  <a:srgbClr val="000000"/>
                </a:solidFill>
              </a:rPr>
              <a:t>H</a:t>
            </a:r>
            <a:r>
              <a:rPr sz="4000" spc="-120" dirty="0">
                <a:solidFill>
                  <a:srgbClr val="000000"/>
                </a:solidFill>
              </a:rPr>
              <a:t> </a:t>
            </a:r>
            <a:r>
              <a:rPr sz="4000" spc="-5" dirty="0">
                <a:solidFill>
                  <a:srgbClr val="000000"/>
                </a:solidFill>
              </a:rPr>
              <a:t>1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4178553" y="2392226"/>
            <a:ext cx="5492750" cy="228219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3200" spc="-25" dirty="0">
                <a:latin typeface="Calibri"/>
                <a:cs typeface="Calibri"/>
              </a:rPr>
              <a:t>Penyusunan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3200" spc="-15" dirty="0">
                <a:latin typeface="Calibri"/>
                <a:cs typeface="Calibri"/>
              </a:rPr>
              <a:t>STRUKTUR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&amp;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SKALA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20" dirty="0">
                <a:latin typeface="Calibri"/>
                <a:cs typeface="Calibri"/>
              </a:rPr>
              <a:t>UPAH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spc="-20" dirty="0">
                <a:latin typeface="Calibri"/>
                <a:cs typeface="Calibri"/>
              </a:rPr>
              <a:t>dengan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menggunakan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200" spc="-30" dirty="0">
                <a:latin typeface="Calibri"/>
                <a:cs typeface="Calibri"/>
              </a:rPr>
              <a:t>METODE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RANGKING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SEDERHANA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8183" y="230251"/>
            <a:ext cx="11182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400" b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ab</a:t>
            </a:r>
            <a:r>
              <a:rPr sz="1400" b="1" spc="-10" dirty="0">
                <a:solidFill>
                  <a:srgbClr val="001F5F"/>
                </a:solidFill>
                <a:latin typeface="Calibri"/>
                <a:cs typeface="Calibri"/>
              </a:rPr>
              <a:t>ata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n:  </a:t>
            </a: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Ringkasan: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20</a:t>
            </a:fld>
            <a:endParaRPr dirty="0">
              <a:solidFill>
                <a:srgbClr val="00000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8183" y="993139"/>
            <a:ext cx="111569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400" b="1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ab</a:t>
            </a:r>
            <a:r>
              <a:rPr sz="1400" b="1" spc="-10" dirty="0">
                <a:solidFill>
                  <a:srgbClr val="001F5F"/>
                </a:solidFill>
                <a:latin typeface="Calibri"/>
                <a:cs typeface="Calibri"/>
              </a:rPr>
              <a:t>at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:  </a:t>
            </a: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Ringkasan: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8183" y="1791157"/>
            <a:ext cx="1115695" cy="4565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Na</a:t>
            </a: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400" b="1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Ja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400" b="1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Ringkasan: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8183" y="2425954"/>
            <a:ext cx="1118235" cy="96520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8890">
              <a:lnSpc>
                <a:spcPct val="101400"/>
              </a:lnSpc>
              <a:spcBef>
                <a:spcPts val="80"/>
              </a:spcBef>
            </a:pP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400" b="1" spc="-11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ab</a:t>
            </a:r>
            <a:r>
              <a:rPr sz="1400" b="1" spc="-10" dirty="0">
                <a:solidFill>
                  <a:srgbClr val="001F5F"/>
                </a:solidFill>
                <a:latin typeface="Calibri"/>
                <a:cs typeface="Calibri"/>
              </a:rPr>
              <a:t>at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:  </a:t>
            </a: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Ringkasan: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45"/>
              </a:spcBef>
            </a:pP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400" b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ab</a:t>
            </a:r>
            <a:r>
              <a:rPr sz="1400" b="1" spc="-10" dirty="0">
                <a:solidFill>
                  <a:srgbClr val="001F5F"/>
                </a:solidFill>
                <a:latin typeface="Calibri"/>
                <a:cs typeface="Calibri"/>
              </a:rPr>
              <a:t>ata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n:  </a:t>
            </a: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Ringkasan: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8183" y="3598545"/>
            <a:ext cx="11156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400" b="1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ab</a:t>
            </a:r>
            <a:r>
              <a:rPr sz="1400" b="1" spc="-10" dirty="0">
                <a:solidFill>
                  <a:srgbClr val="001F5F"/>
                </a:solidFill>
                <a:latin typeface="Calibri"/>
                <a:cs typeface="Calibri"/>
              </a:rPr>
              <a:t>at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:  </a:t>
            </a: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Ringkasan: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8183" y="4252340"/>
            <a:ext cx="11182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400" b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ab</a:t>
            </a:r>
            <a:r>
              <a:rPr sz="1400" b="1" spc="-10" dirty="0">
                <a:solidFill>
                  <a:srgbClr val="001F5F"/>
                </a:solidFill>
                <a:latin typeface="Calibri"/>
                <a:cs typeface="Calibri"/>
              </a:rPr>
              <a:t>ata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n:  </a:t>
            </a: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Ringkasan: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8183" y="5111953"/>
            <a:ext cx="1115695" cy="4565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Na</a:t>
            </a: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400" b="1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Ja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400" b="1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400" b="1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400" b="1" spc="-5" dirty="0">
                <a:solidFill>
                  <a:srgbClr val="001F5F"/>
                </a:solidFill>
                <a:latin typeface="Calibri"/>
                <a:cs typeface="Calibri"/>
              </a:rPr>
              <a:t>Ringkasan: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82317" y="286257"/>
            <a:ext cx="14814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solidFill>
                  <a:srgbClr val="006FC0"/>
                </a:solidFill>
                <a:latin typeface="Calibri"/>
                <a:cs typeface="Calibri"/>
              </a:rPr>
              <a:t>SEKRETARIS</a:t>
            </a:r>
            <a:r>
              <a:rPr sz="14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6FC0"/>
                </a:solidFill>
                <a:latin typeface="Calibri"/>
                <a:cs typeface="Calibri"/>
              </a:rPr>
              <a:t>SENIOR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82317" y="499618"/>
            <a:ext cx="98869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35025" algn="l"/>
              </a:tabLst>
            </a:pPr>
            <a:r>
              <a:rPr sz="1400" b="1" spc="5" dirty="0">
                <a:latin typeface="Calibri"/>
                <a:cs typeface="Calibri"/>
              </a:rPr>
              <a:t>B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40" dirty="0">
                <a:latin typeface="Calibri"/>
                <a:cs typeface="Calibri"/>
              </a:rPr>
              <a:t>k</a:t>
            </a:r>
            <a:r>
              <a:rPr sz="1400" b="1" dirty="0">
                <a:latin typeface="Calibri"/>
                <a:cs typeface="Calibri"/>
              </a:rPr>
              <a:t>erja	di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05760" y="499618"/>
            <a:ext cx="80549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35965" algn="l"/>
                <a:tab pos="1703705" algn="l"/>
                <a:tab pos="2577465" algn="l"/>
                <a:tab pos="3738879" algn="l"/>
                <a:tab pos="4533265" algn="l"/>
                <a:tab pos="5787390" algn="l"/>
                <a:tab pos="6291580" algn="l"/>
                <a:tab pos="7762875" algn="l"/>
              </a:tabLst>
            </a:pPr>
            <a:r>
              <a:rPr sz="1400" b="1" dirty="0">
                <a:latin typeface="Calibri"/>
                <a:cs typeface="Calibri"/>
              </a:rPr>
              <a:t>b</a:t>
            </a:r>
            <a:r>
              <a:rPr sz="1400" b="1" spc="-35" dirty="0">
                <a:latin typeface="Calibri"/>
                <a:cs typeface="Calibri"/>
              </a:rPr>
              <a:t>a</a:t>
            </a:r>
            <a:r>
              <a:rPr sz="1400" b="1" spc="-15" dirty="0">
                <a:latin typeface="Calibri"/>
                <a:cs typeface="Calibri"/>
              </a:rPr>
              <a:t>w</a:t>
            </a:r>
            <a:r>
              <a:rPr sz="1400" b="1" dirty="0">
                <a:latin typeface="Calibri"/>
                <a:cs typeface="Calibri"/>
              </a:rPr>
              <a:t>ah	sup</a:t>
            </a:r>
            <a:r>
              <a:rPr sz="1400" b="1" spc="5" dirty="0">
                <a:latin typeface="Calibri"/>
                <a:cs typeface="Calibri"/>
              </a:rPr>
              <a:t>e</a:t>
            </a:r>
            <a:r>
              <a:rPr sz="1400" b="1" spc="15" dirty="0">
                <a:latin typeface="Calibri"/>
                <a:cs typeface="Calibri"/>
              </a:rPr>
              <a:t>r</a:t>
            </a:r>
            <a:r>
              <a:rPr sz="1400" b="1" spc="-45" dirty="0">
                <a:latin typeface="Calibri"/>
                <a:cs typeface="Calibri"/>
              </a:rPr>
              <a:t>v</a:t>
            </a:r>
            <a:r>
              <a:rPr sz="1400" b="1" dirty="0">
                <a:latin typeface="Calibri"/>
                <a:cs typeface="Calibri"/>
              </a:rPr>
              <a:t>isi	se</a:t>
            </a:r>
            <a:r>
              <a:rPr sz="1400" b="1" spc="-15" dirty="0">
                <a:latin typeface="Calibri"/>
                <a:cs typeface="Calibri"/>
              </a:rPr>
              <a:t>o</a:t>
            </a:r>
            <a:r>
              <a:rPr sz="1400" b="1" spc="-35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ang	</a:t>
            </a:r>
            <a:r>
              <a:rPr sz="1400" b="1" spc="-15" dirty="0">
                <a:latin typeface="Calibri"/>
                <a:cs typeface="Calibri"/>
              </a:rPr>
              <a:t>C</a:t>
            </a:r>
            <a:r>
              <a:rPr sz="1400" b="1" i="1" dirty="0">
                <a:latin typeface="Calibri"/>
                <a:cs typeface="Calibri"/>
              </a:rPr>
              <a:t>oo</a:t>
            </a:r>
            <a:r>
              <a:rPr sz="1400" b="1" i="1" spc="-5" dirty="0">
                <a:latin typeface="Calibri"/>
                <a:cs typeface="Calibri"/>
              </a:rPr>
              <a:t>r</a:t>
            </a:r>
            <a:r>
              <a:rPr sz="1400" b="1" i="1" dirty="0">
                <a:latin typeface="Calibri"/>
                <a:cs typeface="Calibri"/>
              </a:rPr>
              <a:t>p</a:t>
            </a:r>
            <a:r>
              <a:rPr sz="1400" b="1" i="1" spc="-10" dirty="0">
                <a:latin typeface="Calibri"/>
                <a:cs typeface="Calibri"/>
              </a:rPr>
              <a:t>o</a:t>
            </a:r>
            <a:r>
              <a:rPr sz="1400" b="1" i="1" spc="-15" dirty="0">
                <a:latin typeface="Calibri"/>
                <a:cs typeface="Calibri"/>
              </a:rPr>
              <a:t>r</a:t>
            </a:r>
            <a:r>
              <a:rPr sz="1400" b="1" i="1" spc="-10" dirty="0">
                <a:latin typeface="Calibri"/>
                <a:cs typeface="Calibri"/>
              </a:rPr>
              <a:t>at</a:t>
            </a:r>
            <a:r>
              <a:rPr sz="1400" b="1" i="1" dirty="0">
                <a:latin typeface="Calibri"/>
                <a:cs typeface="Calibri"/>
              </a:rPr>
              <a:t>e	</a:t>
            </a:r>
            <a:r>
              <a:rPr sz="1400" b="1" i="1" spc="-15" dirty="0">
                <a:latin typeface="Calibri"/>
                <a:cs typeface="Calibri"/>
              </a:rPr>
              <a:t>Off</a:t>
            </a:r>
            <a:r>
              <a:rPr sz="1400" b="1" i="1" dirty="0">
                <a:latin typeface="Calibri"/>
                <a:cs typeface="Calibri"/>
              </a:rPr>
              <a:t>i</a:t>
            </a:r>
            <a:r>
              <a:rPr sz="1400" b="1" i="1" spc="-15" dirty="0">
                <a:latin typeface="Calibri"/>
                <a:cs typeface="Calibri"/>
              </a:rPr>
              <a:t>c</a:t>
            </a:r>
            <a:r>
              <a:rPr sz="1400" b="1" i="1" spc="-10" dirty="0">
                <a:latin typeface="Calibri"/>
                <a:cs typeface="Calibri"/>
              </a:rPr>
              <a:t>e</a:t>
            </a:r>
            <a:r>
              <a:rPr sz="1400" b="1" i="1" spc="-15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,	</a:t>
            </a:r>
            <a:r>
              <a:rPr sz="1400" b="1" spc="-5" dirty="0">
                <a:latin typeface="Calibri"/>
                <a:cs typeface="Calibri"/>
              </a:rPr>
              <a:t>m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5" dirty="0">
                <a:latin typeface="Calibri"/>
                <a:cs typeface="Calibri"/>
              </a:rPr>
              <a:t>m</a:t>
            </a:r>
            <a:r>
              <a:rPr sz="1400" b="1" spc="-10" dirty="0">
                <a:latin typeface="Calibri"/>
                <a:cs typeface="Calibri"/>
              </a:rPr>
              <a:t>b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10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i</a:t>
            </a:r>
            <a:r>
              <a:rPr sz="1400" b="1" spc="-15" dirty="0">
                <a:latin typeface="Calibri"/>
                <a:cs typeface="Calibri"/>
              </a:rPr>
              <a:t>k</a:t>
            </a:r>
            <a:r>
              <a:rPr sz="1400" b="1" spc="-10" dirty="0">
                <a:latin typeface="Calibri"/>
                <a:cs typeface="Calibri"/>
              </a:rPr>
              <a:t>a</a:t>
            </a:r>
            <a:r>
              <a:rPr sz="1400" b="1" dirty="0">
                <a:latin typeface="Calibri"/>
                <a:cs typeface="Calibri"/>
              </a:rPr>
              <a:t>n	jasa	</a:t>
            </a:r>
            <a:r>
              <a:rPr sz="1400" b="1" spc="-40" dirty="0">
                <a:latin typeface="Calibri"/>
                <a:cs typeface="Calibri"/>
              </a:rPr>
              <a:t>k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sek</a:t>
            </a:r>
            <a:r>
              <a:rPr sz="1400" b="1" spc="-25" dirty="0">
                <a:latin typeface="Calibri"/>
                <a:cs typeface="Calibri"/>
              </a:rPr>
              <a:t>re</a:t>
            </a:r>
            <a:r>
              <a:rPr sz="1400" b="1" spc="-20" dirty="0">
                <a:latin typeface="Calibri"/>
                <a:cs typeface="Calibri"/>
              </a:rPr>
              <a:t>t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20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i</a:t>
            </a:r>
            <a:r>
              <a:rPr sz="1400" b="1" spc="5" dirty="0">
                <a:latin typeface="Calibri"/>
                <a:cs typeface="Calibri"/>
              </a:rPr>
              <a:t>s</a:t>
            </a:r>
            <a:r>
              <a:rPr sz="1400" b="1" dirty="0">
                <a:latin typeface="Calibri"/>
                <a:cs typeface="Calibri"/>
              </a:rPr>
              <a:t>an	d</a:t>
            </a:r>
            <a:r>
              <a:rPr sz="1400" b="1" spc="-10" dirty="0">
                <a:latin typeface="Calibri"/>
                <a:cs typeface="Calibri"/>
              </a:rPr>
              <a:t>a</a:t>
            </a:r>
            <a:r>
              <a:rPr sz="1400" b="1" dirty="0">
                <a:latin typeface="Calibri"/>
                <a:cs typeface="Calibri"/>
              </a:rPr>
              <a:t>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82317" y="637820"/>
            <a:ext cx="9680575" cy="532955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835025">
              <a:lnSpc>
                <a:spcPct val="100000"/>
              </a:lnSpc>
              <a:spcBef>
                <a:spcPts val="695"/>
              </a:spcBef>
            </a:pPr>
            <a:r>
              <a:rPr sz="1400" b="1" spc="-5" dirty="0">
                <a:latin typeface="Calibri"/>
                <a:cs typeface="Calibri"/>
              </a:rPr>
              <a:t>bantuan</a:t>
            </a:r>
            <a:r>
              <a:rPr sz="1400" b="1" spc="27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administrasi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yang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membutuhkan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kemampuan pertimbangan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dan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kebebasan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bertindak.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00" b="1" spc="-35" dirty="0">
                <a:solidFill>
                  <a:srgbClr val="006FC0"/>
                </a:solidFill>
                <a:latin typeface="Calibri"/>
                <a:cs typeface="Calibri"/>
              </a:rPr>
              <a:t>SEKRETARIS</a:t>
            </a:r>
            <a:r>
              <a:rPr sz="14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400" b="1" spc="-15" dirty="0">
                <a:solidFill>
                  <a:srgbClr val="006FC0"/>
                </a:solidFill>
                <a:latin typeface="Calibri"/>
                <a:cs typeface="Calibri"/>
              </a:rPr>
              <a:t>EKSEKUTIF</a:t>
            </a:r>
            <a:endParaRPr sz="1400">
              <a:latin typeface="Calibri"/>
              <a:cs typeface="Calibri"/>
            </a:endParaRPr>
          </a:p>
          <a:p>
            <a:pPr marL="12700" marR="889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Bekerja</a:t>
            </a:r>
            <a:r>
              <a:rPr sz="1400" b="1" spc="7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di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bawah</a:t>
            </a:r>
            <a:r>
              <a:rPr sz="1400" b="1" spc="6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perintah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dari</a:t>
            </a:r>
            <a:r>
              <a:rPr sz="1400" b="1" spc="7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Presiden/Pemimpin</a:t>
            </a:r>
            <a:r>
              <a:rPr sz="1400" b="1" spc="7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Perusahaan,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bekerja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dengan</a:t>
            </a:r>
            <a:r>
              <a:rPr sz="1400" b="1" spc="7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independen</a:t>
            </a:r>
            <a:r>
              <a:rPr sz="1400" b="1" spc="6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memberikan</a:t>
            </a:r>
            <a:r>
              <a:rPr sz="1400" b="1" spc="7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jasa</a:t>
            </a:r>
            <a:r>
              <a:rPr sz="1400" b="1" spc="16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kesekretarisan</a:t>
            </a:r>
            <a:r>
              <a:rPr sz="1400" b="1" spc="6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dan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memberikan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bantuan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administrasi,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membutuhkan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inisiatif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dan</a:t>
            </a:r>
            <a:r>
              <a:rPr sz="1400" b="1" spc="-10" dirty="0">
                <a:latin typeface="Calibri"/>
                <a:cs typeface="Calibri"/>
              </a:rPr>
              <a:t> pertimbangan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dalam</a:t>
            </a:r>
            <a:r>
              <a:rPr sz="1400" b="1" spc="265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kegiatannya</a:t>
            </a:r>
            <a:r>
              <a:rPr sz="1400" b="1" dirty="0">
                <a:latin typeface="Calibri"/>
                <a:cs typeface="Calibri"/>
              </a:rPr>
              <a:t> sehari-hari.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00" b="1" spc="-15" dirty="0">
                <a:solidFill>
                  <a:srgbClr val="006FC0"/>
                </a:solidFill>
                <a:latin typeface="Calibri"/>
                <a:cs typeface="Calibri"/>
              </a:rPr>
              <a:t>INTERVIEWER</a:t>
            </a:r>
            <a:endParaRPr sz="1400">
              <a:latin typeface="Calibri"/>
              <a:cs typeface="Calibri"/>
            </a:endParaRPr>
          </a:p>
          <a:p>
            <a:pPr marL="12700" marR="362585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Bekerja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di</a:t>
            </a:r>
            <a:r>
              <a:rPr sz="1400" b="1" spc="6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bawah</a:t>
            </a:r>
            <a:r>
              <a:rPr sz="1400" b="1" spc="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pengawasan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seorang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Manager</a:t>
            </a:r>
            <a:r>
              <a:rPr sz="1400" b="1" i="1" spc="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dalam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mewancara,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menguji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dan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mengevaluasi</a:t>
            </a:r>
            <a:r>
              <a:rPr sz="1400" b="1" spc="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pelamar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untuk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di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bawah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level </a:t>
            </a:r>
            <a:r>
              <a:rPr sz="1400" b="1" spc="-30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manajemen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baik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pegawai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tetap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atau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kontrak.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Pekerja </a:t>
            </a:r>
            <a:r>
              <a:rPr sz="1400" b="1" dirty="0">
                <a:latin typeface="Calibri"/>
                <a:cs typeface="Calibri"/>
              </a:rPr>
              <a:t>ini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memerlukan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kebebasan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bertindak.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00" b="1" spc="-15" dirty="0">
                <a:solidFill>
                  <a:srgbClr val="006FC0"/>
                </a:solidFill>
                <a:latin typeface="Calibri"/>
                <a:cs typeface="Calibri"/>
              </a:rPr>
              <a:t>PETUGAS</a:t>
            </a:r>
            <a:r>
              <a:rPr sz="14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6FC0"/>
                </a:solidFill>
                <a:latin typeface="Calibri"/>
                <a:cs typeface="Calibri"/>
              </a:rPr>
              <a:t>EKPEDISI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Calibri"/>
                <a:cs typeface="Calibri"/>
              </a:rPr>
              <a:t>Bekerja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dengan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pengawasan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yang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ketat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dalam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melaksanakan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tugas-tugas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klerikal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yang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rutin.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400" b="1" spc="-10" dirty="0">
                <a:solidFill>
                  <a:srgbClr val="006FC0"/>
                </a:solidFill>
                <a:latin typeface="Calibri"/>
                <a:cs typeface="Calibri"/>
              </a:rPr>
              <a:t>KASIR</a:t>
            </a:r>
            <a:endParaRPr sz="1400">
              <a:latin typeface="Calibri"/>
              <a:cs typeface="Calibri"/>
            </a:endParaRPr>
          </a:p>
          <a:p>
            <a:pPr marL="12700" marR="61594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Bekerja</a:t>
            </a:r>
            <a:r>
              <a:rPr sz="1400" b="1" spc="1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di</a:t>
            </a:r>
            <a:r>
              <a:rPr sz="1400" b="1" spc="15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bawah</a:t>
            </a:r>
            <a:r>
              <a:rPr sz="1400" b="1" spc="10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pengawasan</a:t>
            </a:r>
            <a:r>
              <a:rPr sz="1400" b="1" spc="17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yang</a:t>
            </a:r>
            <a:r>
              <a:rPr sz="1400" b="1" spc="10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biasa</a:t>
            </a:r>
            <a:r>
              <a:rPr sz="1400" b="1" spc="114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&amp;</a:t>
            </a:r>
            <a:r>
              <a:rPr sz="1400" b="1" spc="1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melaksanakan</a:t>
            </a:r>
            <a:r>
              <a:rPr sz="1400" b="1" spc="10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kas</a:t>
            </a:r>
            <a:r>
              <a:rPr sz="1400" b="1" spc="16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kecil,</a:t>
            </a:r>
            <a:r>
              <a:rPr sz="1400" b="1" spc="1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akuntansi</a:t>
            </a:r>
            <a:r>
              <a:rPr sz="1400" b="1" spc="1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dan</a:t>
            </a:r>
            <a:r>
              <a:rPr sz="1400" b="1" spc="10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tugas</a:t>
            </a:r>
            <a:r>
              <a:rPr sz="1400" b="1" spc="13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pembayaran</a:t>
            </a:r>
            <a:r>
              <a:rPr sz="1400" b="1" spc="1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serta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fungsi-fungsi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umum </a:t>
            </a:r>
            <a:r>
              <a:rPr sz="1400" b="1" spc="-300" dirty="0">
                <a:latin typeface="Calibri"/>
                <a:cs typeface="Calibri"/>
              </a:rPr>
              <a:t> </a:t>
            </a:r>
            <a:r>
              <a:rPr sz="1400" b="1" spc="-35" dirty="0">
                <a:latin typeface="Calibri"/>
                <a:cs typeface="Calibri"/>
              </a:rPr>
              <a:t>kasir.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00" b="1" dirty="0">
                <a:solidFill>
                  <a:srgbClr val="006FC0"/>
                </a:solidFill>
                <a:latin typeface="Calibri"/>
                <a:cs typeface="Calibri"/>
              </a:rPr>
              <a:t>KLEREK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Bekerja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dengan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pengawasan</a:t>
            </a:r>
            <a:r>
              <a:rPr sz="1400" b="1" spc="2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yang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ketat, </a:t>
            </a:r>
            <a:r>
              <a:rPr sz="1400" b="1" spc="-10" dirty="0">
                <a:latin typeface="Calibri"/>
                <a:cs typeface="Calibri"/>
              </a:rPr>
              <a:t>melaksanakan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tugas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rutin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i="1" spc="-5" dirty="0">
                <a:latin typeface="Calibri"/>
                <a:cs typeface="Calibri"/>
              </a:rPr>
              <a:t>clerk</a:t>
            </a:r>
            <a:r>
              <a:rPr sz="1400" b="1" i="1" spc="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secara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umum.</a:t>
            </a:r>
            <a:r>
              <a:rPr sz="1400" b="1" spc="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Mengetik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dan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mencatat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bahan-bahan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Calibri"/>
                <a:cs typeface="Calibri"/>
              </a:rPr>
              <a:t>seperti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surat-surat,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laporan-laporan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dan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tabel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statistik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sederhana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dari</a:t>
            </a:r>
            <a:r>
              <a:rPr sz="1400" b="1" spc="-10" dirty="0">
                <a:latin typeface="Calibri"/>
                <a:cs typeface="Calibri"/>
              </a:rPr>
              <a:t> draft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kasar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dan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tapes.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00" b="1" dirty="0">
                <a:solidFill>
                  <a:srgbClr val="006FC0"/>
                </a:solidFill>
                <a:latin typeface="Calibri"/>
                <a:cs typeface="Calibri"/>
              </a:rPr>
              <a:t>K</a:t>
            </a:r>
            <a:r>
              <a:rPr sz="1400" b="1" spc="-10" dirty="0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sz="1400" b="1" dirty="0">
                <a:solidFill>
                  <a:srgbClr val="006FC0"/>
                </a:solidFill>
                <a:latin typeface="Calibri"/>
                <a:cs typeface="Calibri"/>
              </a:rPr>
              <a:t>EREK</a:t>
            </a:r>
            <a:r>
              <a:rPr sz="1400" b="1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sz="1400" b="1" spc="-10" dirty="0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sz="1400" b="1" dirty="0">
                <a:solidFill>
                  <a:srgbClr val="006FC0"/>
                </a:solidFill>
                <a:latin typeface="Calibri"/>
                <a:cs typeface="Calibri"/>
              </a:rPr>
              <a:t>NI</a:t>
            </a:r>
            <a:r>
              <a:rPr sz="1400" b="1" spc="-10" dirty="0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sz="1400" b="1" dirty="0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Bekerja </a:t>
            </a:r>
            <a:r>
              <a:rPr sz="1400" b="1" spc="-5" dirty="0">
                <a:latin typeface="Calibri"/>
                <a:cs typeface="Calibri"/>
              </a:rPr>
              <a:t>di </a:t>
            </a:r>
            <a:r>
              <a:rPr sz="1400" b="1" spc="-15" dirty="0">
                <a:latin typeface="Calibri"/>
                <a:cs typeface="Calibri"/>
              </a:rPr>
              <a:t>bawah pengawasan yang </a:t>
            </a:r>
            <a:r>
              <a:rPr sz="1400" b="1" spc="-5" dirty="0">
                <a:latin typeface="Calibri"/>
                <a:cs typeface="Calibri"/>
              </a:rPr>
              <a:t>biasa, </a:t>
            </a:r>
            <a:r>
              <a:rPr sz="1400" b="1" spc="-10" dirty="0">
                <a:latin typeface="Calibri"/>
                <a:cs typeface="Calibri"/>
              </a:rPr>
              <a:t>melaksanakan macam-macam </a:t>
            </a:r>
            <a:r>
              <a:rPr sz="1400" b="1" spc="-15" dirty="0">
                <a:latin typeface="Calibri"/>
                <a:cs typeface="Calibri"/>
              </a:rPr>
              <a:t>tugas yang cukup kompleks </a:t>
            </a:r>
            <a:r>
              <a:rPr sz="1400" b="1" spc="-5" dirty="0">
                <a:latin typeface="Calibri"/>
                <a:cs typeface="Calibri"/>
              </a:rPr>
              <a:t>dalam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tugas </a:t>
            </a:r>
            <a:r>
              <a:rPr sz="1400" b="1" i="1" spc="-10" dirty="0">
                <a:latin typeface="Calibri"/>
                <a:cs typeface="Calibri"/>
              </a:rPr>
              <a:t>clerical </a:t>
            </a:r>
            <a:r>
              <a:rPr sz="1400" b="1" spc="-20" dirty="0">
                <a:latin typeface="Calibri"/>
                <a:cs typeface="Calibri"/>
              </a:rPr>
              <a:t>umumnya 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dan </a:t>
            </a:r>
            <a:r>
              <a:rPr sz="1400" b="1" spc="-15" dirty="0">
                <a:latin typeface="Calibri"/>
                <a:cs typeface="Calibri"/>
              </a:rPr>
              <a:t>yang </a:t>
            </a:r>
            <a:r>
              <a:rPr sz="1400" b="1" spc="-10" dirty="0">
                <a:latin typeface="Calibri"/>
                <a:cs typeface="Calibri"/>
              </a:rPr>
              <a:t>membutuhkan pengertian dalam </a:t>
            </a:r>
            <a:r>
              <a:rPr sz="1400" b="1" spc="-5" dirty="0">
                <a:latin typeface="Calibri"/>
                <a:cs typeface="Calibri"/>
              </a:rPr>
              <a:t>hal </a:t>
            </a:r>
            <a:r>
              <a:rPr sz="1400" b="1" spc="-10" dirty="0">
                <a:latin typeface="Calibri"/>
                <a:cs typeface="Calibri"/>
              </a:rPr>
              <a:t>organisasi </a:t>
            </a:r>
            <a:r>
              <a:rPr sz="1400" b="1" spc="-20" dirty="0">
                <a:latin typeface="Calibri"/>
                <a:cs typeface="Calibri"/>
              </a:rPr>
              <a:t>peraturan </a:t>
            </a:r>
            <a:r>
              <a:rPr sz="1400" b="1" spc="-10" dirty="0">
                <a:latin typeface="Calibri"/>
                <a:cs typeface="Calibri"/>
              </a:rPr>
              <a:t>dan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praktek</a:t>
            </a:r>
            <a:r>
              <a:rPr sz="1400" b="1" spc="-10" dirty="0">
                <a:latin typeface="Calibri"/>
                <a:cs typeface="Calibri"/>
              </a:rPr>
              <a:t> tentang </a:t>
            </a:r>
            <a:r>
              <a:rPr sz="1400" b="1" spc="-5" dirty="0">
                <a:latin typeface="Calibri"/>
                <a:cs typeface="Calibri"/>
              </a:rPr>
              <a:t>organisasi, </a:t>
            </a:r>
            <a:r>
              <a:rPr sz="1400" b="1" spc="-10" dirty="0">
                <a:latin typeface="Calibri"/>
                <a:cs typeface="Calibri"/>
              </a:rPr>
              <a:t>departemen </a:t>
            </a:r>
            <a:r>
              <a:rPr sz="1400" b="1" spc="-5" dirty="0">
                <a:latin typeface="Calibri"/>
                <a:cs typeface="Calibri"/>
              </a:rPr>
              <a:t>dan seksi </a:t>
            </a:r>
            <a:r>
              <a:rPr sz="1400" b="1" spc="-15" dirty="0">
                <a:latin typeface="Calibri"/>
                <a:cs typeface="Calibri"/>
              </a:rPr>
              <a:t>dengan 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sekali-kali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menggunakan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nalar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sendiri.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00" b="1" spc="-35" dirty="0">
                <a:solidFill>
                  <a:srgbClr val="006FC0"/>
                </a:solidFill>
                <a:latin typeface="Calibri"/>
                <a:cs typeface="Calibri"/>
              </a:rPr>
              <a:t>SEKRETARIS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Bekerja</a:t>
            </a:r>
            <a:r>
              <a:rPr sz="1400" b="1" spc="1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di</a:t>
            </a:r>
            <a:r>
              <a:rPr sz="1400" b="1" spc="18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bawah</a:t>
            </a:r>
            <a:r>
              <a:rPr sz="1400" b="1" spc="16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pengawasan</a:t>
            </a:r>
            <a:r>
              <a:rPr sz="1400" b="1" spc="1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satu</a:t>
            </a:r>
            <a:r>
              <a:rPr sz="1400" b="1" spc="15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orang</a:t>
            </a:r>
            <a:r>
              <a:rPr sz="1400" b="1" spc="1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atau</a:t>
            </a:r>
            <a:r>
              <a:rPr sz="1400" b="1" spc="1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lebih</a:t>
            </a:r>
            <a:r>
              <a:rPr sz="1400" b="1" spc="1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profesional,</a:t>
            </a:r>
            <a:r>
              <a:rPr sz="1400" b="1" spc="145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administrator</a:t>
            </a:r>
            <a:r>
              <a:rPr sz="1400" b="1" i="1" spc="15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dan</a:t>
            </a:r>
            <a:r>
              <a:rPr sz="1400" b="1" spc="17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atau</a:t>
            </a:r>
            <a:r>
              <a:rPr sz="1400" b="1" spc="150" dirty="0">
                <a:latin typeface="Calibri"/>
                <a:cs typeface="Calibri"/>
              </a:rPr>
              <a:t> </a:t>
            </a:r>
            <a:r>
              <a:rPr sz="1400" b="1" i="1" spc="-5" dirty="0">
                <a:latin typeface="Calibri"/>
                <a:cs typeface="Calibri"/>
              </a:rPr>
              <a:t>manager</a:t>
            </a:r>
            <a:r>
              <a:rPr sz="1400" b="1" spc="-5" dirty="0">
                <a:latin typeface="Calibri"/>
                <a:cs typeface="Calibri"/>
              </a:rPr>
              <a:t>.</a:t>
            </a:r>
            <a:r>
              <a:rPr sz="1400" b="1" spc="16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Bertindak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sebagai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400" b="1" i="1" spc="-10" dirty="0">
                <a:latin typeface="Calibri"/>
                <a:cs typeface="Calibri"/>
              </a:rPr>
              <a:t>stenographer</a:t>
            </a:r>
            <a:r>
              <a:rPr sz="1400" b="1" i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dan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melakukan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tugas-tugas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rutin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sekretaris,</a:t>
            </a:r>
            <a:r>
              <a:rPr sz="1400" b="1" spc="-7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sesuai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dengan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prosedur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yang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berlaku.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5" y="3846576"/>
            <a:ext cx="2097405" cy="21590"/>
          </a:xfrm>
          <a:custGeom>
            <a:avLst/>
            <a:gdLst/>
            <a:ahLst/>
            <a:cxnLst/>
            <a:rect l="l" t="t" r="r" b="b"/>
            <a:pathLst>
              <a:path w="2097405" h="21589">
                <a:moveTo>
                  <a:pt x="2097049" y="0"/>
                </a:moveTo>
                <a:lnTo>
                  <a:pt x="0" y="0"/>
                </a:lnTo>
                <a:lnTo>
                  <a:pt x="0" y="21336"/>
                </a:lnTo>
                <a:lnTo>
                  <a:pt x="2097049" y="21336"/>
                </a:lnTo>
                <a:lnTo>
                  <a:pt x="20970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1276" y="2005355"/>
            <a:ext cx="2893060" cy="18865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1600" spc="-130" dirty="0">
                <a:latin typeface="Calibri"/>
                <a:cs typeface="Calibri"/>
              </a:rPr>
              <a:t>CATATAN:</a:t>
            </a:r>
            <a:endParaRPr sz="16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Upah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75" dirty="0">
                <a:latin typeface="Calibri"/>
                <a:cs typeface="Calibri"/>
              </a:rPr>
              <a:t>T</a:t>
            </a:r>
            <a:r>
              <a:rPr sz="1600" spc="-35" dirty="0">
                <a:latin typeface="Calibri"/>
                <a:cs typeface="Calibri"/>
              </a:rPr>
              <a:t>er</a:t>
            </a:r>
            <a:r>
              <a:rPr sz="1600" spc="-85" dirty="0">
                <a:latin typeface="Calibri"/>
                <a:cs typeface="Calibri"/>
              </a:rPr>
              <a:t>k</a:t>
            </a:r>
            <a:r>
              <a:rPr sz="1600" spc="-35" dirty="0">
                <a:latin typeface="Calibri"/>
                <a:cs typeface="Calibri"/>
              </a:rPr>
              <a:t>ec</a:t>
            </a:r>
            <a:r>
              <a:rPr sz="1600" spc="-25" dirty="0">
                <a:latin typeface="Calibri"/>
                <a:cs typeface="Calibri"/>
              </a:rPr>
              <a:t>i</a:t>
            </a:r>
            <a:r>
              <a:rPr sz="1600" spc="-5" dirty="0">
                <a:latin typeface="Calibri"/>
                <a:cs typeface="Calibri"/>
              </a:rPr>
              <a:t>l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u</a:t>
            </a:r>
            <a:r>
              <a:rPr sz="1600" spc="-30" dirty="0">
                <a:latin typeface="Calibri"/>
                <a:cs typeface="Calibri"/>
              </a:rPr>
              <a:t>n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20" dirty="0">
                <a:latin typeface="Calibri"/>
                <a:cs typeface="Calibri"/>
              </a:rPr>
              <a:t>u</a:t>
            </a:r>
            <a:r>
              <a:rPr sz="1600" spc="-5" dirty="0">
                <a:latin typeface="Calibri"/>
                <a:cs typeface="Calibri"/>
              </a:rPr>
              <a:t>k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J</a:t>
            </a:r>
            <a:r>
              <a:rPr sz="1600" spc="-15" dirty="0">
                <a:latin typeface="Calibri"/>
                <a:cs typeface="Calibri"/>
              </a:rPr>
              <a:t>a</a:t>
            </a:r>
            <a:r>
              <a:rPr sz="1600" spc="-20" dirty="0">
                <a:latin typeface="Calibri"/>
                <a:cs typeface="Calibri"/>
              </a:rPr>
              <a:t>b</a:t>
            </a:r>
            <a:r>
              <a:rPr sz="1600" spc="-3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t</a:t>
            </a:r>
            <a:r>
              <a:rPr sz="1600" spc="-15" dirty="0">
                <a:latin typeface="Calibri"/>
                <a:cs typeface="Calibri"/>
              </a:rPr>
              <a:t>a</a:t>
            </a:r>
            <a:r>
              <a:rPr sz="1600" spc="-5" dirty="0">
                <a:latin typeface="Calibri"/>
                <a:cs typeface="Calibri"/>
              </a:rPr>
              <a:t>n  </a:t>
            </a:r>
            <a:r>
              <a:rPr sz="1600" spc="-20" dirty="0">
                <a:latin typeface="Calibri"/>
                <a:cs typeface="Calibri"/>
              </a:rPr>
              <a:t>terendah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upah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terendah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yang </a:t>
            </a:r>
            <a:r>
              <a:rPr sz="1600" spc="-5" dirty="0">
                <a:latin typeface="Calibri"/>
                <a:cs typeface="Calibri"/>
              </a:rPr>
              <a:t>mau diterima </a:t>
            </a:r>
            <a:r>
              <a:rPr sz="1600" spc="-15" dirty="0">
                <a:latin typeface="Calibri"/>
                <a:cs typeface="Calibri"/>
              </a:rPr>
              <a:t>oleh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Pekerja/Buruh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atau 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Pekerja/Buruh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dengan 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pen</a:t>
            </a:r>
            <a:r>
              <a:rPr sz="1600" spc="-25" dirty="0">
                <a:latin typeface="Calibri"/>
                <a:cs typeface="Calibri"/>
              </a:rPr>
              <a:t>g</a:t>
            </a:r>
            <a:r>
              <a:rPr sz="1600" spc="-5" dirty="0">
                <a:latin typeface="Calibri"/>
                <a:cs typeface="Calibri"/>
              </a:rPr>
              <a:t>al</a:t>
            </a:r>
            <a:r>
              <a:rPr sz="1600" spc="-20" dirty="0">
                <a:latin typeface="Calibri"/>
                <a:cs typeface="Calibri"/>
              </a:rPr>
              <a:t>a</a:t>
            </a:r>
            <a:r>
              <a:rPr sz="1600" spc="-25" dirty="0">
                <a:latin typeface="Calibri"/>
                <a:cs typeface="Calibri"/>
              </a:rPr>
              <a:t>m</a:t>
            </a:r>
            <a:r>
              <a:rPr sz="1600" spc="-5" dirty="0">
                <a:latin typeface="Calibri"/>
                <a:cs typeface="Calibri"/>
              </a:rPr>
              <a:t>an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0</a:t>
            </a:r>
            <a:r>
              <a:rPr sz="1600" spc="-10" dirty="0">
                <a:latin typeface="Calibri"/>
                <a:cs typeface="Calibri"/>
              </a:rPr>
              <a:t> (nol</a:t>
            </a:r>
            <a:r>
              <a:rPr sz="1600" spc="-5" dirty="0">
                <a:latin typeface="Calibri"/>
                <a:cs typeface="Calibri"/>
              </a:rPr>
              <a:t>) </a:t>
            </a:r>
            <a:r>
              <a:rPr sz="1600" spc="-40" dirty="0">
                <a:latin typeface="Calibri"/>
                <a:cs typeface="Calibri"/>
              </a:rPr>
              <a:t>t</a:t>
            </a:r>
            <a:r>
              <a:rPr sz="1600" spc="-15" dirty="0">
                <a:latin typeface="Calibri"/>
                <a:cs typeface="Calibri"/>
              </a:rPr>
              <a:t>a</a:t>
            </a:r>
            <a:r>
              <a:rPr sz="1600" spc="-20" dirty="0">
                <a:latin typeface="Calibri"/>
                <a:cs typeface="Calibri"/>
              </a:rPr>
              <a:t>hu</a:t>
            </a:r>
            <a:r>
              <a:rPr sz="1600" spc="-15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1997" y="4654296"/>
            <a:ext cx="1555115" cy="21590"/>
          </a:xfrm>
          <a:custGeom>
            <a:avLst/>
            <a:gdLst/>
            <a:ahLst/>
            <a:cxnLst/>
            <a:rect l="l" t="t" r="r" b="b"/>
            <a:pathLst>
              <a:path w="1555114" h="21589">
                <a:moveTo>
                  <a:pt x="1554505" y="0"/>
                </a:moveTo>
                <a:lnTo>
                  <a:pt x="0" y="0"/>
                </a:lnTo>
                <a:lnTo>
                  <a:pt x="0" y="21335"/>
                </a:lnTo>
                <a:lnTo>
                  <a:pt x="1554505" y="21335"/>
                </a:lnTo>
                <a:lnTo>
                  <a:pt x="15545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9500" y="3942969"/>
            <a:ext cx="256095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Upah </a:t>
            </a:r>
            <a:r>
              <a:rPr sz="1600" spc="-45" dirty="0">
                <a:latin typeface="Calibri"/>
                <a:cs typeface="Calibri"/>
              </a:rPr>
              <a:t>Terbesar </a:t>
            </a:r>
            <a:r>
              <a:rPr sz="1600" spc="-15" dirty="0">
                <a:latin typeface="Calibri"/>
                <a:cs typeface="Calibri"/>
              </a:rPr>
              <a:t>untuk </a:t>
            </a:r>
            <a:r>
              <a:rPr sz="1600" spc="-20" dirty="0">
                <a:latin typeface="Calibri"/>
                <a:cs typeface="Calibri"/>
              </a:rPr>
              <a:t>Jabatan 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terendah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upah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tertinggi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yang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bisa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diberikan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oleh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1276" y="4674489"/>
            <a:ext cx="2951480" cy="1564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0670" marR="598805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Calibri"/>
                <a:cs typeface="Calibri"/>
              </a:rPr>
              <a:t>Pengusaha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untuk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Jabatan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terendah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tersebut.</a:t>
            </a:r>
            <a:endParaRPr sz="16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spc="-20" dirty="0">
                <a:latin typeface="Calibri"/>
                <a:cs typeface="Calibri"/>
              </a:rPr>
              <a:t>Untuk Jabatan yang tugas </a:t>
            </a:r>
            <a:r>
              <a:rPr sz="1600" spc="-5" dirty="0">
                <a:latin typeface="Calibri"/>
                <a:cs typeface="Calibri"/>
              </a:rPr>
              <a:t>dan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tanggung </a:t>
            </a:r>
            <a:r>
              <a:rPr sz="1600" spc="-25" dirty="0">
                <a:latin typeface="Calibri"/>
                <a:cs typeface="Calibri"/>
              </a:rPr>
              <a:t>jawabnya </a:t>
            </a:r>
            <a:r>
              <a:rPr sz="1600" spc="-30" dirty="0">
                <a:latin typeface="Calibri"/>
                <a:cs typeface="Calibri"/>
              </a:rPr>
              <a:t>kurang </a:t>
            </a:r>
            <a:r>
              <a:rPr sz="1600" spc="-5" dirty="0">
                <a:latin typeface="Calibri"/>
                <a:cs typeface="Calibri"/>
              </a:rPr>
              <a:t>lebih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sama,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dapat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digabung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menjadi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1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(satu)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Golongan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Jabatan.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64889" y="824839"/>
            <a:ext cx="2063750" cy="7493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1400" spc="-5" dirty="0">
                <a:latin typeface="Calibri"/>
                <a:cs typeface="Calibri"/>
              </a:rPr>
              <a:t>LA</a:t>
            </a:r>
            <a:r>
              <a:rPr sz="1400" spc="5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GK</a:t>
            </a:r>
            <a:r>
              <a:rPr sz="1400" spc="5" dirty="0">
                <a:latin typeface="Calibri"/>
                <a:cs typeface="Calibri"/>
              </a:rPr>
              <a:t>A</a:t>
            </a:r>
            <a:r>
              <a:rPr sz="1400" dirty="0">
                <a:latin typeface="Calibri"/>
                <a:cs typeface="Calibri"/>
              </a:rPr>
              <a:t>H</a:t>
            </a:r>
            <a:r>
              <a:rPr sz="1400" spc="-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  <a:p>
            <a:pPr marL="12700" marR="5080" algn="ctr">
              <a:lnSpc>
                <a:spcPts val="1500"/>
              </a:lnSpc>
              <a:spcBef>
                <a:spcPts val="620"/>
              </a:spcBef>
            </a:pPr>
            <a:r>
              <a:rPr sz="1400" spc="-145" dirty="0">
                <a:latin typeface="Calibri"/>
                <a:cs typeface="Calibri"/>
              </a:rPr>
              <a:t>T</a:t>
            </a:r>
            <a:r>
              <a:rPr sz="1400" spc="-30" dirty="0">
                <a:latin typeface="Calibri"/>
                <a:cs typeface="Calibri"/>
              </a:rPr>
              <a:t>e</a:t>
            </a:r>
            <a:r>
              <a:rPr sz="1400" spc="-45" dirty="0">
                <a:latin typeface="Calibri"/>
                <a:cs typeface="Calibri"/>
              </a:rPr>
              <a:t>n</a:t>
            </a:r>
            <a:r>
              <a:rPr sz="1400" spc="-30" dirty="0">
                <a:latin typeface="Calibri"/>
                <a:cs typeface="Calibri"/>
              </a:rPr>
              <a:t>tu</a:t>
            </a:r>
            <a:r>
              <a:rPr sz="1400" spc="-50" dirty="0">
                <a:latin typeface="Calibri"/>
                <a:cs typeface="Calibri"/>
              </a:rPr>
              <a:t>k</a:t>
            </a:r>
            <a:r>
              <a:rPr sz="1400" spc="-25" dirty="0">
                <a:latin typeface="Calibri"/>
                <a:cs typeface="Calibri"/>
              </a:rPr>
              <a:t>a</a:t>
            </a:r>
            <a:r>
              <a:rPr sz="1400" dirty="0">
                <a:latin typeface="Calibri"/>
                <a:cs typeface="Calibri"/>
              </a:rPr>
              <a:t>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J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spc="-10" dirty="0">
                <a:latin typeface="Calibri"/>
                <a:cs typeface="Calibri"/>
              </a:rPr>
              <a:t>b</a:t>
            </a:r>
            <a:r>
              <a:rPr sz="1400" spc="-15" dirty="0">
                <a:latin typeface="Calibri"/>
                <a:cs typeface="Calibri"/>
              </a:rPr>
              <a:t>at</a:t>
            </a:r>
            <a:r>
              <a:rPr sz="1400" dirty="0">
                <a:latin typeface="Calibri"/>
                <a:cs typeface="Calibri"/>
              </a:rPr>
              <a:t>an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an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aian  </a:t>
            </a:r>
            <a:r>
              <a:rPr sz="1400" spc="-25" dirty="0">
                <a:latin typeface="Calibri"/>
                <a:cs typeface="Calibri"/>
              </a:rPr>
              <a:t>tugasnya.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80403" y="990600"/>
            <a:ext cx="452755" cy="530225"/>
          </a:xfrm>
          <a:custGeom>
            <a:avLst/>
            <a:gdLst/>
            <a:ahLst/>
            <a:cxnLst/>
            <a:rect l="l" t="t" r="r" b="b"/>
            <a:pathLst>
              <a:path w="452754" h="530225">
                <a:moveTo>
                  <a:pt x="226314" y="0"/>
                </a:moveTo>
                <a:lnTo>
                  <a:pt x="226314" y="105917"/>
                </a:lnTo>
                <a:lnTo>
                  <a:pt x="0" y="105917"/>
                </a:lnTo>
                <a:lnTo>
                  <a:pt x="0" y="423925"/>
                </a:lnTo>
                <a:lnTo>
                  <a:pt x="226314" y="423925"/>
                </a:lnTo>
                <a:lnTo>
                  <a:pt x="226314" y="529844"/>
                </a:lnTo>
                <a:lnTo>
                  <a:pt x="452500" y="264922"/>
                </a:lnTo>
                <a:lnTo>
                  <a:pt x="226314" y="0"/>
                </a:lnTo>
                <a:close/>
              </a:path>
            </a:pathLst>
          </a:custGeom>
          <a:solidFill>
            <a:srgbClr val="B5C9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97040" y="539495"/>
            <a:ext cx="2267585" cy="1440180"/>
          </a:xfrm>
          <a:custGeom>
            <a:avLst/>
            <a:gdLst/>
            <a:ahLst/>
            <a:cxnLst/>
            <a:rect l="l" t="t" r="r" b="b"/>
            <a:pathLst>
              <a:path w="2267584" h="1440180">
                <a:moveTo>
                  <a:pt x="2131186" y="0"/>
                </a:moveTo>
                <a:lnTo>
                  <a:pt x="136016" y="0"/>
                </a:lnTo>
                <a:lnTo>
                  <a:pt x="93090" y="7365"/>
                </a:lnTo>
                <a:lnTo>
                  <a:pt x="55752" y="27812"/>
                </a:lnTo>
                <a:lnTo>
                  <a:pt x="26288" y="58927"/>
                </a:lnTo>
                <a:lnTo>
                  <a:pt x="6984" y="98551"/>
                </a:lnTo>
                <a:lnTo>
                  <a:pt x="0" y="144017"/>
                </a:lnTo>
                <a:lnTo>
                  <a:pt x="0" y="1296162"/>
                </a:lnTo>
                <a:lnTo>
                  <a:pt x="6984" y="1341627"/>
                </a:lnTo>
                <a:lnTo>
                  <a:pt x="26288" y="1381252"/>
                </a:lnTo>
                <a:lnTo>
                  <a:pt x="55752" y="1412366"/>
                </a:lnTo>
                <a:lnTo>
                  <a:pt x="93090" y="1432814"/>
                </a:lnTo>
                <a:lnTo>
                  <a:pt x="136016" y="1440179"/>
                </a:lnTo>
                <a:lnTo>
                  <a:pt x="2131186" y="1440179"/>
                </a:lnTo>
                <a:lnTo>
                  <a:pt x="2174112" y="1432814"/>
                </a:lnTo>
                <a:lnTo>
                  <a:pt x="2211451" y="1412366"/>
                </a:lnTo>
                <a:lnTo>
                  <a:pt x="2240914" y="1381252"/>
                </a:lnTo>
                <a:lnTo>
                  <a:pt x="2260218" y="1341627"/>
                </a:lnTo>
                <a:lnTo>
                  <a:pt x="2267204" y="1296162"/>
                </a:lnTo>
                <a:lnTo>
                  <a:pt x="2267204" y="144017"/>
                </a:lnTo>
                <a:lnTo>
                  <a:pt x="2260218" y="98551"/>
                </a:lnTo>
                <a:lnTo>
                  <a:pt x="2240914" y="58927"/>
                </a:lnTo>
                <a:lnTo>
                  <a:pt x="2211451" y="27812"/>
                </a:lnTo>
                <a:lnTo>
                  <a:pt x="2174112" y="7365"/>
                </a:lnTo>
                <a:lnTo>
                  <a:pt x="2131186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902577" y="534771"/>
            <a:ext cx="2070735" cy="133032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53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GK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  <a:p>
            <a:pPr marL="12700" marR="5080" algn="ctr">
              <a:lnSpc>
                <a:spcPts val="1510"/>
              </a:lnSpc>
              <a:spcBef>
                <a:spcPts val="62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Buat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daftar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jabatan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urutkan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Jabatan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tersebut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asar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1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aian</a:t>
            </a:r>
            <a:r>
              <a:rPr sz="1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 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dari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termudah sampai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tersulit.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134856" y="990600"/>
            <a:ext cx="452755" cy="530225"/>
          </a:xfrm>
          <a:custGeom>
            <a:avLst/>
            <a:gdLst/>
            <a:ahLst/>
            <a:cxnLst/>
            <a:rect l="l" t="t" r="r" b="b"/>
            <a:pathLst>
              <a:path w="452754" h="530225">
                <a:moveTo>
                  <a:pt x="226314" y="0"/>
                </a:moveTo>
                <a:lnTo>
                  <a:pt x="226314" y="105917"/>
                </a:lnTo>
                <a:lnTo>
                  <a:pt x="0" y="105917"/>
                </a:lnTo>
                <a:lnTo>
                  <a:pt x="0" y="423925"/>
                </a:lnTo>
                <a:lnTo>
                  <a:pt x="226314" y="423925"/>
                </a:lnTo>
                <a:lnTo>
                  <a:pt x="226314" y="529844"/>
                </a:lnTo>
                <a:lnTo>
                  <a:pt x="452500" y="264922"/>
                </a:lnTo>
                <a:lnTo>
                  <a:pt x="226314" y="0"/>
                </a:lnTo>
                <a:close/>
              </a:path>
            </a:pathLst>
          </a:custGeom>
          <a:solidFill>
            <a:srgbClr val="B5C9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651492" y="539495"/>
            <a:ext cx="2267585" cy="1440180"/>
          </a:xfrm>
          <a:custGeom>
            <a:avLst/>
            <a:gdLst/>
            <a:ahLst/>
            <a:cxnLst/>
            <a:rect l="l" t="t" r="r" b="b"/>
            <a:pathLst>
              <a:path w="2267584" h="1440180">
                <a:moveTo>
                  <a:pt x="2131186" y="0"/>
                </a:moveTo>
                <a:lnTo>
                  <a:pt x="136016" y="0"/>
                </a:lnTo>
                <a:lnTo>
                  <a:pt x="93090" y="7365"/>
                </a:lnTo>
                <a:lnTo>
                  <a:pt x="55752" y="27812"/>
                </a:lnTo>
                <a:lnTo>
                  <a:pt x="26288" y="58927"/>
                </a:lnTo>
                <a:lnTo>
                  <a:pt x="6984" y="98551"/>
                </a:lnTo>
                <a:lnTo>
                  <a:pt x="0" y="144017"/>
                </a:lnTo>
                <a:lnTo>
                  <a:pt x="0" y="1296162"/>
                </a:lnTo>
                <a:lnTo>
                  <a:pt x="6984" y="1341627"/>
                </a:lnTo>
                <a:lnTo>
                  <a:pt x="26288" y="1381252"/>
                </a:lnTo>
                <a:lnTo>
                  <a:pt x="55752" y="1412366"/>
                </a:lnTo>
                <a:lnTo>
                  <a:pt x="93090" y="1432814"/>
                </a:lnTo>
                <a:lnTo>
                  <a:pt x="136016" y="1440179"/>
                </a:lnTo>
                <a:lnTo>
                  <a:pt x="2131186" y="1440179"/>
                </a:lnTo>
                <a:lnTo>
                  <a:pt x="2174112" y="1432814"/>
                </a:lnTo>
                <a:lnTo>
                  <a:pt x="2211451" y="1412366"/>
                </a:lnTo>
                <a:lnTo>
                  <a:pt x="2240914" y="1381252"/>
                </a:lnTo>
                <a:lnTo>
                  <a:pt x="2260218" y="1341627"/>
                </a:lnTo>
                <a:lnTo>
                  <a:pt x="2267204" y="1296162"/>
                </a:lnTo>
                <a:lnTo>
                  <a:pt x="2267204" y="144017"/>
                </a:lnTo>
                <a:lnTo>
                  <a:pt x="2260218" y="98551"/>
                </a:lnTo>
                <a:lnTo>
                  <a:pt x="2240914" y="58927"/>
                </a:lnTo>
                <a:lnTo>
                  <a:pt x="2211451" y="27812"/>
                </a:lnTo>
                <a:lnTo>
                  <a:pt x="2174112" y="7365"/>
                </a:lnTo>
                <a:lnTo>
                  <a:pt x="2131186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795129" y="534771"/>
            <a:ext cx="1990089" cy="133032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3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GK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  <a:p>
            <a:pPr marL="12700" marR="5080" indent="3810" algn="ctr">
              <a:lnSpc>
                <a:spcPts val="1510"/>
              </a:lnSpc>
              <a:spcBef>
                <a:spcPts val="62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Buat 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Tabel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Struktur dan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Skala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Upah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terdiri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dari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J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Golo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an 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Jabatan,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Upah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Terkecil,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dan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Upah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Calibri"/>
                <a:cs typeface="Calibri"/>
              </a:rPr>
              <a:t>Terbesar.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454640" y="2084832"/>
            <a:ext cx="528955" cy="452755"/>
          </a:xfrm>
          <a:custGeom>
            <a:avLst/>
            <a:gdLst/>
            <a:ahLst/>
            <a:cxnLst/>
            <a:rect l="l" t="t" r="r" b="b"/>
            <a:pathLst>
              <a:path w="528954" h="452755">
                <a:moveTo>
                  <a:pt x="422909" y="0"/>
                </a:moveTo>
                <a:lnTo>
                  <a:pt x="105790" y="0"/>
                </a:lnTo>
                <a:lnTo>
                  <a:pt x="105790" y="226187"/>
                </a:lnTo>
                <a:lnTo>
                  <a:pt x="0" y="226187"/>
                </a:lnTo>
                <a:lnTo>
                  <a:pt x="264286" y="452500"/>
                </a:lnTo>
                <a:lnTo>
                  <a:pt x="528701" y="226187"/>
                </a:lnTo>
                <a:lnTo>
                  <a:pt x="422909" y="226187"/>
                </a:lnTo>
                <a:lnTo>
                  <a:pt x="422909" y="0"/>
                </a:lnTo>
                <a:close/>
              </a:path>
            </a:pathLst>
          </a:custGeom>
          <a:solidFill>
            <a:srgbClr val="B5C9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651492" y="2674620"/>
            <a:ext cx="2267585" cy="1440180"/>
          </a:xfrm>
          <a:custGeom>
            <a:avLst/>
            <a:gdLst/>
            <a:ahLst/>
            <a:cxnLst/>
            <a:rect l="l" t="t" r="r" b="b"/>
            <a:pathLst>
              <a:path w="2267584" h="1440179">
                <a:moveTo>
                  <a:pt x="2131186" y="0"/>
                </a:moveTo>
                <a:lnTo>
                  <a:pt x="136016" y="0"/>
                </a:lnTo>
                <a:lnTo>
                  <a:pt x="93090" y="7365"/>
                </a:lnTo>
                <a:lnTo>
                  <a:pt x="55752" y="27812"/>
                </a:lnTo>
                <a:lnTo>
                  <a:pt x="26288" y="58927"/>
                </a:lnTo>
                <a:lnTo>
                  <a:pt x="6984" y="98551"/>
                </a:lnTo>
                <a:lnTo>
                  <a:pt x="0" y="144017"/>
                </a:lnTo>
                <a:lnTo>
                  <a:pt x="0" y="1296161"/>
                </a:lnTo>
                <a:lnTo>
                  <a:pt x="6984" y="1341627"/>
                </a:lnTo>
                <a:lnTo>
                  <a:pt x="26288" y="1381252"/>
                </a:lnTo>
                <a:lnTo>
                  <a:pt x="55752" y="1412366"/>
                </a:lnTo>
                <a:lnTo>
                  <a:pt x="93090" y="1432813"/>
                </a:lnTo>
                <a:lnTo>
                  <a:pt x="136016" y="1440179"/>
                </a:lnTo>
                <a:lnTo>
                  <a:pt x="2131186" y="1440179"/>
                </a:lnTo>
                <a:lnTo>
                  <a:pt x="2174112" y="1432813"/>
                </a:lnTo>
                <a:lnTo>
                  <a:pt x="2211451" y="1412366"/>
                </a:lnTo>
                <a:lnTo>
                  <a:pt x="2240914" y="1381252"/>
                </a:lnTo>
                <a:lnTo>
                  <a:pt x="2260218" y="1341627"/>
                </a:lnTo>
                <a:lnTo>
                  <a:pt x="2267204" y="1296161"/>
                </a:lnTo>
                <a:lnTo>
                  <a:pt x="2267204" y="144017"/>
                </a:lnTo>
                <a:lnTo>
                  <a:pt x="2260218" y="98551"/>
                </a:lnTo>
                <a:lnTo>
                  <a:pt x="2240914" y="58927"/>
                </a:lnTo>
                <a:lnTo>
                  <a:pt x="2211451" y="27812"/>
                </a:lnTo>
                <a:lnTo>
                  <a:pt x="2174112" y="7365"/>
                </a:lnTo>
                <a:lnTo>
                  <a:pt x="2131186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906761" y="2973163"/>
            <a:ext cx="1764030" cy="73723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2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GK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400">
              <a:latin typeface="Calibri"/>
              <a:cs typeface="Calibri"/>
            </a:endParaRPr>
          </a:p>
          <a:p>
            <a:pPr marL="1905" algn="ctr">
              <a:lnSpc>
                <a:spcPts val="1639"/>
              </a:lnSpc>
              <a:spcBef>
                <a:spcPts val="325"/>
              </a:spcBef>
            </a:pP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Tentukan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Upah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Terkecil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ts val="1639"/>
              </a:lnSpc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untuk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Jabatan</a:t>
            </a: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terendah.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134856" y="3125723"/>
            <a:ext cx="452755" cy="530225"/>
          </a:xfrm>
          <a:custGeom>
            <a:avLst/>
            <a:gdLst/>
            <a:ahLst/>
            <a:cxnLst/>
            <a:rect l="l" t="t" r="r" b="b"/>
            <a:pathLst>
              <a:path w="452754" h="530225">
                <a:moveTo>
                  <a:pt x="226314" y="0"/>
                </a:moveTo>
                <a:lnTo>
                  <a:pt x="0" y="264922"/>
                </a:lnTo>
                <a:lnTo>
                  <a:pt x="226314" y="529844"/>
                </a:lnTo>
                <a:lnTo>
                  <a:pt x="226314" y="423925"/>
                </a:lnTo>
                <a:lnTo>
                  <a:pt x="452500" y="423925"/>
                </a:lnTo>
                <a:lnTo>
                  <a:pt x="452500" y="105917"/>
                </a:lnTo>
                <a:lnTo>
                  <a:pt x="226314" y="105917"/>
                </a:lnTo>
                <a:lnTo>
                  <a:pt x="226314" y="0"/>
                </a:lnTo>
                <a:close/>
              </a:path>
            </a:pathLst>
          </a:custGeom>
          <a:solidFill>
            <a:srgbClr val="B5C9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97040" y="2674620"/>
            <a:ext cx="2267585" cy="1440180"/>
          </a:xfrm>
          <a:custGeom>
            <a:avLst/>
            <a:gdLst/>
            <a:ahLst/>
            <a:cxnLst/>
            <a:rect l="l" t="t" r="r" b="b"/>
            <a:pathLst>
              <a:path w="2267584" h="1440179">
                <a:moveTo>
                  <a:pt x="2131186" y="0"/>
                </a:moveTo>
                <a:lnTo>
                  <a:pt x="136016" y="0"/>
                </a:lnTo>
                <a:lnTo>
                  <a:pt x="93090" y="7365"/>
                </a:lnTo>
                <a:lnTo>
                  <a:pt x="55752" y="27812"/>
                </a:lnTo>
                <a:lnTo>
                  <a:pt x="26288" y="58927"/>
                </a:lnTo>
                <a:lnTo>
                  <a:pt x="6984" y="98551"/>
                </a:lnTo>
                <a:lnTo>
                  <a:pt x="0" y="144017"/>
                </a:lnTo>
                <a:lnTo>
                  <a:pt x="0" y="1296161"/>
                </a:lnTo>
                <a:lnTo>
                  <a:pt x="6984" y="1341627"/>
                </a:lnTo>
                <a:lnTo>
                  <a:pt x="26288" y="1381252"/>
                </a:lnTo>
                <a:lnTo>
                  <a:pt x="55752" y="1412366"/>
                </a:lnTo>
                <a:lnTo>
                  <a:pt x="93090" y="1432813"/>
                </a:lnTo>
                <a:lnTo>
                  <a:pt x="136016" y="1440179"/>
                </a:lnTo>
                <a:lnTo>
                  <a:pt x="2131186" y="1440179"/>
                </a:lnTo>
                <a:lnTo>
                  <a:pt x="2174112" y="1432813"/>
                </a:lnTo>
                <a:lnTo>
                  <a:pt x="2211451" y="1412366"/>
                </a:lnTo>
                <a:lnTo>
                  <a:pt x="2240914" y="1381252"/>
                </a:lnTo>
                <a:lnTo>
                  <a:pt x="2260218" y="1341627"/>
                </a:lnTo>
                <a:lnTo>
                  <a:pt x="2267204" y="1296161"/>
                </a:lnTo>
                <a:lnTo>
                  <a:pt x="2267204" y="144017"/>
                </a:lnTo>
                <a:lnTo>
                  <a:pt x="2260218" y="98551"/>
                </a:lnTo>
                <a:lnTo>
                  <a:pt x="2240914" y="58927"/>
                </a:lnTo>
                <a:lnTo>
                  <a:pt x="2211451" y="27812"/>
                </a:lnTo>
                <a:lnTo>
                  <a:pt x="2174112" y="7365"/>
                </a:lnTo>
                <a:lnTo>
                  <a:pt x="2131186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056246" y="2827375"/>
            <a:ext cx="1762760" cy="74993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GK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400">
              <a:latin typeface="Calibri"/>
              <a:cs typeface="Calibri"/>
            </a:endParaRPr>
          </a:p>
          <a:p>
            <a:pPr marL="1905" algn="ctr">
              <a:lnSpc>
                <a:spcPts val="1590"/>
              </a:lnSpc>
              <a:spcBef>
                <a:spcPts val="420"/>
              </a:spcBef>
            </a:pP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Tentukan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Upah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Terbesar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ts val="1590"/>
              </a:lnSpc>
            </a:pP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untuk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Jabatan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terendah.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280403" y="3125723"/>
            <a:ext cx="452755" cy="530225"/>
          </a:xfrm>
          <a:custGeom>
            <a:avLst/>
            <a:gdLst/>
            <a:ahLst/>
            <a:cxnLst/>
            <a:rect l="l" t="t" r="r" b="b"/>
            <a:pathLst>
              <a:path w="452754" h="530225">
                <a:moveTo>
                  <a:pt x="226314" y="0"/>
                </a:moveTo>
                <a:lnTo>
                  <a:pt x="0" y="264922"/>
                </a:lnTo>
                <a:lnTo>
                  <a:pt x="226314" y="529844"/>
                </a:lnTo>
                <a:lnTo>
                  <a:pt x="226314" y="423925"/>
                </a:lnTo>
                <a:lnTo>
                  <a:pt x="452500" y="423925"/>
                </a:lnTo>
                <a:lnTo>
                  <a:pt x="452500" y="105917"/>
                </a:lnTo>
                <a:lnTo>
                  <a:pt x="226314" y="105917"/>
                </a:lnTo>
                <a:lnTo>
                  <a:pt x="226314" y="0"/>
                </a:lnTo>
                <a:close/>
              </a:path>
            </a:pathLst>
          </a:custGeom>
          <a:solidFill>
            <a:srgbClr val="B5C9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957828" y="2674620"/>
            <a:ext cx="2267585" cy="1440180"/>
          </a:xfrm>
          <a:custGeom>
            <a:avLst/>
            <a:gdLst/>
            <a:ahLst/>
            <a:cxnLst/>
            <a:rect l="l" t="t" r="r" b="b"/>
            <a:pathLst>
              <a:path w="2267585" h="1440179">
                <a:moveTo>
                  <a:pt x="2131187" y="0"/>
                </a:moveTo>
                <a:lnTo>
                  <a:pt x="136017" y="0"/>
                </a:lnTo>
                <a:lnTo>
                  <a:pt x="93091" y="7365"/>
                </a:lnTo>
                <a:lnTo>
                  <a:pt x="55752" y="27812"/>
                </a:lnTo>
                <a:lnTo>
                  <a:pt x="26288" y="58927"/>
                </a:lnTo>
                <a:lnTo>
                  <a:pt x="6985" y="98551"/>
                </a:lnTo>
                <a:lnTo>
                  <a:pt x="0" y="144017"/>
                </a:lnTo>
                <a:lnTo>
                  <a:pt x="0" y="1296161"/>
                </a:lnTo>
                <a:lnTo>
                  <a:pt x="6985" y="1341627"/>
                </a:lnTo>
                <a:lnTo>
                  <a:pt x="26288" y="1381252"/>
                </a:lnTo>
                <a:lnTo>
                  <a:pt x="55752" y="1412366"/>
                </a:lnTo>
                <a:lnTo>
                  <a:pt x="93091" y="1432813"/>
                </a:lnTo>
                <a:lnTo>
                  <a:pt x="136017" y="1440179"/>
                </a:lnTo>
                <a:lnTo>
                  <a:pt x="2131187" y="1440179"/>
                </a:lnTo>
                <a:lnTo>
                  <a:pt x="2174113" y="1432813"/>
                </a:lnTo>
                <a:lnTo>
                  <a:pt x="2211451" y="1412366"/>
                </a:lnTo>
                <a:lnTo>
                  <a:pt x="2240915" y="1381252"/>
                </a:lnTo>
                <a:lnTo>
                  <a:pt x="2260219" y="1341627"/>
                </a:lnTo>
                <a:lnTo>
                  <a:pt x="2267204" y="1296161"/>
                </a:lnTo>
                <a:lnTo>
                  <a:pt x="2267204" y="144017"/>
                </a:lnTo>
                <a:lnTo>
                  <a:pt x="2260219" y="98551"/>
                </a:lnTo>
                <a:lnTo>
                  <a:pt x="2240915" y="58927"/>
                </a:lnTo>
                <a:lnTo>
                  <a:pt x="2211451" y="27812"/>
                </a:lnTo>
                <a:lnTo>
                  <a:pt x="2174113" y="7365"/>
                </a:lnTo>
                <a:lnTo>
                  <a:pt x="2131187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063110" y="2671038"/>
            <a:ext cx="2064385" cy="133032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3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GK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400">
              <a:latin typeface="Calibri"/>
              <a:cs typeface="Calibri"/>
            </a:endParaRPr>
          </a:p>
          <a:p>
            <a:pPr marL="12065" marR="5080" indent="2540" algn="ctr">
              <a:lnSpc>
                <a:spcPct val="90000"/>
              </a:lnSpc>
              <a:spcBef>
                <a:spcPts val="600"/>
              </a:spcBef>
            </a:pPr>
            <a:r>
              <a:rPr sz="1400" spc="-14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tu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n U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ah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4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spc="-7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ec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an 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Upah 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Terbesar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untuk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Jabatan-jabatan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selanjutnya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dengan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mengikuti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LANGKAH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LANGKAH</a:t>
            </a:r>
            <a:r>
              <a:rPr sz="1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5.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760976" y="4219955"/>
            <a:ext cx="528955" cy="452755"/>
          </a:xfrm>
          <a:custGeom>
            <a:avLst/>
            <a:gdLst/>
            <a:ahLst/>
            <a:cxnLst/>
            <a:rect l="l" t="t" r="r" b="b"/>
            <a:pathLst>
              <a:path w="528954" h="452754">
                <a:moveTo>
                  <a:pt x="422910" y="0"/>
                </a:moveTo>
                <a:lnTo>
                  <a:pt x="105790" y="0"/>
                </a:lnTo>
                <a:lnTo>
                  <a:pt x="105790" y="226187"/>
                </a:lnTo>
                <a:lnTo>
                  <a:pt x="0" y="226187"/>
                </a:lnTo>
                <a:lnTo>
                  <a:pt x="264287" y="452501"/>
                </a:lnTo>
                <a:lnTo>
                  <a:pt x="528701" y="226187"/>
                </a:lnTo>
                <a:lnTo>
                  <a:pt x="422910" y="226187"/>
                </a:lnTo>
                <a:lnTo>
                  <a:pt x="422910" y="0"/>
                </a:lnTo>
                <a:close/>
              </a:path>
            </a:pathLst>
          </a:custGeom>
          <a:solidFill>
            <a:srgbClr val="B5C9E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3951478" y="4803394"/>
            <a:ext cx="2280285" cy="1452880"/>
            <a:chOff x="3951478" y="4803394"/>
            <a:chExt cx="2280285" cy="1452880"/>
          </a:xfrm>
        </p:grpSpPr>
        <p:sp>
          <p:nvSpPr>
            <p:cNvPr id="25" name="object 25"/>
            <p:cNvSpPr/>
            <p:nvPr/>
          </p:nvSpPr>
          <p:spPr>
            <a:xfrm>
              <a:off x="3957828" y="4809744"/>
              <a:ext cx="2267585" cy="1440180"/>
            </a:xfrm>
            <a:custGeom>
              <a:avLst/>
              <a:gdLst/>
              <a:ahLst/>
              <a:cxnLst/>
              <a:rect l="l" t="t" r="r" b="b"/>
              <a:pathLst>
                <a:path w="2267585" h="1440179">
                  <a:moveTo>
                    <a:pt x="2131187" y="0"/>
                  </a:moveTo>
                  <a:lnTo>
                    <a:pt x="136017" y="0"/>
                  </a:lnTo>
                  <a:lnTo>
                    <a:pt x="93091" y="7365"/>
                  </a:lnTo>
                  <a:lnTo>
                    <a:pt x="55752" y="27812"/>
                  </a:lnTo>
                  <a:lnTo>
                    <a:pt x="26288" y="58927"/>
                  </a:lnTo>
                  <a:lnTo>
                    <a:pt x="6985" y="98551"/>
                  </a:lnTo>
                  <a:lnTo>
                    <a:pt x="0" y="144017"/>
                  </a:lnTo>
                  <a:lnTo>
                    <a:pt x="0" y="1296161"/>
                  </a:lnTo>
                  <a:lnTo>
                    <a:pt x="6985" y="1341678"/>
                  </a:lnTo>
                  <a:lnTo>
                    <a:pt x="26288" y="1381213"/>
                  </a:lnTo>
                  <a:lnTo>
                    <a:pt x="55752" y="1412392"/>
                  </a:lnTo>
                  <a:lnTo>
                    <a:pt x="93091" y="1432839"/>
                  </a:lnTo>
                  <a:lnTo>
                    <a:pt x="136017" y="1440179"/>
                  </a:lnTo>
                  <a:lnTo>
                    <a:pt x="2131187" y="1440179"/>
                  </a:lnTo>
                  <a:lnTo>
                    <a:pt x="2174113" y="1432839"/>
                  </a:lnTo>
                  <a:lnTo>
                    <a:pt x="2211451" y="1412392"/>
                  </a:lnTo>
                  <a:lnTo>
                    <a:pt x="2240915" y="1381213"/>
                  </a:lnTo>
                  <a:lnTo>
                    <a:pt x="2260219" y="1341678"/>
                  </a:lnTo>
                  <a:lnTo>
                    <a:pt x="2267204" y="1296161"/>
                  </a:lnTo>
                  <a:lnTo>
                    <a:pt x="2267204" y="144017"/>
                  </a:lnTo>
                  <a:lnTo>
                    <a:pt x="2260219" y="98551"/>
                  </a:lnTo>
                  <a:lnTo>
                    <a:pt x="2240915" y="58927"/>
                  </a:lnTo>
                  <a:lnTo>
                    <a:pt x="2211451" y="27812"/>
                  </a:lnTo>
                  <a:lnTo>
                    <a:pt x="2174113" y="7365"/>
                  </a:lnTo>
                  <a:lnTo>
                    <a:pt x="2131187" y="0"/>
                  </a:lnTo>
                  <a:close/>
                </a:path>
              </a:pathLst>
            </a:custGeom>
            <a:solidFill>
              <a:srgbClr val="1F38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57828" y="4809744"/>
              <a:ext cx="2267585" cy="1440180"/>
            </a:xfrm>
            <a:custGeom>
              <a:avLst/>
              <a:gdLst/>
              <a:ahLst/>
              <a:cxnLst/>
              <a:rect l="l" t="t" r="r" b="b"/>
              <a:pathLst>
                <a:path w="2267585" h="1440179">
                  <a:moveTo>
                    <a:pt x="0" y="144017"/>
                  </a:moveTo>
                  <a:lnTo>
                    <a:pt x="6985" y="98551"/>
                  </a:lnTo>
                  <a:lnTo>
                    <a:pt x="26288" y="58927"/>
                  </a:lnTo>
                  <a:lnTo>
                    <a:pt x="55752" y="27812"/>
                  </a:lnTo>
                  <a:lnTo>
                    <a:pt x="93091" y="7365"/>
                  </a:lnTo>
                  <a:lnTo>
                    <a:pt x="136017" y="0"/>
                  </a:lnTo>
                  <a:lnTo>
                    <a:pt x="2131187" y="0"/>
                  </a:lnTo>
                  <a:lnTo>
                    <a:pt x="2174113" y="7365"/>
                  </a:lnTo>
                  <a:lnTo>
                    <a:pt x="2211451" y="27812"/>
                  </a:lnTo>
                  <a:lnTo>
                    <a:pt x="2240915" y="58927"/>
                  </a:lnTo>
                  <a:lnTo>
                    <a:pt x="2260219" y="98551"/>
                  </a:lnTo>
                  <a:lnTo>
                    <a:pt x="2267204" y="144017"/>
                  </a:lnTo>
                  <a:lnTo>
                    <a:pt x="2267204" y="1296161"/>
                  </a:lnTo>
                  <a:lnTo>
                    <a:pt x="2260219" y="1341678"/>
                  </a:lnTo>
                  <a:lnTo>
                    <a:pt x="2240915" y="1381213"/>
                  </a:lnTo>
                  <a:lnTo>
                    <a:pt x="2211451" y="1412392"/>
                  </a:lnTo>
                  <a:lnTo>
                    <a:pt x="2174113" y="1432839"/>
                  </a:lnTo>
                  <a:lnTo>
                    <a:pt x="2131187" y="1440179"/>
                  </a:lnTo>
                  <a:lnTo>
                    <a:pt x="136017" y="1440179"/>
                  </a:lnTo>
                  <a:lnTo>
                    <a:pt x="93091" y="1432839"/>
                  </a:lnTo>
                  <a:lnTo>
                    <a:pt x="55752" y="1412392"/>
                  </a:lnTo>
                  <a:lnTo>
                    <a:pt x="26288" y="1381213"/>
                  </a:lnTo>
                  <a:lnTo>
                    <a:pt x="6985" y="1341678"/>
                  </a:lnTo>
                  <a:lnTo>
                    <a:pt x="0" y="1296161"/>
                  </a:lnTo>
                  <a:lnTo>
                    <a:pt x="0" y="144017"/>
                  </a:lnTo>
                  <a:close/>
                </a:path>
              </a:pathLst>
            </a:custGeom>
            <a:ln w="1269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069841" y="4807305"/>
            <a:ext cx="2053589" cy="132207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GK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4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400">
              <a:latin typeface="Calibri"/>
              <a:cs typeface="Calibri"/>
            </a:endParaRPr>
          </a:p>
          <a:p>
            <a:pPr marL="12065" marR="5080" algn="ctr">
              <a:lnSpc>
                <a:spcPts val="1500"/>
              </a:lnSpc>
              <a:spcBef>
                <a:spcPts val="625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Masu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ah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4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spc="-7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ec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an 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Upah 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Terbesar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masing-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asing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J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dalam  </a:t>
            </a:r>
            <a:r>
              <a:rPr sz="1400" spc="-13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Stru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ala 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Upah.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280403" y="4803394"/>
            <a:ext cx="2790190" cy="1452880"/>
            <a:chOff x="6280403" y="4803394"/>
            <a:chExt cx="2790190" cy="1452880"/>
          </a:xfrm>
        </p:grpSpPr>
        <p:sp>
          <p:nvSpPr>
            <p:cNvPr id="29" name="object 29"/>
            <p:cNvSpPr/>
            <p:nvPr/>
          </p:nvSpPr>
          <p:spPr>
            <a:xfrm>
              <a:off x="6280403" y="5260848"/>
              <a:ext cx="452755" cy="530225"/>
            </a:xfrm>
            <a:custGeom>
              <a:avLst/>
              <a:gdLst/>
              <a:ahLst/>
              <a:cxnLst/>
              <a:rect l="l" t="t" r="r" b="b"/>
              <a:pathLst>
                <a:path w="452754" h="530225">
                  <a:moveTo>
                    <a:pt x="226314" y="0"/>
                  </a:moveTo>
                  <a:lnTo>
                    <a:pt x="226314" y="105917"/>
                  </a:lnTo>
                  <a:lnTo>
                    <a:pt x="0" y="105917"/>
                  </a:lnTo>
                  <a:lnTo>
                    <a:pt x="0" y="423875"/>
                  </a:lnTo>
                  <a:lnTo>
                    <a:pt x="226314" y="423875"/>
                  </a:lnTo>
                  <a:lnTo>
                    <a:pt x="226314" y="529843"/>
                  </a:lnTo>
                  <a:lnTo>
                    <a:pt x="452500" y="264921"/>
                  </a:lnTo>
                  <a:lnTo>
                    <a:pt x="226314" y="0"/>
                  </a:lnTo>
                  <a:close/>
                </a:path>
              </a:pathLst>
            </a:custGeom>
            <a:solidFill>
              <a:srgbClr val="B5C9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797039" y="4809744"/>
              <a:ext cx="2267585" cy="1440180"/>
            </a:xfrm>
            <a:custGeom>
              <a:avLst/>
              <a:gdLst/>
              <a:ahLst/>
              <a:cxnLst/>
              <a:rect l="l" t="t" r="r" b="b"/>
              <a:pathLst>
                <a:path w="2267584" h="1440179">
                  <a:moveTo>
                    <a:pt x="2131186" y="0"/>
                  </a:moveTo>
                  <a:lnTo>
                    <a:pt x="136016" y="0"/>
                  </a:lnTo>
                  <a:lnTo>
                    <a:pt x="93090" y="7365"/>
                  </a:lnTo>
                  <a:lnTo>
                    <a:pt x="55752" y="27812"/>
                  </a:lnTo>
                  <a:lnTo>
                    <a:pt x="26288" y="58927"/>
                  </a:lnTo>
                  <a:lnTo>
                    <a:pt x="6984" y="98551"/>
                  </a:lnTo>
                  <a:lnTo>
                    <a:pt x="0" y="144017"/>
                  </a:lnTo>
                  <a:lnTo>
                    <a:pt x="0" y="1296161"/>
                  </a:lnTo>
                  <a:lnTo>
                    <a:pt x="6984" y="1341678"/>
                  </a:lnTo>
                  <a:lnTo>
                    <a:pt x="26288" y="1381213"/>
                  </a:lnTo>
                  <a:lnTo>
                    <a:pt x="55752" y="1412392"/>
                  </a:lnTo>
                  <a:lnTo>
                    <a:pt x="93090" y="1432839"/>
                  </a:lnTo>
                  <a:lnTo>
                    <a:pt x="136016" y="1440179"/>
                  </a:lnTo>
                  <a:lnTo>
                    <a:pt x="2131186" y="1440179"/>
                  </a:lnTo>
                  <a:lnTo>
                    <a:pt x="2174112" y="1432839"/>
                  </a:lnTo>
                  <a:lnTo>
                    <a:pt x="2211451" y="1412392"/>
                  </a:lnTo>
                  <a:lnTo>
                    <a:pt x="2240914" y="1381213"/>
                  </a:lnTo>
                  <a:lnTo>
                    <a:pt x="2260218" y="1341678"/>
                  </a:lnTo>
                  <a:lnTo>
                    <a:pt x="2267204" y="1296161"/>
                  </a:lnTo>
                  <a:lnTo>
                    <a:pt x="2267204" y="144017"/>
                  </a:lnTo>
                  <a:lnTo>
                    <a:pt x="2260218" y="98551"/>
                  </a:lnTo>
                  <a:lnTo>
                    <a:pt x="2240914" y="58927"/>
                  </a:lnTo>
                  <a:lnTo>
                    <a:pt x="2211451" y="27812"/>
                  </a:lnTo>
                  <a:lnTo>
                    <a:pt x="2174112" y="7365"/>
                  </a:lnTo>
                  <a:lnTo>
                    <a:pt x="2131186" y="0"/>
                  </a:lnTo>
                  <a:close/>
                </a:path>
              </a:pathLst>
            </a:custGeom>
            <a:solidFill>
              <a:srgbClr val="1F38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797039" y="4809744"/>
              <a:ext cx="2267585" cy="1440180"/>
            </a:xfrm>
            <a:custGeom>
              <a:avLst/>
              <a:gdLst/>
              <a:ahLst/>
              <a:cxnLst/>
              <a:rect l="l" t="t" r="r" b="b"/>
              <a:pathLst>
                <a:path w="2267584" h="1440179">
                  <a:moveTo>
                    <a:pt x="0" y="144017"/>
                  </a:moveTo>
                  <a:lnTo>
                    <a:pt x="6984" y="98551"/>
                  </a:lnTo>
                  <a:lnTo>
                    <a:pt x="26288" y="58927"/>
                  </a:lnTo>
                  <a:lnTo>
                    <a:pt x="55752" y="27812"/>
                  </a:lnTo>
                  <a:lnTo>
                    <a:pt x="93090" y="7365"/>
                  </a:lnTo>
                  <a:lnTo>
                    <a:pt x="136016" y="0"/>
                  </a:lnTo>
                  <a:lnTo>
                    <a:pt x="2131186" y="0"/>
                  </a:lnTo>
                  <a:lnTo>
                    <a:pt x="2174112" y="7365"/>
                  </a:lnTo>
                  <a:lnTo>
                    <a:pt x="2211451" y="27812"/>
                  </a:lnTo>
                  <a:lnTo>
                    <a:pt x="2240914" y="58927"/>
                  </a:lnTo>
                  <a:lnTo>
                    <a:pt x="2260218" y="98551"/>
                  </a:lnTo>
                  <a:lnTo>
                    <a:pt x="2267204" y="144017"/>
                  </a:lnTo>
                  <a:lnTo>
                    <a:pt x="2267204" y="1296161"/>
                  </a:lnTo>
                  <a:lnTo>
                    <a:pt x="2260218" y="1341678"/>
                  </a:lnTo>
                  <a:lnTo>
                    <a:pt x="2240914" y="1381213"/>
                  </a:lnTo>
                  <a:lnTo>
                    <a:pt x="2211451" y="1412392"/>
                  </a:lnTo>
                  <a:lnTo>
                    <a:pt x="2174112" y="1432839"/>
                  </a:lnTo>
                  <a:lnTo>
                    <a:pt x="2131186" y="1440179"/>
                  </a:lnTo>
                  <a:lnTo>
                    <a:pt x="136016" y="1440179"/>
                  </a:lnTo>
                  <a:lnTo>
                    <a:pt x="93090" y="1432839"/>
                  </a:lnTo>
                  <a:lnTo>
                    <a:pt x="55752" y="1412392"/>
                  </a:lnTo>
                  <a:lnTo>
                    <a:pt x="26288" y="1381213"/>
                  </a:lnTo>
                  <a:lnTo>
                    <a:pt x="6984" y="1341678"/>
                  </a:lnTo>
                  <a:lnTo>
                    <a:pt x="0" y="1296161"/>
                  </a:lnTo>
                  <a:lnTo>
                    <a:pt x="0" y="14401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6944614" y="5000993"/>
            <a:ext cx="1986914" cy="93980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1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GK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1400">
              <a:latin typeface="Calibri"/>
              <a:cs typeface="Calibri"/>
            </a:endParaRPr>
          </a:p>
          <a:p>
            <a:pPr marL="12065" marR="5080" algn="ctr">
              <a:lnSpc>
                <a:spcPct val="89400"/>
              </a:lnSpc>
              <a:spcBef>
                <a:spcPts val="600"/>
              </a:spcBef>
            </a:pPr>
            <a:r>
              <a:rPr sz="1400" spc="-15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Gol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1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J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an 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untuk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masing-masing 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Jabatan.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112877" y="132714"/>
            <a:ext cx="3239135" cy="142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770"/>
              </a:lnSpc>
              <a:spcBef>
                <a:spcPts val="100"/>
              </a:spcBef>
            </a:pPr>
            <a:r>
              <a:rPr sz="3200" spc="-20" dirty="0">
                <a:solidFill>
                  <a:srgbClr val="000000"/>
                </a:solidFill>
              </a:rPr>
              <a:t>BAGAN</a:t>
            </a:r>
            <a:r>
              <a:rPr sz="3200" spc="-130" dirty="0">
                <a:solidFill>
                  <a:srgbClr val="000000"/>
                </a:solidFill>
              </a:rPr>
              <a:t> </a:t>
            </a:r>
            <a:r>
              <a:rPr sz="3200" spc="-25" dirty="0">
                <a:solidFill>
                  <a:srgbClr val="000000"/>
                </a:solidFill>
              </a:rPr>
              <a:t>ALUR:</a:t>
            </a:r>
            <a:endParaRPr sz="3200"/>
          </a:p>
          <a:p>
            <a:pPr marL="12700" marR="5080">
              <a:lnSpc>
                <a:spcPts val="3500"/>
              </a:lnSpc>
              <a:spcBef>
                <a:spcPts val="330"/>
              </a:spcBef>
            </a:pPr>
            <a:r>
              <a:rPr sz="3200" spc="-25" dirty="0">
                <a:solidFill>
                  <a:srgbClr val="000000"/>
                </a:solidFill>
              </a:rPr>
              <a:t>Penyusunan </a:t>
            </a:r>
            <a:r>
              <a:rPr sz="3200" spc="-5" dirty="0">
                <a:solidFill>
                  <a:srgbClr val="000000"/>
                </a:solidFill>
              </a:rPr>
              <a:t>SUSU </a:t>
            </a:r>
            <a:r>
              <a:rPr sz="3200" dirty="0">
                <a:solidFill>
                  <a:srgbClr val="000000"/>
                </a:solidFill>
              </a:rPr>
              <a:t> </a:t>
            </a:r>
            <a:r>
              <a:rPr sz="3200" spc="-20" dirty="0">
                <a:solidFill>
                  <a:srgbClr val="000000"/>
                </a:solidFill>
              </a:rPr>
              <a:t>Metode</a:t>
            </a:r>
            <a:r>
              <a:rPr sz="3200" spc="-140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Sederhana</a:t>
            </a:r>
            <a:endParaRPr sz="3200"/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21</a:t>
            </a:fld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6257" y="659383"/>
            <a:ext cx="25673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61440" algn="l"/>
                <a:tab pos="1868170" algn="l"/>
              </a:tabLst>
            </a:pPr>
            <a:r>
              <a:rPr sz="3200" spc="-204" dirty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sz="3200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spc="-9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32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spc="-265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3200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spc="65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3200" spc="75" dirty="0">
                <a:solidFill>
                  <a:srgbClr val="000000"/>
                </a:solidFill>
                <a:latin typeface="Arial"/>
                <a:cs typeface="Arial"/>
              </a:rPr>
              <a:t>H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sz="3200" spc="-9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3200" spc="-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spc="7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22</a:t>
            </a:fld>
            <a:endParaRPr dirty="0">
              <a:solidFill>
                <a:srgbClr val="00000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8093" y="1705510"/>
            <a:ext cx="10459093" cy="3698697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76555" marR="5080" indent="-364490">
              <a:lnSpc>
                <a:spcPts val="2810"/>
              </a:lnSpc>
              <a:spcBef>
                <a:spcPts val="455"/>
              </a:spcBef>
              <a:buFont typeface="Courier New"/>
              <a:buChar char="o"/>
              <a:tabLst>
                <a:tab pos="377190" algn="l"/>
              </a:tabLst>
            </a:pPr>
            <a:r>
              <a:rPr sz="2600" spc="-5" dirty="0">
                <a:latin typeface="Calibri"/>
                <a:cs typeface="Calibri"/>
              </a:rPr>
              <a:t>Susun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Struktur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&amp;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Skala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Upah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untuk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satu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perusahaan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kecil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dengan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jenis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usaha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40" dirty="0">
                <a:latin typeface="Calibri"/>
                <a:cs typeface="Calibri"/>
              </a:rPr>
              <a:t>Kontraktor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Bangunan.</a:t>
            </a:r>
          </a:p>
          <a:p>
            <a:pPr marL="376555" indent="-364490">
              <a:lnSpc>
                <a:spcPct val="100000"/>
              </a:lnSpc>
              <a:spcBef>
                <a:spcPts val="560"/>
              </a:spcBef>
              <a:buFont typeface="Courier New"/>
              <a:buChar char="o"/>
              <a:tabLst>
                <a:tab pos="377190" algn="l"/>
              </a:tabLst>
            </a:pPr>
            <a:r>
              <a:rPr sz="2600" spc="-20" dirty="0">
                <a:latin typeface="Calibri"/>
                <a:cs typeface="Calibri"/>
              </a:rPr>
              <a:t>Jabatan-jabatan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yang </a:t>
            </a:r>
            <a:r>
              <a:rPr sz="2600" dirty="0">
                <a:latin typeface="Calibri"/>
                <a:cs typeface="Calibri"/>
              </a:rPr>
              <a:t>ada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di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usaha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ini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adalah:</a:t>
            </a:r>
          </a:p>
          <a:p>
            <a:pPr marL="725805" lvl="1" indent="-365125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725805" algn="l"/>
                <a:tab pos="726440" algn="l"/>
              </a:tabLst>
            </a:pPr>
            <a:r>
              <a:rPr sz="2200" spc="-175" dirty="0">
                <a:latin typeface="Calibri"/>
                <a:cs typeface="Calibri"/>
              </a:rPr>
              <a:t>T</a:t>
            </a:r>
            <a:r>
              <a:rPr sz="2200" spc="-45" dirty="0">
                <a:latin typeface="Calibri"/>
                <a:cs typeface="Calibri"/>
              </a:rPr>
              <a:t>u</a:t>
            </a:r>
            <a:r>
              <a:rPr sz="2200" spc="-80" dirty="0">
                <a:latin typeface="Calibri"/>
                <a:cs typeface="Calibri"/>
              </a:rPr>
              <a:t>k</a:t>
            </a:r>
            <a:r>
              <a:rPr sz="2200" spc="-40" dirty="0">
                <a:latin typeface="Calibri"/>
                <a:cs typeface="Calibri"/>
              </a:rPr>
              <a:t>a</a:t>
            </a:r>
            <a:r>
              <a:rPr sz="2200" spc="-45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g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70" dirty="0">
                <a:latin typeface="Calibri"/>
                <a:cs typeface="Calibri"/>
              </a:rPr>
              <a:t>K</a:t>
            </a:r>
            <a:r>
              <a:rPr sz="2200" spc="-60" dirty="0">
                <a:latin typeface="Calibri"/>
                <a:cs typeface="Calibri"/>
              </a:rPr>
              <a:t>a</a:t>
            </a:r>
            <a:r>
              <a:rPr sz="2200" spc="-30" dirty="0">
                <a:latin typeface="Calibri"/>
                <a:cs typeface="Calibri"/>
              </a:rPr>
              <a:t>y</a:t>
            </a:r>
            <a:r>
              <a:rPr sz="2200" spc="-5" dirty="0">
                <a:latin typeface="Calibri"/>
                <a:cs typeface="Calibri"/>
              </a:rPr>
              <a:t>u</a:t>
            </a:r>
            <a:endParaRPr sz="2200" dirty="0">
              <a:latin typeface="Calibri"/>
              <a:cs typeface="Calibri"/>
            </a:endParaRPr>
          </a:p>
          <a:p>
            <a:pPr marL="725805" lvl="1" indent="-365125">
              <a:lnSpc>
                <a:spcPct val="100000"/>
              </a:lnSpc>
              <a:spcBef>
                <a:spcPts val="204"/>
              </a:spcBef>
              <a:buAutoNum type="arabicPeriod"/>
              <a:tabLst>
                <a:tab pos="725805" algn="l"/>
                <a:tab pos="726440" algn="l"/>
              </a:tabLst>
            </a:pPr>
            <a:r>
              <a:rPr sz="2200" spc="-25" dirty="0">
                <a:latin typeface="Calibri"/>
                <a:cs typeface="Calibri"/>
              </a:rPr>
              <a:t>Arsitek</a:t>
            </a:r>
            <a:endParaRPr sz="2200" dirty="0">
              <a:latin typeface="Calibri"/>
              <a:cs typeface="Calibri"/>
            </a:endParaRPr>
          </a:p>
          <a:p>
            <a:pPr marL="725805" lvl="1" indent="-365125">
              <a:lnSpc>
                <a:spcPct val="100000"/>
              </a:lnSpc>
              <a:spcBef>
                <a:spcPts val="200"/>
              </a:spcBef>
              <a:buAutoNum type="arabicPeriod"/>
              <a:tabLst>
                <a:tab pos="725805" algn="l"/>
                <a:tab pos="726440" algn="l"/>
              </a:tabLst>
            </a:pPr>
            <a:r>
              <a:rPr sz="2200" spc="-25" dirty="0">
                <a:latin typeface="Calibri"/>
                <a:cs typeface="Calibri"/>
              </a:rPr>
              <a:t>Pembantu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65" dirty="0">
                <a:latin typeface="Calibri"/>
                <a:cs typeface="Calibri"/>
              </a:rPr>
              <a:t>Tukang</a:t>
            </a:r>
            <a:endParaRPr sz="2200" dirty="0">
              <a:latin typeface="Calibri"/>
              <a:cs typeface="Calibri"/>
            </a:endParaRPr>
          </a:p>
          <a:p>
            <a:pPr marL="725805" lvl="1" indent="-365125">
              <a:lnSpc>
                <a:spcPct val="100000"/>
              </a:lnSpc>
              <a:spcBef>
                <a:spcPts val="195"/>
              </a:spcBef>
              <a:buAutoNum type="arabicPeriod"/>
              <a:tabLst>
                <a:tab pos="725805" algn="l"/>
                <a:tab pos="726440" algn="l"/>
              </a:tabLst>
            </a:pPr>
            <a:r>
              <a:rPr sz="2200" spc="-5" dirty="0">
                <a:latin typeface="Calibri"/>
                <a:cs typeface="Calibri"/>
              </a:rPr>
              <a:t>Mandor</a:t>
            </a:r>
            <a:endParaRPr sz="2200" dirty="0">
              <a:latin typeface="Calibri"/>
              <a:cs typeface="Calibri"/>
            </a:endParaRPr>
          </a:p>
          <a:p>
            <a:pPr marL="725805" lvl="1" indent="-365125">
              <a:lnSpc>
                <a:spcPct val="100000"/>
              </a:lnSpc>
              <a:spcBef>
                <a:spcPts val="204"/>
              </a:spcBef>
              <a:buAutoNum type="arabicPeriod"/>
              <a:tabLst>
                <a:tab pos="725805" algn="l"/>
                <a:tab pos="726440" algn="l"/>
              </a:tabLst>
            </a:pPr>
            <a:r>
              <a:rPr sz="2200" spc="-175" dirty="0">
                <a:latin typeface="Calibri"/>
                <a:cs typeface="Calibri"/>
              </a:rPr>
              <a:t>T</a:t>
            </a:r>
            <a:r>
              <a:rPr sz="2200" spc="-45" dirty="0">
                <a:latin typeface="Calibri"/>
                <a:cs typeface="Calibri"/>
              </a:rPr>
              <a:t>u</a:t>
            </a:r>
            <a:r>
              <a:rPr sz="2200" spc="-80" dirty="0">
                <a:latin typeface="Calibri"/>
                <a:cs typeface="Calibri"/>
              </a:rPr>
              <a:t>k</a:t>
            </a:r>
            <a:r>
              <a:rPr sz="2200" spc="-40" dirty="0">
                <a:latin typeface="Calibri"/>
                <a:cs typeface="Calibri"/>
              </a:rPr>
              <a:t>a</a:t>
            </a:r>
            <a:r>
              <a:rPr sz="2200" spc="-45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g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</a:t>
            </a:r>
            <a:r>
              <a:rPr sz="2200" spc="-40" dirty="0">
                <a:latin typeface="Calibri"/>
                <a:cs typeface="Calibri"/>
              </a:rPr>
              <a:t>a</a:t>
            </a:r>
            <a:r>
              <a:rPr sz="2200" spc="-25" dirty="0">
                <a:latin typeface="Calibri"/>
                <a:cs typeface="Calibri"/>
              </a:rPr>
              <a:t>t</a:t>
            </a:r>
            <a:r>
              <a:rPr sz="2200" spc="-5" dirty="0">
                <a:latin typeface="Calibri"/>
                <a:cs typeface="Calibri"/>
              </a:rPr>
              <a:t>u</a:t>
            </a:r>
            <a:endParaRPr sz="2200" dirty="0">
              <a:latin typeface="Calibri"/>
              <a:cs typeface="Calibri"/>
            </a:endParaRPr>
          </a:p>
          <a:p>
            <a:pPr marL="376555" indent="-364490">
              <a:lnSpc>
                <a:spcPct val="100000"/>
              </a:lnSpc>
              <a:spcBef>
                <a:spcPts val="680"/>
              </a:spcBef>
              <a:buFont typeface="Courier New"/>
              <a:buChar char="o"/>
              <a:tabLst>
                <a:tab pos="377190" algn="l"/>
              </a:tabLst>
            </a:pPr>
            <a:r>
              <a:rPr sz="2600" spc="-5" dirty="0">
                <a:latin typeface="Calibri"/>
                <a:cs typeface="Calibri"/>
              </a:rPr>
              <a:t>Gunakan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Bagan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Alur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sebelumnya</a:t>
            </a:r>
            <a:r>
              <a:rPr sz="2600" spc="-11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sebagai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petunjuk.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97555" y="204596"/>
            <a:ext cx="63195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0000"/>
                </a:solidFill>
              </a:rPr>
              <a:t>Job Description</a:t>
            </a:r>
            <a:r>
              <a:rPr sz="3200" spc="-15" dirty="0">
                <a:solidFill>
                  <a:srgbClr val="000000"/>
                </a:solidFill>
              </a:rPr>
              <a:t> </a:t>
            </a:r>
            <a:r>
              <a:rPr sz="3200" spc="-20" dirty="0">
                <a:solidFill>
                  <a:srgbClr val="000000"/>
                </a:solidFill>
              </a:rPr>
              <a:t>Kontraktor </a:t>
            </a:r>
            <a:r>
              <a:rPr sz="3200" spc="-5" dirty="0">
                <a:solidFill>
                  <a:srgbClr val="000000"/>
                </a:solidFill>
              </a:rPr>
              <a:t>Bangunan</a:t>
            </a:r>
            <a:endParaRPr sz="32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95133" y="969899"/>
          <a:ext cx="10208891" cy="5421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6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6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6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64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6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58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58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64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74320">
                <a:tc gridSpan="2">
                  <a:txBody>
                    <a:bodyPr/>
                    <a:lstStyle/>
                    <a:p>
                      <a:pPr marL="15240">
                        <a:lnSpc>
                          <a:spcPts val="1985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Langkah</a:t>
                      </a:r>
                      <a:r>
                        <a:rPr sz="18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19">
                <a:tc gridSpan="7">
                  <a:txBody>
                    <a:bodyPr/>
                    <a:lstStyle/>
                    <a:p>
                      <a:pPr marL="15240">
                        <a:lnSpc>
                          <a:spcPts val="1985"/>
                        </a:lnSpc>
                      </a:pPr>
                      <a:r>
                        <a:rPr sz="1800" b="1" spc="-19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spc="-6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spc="-5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aia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mas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asi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 marL="12065" algn="ctr">
                        <a:lnSpc>
                          <a:spcPts val="1789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ts val="1789"/>
                        </a:lnSpc>
                      </a:pPr>
                      <a:r>
                        <a:rPr sz="1800" spc="-1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ts val="187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: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15875">
                        <a:lnSpc>
                          <a:spcPts val="1875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Melaksanakan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pekerjaan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konstruksi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kayu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atap,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5875">
                        <a:lnSpc>
                          <a:spcPts val="18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kusen,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pintu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jendela,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termasuk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plafon,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lantai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5875">
                        <a:lnSpc>
                          <a:spcPts val="187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dinding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kayu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sesuai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gambar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kerja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729">
                <a:tc>
                  <a:txBody>
                    <a:bodyPr/>
                    <a:lstStyle/>
                    <a:p>
                      <a:pPr marL="12065" algn="ctr">
                        <a:lnSpc>
                          <a:spcPts val="179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ts val="1795"/>
                        </a:lnSpc>
                      </a:pPr>
                      <a:r>
                        <a:rPr sz="1800" spc="-1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ts val="187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: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5875">
                        <a:lnSpc>
                          <a:spcPts val="1875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Melaksanakan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pekerjaan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konstruksi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batu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kali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15875">
                        <a:lnSpc>
                          <a:spcPts val="1875"/>
                        </a:lnSpc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batu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bata,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pelesteran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dll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sesuai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dengan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gambar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ts val="1875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kerja.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A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 marL="12065" algn="ctr">
                        <a:lnSpc>
                          <a:spcPts val="179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ts val="1795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Pembantu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tukang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ts val="188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: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15875">
                        <a:lnSpc>
                          <a:spcPts val="188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Membantu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pelaksanaan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pekerjaan-pekerjaan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5875">
                        <a:lnSpc>
                          <a:spcPts val="1880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tukang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kayu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atau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tukang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batu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729">
                <a:tc>
                  <a:txBody>
                    <a:bodyPr/>
                    <a:lstStyle/>
                    <a:p>
                      <a:pPr marL="12065" algn="ctr">
                        <a:lnSpc>
                          <a:spcPts val="179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ts val="179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Mandor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ts val="188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: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5875">
                        <a:lnSpc>
                          <a:spcPts val="1880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Mengawasi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memastikan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pekerjaan-pekerjaan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15875">
                        <a:lnSpc>
                          <a:spcPts val="1880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tukang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kayu,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tukang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batu,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pembantu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tukang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5875">
                        <a:lnSpc>
                          <a:spcPts val="188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sesuai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dengan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gambar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kerja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agar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pekerjaan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dapat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5875">
                        <a:lnSpc>
                          <a:spcPts val="188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selesai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tepat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waktu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2730">
                <a:tc>
                  <a:txBody>
                    <a:bodyPr/>
                    <a:lstStyle/>
                    <a:p>
                      <a:pPr marL="12065" algn="ctr">
                        <a:lnSpc>
                          <a:spcPts val="179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ts val="1795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Arsitek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ts val="188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: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5875">
                        <a:lnSpc>
                          <a:spcPts val="1880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Merancang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bangunan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sesuai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dengan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yang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dikehendaki,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5875">
                        <a:lnSpc>
                          <a:spcPts val="1639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menghitung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anggaran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pembangunan,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serta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memastikan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5875">
                        <a:lnSpc>
                          <a:spcPts val="1639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bahwa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pelaksanaan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bangunan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tidak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melanggar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5875">
                        <a:lnSpc>
                          <a:spcPts val="1639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peraturan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perundang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undangan.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270888" y="1340103"/>
          <a:ext cx="8639175" cy="50323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7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1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0225">
                <a:tc gridSpan="2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28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Langkah</a:t>
                      </a:r>
                      <a:r>
                        <a:rPr sz="2800" spc="-1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2D539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73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52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Buat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daftar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jabatan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urutkan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jabatan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tersebut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berdasarkan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uraian</a:t>
                      </a:r>
                      <a:r>
                        <a:rPr sz="1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tugasnya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154">
                <a:tc gridSpan="4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dari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yang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termudah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sampai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dengan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yang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tersulit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850">
                <a:tc gridSpan="4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Dari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contoh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di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atas, maka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urutan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jabatan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tersebut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adalah</a:t>
                      </a:r>
                      <a:r>
                        <a:rPr sz="1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: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B08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570"/>
                        </a:spcBef>
                      </a:pPr>
                      <a:r>
                        <a:rPr sz="2800" spc="-30" dirty="0">
                          <a:latin typeface="Calibri"/>
                          <a:cs typeface="Calibri"/>
                        </a:rPr>
                        <a:t>Pembantu </a:t>
                      </a:r>
                      <a:r>
                        <a:rPr sz="2800" spc="-25" dirty="0">
                          <a:latin typeface="Calibri"/>
                          <a:cs typeface="Calibri"/>
                        </a:rPr>
                        <a:t>tukang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199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B08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800" spc="-75" dirty="0">
                          <a:latin typeface="Calibri"/>
                          <a:cs typeface="Calibri"/>
                        </a:rPr>
                        <a:t>Tukang</a:t>
                      </a:r>
                      <a:r>
                        <a:rPr sz="2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20" dirty="0">
                          <a:latin typeface="Calibri"/>
                          <a:cs typeface="Calibri"/>
                        </a:rPr>
                        <a:t>Batu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2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2800" spc="-75" dirty="0">
                          <a:latin typeface="Calibri"/>
                          <a:cs typeface="Calibri"/>
                        </a:rPr>
                        <a:t>Tukang</a:t>
                      </a:r>
                      <a:r>
                        <a:rPr sz="2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0" dirty="0">
                          <a:latin typeface="Calibri"/>
                          <a:cs typeface="Calibri"/>
                        </a:rPr>
                        <a:t>kayu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800" spc="-5" dirty="0">
                          <a:latin typeface="Calibri"/>
                          <a:cs typeface="Calibri"/>
                        </a:rPr>
                        <a:t>Mandor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0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2800" spc="-25" dirty="0">
                          <a:latin typeface="Calibri"/>
                          <a:cs typeface="Calibri"/>
                        </a:rPr>
                        <a:t>Arsitek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02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99515" y="213817"/>
            <a:ext cx="64223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" dirty="0">
                <a:solidFill>
                  <a:srgbClr val="000000"/>
                </a:solidFill>
              </a:rPr>
              <a:t>Metode</a:t>
            </a:r>
            <a:r>
              <a:rPr sz="4400" spc="-40" dirty="0">
                <a:solidFill>
                  <a:srgbClr val="000000"/>
                </a:solidFill>
              </a:rPr>
              <a:t> </a:t>
            </a:r>
            <a:r>
              <a:rPr sz="4400" spc="-15" dirty="0">
                <a:solidFill>
                  <a:srgbClr val="000000"/>
                </a:solidFill>
              </a:rPr>
              <a:t>Ranking</a:t>
            </a:r>
            <a:r>
              <a:rPr sz="4400" spc="-35" dirty="0">
                <a:solidFill>
                  <a:srgbClr val="000000"/>
                </a:solidFill>
              </a:rPr>
              <a:t> </a:t>
            </a:r>
            <a:r>
              <a:rPr sz="4400" spc="-15" dirty="0">
                <a:solidFill>
                  <a:srgbClr val="000000"/>
                </a:solidFill>
              </a:rPr>
              <a:t>Sederhana</a:t>
            </a:r>
            <a:endParaRPr sz="4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9515" y="213817"/>
            <a:ext cx="64223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" dirty="0">
                <a:solidFill>
                  <a:srgbClr val="000000"/>
                </a:solidFill>
              </a:rPr>
              <a:t>Metode</a:t>
            </a:r>
            <a:r>
              <a:rPr sz="4400" spc="-40" dirty="0">
                <a:solidFill>
                  <a:srgbClr val="000000"/>
                </a:solidFill>
              </a:rPr>
              <a:t> </a:t>
            </a:r>
            <a:r>
              <a:rPr sz="4400" spc="-15" dirty="0">
                <a:solidFill>
                  <a:srgbClr val="000000"/>
                </a:solidFill>
              </a:rPr>
              <a:t>Ranking</a:t>
            </a:r>
            <a:r>
              <a:rPr sz="4400" spc="-35" dirty="0">
                <a:solidFill>
                  <a:srgbClr val="000000"/>
                </a:solidFill>
              </a:rPr>
              <a:t> </a:t>
            </a:r>
            <a:r>
              <a:rPr sz="4400" spc="-15" dirty="0">
                <a:solidFill>
                  <a:srgbClr val="000000"/>
                </a:solidFill>
              </a:rPr>
              <a:t>Sederhana</a:t>
            </a:r>
            <a:endParaRPr sz="4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20025" y="1238630"/>
          <a:ext cx="8589009" cy="50193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0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8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2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719"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Langkah</a:t>
                      </a:r>
                      <a:r>
                        <a:rPr sz="2000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2D53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719">
                <a:tc gridSpan="4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Buatlah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Tabel</a:t>
                      </a:r>
                      <a:r>
                        <a:rPr sz="1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Struktur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Skala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yang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terdiri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dari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kolom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Jabatan,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117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718">
                <a:tc gridSpan="3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600" spc="-20" dirty="0">
                          <a:latin typeface="Calibri"/>
                          <a:cs typeface="Calibri"/>
                        </a:rPr>
                        <a:t>Golongan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Jabatan,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terkecil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Terbesar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117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 gridSpan="4">
                  <a:txBody>
                    <a:bodyPr/>
                    <a:lstStyle/>
                    <a:p>
                      <a:pPr marL="2357755">
                        <a:lnSpc>
                          <a:spcPts val="1800"/>
                        </a:lnSpc>
                      </a:pPr>
                      <a:r>
                        <a:rPr sz="1600" b="1" spc="-14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Str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uk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b="1" spc="-3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Upah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718">
                <a:tc gridSpan="4">
                  <a:txBody>
                    <a:bodyPr/>
                    <a:lstStyle/>
                    <a:p>
                      <a:pPr marL="1534795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600" b="1" spc="-20" dirty="0">
                          <a:latin typeface="Calibri"/>
                          <a:cs typeface="Calibri"/>
                        </a:rPr>
                        <a:t>dengan</a:t>
                      </a:r>
                      <a:r>
                        <a:rPr sz="16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Urutan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Jabatan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Berdasarkan</a:t>
                      </a:r>
                      <a:r>
                        <a:rPr sz="16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Uraian</a:t>
                      </a:r>
                      <a:r>
                        <a:rPr sz="16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45" dirty="0">
                          <a:latin typeface="Calibri"/>
                          <a:cs typeface="Calibri"/>
                        </a:rPr>
                        <a:t>Tugas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41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88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263"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Golongan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-9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Rp)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terbesar</a:t>
                      </a:r>
                      <a:r>
                        <a:rPr sz="1600" b="1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(Rp)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8719"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600" spc="-20" dirty="0">
                          <a:latin typeface="Calibri"/>
                          <a:cs typeface="Calibri"/>
                        </a:rPr>
                        <a:t>Pembantu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tukang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41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8719"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600" spc="-1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spc="-5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u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B0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8845"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600" spc="-1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spc="-5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u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8731"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Mandor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8757"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600" spc="-20" dirty="0">
                          <a:latin typeface="Calibri"/>
                          <a:cs typeface="Calibri"/>
                        </a:rPr>
                        <a:t>Arsitek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259319" y="1189608"/>
          <a:ext cx="9660890" cy="47127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30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30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823">
                <a:tc gridSpan="2">
                  <a:txBody>
                    <a:bodyPr/>
                    <a:lstStyle/>
                    <a:p>
                      <a:pPr marL="252729">
                        <a:lnSpc>
                          <a:spcPts val="2665"/>
                        </a:lnSpc>
                      </a:pPr>
                      <a:r>
                        <a:rPr sz="2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Langkah</a:t>
                      </a:r>
                      <a:r>
                        <a:rPr sz="28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612">
                <a:tc gridSpan="2">
                  <a:txBody>
                    <a:bodyPr/>
                    <a:lstStyle/>
                    <a:p>
                      <a:pPr marL="1333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2400" spc="-70" dirty="0">
                          <a:latin typeface="Calibri"/>
                          <a:cs typeface="Calibri"/>
                        </a:rPr>
                        <a:t>Tentukan</a:t>
                      </a:r>
                      <a:r>
                        <a:rPr sz="2400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terkecil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untuk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Jabatan</a:t>
                      </a:r>
                      <a:r>
                        <a:rPr sz="24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65" dirty="0">
                          <a:latin typeface="Calibri"/>
                          <a:cs typeface="Calibri"/>
                        </a:rPr>
                        <a:t>Terendah.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2666">
                <a:tc gridSpan="2">
                  <a:txBody>
                    <a:bodyPr/>
                    <a:lstStyle/>
                    <a:p>
                      <a:pPr marL="13335" marR="364490">
                        <a:lnSpc>
                          <a:spcPct val="110800"/>
                        </a:lnSpc>
                        <a:spcBef>
                          <a:spcPts val="1225"/>
                        </a:spcBef>
                        <a:tabLst>
                          <a:tab pos="7672705" algn="l"/>
                        </a:tabLst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Dalam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contoh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ini,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jabatan terendah</a:t>
                      </a:r>
                      <a:r>
                        <a:rPr sz="2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adalah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Pembantu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Tukang.	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24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terkecil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untuk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jabatan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Pembantu</a:t>
                      </a:r>
                      <a:r>
                        <a:rPr sz="2400" spc="-65" dirty="0">
                          <a:latin typeface="Calibri"/>
                          <a:cs typeface="Calibri"/>
                        </a:rPr>
                        <a:t> Tukang 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misalnya</a:t>
                      </a:r>
                      <a:r>
                        <a:rPr sz="24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Rp.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1333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1.500.000,00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55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4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246">
                <a:tc gridSpan="2">
                  <a:txBody>
                    <a:bodyPr/>
                    <a:lstStyle/>
                    <a:p>
                      <a:pPr marL="1333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2400" spc="-26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2400" spc="-6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tu</a:t>
                      </a:r>
                      <a:r>
                        <a:rPr sz="2400" spc="-7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400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24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besa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tu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J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24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6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.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1980">
                <a:tc gridSpan="2">
                  <a:txBody>
                    <a:bodyPr/>
                    <a:lstStyle/>
                    <a:p>
                      <a:pPr marL="13335">
                        <a:lnSpc>
                          <a:spcPct val="100000"/>
                        </a:lnSpc>
                        <a:spcBef>
                          <a:spcPts val="1710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Dalam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contoh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ini,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jabatan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terendah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adalah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Pembantu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Tukang.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171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8284">
                <a:tc gridSpan="2">
                  <a:txBody>
                    <a:bodyPr/>
                    <a:lstStyle/>
                    <a:p>
                      <a:pPr marL="13335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7359015" algn="l"/>
                        </a:tabLst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terkecil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untuk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jabatan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Pembantu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65" dirty="0">
                          <a:latin typeface="Calibri"/>
                          <a:cs typeface="Calibri"/>
                        </a:rPr>
                        <a:t>Tukang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misalnya</a:t>
                      </a:r>
                      <a:r>
                        <a:rPr sz="2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Rp.	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2.250.000,00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7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99515" y="213817"/>
            <a:ext cx="64223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" dirty="0">
                <a:solidFill>
                  <a:srgbClr val="000000"/>
                </a:solidFill>
              </a:rPr>
              <a:t>Metode</a:t>
            </a:r>
            <a:r>
              <a:rPr sz="4400" spc="-40" dirty="0">
                <a:solidFill>
                  <a:srgbClr val="000000"/>
                </a:solidFill>
              </a:rPr>
              <a:t> </a:t>
            </a:r>
            <a:r>
              <a:rPr sz="4400" spc="-15" dirty="0">
                <a:solidFill>
                  <a:srgbClr val="000000"/>
                </a:solidFill>
              </a:rPr>
              <a:t>Ranking</a:t>
            </a:r>
            <a:r>
              <a:rPr sz="4400" spc="-35" dirty="0">
                <a:solidFill>
                  <a:srgbClr val="000000"/>
                </a:solidFill>
              </a:rPr>
              <a:t> </a:t>
            </a:r>
            <a:r>
              <a:rPr sz="4400" spc="-15" dirty="0">
                <a:solidFill>
                  <a:srgbClr val="000000"/>
                </a:solidFill>
              </a:rPr>
              <a:t>Sederhana</a:t>
            </a:r>
            <a:endParaRPr sz="4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679218"/>
              </p:ext>
            </p:extLst>
          </p:nvPr>
        </p:nvGraphicFramePr>
        <p:xfrm>
          <a:off x="964920" y="1243330"/>
          <a:ext cx="10044429" cy="51238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24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2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9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79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5577"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Lan</a:t>
                      </a:r>
                      <a:r>
                        <a:rPr sz="20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20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20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20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20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063">
                <a:tc gridSpan="4">
                  <a:txBody>
                    <a:bodyPr/>
                    <a:lstStyle/>
                    <a:p>
                      <a:pPr marL="15240" marR="317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00" spc="-60" dirty="0">
                          <a:latin typeface="Calibri"/>
                          <a:cs typeface="Calibri"/>
                        </a:rPr>
                        <a:t>Tentukan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terkecil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terbesar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untuk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jabatan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jabatan</a:t>
                      </a:r>
                      <a:r>
                        <a:rPr sz="1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selanjutnya,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428">
                <a:tc gridSpan="2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dengan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mengikuti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Langkah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4.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2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25">
                <a:tc gridSpan="4">
                  <a:txBody>
                    <a:bodyPr/>
                    <a:lstStyle/>
                    <a:p>
                      <a:pPr marL="13335" marR="3175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600" b="1" spc="-14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Stru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tur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b="1" spc="-3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Upah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221">
                <a:tc gridSpan="4">
                  <a:txBody>
                    <a:bodyPr/>
                    <a:lstStyle/>
                    <a:p>
                      <a:pPr marL="2078989" marR="3175" algn="l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600" b="1" spc="-20" dirty="0">
                          <a:latin typeface="Calibri"/>
                          <a:cs typeface="Calibri"/>
                        </a:rPr>
                        <a:t>dengan</a:t>
                      </a:r>
                      <a:r>
                        <a:rPr sz="16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Urutan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Jabatan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Berdasarkan</a:t>
                      </a:r>
                      <a:r>
                        <a:rPr sz="16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Uraian</a:t>
                      </a:r>
                      <a:r>
                        <a:rPr sz="16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45" dirty="0">
                          <a:latin typeface="Calibri"/>
                          <a:cs typeface="Calibri"/>
                        </a:rPr>
                        <a:t>Tugas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879">
                <a:tc>
                  <a:txBody>
                    <a:bodyPr/>
                    <a:lstStyle/>
                    <a:p>
                      <a:pPr marL="12700" algn="ctr">
                        <a:lnSpc>
                          <a:spcPts val="1975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Jabatan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ts val="1975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Golongan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Jabatan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339090" marR="3175">
                        <a:lnSpc>
                          <a:spcPts val="197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8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9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ci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401955" marR="3175">
                        <a:lnSpc>
                          <a:spcPts val="197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terbesar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(Rp)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459">
                <a:tc>
                  <a:txBody>
                    <a:bodyPr/>
                    <a:lstStyle/>
                    <a:p>
                      <a:pPr marL="4997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Pembantu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tukang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1.500.000,00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2.250.000,00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6978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spc="-1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2.000.000,00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3.000.000,00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8587">
                <a:tc>
                  <a:txBody>
                    <a:bodyPr/>
                    <a:lstStyle/>
                    <a:p>
                      <a:pPr marL="69786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spc="-1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2.200.000,00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3.200.000,00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8561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Mandor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3.000.000,00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4.000.000,00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7837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Arsitek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6.000.000,00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8.000.000,00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B0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4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99515" y="213817"/>
            <a:ext cx="64223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" dirty="0">
                <a:solidFill>
                  <a:srgbClr val="000000"/>
                </a:solidFill>
              </a:rPr>
              <a:t>Metode</a:t>
            </a:r>
            <a:r>
              <a:rPr sz="4400" spc="-40" dirty="0">
                <a:solidFill>
                  <a:srgbClr val="000000"/>
                </a:solidFill>
              </a:rPr>
              <a:t> </a:t>
            </a:r>
            <a:r>
              <a:rPr sz="4400" spc="-15" dirty="0">
                <a:solidFill>
                  <a:srgbClr val="000000"/>
                </a:solidFill>
              </a:rPr>
              <a:t>Ranking</a:t>
            </a:r>
            <a:r>
              <a:rPr sz="4400" spc="-35" dirty="0">
                <a:solidFill>
                  <a:srgbClr val="000000"/>
                </a:solidFill>
              </a:rPr>
              <a:t> </a:t>
            </a:r>
            <a:r>
              <a:rPr sz="4400" spc="-15" dirty="0">
                <a:solidFill>
                  <a:srgbClr val="000000"/>
                </a:solidFill>
              </a:rPr>
              <a:t>Sederhana</a:t>
            </a:r>
            <a:endParaRPr sz="4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5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928604" y="6380988"/>
            <a:ext cx="228600" cy="268605"/>
          </a:xfrm>
          <a:custGeom>
            <a:avLst/>
            <a:gdLst/>
            <a:ahLst/>
            <a:cxnLst/>
            <a:rect l="l" t="t" r="r" b="b"/>
            <a:pathLst>
              <a:path w="228600" h="268604">
                <a:moveTo>
                  <a:pt x="228600" y="189217"/>
                </a:moveTo>
                <a:lnTo>
                  <a:pt x="226441" y="187020"/>
                </a:lnTo>
                <a:lnTo>
                  <a:pt x="198120" y="187020"/>
                </a:lnTo>
                <a:lnTo>
                  <a:pt x="198120" y="86080"/>
                </a:lnTo>
                <a:lnTo>
                  <a:pt x="198120" y="50965"/>
                </a:lnTo>
                <a:lnTo>
                  <a:pt x="195961" y="48768"/>
                </a:lnTo>
                <a:lnTo>
                  <a:pt x="171958" y="48768"/>
                </a:lnTo>
                <a:lnTo>
                  <a:pt x="171958" y="86080"/>
                </a:lnTo>
                <a:lnTo>
                  <a:pt x="171958" y="187020"/>
                </a:lnTo>
                <a:lnTo>
                  <a:pt x="128473" y="187020"/>
                </a:lnTo>
                <a:lnTo>
                  <a:pt x="128270" y="186804"/>
                </a:lnTo>
                <a:lnTo>
                  <a:pt x="100203" y="186804"/>
                </a:lnTo>
                <a:lnTo>
                  <a:pt x="100203" y="182638"/>
                </a:lnTo>
                <a:lnTo>
                  <a:pt x="167640" y="86080"/>
                </a:lnTo>
                <a:lnTo>
                  <a:pt x="171958" y="86080"/>
                </a:lnTo>
                <a:lnTo>
                  <a:pt x="171958" y="48768"/>
                </a:lnTo>
                <a:lnTo>
                  <a:pt x="167640" y="48768"/>
                </a:lnTo>
                <a:lnTo>
                  <a:pt x="165481" y="50965"/>
                </a:lnTo>
                <a:lnTo>
                  <a:pt x="165481" y="53162"/>
                </a:lnTo>
                <a:lnTo>
                  <a:pt x="78359" y="176047"/>
                </a:lnTo>
                <a:lnTo>
                  <a:pt x="76200" y="180441"/>
                </a:lnTo>
                <a:lnTo>
                  <a:pt x="76200" y="186804"/>
                </a:lnTo>
                <a:lnTo>
                  <a:pt x="23876" y="186804"/>
                </a:lnTo>
                <a:lnTo>
                  <a:pt x="23876" y="182410"/>
                </a:lnTo>
                <a:lnTo>
                  <a:pt x="25742" y="165696"/>
                </a:lnTo>
                <a:lnTo>
                  <a:pt x="32321" y="150825"/>
                </a:lnTo>
                <a:lnTo>
                  <a:pt x="44983" y="136372"/>
                </a:lnTo>
                <a:lnTo>
                  <a:pt x="65151" y="120878"/>
                </a:lnTo>
                <a:lnTo>
                  <a:pt x="93472" y="103289"/>
                </a:lnTo>
                <a:lnTo>
                  <a:pt x="111467" y="90690"/>
                </a:lnTo>
                <a:lnTo>
                  <a:pt x="123596" y="78295"/>
                </a:lnTo>
                <a:lnTo>
                  <a:pt x="130429" y="64668"/>
                </a:lnTo>
                <a:lnTo>
                  <a:pt x="132588" y="48348"/>
                </a:lnTo>
                <a:lnTo>
                  <a:pt x="128409" y="26885"/>
                </a:lnTo>
                <a:lnTo>
                  <a:pt x="122301" y="19773"/>
                </a:lnTo>
                <a:lnTo>
                  <a:pt x="115468" y="11823"/>
                </a:lnTo>
                <a:lnTo>
                  <a:pt x="93154" y="2921"/>
                </a:lnTo>
                <a:lnTo>
                  <a:pt x="60833" y="0"/>
                </a:lnTo>
                <a:lnTo>
                  <a:pt x="47472" y="76"/>
                </a:lnTo>
                <a:lnTo>
                  <a:pt x="33921" y="558"/>
                </a:lnTo>
                <a:lnTo>
                  <a:pt x="20764" y="1854"/>
                </a:lnTo>
                <a:lnTo>
                  <a:pt x="8636" y="4394"/>
                </a:lnTo>
                <a:lnTo>
                  <a:pt x="6477" y="4394"/>
                </a:lnTo>
                <a:lnTo>
                  <a:pt x="2159" y="6591"/>
                </a:lnTo>
                <a:lnTo>
                  <a:pt x="2159" y="21983"/>
                </a:lnTo>
                <a:lnTo>
                  <a:pt x="4318" y="24180"/>
                </a:lnTo>
                <a:lnTo>
                  <a:pt x="8636" y="24180"/>
                </a:lnTo>
                <a:lnTo>
                  <a:pt x="21983" y="22567"/>
                </a:lnTo>
                <a:lnTo>
                  <a:pt x="35534" y="21158"/>
                </a:lnTo>
                <a:lnTo>
                  <a:pt x="48691" y="20154"/>
                </a:lnTo>
                <a:lnTo>
                  <a:pt x="60833" y="19773"/>
                </a:lnTo>
                <a:lnTo>
                  <a:pt x="81737" y="21463"/>
                </a:lnTo>
                <a:lnTo>
                  <a:pt x="95923" y="26657"/>
                </a:lnTo>
                <a:lnTo>
                  <a:pt x="103987" y="35547"/>
                </a:lnTo>
                <a:lnTo>
                  <a:pt x="106553" y="48348"/>
                </a:lnTo>
                <a:lnTo>
                  <a:pt x="105143" y="59791"/>
                </a:lnTo>
                <a:lnTo>
                  <a:pt x="100266" y="68961"/>
                </a:lnTo>
                <a:lnTo>
                  <a:pt x="90906" y="77724"/>
                </a:lnTo>
                <a:lnTo>
                  <a:pt x="76073" y="87909"/>
                </a:lnTo>
                <a:lnTo>
                  <a:pt x="45593" y="107696"/>
                </a:lnTo>
                <a:lnTo>
                  <a:pt x="24752" y="123393"/>
                </a:lnTo>
                <a:lnTo>
                  <a:pt x="10604" y="140944"/>
                </a:lnTo>
                <a:lnTo>
                  <a:pt x="2540" y="160540"/>
                </a:lnTo>
                <a:lnTo>
                  <a:pt x="0" y="182410"/>
                </a:lnTo>
                <a:lnTo>
                  <a:pt x="0" y="206590"/>
                </a:lnTo>
                <a:lnTo>
                  <a:pt x="2159" y="208788"/>
                </a:lnTo>
                <a:lnTo>
                  <a:pt x="77177" y="208788"/>
                </a:lnTo>
                <a:lnTo>
                  <a:pt x="78359" y="211162"/>
                </a:lnTo>
                <a:lnTo>
                  <a:pt x="171958" y="211162"/>
                </a:lnTo>
                <a:lnTo>
                  <a:pt x="171958" y="268224"/>
                </a:lnTo>
                <a:lnTo>
                  <a:pt x="195961" y="268224"/>
                </a:lnTo>
                <a:lnTo>
                  <a:pt x="198120" y="266026"/>
                </a:lnTo>
                <a:lnTo>
                  <a:pt x="198120" y="211162"/>
                </a:lnTo>
                <a:lnTo>
                  <a:pt x="226441" y="211162"/>
                </a:lnTo>
                <a:lnTo>
                  <a:pt x="228600" y="208965"/>
                </a:lnTo>
                <a:lnTo>
                  <a:pt x="228600" y="189217"/>
                </a:lnTo>
                <a:close/>
              </a:path>
            </a:pathLst>
          </a:custGeom>
          <a:solidFill>
            <a:srgbClr val="468DC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140282" y="1044575"/>
          <a:ext cx="10203179" cy="5654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0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52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29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1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2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80060">
                <a:tc gridSpan="2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La</a:t>
                      </a:r>
                      <a:r>
                        <a:rPr sz="20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ng</a:t>
                      </a:r>
                      <a:r>
                        <a:rPr sz="20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20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20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20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963">
                <a:tc gridSpan="7">
                  <a:txBody>
                    <a:bodyPr/>
                    <a:lstStyle/>
                    <a:p>
                      <a:pPr marL="15240" marR="317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spc="-65" dirty="0">
                          <a:latin typeface="Calibri"/>
                          <a:cs typeface="Calibri"/>
                        </a:rPr>
                        <a:t>Tentukan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Golongan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Jabatan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untuk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masing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masing 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Jabatan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07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63">
                <a:tc gridSpan="7">
                  <a:txBody>
                    <a:bodyPr/>
                    <a:lstStyle/>
                    <a:p>
                      <a:pPr marL="2682875" marR="3175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2000" b="1" spc="-19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2000" b="1" spc="-4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000" b="1" spc="-3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2000" b="1" spc="-4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20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Stru</a:t>
                      </a:r>
                      <a:r>
                        <a:rPr sz="2000" b="1" spc="-15" dirty="0">
                          <a:latin typeface="Calibri"/>
                          <a:cs typeface="Calibri"/>
                        </a:rPr>
                        <a:t>kt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20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2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2000" b="1" spc="-4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2000" b="1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000" b="1" spc="-1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a Upah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963">
                <a:tc gridSpan="7">
                  <a:txBody>
                    <a:bodyPr/>
                    <a:lstStyle/>
                    <a:p>
                      <a:pPr marL="1653539" marR="317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2000" b="1" spc="-20" dirty="0">
                          <a:latin typeface="Calibri"/>
                          <a:cs typeface="Calibri"/>
                        </a:rPr>
                        <a:t>dengan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20" dirty="0">
                          <a:latin typeface="Calibri"/>
                          <a:cs typeface="Calibri"/>
                        </a:rPr>
                        <a:t>Urutan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25" dirty="0">
                          <a:latin typeface="Calibri"/>
                          <a:cs typeface="Calibri"/>
                        </a:rPr>
                        <a:t>Jabatan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20" dirty="0">
                          <a:latin typeface="Calibri"/>
                          <a:cs typeface="Calibri"/>
                        </a:rPr>
                        <a:t>Berdasarkan</a:t>
                      </a:r>
                      <a:r>
                        <a:rPr sz="20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25" dirty="0">
                          <a:latin typeface="Calibri"/>
                          <a:cs typeface="Calibri"/>
                        </a:rPr>
                        <a:t>Uraian</a:t>
                      </a:r>
                      <a:r>
                        <a:rPr sz="20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60" dirty="0">
                          <a:latin typeface="Calibri"/>
                          <a:cs typeface="Calibri"/>
                        </a:rPr>
                        <a:t>Tugas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0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195"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400" b="1" spc="-15" dirty="0">
                          <a:latin typeface="Calibri"/>
                          <a:cs typeface="Calibri"/>
                        </a:rPr>
                        <a:t>Jabatan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3848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ab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13384" marR="317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pah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4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400" b="1" spc="-6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eci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b="1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Rp)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42595" marR="317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Rp)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14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656590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Pembantu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tukang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58242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500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.00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3126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250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.00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,0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14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856615">
                        <a:lnSpc>
                          <a:spcPct val="100000"/>
                        </a:lnSpc>
                      </a:pPr>
                      <a:r>
                        <a:rPr sz="1800" spc="-1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58242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000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.00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3126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000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.00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,0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06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853440">
                        <a:lnSpc>
                          <a:spcPct val="100000"/>
                        </a:lnSpc>
                      </a:pPr>
                      <a:r>
                        <a:rPr sz="1800" spc="-1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58242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200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.00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3126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200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.00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,0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14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Mandor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58242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000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.00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3126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000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.00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,0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14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Arsitek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B083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B08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58242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000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.00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B08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3126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000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.00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,0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B08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709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468DC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468DC3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49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468DC3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pSp>
        <p:nvGrpSpPr>
          <p:cNvPr id="7" name="object 7"/>
          <p:cNvGrpSpPr/>
          <p:nvPr/>
        </p:nvGrpSpPr>
        <p:grpSpPr>
          <a:xfrm>
            <a:off x="11391900" y="6379464"/>
            <a:ext cx="485140" cy="215265"/>
            <a:chOff x="11391900" y="6379464"/>
            <a:chExt cx="485140" cy="215265"/>
          </a:xfrm>
        </p:grpSpPr>
        <p:sp>
          <p:nvSpPr>
            <p:cNvPr id="8" name="object 8"/>
            <p:cNvSpPr/>
            <p:nvPr/>
          </p:nvSpPr>
          <p:spPr>
            <a:xfrm>
              <a:off x="11391900" y="6379464"/>
              <a:ext cx="26034" cy="213360"/>
            </a:xfrm>
            <a:custGeom>
              <a:avLst/>
              <a:gdLst/>
              <a:ahLst/>
              <a:cxnLst/>
              <a:rect l="l" t="t" r="r" b="b"/>
              <a:pathLst>
                <a:path w="26034" h="213359">
                  <a:moveTo>
                    <a:pt x="25907" y="2197"/>
                  </a:moveTo>
                  <a:lnTo>
                    <a:pt x="0" y="2197"/>
                  </a:lnTo>
                  <a:lnTo>
                    <a:pt x="0" y="30797"/>
                  </a:lnTo>
                  <a:lnTo>
                    <a:pt x="2158" y="32994"/>
                  </a:lnTo>
                  <a:lnTo>
                    <a:pt x="23749" y="32994"/>
                  </a:lnTo>
                  <a:lnTo>
                    <a:pt x="25907" y="30797"/>
                  </a:lnTo>
                  <a:lnTo>
                    <a:pt x="25907" y="2197"/>
                  </a:lnTo>
                  <a:close/>
                </a:path>
                <a:path w="26034" h="213359">
                  <a:moveTo>
                    <a:pt x="23749" y="0"/>
                  </a:moveTo>
                  <a:lnTo>
                    <a:pt x="2158" y="0"/>
                  </a:lnTo>
                  <a:lnTo>
                    <a:pt x="2158" y="2197"/>
                  </a:lnTo>
                  <a:lnTo>
                    <a:pt x="23749" y="2197"/>
                  </a:lnTo>
                  <a:lnTo>
                    <a:pt x="23749" y="0"/>
                  </a:lnTo>
                  <a:close/>
                </a:path>
                <a:path w="26034" h="213359">
                  <a:moveTo>
                    <a:pt x="23749" y="59385"/>
                  </a:moveTo>
                  <a:lnTo>
                    <a:pt x="2158" y="59385"/>
                  </a:lnTo>
                  <a:lnTo>
                    <a:pt x="0" y="61582"/>
                  </a:lnTo>
                  <a:lnTo>
                    <a:pt x="0" y="208965"/>
                  </a:lnTo>
                  <a:lnTo>
                    <a:pt x="4318" y="213360"/>
                  </a:lnTo>
                  <a:lnTo>
                    <a:pt x="21590" y="213360"/>
                  </a:lnTo>
                  <a:lnTo>
                    <a:pt x="21590" y="211162"/>
                  </a:lnTo>
                  <a:lnTo>
                    <a:pt x="23749" y="211162"/>
                  </a:lnTo>
                  <a:lnTo>
                    <a:pt x="23749" y="208965"/>
                  </a:lnTo>
                  <a:lnTo>
                    <a:pt x="25907" y="208965"/>
                  </a:lnTo>
                  <a:lnTo>
                    <a:pt x="25907" y="61582"/>
                  </a:lnTo>
                  <a:lnTo>
                    <a:pt x="23749" y="61582"/>
                  </a:lnTo>
                  <a:lnTo>
                    <a:pt x="23749" y="59385"/>
                  </a:lnTo>
                  <a:close/>
                </a:path>
              </a:pathLst>
            </a:custGeom>
            <a:solidFill>
              <a:srgbClr val="468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54384" y="6380988"/>
              <a:ext cx="124968" cy="2133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11356" y="6435852"/>
              <a:ext cx="131064" cy="1584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69852" y="6435852"/>
              <a:ext cx="106679" cy="158496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8819260" y="6380988"/>
            <a:ext cx="2459990" cy="325120"/>
            <a:chOff x="8819260" y="6380988"/>
            <a:chExt cx="2459990" cy="325120"/>
          </a:xfrm>
        </p:grpSpPr>
        <p:sp>
          <p:nvSpPr>
            <p:cNvPr id="13" name="object 13"/>
            <p:cNvSpPr/>
            <p:nvPr/>
          </p:nvSpPr>
          <p:spPr>
            <a:xfrm>
              <a:off x="11157203" y="6380988"/>
              <a:ext cx="121920" cy="212090"/>
            </a:xfrm>
            <a:custGeom>
              <a:avLst/>
              <a:gdLst/>
              <a:ahLst/>
              <a:cxnLst/>
              <a:rect l="l" t="t" r="r" b="b"/>
              <a:pathLst>
                <a:path w="121920" h="212090">
                  <a:moveTo>
                    <a:pt x="89280" y="0"/>
                  </a:moveTo>
                  <a:lnTo>
                    <a:pt x="65277" y="0"/>
                  </a:lnTo>
                  <a:lnTo>
                    <a:pt x="48922" y="792"/>
                  </a:lnTo>
                  <a:lnTo>
                    <a:pt x="8251" y="18482"/>
                  </a:lnTo>
                  <a:lnTo>
                    <a:pt x="0" y="50749"/>
                  </a:lnTo>
                  <a:lnTo>
                    <a:pt x="404" y="58646"/>
                  </a:lnTo>
                  <a:lnTo>
                    <a:pt x="25782" y="97122"/>
                  </a:lnTo>
                  <a:lnTo>
                    <a:pt x="34798" y="103708"/>
                  </a:lnTo>
                  <a:lnTo>
                    <a:pt x="60960" y="123571"/>
                  </a:lnTo>
                  <a:lnTo>
                    <a:pt x="69723" y="127977"/>
                  </a:lnTo>
                  <a:lnTo>
                    <a:pt x="76200" y="132397"/>
                  </a:lnTo>
                  <a:lnTo>
                    <a:pt x="80518" y="136804"/>
                  </a:lnTo>
                  <a:lnTo>
                    <a:pt x="84963" y="141224"/>
                  </a:lnTo>
                  <a:lnTo>
                    <a:pt x="89280" y="145630"/>
                  </a:lnTo>
                  <a:lnTo>
                    <a:pt x="91440" y="152260"/>
                  </a:lnTo>
                  <a:lnTo>
                    <a:pt x="95757" y="156667"/>
                  </a:lnTo>
                  <a:lnTo>
                    <a:pt x="95757" y="161086"/>
                  </a:lnTo>
                  <a:lnTo>
                    <a:pt x="97917" y="165493"/>
                  </a:lnTo>
                  <a:lnTo>
                    <a:pt x="100202" y="169913"/>
                  </a:lnTo>
                  <a:lnTo>
                    <a:pt x="100202" y="187566"/>
                  </a:lnTo>
                  <a:lnTo>
                    <a:pt x="6476" y="187566"/>
                  </a:lnTo>
                  <a:lnTo>
                    <a:pt x="4318" y="189763"/>
                  </a:lnTo>
                  <a:lnTo>
                    <a:pt x="2159" y="189763"/>
                  </a:lnTo>
                  <a:lnTo>
                    <a:pt x="2159" y="207416"/>
                  </a:lnTo>
                  <a:lnTo>
                    <a:pt x="6476" y="211836"/>
                  </a:lnTo>
                  <a:lnTo>
                    <a:pt x="117601" y="211836"/>
                  </a:lnTo>
                  <a:lnTo>
                    <a:pt x="121920" y="207416"/>
                  </a:lnTo>
                  <a:lnTo>
                    <a:pt x="121920" y="183146"/>
                  </a:lnTo>
                  <a:lnTo>
                    <a:pt x="121142" y="171976"/>
                  </a:lnTo>
                  <a:lnTo>
                    <a:pt x="105308" y="133879"/>
                  </a:lnTo>
                  <a:lnTo>
                    <a:pt x="45720" y="86055"/>
                  </a:lnTo>
                  <a:lnTo>
                    <a:pt x="41401" y="81648"/>
                  </a:lnTo>
                  <a:lnTo>
                    <a:pt x="36956" y="79438"/>
                  </a:lnTo>
                  <a:lnTo>
                    <a:pt x="26162" y="68402"/>
                  </a:lnTo>
                  <a:lnTo>
                    <a:pt x="26162" y="63995"/>
                  </a:lnTo>
                  <a:lnTo>
                    <a:pt x="24002" y="61785"/>
                  </a:lnTo>
                  <a:lnTo>
                    <a:pt x="24002" y="39712"/>
                  </a:lnTo>
                  <a:lnTo>
                    <a:pt x="26162" y="33096"/>
                  </a:lnTo>
                  <a:lnTo>
                    <a:pt x="65277" y="22059"/>
                  </a:lnTo>
                  <a:lnTo>
                    <a:pt x="117601" y="22059"/>
                  </a:lnTo>
                  <a:lnTo>
                    <a:pt x="117601" y="6616"/>
                  </a:lnTo>
                  <a:lnTo>
                    <a:pt x="115443" y="6616"/>
                  </a:lnTo>
                  <a:lnTo>
                    <a:pt x="113156" y="4406"/>
                  </a:lnTo>
                  <a:lnTo>
                    <a:pt x="106679" y="2209"/>
                  </a:lnTo>
                  <a:lnTo>
                    <a:pt x="97917" y="2209"/>
                  </a:lnTo>
                  <a:lnTo>
                    <a:pt x="89280" y="0"/>
                  </a:lnTo>
                  <a:close/>
                </a:path>
                <a:path w="121920" h="212090">
                  <a:moveTo>
                    <a:pt x="117601" y="22059"/>
                  </a:moveTo>
                  <a:lnTo>
                    <a:pt x="89280" y="22059"/>
                  </a:lnTo>
                  <a:lnTo>
                    <a:pt x="97917" y="24269"/>
                  </a:lnTo>
                  <a:lnTo>
                    <a:pt x="104521" y="24269"/>
                  </a:lnTo>
                  <a:lnTo>
                    <a:pt x="113156" y="26479"/>
                  </a:lnTo>
                  <a:lnTo>
                    <a:pt x="117601" y="26479"/>
                  </a:lnTo>
                  <a:lnTo>
                    <a:pt x="117601" y="22059"/>
                  </a:lnTo>
                  <a:close/>
                </a:path>
              </a:pathLst>
            </a:custGeom>
            <a:solidFill>
              <a:srgbClr val="468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819260" y="6383540"/>
              <a:ext cx="2444750" cy="322580"/>
            </a:xfrm>
            <a:custGeom>
              <a:avLst/>
              <a:gdLst/>
              <a:ahLst/>
              <a:cxnLst/>
              <a:rect l="l" t="t" r="r" b="b"/>
              <a:pathLst>
                <a:path w="2444750" h="322579">
                  <a:moveTo>
                    <a:pt x="2444369" y="0"/>
                  </a:moveTo>
                  <a:lnTo>
                    <a:pt x="0" y="0"/>
                  </a:lnTo>
                  <a:lnTo>
                    <a:pt x="0" y="322059"/>
                  </a:lnTo>
                  <a:lnTo>
                    <a:pt x="2444369" y="322059"/>
                  </a:lnTo>
                  <a:lnTo>
                    <a:pt x="2444369" y="0"/>
                  </a:lnTo>
                  <a:close/>
                </a:path>
              </a:pathLst>
            </a:custGeom>
            <a:solidFill>
              <a:srgbClr val="E9E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99515" y="213817"/>
            <a:ext cx="64223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" dirty="0">
                <a:solidFill>
                  <a:srgbClr val="000000"/>
                </a:solidFill>
              </a:rPr>
              <a:t>Metode</a:t>
            </a:r>
            <a:r>
              <a:rPr sz="4400" spc="-40" dirty="0">
                <a:solidFill>
                  <a:srgbClr val="000000"/>
                </a:solidFill>
              </a:rPr>
              <a:t> </a:t>
            </a:r>
            <a:r>
              <a:rPr sz="4400" spc="-15" dirty="0">
                <a:solidFill>
                  <a:srgbClr val="000000"/>
                </a:solidFill>
              </a:rPr>
              <a:t>Ranking</a:t>
            </a:r>
            <a:r>
              <a:rPr sz="4400" spc="-35" dirty="0">
                <a:solidFill>
                  <a:srgbClr val="000000"/>
                </a:solidFill>
              </a:rPr>
              <a:t> </a:t>
            </a:r>
            <a:r>
              <a:rPr sz="4400" spc="-15" dirty="0">
                <a:solidFill>
                  <a:srgbClr val="000000"/>
                </a:solidFill>
              </a:rPr>
              <a:t>Sederhana</a:t>
            </a:r>
            <a:endParaRPr sz="4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247305" y="1319275"/>
          <a:ext cx="9610723" cy="38879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79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9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96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3494">
                <a:tc gridSpan="4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300" spc="-2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2300" spc="-35" dirty="0">
                          <a:latin typeface="Calibri"/>
                          <a:cs typeface="Calibri"/>
                        </a:rPr>
                        <a:t>ab</a:t>
                      </a:r>
                      <a:r>
                        <a:rPr sz="23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23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23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5" dirty="0">
                          <a:latin typeface="Calibri"/>
                          <a:cs typeface="Calibri"/>
                        </a:rPr>
                        <a:t>Stru</a:t>
                      </a:r>
                      <a:r>
                        <a:rPr sz="2300" spc="-2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2300" dirty="0">
                          <a:latin typeface="Calibri"/>
                          <a:cs typeface="Calibri"/>
                        </a:rPr>
                        <a:t>tur</a:t>
                      </a:r>
                      <a:r>
                        <a:rPr sz="23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5" dirty="0">
                          <a:latin typeface="Calibri"/>
                          <a:cs typeface="Calibri"/>
                        </a:rPr>
                        <a:t>da</a:t>
                      </a:r>
                      <a:r>
                        <a:rPr sz="2300" dirty="0">
                          <a:latin typeface="Calibri"/>
                          <a:cs typeface="Calibri"/>
                        </a:rPr>
                        <a:t>n </a:t>
                      </a:r>
                      <a:r>
                        <a:rPr sz="23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2300" spc="-5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2300" spc="-15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23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3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300" dirty="0">
                          <a:latin typeface="Calibri"/>
                          <a:cs typeface="Calibri"/>
                        </a:rPr>
                        <a:t>Upah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EDF0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6887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2300" spc="-20" dirty="0">
                          <a:latin typeface="Calibri"/>
                          <a:cs typeface="Calibri"/>
                        </a:rPr>
                        <a:t>Jabatan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EDF0F8"/>
                    </a:solidFill>
                  </a:tcPr>
                </a:tc>
                <a:tc>
                  <a:txBody>
                    <a:bodyPr/>
                    <a:lstStyle/>
                    <a:p>
                      <a:pPr marL="276225">
                        <a:lnSpc>
                          <a:spcPts val="2550"/>
                        </a:lnSpc>
                      </a:pPr>
                      <a:r>
                        <a:rPr sz="2300" spc="-20" dirty="0">
                          <a:latin typeface="Calibri"/>
                          <a:cs typeface="Calibri"/>
                        </a:rPr>
                        <a:t>Golongan</a:t>
                      </a:r>
                      <a:endParaRPr sz="2300">
                        <a:latin typeface="Calibri"/>
                        <a:cs typeface="Calibri"/>
                      </a:endParaRPr>
                    </a:p>
                    <a:p>
                      <a:pPr marL="38925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300" spc="-20" dirty="0">
                          <a:latin typeface="Calibri"/>
                          <a:cs typeface="Calibri"/>
                        </a:rPr>
                        <a:t>Jabatan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EDF0F8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23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2300" spc="-70" dirty="0">
                          <a:latin typeface="Calibri"/>
                          <a:cs typeface="Calibri"/>
                        </a:rPr>
                        <a:t> Terkecil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EDF0F8"/>
                    </a:solidFill>
                  </a:tcPr>
                </a:tc>
                <a:tc>
                  <a:txBody>
                    <a:bodyPr/>
                    <a:lstStyle/>
                    <a:p>
                      <a:pPr marL="41402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23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23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45" dirty="0">
                          <a:latin typeface="Calibri"/>
                          <a:cs typeface="Calibri"/>
                        </a:rPr>
                        <a:t>Terbesar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ED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493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2300" spc="-25" dirty="0">
                          <a:latin typeface="Calibri"/>
                          <a:cs typeface="Calibri"/>
                        </a:rPr>
                        <a:t>Pembantu</a:t>
                      </a:r>
                      <a:r>
                        <a:rPr sz="23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65" dirty="0">
                          <a:latin typeface="Calibri"/>
                          <a:cs typeface="Calibri"/>
                        </a:rPr>
                        <a:t>Tukang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R="756285" algn="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2300" dirty="0">
                          <a:latin typeface="Calibri"/>
                          <a:cs typeface="Calibri"/>
                        </a:rPr>
                        <a:t>1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2300" spc="-10" dirty="0">
                          <a:latin typeface="Calibri"/>
                          <a:cs typeface="Calibri"/>
                        </a:rPr>
                        <a:t>Rp1.500.000,-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2300" spc="-5" dirty="0">
                          <a:latin typeface="Calibri"/>
                          <a:cs typeface="Calibri"/>
                        </a:rPr>
                        <a:t>Rp2.250.000,-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621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2300" spc="-65" dirty="0">
                          <a:latin typeface="Calibri"/>
                          <a:cs typeface="Calibri"/>
                        </a:rPr>
                        <a:t>Tukang</a:t>
                      </a:r>
                      <a:r>
                        <a:rPr sz="23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20" dirty="0">
                          <a:latin typeface="Calibri"/>
                          <a:cs typeface="Calibri"/>
                        </a:rPr>
                        <a:t>Batu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300" dirty="0">
                          <a:latin typeface="Calibri"/>
                          <a:cs typeface="Calibri"/>
                        </a:rPr>
                        <a:t>2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431800">
                        <a:lnSpc>
                          <a:spcPct val="100000"/>
                        </a:lnSpc>
                      </a:pPr>
                      <a:r>
                        <a:rPr sz="2300" spc="-10" dirty="0">
                          <a:latin typeface="Calibri"/>
                          <a:cs typeface="Calibri"/>
                        </a:rPr>
                        <a:t>Rp2.000.000,-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4337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300" spc="-5" dirty="0">
                          <a:latin typeface="Calibri"/>
                          <a:cs typeface="Calibri"/>
                        </a:rPr>
                        <a:t>Rp3.200.000,-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494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2300" spc="-65" dirty="0">
                          <a:latin typeface="Calibri"/>
                          <a:cs typeface="Calibri"/>
                        </a:rPr>
                        <a:t>Tukang </a:t>
                      </a:r>
                      <a:r>
                        <a:rPr sz="2300" spc="-40" dirty="0">
                          <a:latin typeface="Calibri"/>
                          <a:cs typeface="Calibri"/>
                        </a:rPr>
                        <a:t>Kayu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494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2300" dirty="0">
                          <a:latin typeface="Calibri"/>
                          <a:cs typeface="Calibri"/>
                        </a:rPr>
                        <a:t>Mandor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R="756285" algn="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2300" dirty="0">
                          <a:latin typeface="Calibri"/>
                          <a:cs typeface="Calibri"/>
                        </a:rPr>
                        <a:t>3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2300" spc="-10" dirty="0">
                          <a:latin typeface="Calibri"/>
                          <a:cs typeface="Calibri"/>
                        </a:rPr>
                        <a:t>Rp3.000.000,-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2300" spc="-5" dirty="0">
                          <a:latin typeface="Calibri"/>
                          <a:cs typeface="Calibri"/>
                        </a:rPr>
                        <a:t>Rp4.000.000,-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3494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2300" spc="-20" dirty="0">
                          <a:latin typeface="Calibri"/>
                          <a:cs typeface="Calibri"/>
                        </a:rPr>
                        <a:t>Arsitek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R="755650" algn="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2300" dirty="0">
                          <a:latin typeface="Calibri"/>
                          <a:cs typeface="Calibri"/>
                        </a:rPr>
                        <a:t>4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2300" spc="-10" dirty="0">
                          <a:latin typeface="Calibri"/>
                          <a:cs typeface="Calibri"/>
                        </a:rPr>
                        <a:t>Rp6.000.000,-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2300" spc="-10" dirty="0">
                          <a:latin typeface="Calibri"/>
                          <a:cs typeface="Calibri"/>
                        </a:rPr>
                        <a:t>Rp8.000.000,-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99515" y="213817"/>
            <a:ext cx="64223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" dirty="0">
                <a:solidFill>
                  <a:srgbClr val="000000"/>
                </a:solidFill>
              </a:rPr>
              <a:t>Metode</a:t>
            </a:r>
            <a:r>
              <a:rPr sz="4400" spc="-40" dirty="0">
                <a:solidFill>
                  <a:srgbClr val="000000"/>
                </a:solidFill>
              </a:rPr>
              <a:t> </a:t>
            </a:r>
            <a:r>
              <a:rPr sz="4400" spc="-15" dirty="0">
                <a:solidFill>
                  <a:srgbClr val="000000"/>
                </a:solidFill>
              </a:rPr>
              <a:t>Ranking</a:t>
            </a:r>
            <a:r>
              <a:rPr sz="4400" spc="-35" dirty="0">
                <a:solidFill>
                  <a:srgbClr val="000000"/>
                </a:solidFill>
              </a:rPr>
              <a:t> </a:t>
            </a:r>
            <a:r>
              <a:rPr sz="4400" spc="-15" dirty="0">
                <a:solidFill>
                  <a:srgbClr val="000000"/>
                </a:solidFill>
              </a:rPr>
              <a:t>Sederhana</a:t>
            </a:r>
            <a:endParaRPr sz="4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2140" y="613917"/>
            <a:ext cx="34256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000000"/>
                </a:solidFill>
              </a:rPr>
              <a:t>TUGAS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1145844" y="1921205"/>
            <a:ext cx="9302974" cy="21602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spc="-5" dirty="0">
                <a:latin typeface="Calibri"/>
                <a:cs typeface="Calibri"/>
              </a:rPr>
              <a:t>Silahkan</a:t>
            </a:r>
            <a:r>
              <a:rPr sz="4000" spc="5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Anda  </a:t>
            </a:r>
            <a:r>
              <a:rPr sz="4000" spc="-10" dirty="0">
                <a:latin typeface="Calibri"/>
                <a:cs typeface="Calibri"/>
              </a:rPr>
              <a:t>buat</a:t>
            </a:r>
            <a:r>
              <a:rPr sz="4000" spc="-5" dirty="0">
                <a:latin typeface="Calibri"/>
                <a:cs typeface="Calibri"/>
              </a:rPr>
              <a:t> </a:t>
            </a:r>
            <a:r>
              <a:rPr sz="4000" spc="-10" dirty="0" err="1">
                <a:latin typeface="Calibri"/>
                <a:cs typeface="Calibri"/>
              </a:rPr>
              <a:t>sebagai</a:t>
            </a:r>
            <a:r>
              <a:rPr sz="4000" spc="455" dirty="0">
                <a:latin typeface="Calibri"/>
                <a:cs typeface="Calibri"/>
              </a:rPr>
              <a:t> </a:t>
            </a:r>
            <a:r>
              <a:rPr sz="4000" spc="-5" dirty="0" err="1">
                <a:latin typeface="Calibri"/>
                <a:cs typeface="Calibri"/>
              </a:rPr>
              <a:t>latihan</a:t>
            </a:r>
            <a:r>
              <a:rPr sz="4000" dirty="0">
                <a:latin typeface="Calibri"/>
                <a:cs typeface="Calibri"/>
              </a:rPr>
              <a:t>,</a:t>
            </a:r>
            <a:r>
              <a:rPr lang="en-US" sz="4000" spc="455" dirty="0">
                <a:latin typeface="Calibri"/>
                <a:cs typeface="Calibri"/>
              </a:rPr>
              <a:t> </a:t>
            </a:r>
            <a:r>
              <a:rPr sz="4000" spc="-5" dirty="0">
                <a:latin typeface="Calibri"/>
                <a:cs typeface="Calibri"/>
              </a:rPr>
              <a:t>minimal</a:t>
            </a:r>
            <a:r>
              <a:rPr sz="4000" spc="465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5</a:t>
            </a:r>
            <a:r>
              <a:rPr sz="4000" spc="10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sd</a:t>
            </a:r>
            <a:r>
              <a:rPr sz="4000" spc="-5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7</a:t>
            </a:r>
            <a:r>
              <a:rPr sz="4000" spc="455" dirty="0">
                <a:latin typeface="Calibri"/>
                <a:cs typeface="Calibri"/>
              </a:rPr>
              <a:t> </a:t>
            </a:r>
            <a:r>
              <a:rPr sz="4000" spc="-15" dirty="0">
                <a:latin typeface="Calibri"/>
                <a:cs typeface="Calibri"/>
              </a:rPr>
              <a:t>Posisi</a:t>
            </a:r>
            <a:r>
              <a:rPr sz="4000" spc="459" dirty="0">
                <a:latin typeface="Calibri"/>
                <a:cs typeface="Calibri"/>
              </a:rPr>
              <a:t> </a:t>
            </a:r>
            <a:r>
              <a:rPr sz="4000" spc="-5" dirty="0">
                <a:latin typeface="Calibri"/>
                <a:cs typeface="Calibri"/>
              </a:rPr>
              <a:t>di</a:t>
            </a:r>
            <a:r>
              <a:rPr sz="4000" spc="465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tempat</a:t>
            </a:r>
            <a:r>
              <a:rPr sz="4000" spc="20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Anda</a:t>
            </a:r>
            <a:r>
              <a:rPr sz="4000" spc="-20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bekerja.</a:t>
            </a:r>
            <a:endParaRPr sz="4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100455" algn="l"/>
              </a:tabLst>
            </a:pPr>
            <a:r>
              <a:rPr sz="4000" spc="-5" dirty="0" err="1">
                <a:latin typeface="Calibri"/>
                <a:cs typeface="Calibri"/>
              </a:rPr>
              <a:t>Gunaka</a:t>
            </a:r>
            <a:r>
              <a:rPr lang="en-US" sz="4000" spc="-5" dirty="0" err="1">
                <a:latin typeface="Calibri"/>
                <a:cs typeface="Calibri"/>
              </a:rPr>
              <a:t>n</a:t>
            </a:r>
            <a:r>
              <a:rPr lang="en-US" sz="4000" spc="-5" dirty="0">
                <a:latin typeface="Calibri"/>
                <a:cs typeface="Calibri"/>
              </a:rPr>
              <a:t> </a:t>
            </a:r>
            <a:r>
              <a:rPr sz="4000" spc="-10" dirty="0" err="1">
                <a:latin typeface="Calibri"/>
                <a:cs typeface="Calibri"/>
              </a:rPr>
              <a:t>metode</a:t>
            </a:r>
            <a:r>
              <a:rPr sz="4000" spc="15" dirty="0">
                <a:latin typeface="Calibri"/>
                <a:cs typeface="Calibri"/>
              </a:rPr>
              <a:t> </a:t>
            </a:r>
            <a:r>
              <a:rPr sz="4000" spc="-5" dirty="0">
                <a:latin typeface="Calibri"/>
                <a:cs typeface="Calibri"/>
              </a:rPr>
              <a:t>rangking</a:t>
            </a:r>
            <a:r>
              <a:rPr sz="4000" spc="-35" dirty="0">
                <a:latin typeface="Calibri"/>
                <a:cs typeface="Calibri"/>
              </a:rPr>
              <a:t> </a:t>
            </a:r>
            <a:r>
              <a:rPr sz="4000" spc="-5" dirty="0">
                <a:latin typeface="Calibri"/>
                <a:cs typeface="Calibri"/>
              </a:rPr>
              <a:t>sederhana.</a:t>
            </a:r>
            <a:endParaRPr sz="4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19A6A-1F40-94CD-36B7-18A36250C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34492"/>
          </a:xfrm>
        </p:spPr>
        <p:txBody>
          <a:bodyPr>
            <a:noAutofit/>
          </a:bodyPr>
          <a:lstStyle/>
          <a:p>
            <a:r>
              <a:rPr lang="en-US" sz="3200" dirty="0" err="1"/>
              <a:t>Struktur</a:t>
            </a:r>
            <a:r>
              <a:rPr lang="en-US" sz="3200" dirty="0"/>
              <a:t> </a:t>
            </a:r>
            <a:r>
              <a:rPr lang="en-US" sz="3200" dirty="0" err="1"/>
              <a:t>Upah</a:t>
            </a:r>
            <a:r>
              <a:rPr lang="en-US" sz="3200" dirty="0"/>
              <a:t> </a:t>
            </a:r>
            <a:r>
              <a:rPr lang="en-US" sz="3200" dirty="0" err="1"/>
              <a:t>berdasarkan</a:t>
            </a:r>
            <a:r>
              <a:rPr lang="en-US" sz="3200" dirty="0"/>
              <a:t> </a:t>
            </a:r>
            <a:r>
              <a:rPr lang="en-US" sz="3200" dirty="0" err="1"/>
              <a:t>Perpres</a:t>
            </a:r>
            <a:r>
              <a:rPr lang="en-US" sz="3200" dirty="0"/>
              <a:t> 8/2012 KKNI (</a:t>
            </a:r>
            <a:r>
              <a:rPr lang="en-US" sz="3200" dirty="0" err="1"/>
              <a:t>Kerangka</a:t>
            </a:r>
            <a:r>
              <a:rPr lang="en-US" sz="3200" dirty="0"/>
              <a:t> </a:t>
            </a:r>
            <a:r>
              <a:rPr lang="en-US" sz="3200" dirty="0" err="1"/>
              <a:t>Kualifikasi</a:t>
            </a:r>
            <a:r>
              <a:rPr lang="en-US" sz="3200" dirty="0"/>
              <a:t> Nasional Indonesia) </a:t>
            </a:r>
            <a:r>
              <a:rPr lang="en-US" sz="3200" dirty="0" err="1"/>
              <a:t>ditetapkan</a:t>
            </a:r>
            <a:r>
              <a:rPr lang="en-US" sz="3200" dirty="0"/>
              <a:t> </a:t>
            </a:r>
            <a:r>
              <a:rPr lang="en-US" sz="3200" dirty="0" err="1"/>
              <a:t>sebanyak</a:t>
            </a:r>
            <a:r>
              <a:rPr lang="en-US" sz="3200" dirty="0"/>
              <a:t> 9 level. 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 err="1">
                <a:highlight>
                  <a:srgbClr val="FFFF00"/>
                </a:highlight>
              </a:rPr>
              <a:t>Struktur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Upah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berpedoman</a:t>
            </a:r>
            <a:r>
              <a:rPr lang="en-US" sz="3200" dirty="0">
                <a:highlight>
                  <a:srgbClr val="FFFF00"/>
                </a:highlight>
              </a:rPr>
              <a:t> pada KKNI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A6FCD97-5C02-291F-F966-27CE77AB31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1786991"/>
              </p:ext>
            </p:extLst>
          </p:nvPr>
        </p:nvGraphicFramePr>
        <p:xfrm>
          <a:off x="945204" y="2186630"/>
          <a:ext cx="8811638" cy="370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4183">
                  <a:extLst>
                    <a:ext uri="{9D8B030D-6E8A-4147-A177-3AD203B41FA5}">
                      <a16:colId xmlns:a16="http://schemas.microsoft.com/office/drawing/2014/main" val="683573719"/>
                    </a:ext>
                  </a:extLst>
                </a:gridCol>
                <a:gridCol w="2441643">
                  <a:extLst>
                    <a:ext uri="{9D8B030D-6E8A-4147-A177-3AD203B41FA5}">
                      <a16:colId xmlns:a16="http://schemas.microsoft.com/office/drawing/2014/main" val="691738614"/>
                    </a:ext>
                  </a:extLst>
                </a:gridCol>
                <a:gridCol w="2247089">
                  <a:extLst>
                    <a:ext uri="{9D8B030D-6E8A-4147-A177-3AD203B41FA5}">
                      <a16:colId xmlns:a16="http://schemas.microsoft.com/office/drawing/2014/main" val="2320974631"/>
                    </a:ext>
                  </a:extLst>
                </a:gridCol>
                <a:gridCol w="2188723">
                  <a:extLst>
                    <a:ext uri="{9D8B030D-6E8A-4147-A177-3AD203B41FA5}">
                      <a16:colId xmlns:a16="http://schemas.microsoft.com/office/drawing/2014/main" val="11921310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Level </a:t>
                      </a:r>
                      <a:r>
                        <a:rPr lang="en-US" dirty="0" err="1"/>
                        <a:t>Jabatan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Indeks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Terendah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Indeks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Menengah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Indeks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Tertinggi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13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61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897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64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192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393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237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869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718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189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34937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BA865-F6BC-A268-2700-04F8C9B9E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ighlight>
                  <a:srgbClr val="FFFF00"/>
                </a:highlight>
              </a:rPr>
              <a:t>Skala </a:t>
            </a:r>
            <a:r>
              <a:rPr lang="en-US" dirty="0" err="1">
                <a:highlight>
                  <a:srgbClr val="FFFF00"/>
                </a:highlight>
              </a:rPr>
              <a:t>Upah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berpedoman</a:t>
            </a:r>
            <a:r>
              <a:rPr lang="en-US" dirty="0">
                <a:highlight>
                  <a:srgbClr val="FFFF00"/>
                </a:highlight>
              </a:rPr>
              <a:t> pada KKNI </a:t>
            </a:r>
            <a:br>
              <a:rPr lang="en-US" dirty="0"/>
            </a:br>
            <a:r>
              <a:rPr lang="en-US" dirty="0"/>
              <a:t>(x Rp 1.000) (</a:t>
            </a:r>
            <a:r>
              <a:rPr lang="en-US" dirty="0" err="1"/>
              <a:t>Semisal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Pengali</a:t>
            </a:r>
            <a:r>
              <a:rPr lang="en-US" dirty="0"/>
              <a:t>: Rp50.000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8B4B5-F1A7-66AB-4E16-9816B67D4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Level</a:t>
            </a:r>
            <a:endParaRPr lang="en-ID" sz="1800" b="0" i="0" u="none" strike="noStrike" dirty="0"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CDA2184-002D-3B98-890A-CFB19DEADE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329675"/>
              </p:ext>
            </p:extLst>
          </p:nvPr>
        </p:nvGraphicFramePr>
        <p:xfrm>
          <a:off x="1127328" y="1825625"/>
          <a:ext cx="7938852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4713">
                  <a:extLst>
                    <a:ext uri="{9D8B030D-6E8A-4147-A177-3AD203B41FA5}">
                      <a16:colId xmlns:a16="http://schemas.microsoft.com/office/drawing/2014/main" val="4038719805"/>
                    </a:ext>
                  </a:extLst>
                </a:gridCol>
                <a:gridCol w="1984713">
                  <a:extLst>
                    <a:ext uri="{9D8B030D-6E8A-4147-A177-3AD203B41FA5}">
                      <a16:colId xmlns:a16="http://schemas.microsoft.com/office/drawing/2014/main" val="3241093657"/>
                    </a:ext>
                  </a:extLst>
                </a:gridCol>
                <a:gridCol w="1984713">
                  <a:extLst>
                    <a:ext uri="{9D8B030D-6E8A-4147-A177-3AD203B41FA5}">
                      <a16:colId xmlns:a16="http://schemas.microsoft.com/office/drawing/2014/main" val="244077780"/>
                    </a:ext>
                  </a:extLst>
                </a:gridCol>
                <a:gridCol w="1984713">
                  <a:extLst>
                    <a:ext uri="{9D8B030D-6E8A-4147-A177-3AD203B41FA5}">
                      <a16:colId xmlns:a16="http://schemas.microsoft.com/office/drawing/2014/main" val="3179145988"/>
                    </a:ext>
                  </a:extLst>
                </a:gridCol>
              </a:tblGrid>
              <a:tr h="361214">
                <a:tc>
                  <a:txBody>
                    <a:bodyPr/>
                    <a:lstStyle/>
                    <a:p>
                      <a:r>
                        <a:rPr lang="en-US" dirty="0"/>
                        <a:t>Level </a:t>
                      </a:r>
                      <a:r>
                        <a:rPr lang="en-US" dirty="0" err="1"/>
                        <a:t>Jabatan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Indeks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terendah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Indeks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menengah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Indeks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tertinggi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796940"/>
                  </a:ext>
                </a:extLst>
              </a:tr>
              <a:tr h="36121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410842"/>
                  </a:ext>
                </a:extLst>
              </a:tr>
              <a:tr h="36121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33.000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36.000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243206"/>
                  </a:ext>
                </a:extLst>
              </a:tr>
              <a:tr h="36121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911523"/>
                  </a:ext>
                </a:extLst>
              </a:tr>
              <a:tr h="36121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674572"/>
                  </a:ext>
                </a:extLst>
              </a:tr>
              <a:tr h="36121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647494"/>
                  </a:ext>
                </a:extLst>
              </a:tr>
              <a:tr h="36121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557776"/>
                  </a:ext>
                </a:extLst>
              </a:tr>
              <a:tr h="36121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335174"/>
                  </a:ext>
                </a:extLst>
              </a:tr>
              <a:tr h="36121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46551"/>
                  </a:ext>
                </a:extLst>
              </a:tr>
              <a:tr h="36121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834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7664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7691" y="1817944"/>
            <a:ext cx="6026785" cy="277685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4400" b="1" spc="-25" dirty="0">
                <a:solidFill>
                  <a:srgbClr val="001F5F"/>
                </a:solidFill>
                <a:latin typeface="Calibri"/>
                <a:cs typeface="Calibri"/>
              </a:rPr>
              <a:t>Penyusunan</a:t>
            </a:r>
            <a:endParaRPr sz="4400">
              <a:latin typeface="Calibri"/>
              <a:cs typeface="Calibri"/>
            </a:endParaRPr>
          </a:p>
          <a:p>
            <a:pPr marL="12700">
              <a:lnSpc>
                <a:spcPts val="5145"/>
              </a:lnSpc>
              <a:spcBef>
                <a:spcPts val="600"/>
              </a:spcBef>
            </a:pPr>
            <a:r>
              <a:rPr sz="4400" b="1" spc="-15" dirty="0">
                <a:solidFill>
                  <a:srgbClr val="001F5F"/>
                </a:solidFill>
                <a:latin typeface="Calibri"/>
                <a:cs typeface="Calibri"/>
              </a:rPr>
              <a:t>STRUKTUR</a:t>
            </a:r>
            <a:r>
              <a:rPr sz="4400" b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001F5F"/>
                </a:solidFill>
                <a:latin typeface="Calibri"/>
                <a:cs typeface="Calibri"/>
              </a:rPr>
              <a:t>&amp;</a:t>
            </a:r>
            <a:r>
              <a:rPr sz="44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001F5F"/>
                </a:solidFill>
                <a:latin typeface="Calibri"/>
                <a:cs typeface="Calibri"/>
              </a:rPr>
              <a:t>SKALA</a:t>
            </a:r>
            <a:r>
              <a:rPr sz="44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b="1" spc="-130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endParaRPr sz="4400">
              <a:latin typeface="Calibri"/>
              <a:cs typeface="Calibri"/>
            </a:endParaRPr>
          </a:p>
          <a:p>
            <a:pPr marL="12700" marR="906144">
              <a:lnSpc>
                <a:spcPts val="4900"/>
              </a:lnSpc>
              <a:spcBef>
                <a:spcPts val="340"/>
              </a:spcBef>
            </a:pPr>
            <a:r>
              <a:rPr sz="4400" b="1" spc="-20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4400" b="1" spc="-1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001F5F"/>
                </a:solidFill>
                <a:latin typeface="Calibri"/>
                <a:cs typeface="Calibri"/>
              </a:rPr>
              <a:t>menggunakan </a:t>
            </a:r>
            <a:r>
              <a:rPr sz="4400" b="1" spc="-9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b="1" spc="-30" dirty="0">
                <a:solidFill>
                  <a:srgbClr val="001F5F"/>
                </a:solidFill>
                <a:latin typeface="Calibri"/>
                <a:cs typeface="Calibri"/>
              </a:rPr>
              <a:t>METODE</a:t>
            </a:r>
            <a:r>
              <a:rPr sz="4400" b="1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b="1" spc="-65" dirty="0">
                <a:solidFill>
                  <a:srgbClr val="001F5F"/>
                </a:solidFill>
                <a:latin typeface="Calibri"/>
                <a:cs typeface="Calibri"/>
              </a:rPr>
              <a:t>DUA</a:t>
            </a:r>
            <a:r>
              <a:rPr sz="4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001F5F"/>
                </a:solidFill>
                <a:latin typeface="Calibri"/>
                <a:cs typeface="Calibri"/>
              </a:rPr>
              <a:t>TITIK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9136" y="1143000"/>
            <a:ext cx="9253727" cy="4425696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4571" y="428066"/>
            <a:ext cx="22301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1F5F"/>
                </a:solidFill>
              </a:rPr>
              <a:t>LANGKAH</a:t>
            </a:r>
            <a:r>
              <a:rPr sz="3600" spc="-180" dirty="0">
                <a:solidFill>
                  <a:srgbClr val="001F5F"/>
                </a:solidFill>
              </a:rPr>
              <a:t> </a:t>
            </a:r>
            <a:r>
              <a:rPr sz="3600" dirty="0">
                <a:solidFill>
                  <a:srgbClr val="001F5F"/>
                </a:solidFill>
              </a:rPr>
              <a:t>1</a:t>
            </a:r>
            <a:endParaRPr sz="36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1694541" y="6502400"/>
            <a:ext cx="2317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35</a:t>
            </a:fld>
            <a:endParaRPr dirty="0">
              <a:solidFill>
                <a:srgbClr val="001F5F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8754" y="1356740"/>
            <a:ext cx="3321685" cy="3689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Siapkan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Daftar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 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 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terdiri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dari 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kolom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Nomor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Urut, </a:t>
            </a:r>
            <a:r>
              <a:rPr sz="1800" spc="-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Nama,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Jabatan,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Upah.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100" spc="-35" dirty="0">
                <a:solidFill>
                  <a:srgbClr val="001F5F"/>
                </a:solidFill>
                <a:latin typeface="Calibri Light"/>
                <a:cs typeface="Calibri Light"/>
              </a:rPr>
              <a:t>LANGKAH</a:t>
            </a:r>
            <a:r>
              <a:rPr sz="3100" spc="-12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100" spc="-5" dirty="0">
                <a:solidFill>
                  <a:srgbClr val="001F5F"/>
                </a:solidFill>
                <a:latin typeface="Calibri Light"/>
                <a:cs typeface="Calibri Light"/>
              </a:rPr>
              <a:t>2</a:t>
            </a:r>
            <a:endParaRPr sz="3100">
              <a:latin typeface="Calibri Light"/>
              <a:cs typeface="Calibri Light"/>
            </a:endParaRPr>
          </a:p>
          <a:p>
            <a:pPr marL="12700" marR="196215">
              <a:lnSpc>
                <a:spcPct val="100000"/>
              </a:lnSpc>
              <a:spcBef>
                <a:spcPts val="975"/>
              </a:spcBef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Urutkan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terendah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sampai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tertinggi.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50">
              <a:latin typeface="Calibri"/>
              <a:cs typeface="Calibri"/>
            </a:endParaRPr>
          </a:p>
          <a:p>
            <a:pPr marL="12700" marR="358775" algn="just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Sehingga didapat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daftar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seperti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pada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contoh Daftar Jabatan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di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samping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387340" y="167259"/>
          <a:ext cx="4680583" cy="6480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8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04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9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1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6342">
                <a:tc gridSpan="4">
                  <a:txBody>
                    <a:bodyPr/>
                    <a:lstStyle/>
                    <a:p>
                      <a:pPr marL="1270" algn="ct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ar</a:t>
                      </a:r>
                      <a:r>
                        <a:rPr sz="1200" spc="-9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469">
                <a:tc>
                  <a:txBody>
                    <a:bodyPr/>
                    <a:lstStyle/>
                    <a:p>
                      <a:pPr marL="635" algn="ctr">
                        <a:lnSpc>
                          <a:spcPts val="132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287020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320"/>
                        </a:lnSpc>
                      </a:pP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fi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1,575,000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Satpam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1,800,000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marL="635" algn="ct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CC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Satpam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1,800,000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Satpam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1,800,000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469"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0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1,800,000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1,800,000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</a:t>
                      </a:r>
                      <a:r>
                        <a:rPr sz="12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im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1,800,000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HH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Supir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1,800,000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Kasir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2,100,000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JJ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asir</a:t>
                      </a:r>
                      <a:r>
                        <a:rPr sz="12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2,100,000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6469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asir</a:t>
                      </a:r>
                      <a:r>
                        <a:rPr sz="12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2,100,000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</a:t>
                      </a:r>
                      <a:r>
                        <a:rPr sz="1200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mb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2,100,000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Logi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2,100,000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Logi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2,100,000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Umum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2,100,000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2,550,000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6469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QQ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ar</a:t>
                      </a:r>
                      <a:r>
                        <a:rPr sz="12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2,550,000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2,550,000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2,550,000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im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UU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im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VV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6469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WW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iso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9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XX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vi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12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em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el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YY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ar</a:t>
                      </a:r>
                      <a:r>
                        <a:rPr sz="12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6354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ZZ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96354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96367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AC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Logi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tik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7,500,000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96367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Umum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7,500,000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96367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2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96354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2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15,000,000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6808" y="189433"/>
            <a:ext cx="19405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spc="-5" dirty="0">
                <a:solidFill>
                  <a:srgbClr val="000000"/>
                </a:solidFill>
                <a:latin typeface="Calibri"/>
                <a:cs typeface="Calibri"/>
              </a:rPr>
              <a:t>LANGKAH</a:t>
            </a:r>
            <a:r>
              <a:rPr sz="3200" b="0" spc="-1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3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19941" y="6502400"/>
            <a:ext cx="1809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5B9BD3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9188" y="1204340"/>
            <a:ext cx="3284220" cy="1442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8595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Identifikasi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upah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yang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paling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kecil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upah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yang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paling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60" dirty="0">
                <a:latin typeface="Calibri"/>
                <a:cs typeface="Calibri"/>
              </a:rPr>
              <a:t>besar.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>
              <a:latin typeface="Calibri"/>
              <a:cs typeface="Calibri"/>
            </a:endParaRPr>
          </a:p>
          <a:p>
            <a:pPr marL="6858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Upah </a:t>
            </a:r>
            <a:r>
              <a:rPr sz="1800" spc="-65" dirty="0">
                <a:latin typeface="Calibri"/>
                <a:cs typeface="Calibri"/>
              </a:rPr>
              <a:t>Terkecil </a:t>
            </a:r>
            <a:r>
              <a:rPr sz="1800" dirty="0">
                <a:latin typeface="Calibri"/>
                <a:cs typeface="Calibri"/>
              </a:rPr>
              <a:t>= Rp1.575.000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85" dirty="0">
                <a:latin typeface="Calibri"/>
                <a:cs typeface="Calibri"/>
              </a:rPr>
              <a:t>T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25" dirty="0">
                <a:latin typeface="Calibri"/>
                <a:cs typeface="Calibri"/>
              </a:rPr>
              <a:t>b</a:t>
            </a:r>
            <a:r>
              <a:rPr sz="1800" spc="-20" dirty="0">
                <a:latin typeface="Calibri"/>
                <a:cs typeface="Calibri"/>
              </a:rPr>
              <a:t>es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Rp15.000.000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387340" y="167259"/>
          <a:ext cx="4680583" cy="6480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8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04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9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1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6342">
                <a:tc gridSpan="4">
                  <a:txBody>
                    <a:bodyPr/>
                    <a:lstStyle/>
                    <a:p>
                      <a:pPr marL="1270" algn="ctr">
                        <a:lnSpc>
                          <a:spcPts val="132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ar</a:t>
                      </a:r>
                      <a:r>
                        <a:rPr sz="12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Ja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Upah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469">
                <a:tc>
                  <a:txBody>
                    <a:bodyPr/>
                    <a:lstStyle/>
                    <a:p>
                      <a:pPr marL="635" algn="ctr">
                        <a:lnSpc>
                          <a:spcPts val="132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No.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287020">
                        <a:lnSpc>
                          <a:spcPts val="132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320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Jabatan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ts val="132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p)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fi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1,575,000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AF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BB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Satpam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1,800,000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marL="635" algn="ctr">
                        <a:lnSpc>
                          <a:spcPts val="132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CC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Satpam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1,800,000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DD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Satpam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1,800,000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469"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0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asi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Lo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1,800,000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FF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asi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1,800,000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GG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asi</a:t>
                      </a:r>
                      <a:r>
                        <a:rPr sz="12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im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1,800,000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HH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Supir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1,800,000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II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Kasir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2,100,000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JJ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asir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2,100,000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6469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KK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asir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2,100,000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LL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asi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mb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2,100,000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MM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Logi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2,100,000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NN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Logi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2,100,000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OO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Umum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2,100,000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PP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IT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2,550,000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6469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QQ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ar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2,550,000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RR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2,550,000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SS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2,550,000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TT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si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im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UU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si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im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VV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6469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WW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iso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IT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6342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XX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vi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2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em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634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25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ar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7,000,000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6354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ZZ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7,000,000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96354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7,000,000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96367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AC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Logi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tik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7,500,000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96367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Umum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7,500,000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96367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IT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8,000,000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96354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15,000,000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AF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61417"/>
            <a:ext cx="12192000" cy="6696709"/>
            <a:chOff x="0" y="161417"/>
            <a:chExt cx="12192000" cy="6696709"/>
          </a:xfrm>
        </p:grpSpPr>
        <p:sp>
          <p:nvSpPr>
            <p:cNvPr id="3" name="object 3"/>
            <p:cNvSpPr/>
            <p:nvPr/>
          </p:nvSpPr>
          <p:spPr>
            <a:xfrm>
              <a:off x="5791200" y="358114"/>
              <a:ext cx="13970" cy="6298565"/>
            </a:xfrm>
            <a:custGeom>
              <a:avLst/>
              <a:gdLst/>
              <a:ahLst/>
              <a:cxnLst/>
              <a:rect l="l" t="t" r="r" b="b"/>
              <a:pathLst>
                <a:path w="13970" h="6298565">
                  <a:moveTo>
                    <a:pt x="13715" y="0"/>
                  </a:moveTo>
                  <a:lnTo>
                    <a:pt x="0" y="0"/>
                  </a:lnTo>
                  <a:lnTo>
                    <a:pt x="0" y="6298184"/>
                  </a:lnTo>
                  <a:lnTo>
                    <a:pt x="13715" y="6298184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731254" y="354850"/>
              <a:ext cx="2333625" cy="6301740"/>
            </a:xfrm>
            <a:custGeom>
              <a:avLst/>
              <a:gdLst/>
              <a:ahLst/>
              <a:cxnLst/>
              <a:rect l="l" t="t" r="r" b="b"/>
              <a:pathLst>
                <a:path w="2333625" h="6301740">
                  <a:moveTo>
                    <a:pt x="12700" y="206997"/>
                  </a:moveTo>
                  <a:lnTo>
                    <a:pt x="0" y="206997"/>
                  </a:lnTo>
                  <a:lnTo>
                    <a:pt x="0" y="6301448"/>
                  </a:lnTo>
                  <a:lnTo>
                    <a:pt x="12700" y="6301448"/>
                  </a:lnTo>
                  <a:lnTo>
                    <a:pt x="12700" y="206997"/>
                  </a:lnTo>
                  <a:close/>
                </a:path>
                <a:path w="2333625" h="6301740">
                  <a:moveTo>
                    <a:pt x="12700" y="0"/>
                  </a:moveTo>
                  <a:lnTo>
                    <a:pt x="0" y="0"/>
                  </a:lnTo>
                  <a:lnTo>
                    <a:pt x="0" y="12687"/>
                  </a:lnTo>
                  <a:lnTo>
                    <a:pt x="12700" y="12687"/>
                  </a:lnTo>
                  <a:lnTo>
                    <a:pt x="12700" y="0"/>
                  </a:lnTo>
                  <a:close/>
                </a:path>
                <a:path w="2333625" h="6301740">
                  <a:moveTo>
                    <a:pt x="2333625" y="3289"/>
                  </a:moveTo>
                  <a:lnTo>
                    <a:pt x="2320925" y="3289"/>
                  </a:lnTo>
                  <a:lnTo>
                    <a:pt x="2320925" y="6301448"/>
                  </a:lnTo>
                  <a:lnTo>
                    <a:pt x="2333625" y="6301448"/>
                  </a:lnTo>
                  <a:lnTo>
                    <a:pt x="2333625" y="3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4197" y="5075364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4">
                  <a:moveTo>
                    <a:pt x="0" y="0"/>
                  </a:moveTo>
                  <a:lnTo>
                    <a:pt x="5714" y="0"/>
                  </a:lnTo>
                </a:path>
              </a:pathLst>
            </a:custGeom>
            <a:ln w="419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94197" y="5076812"/>
              <a:ext cx="5715" cy="2540"/>
            </a:xfrm>
            <a:custGeom>
              <a:avLst/>
              <a:gdLst/>
              <a:ahLst/>
              <a:cxnLst/>
              <a:rect l="l" t="t" r="r" b="b"/>
              <a:pathLst>
                <a:path w="5714" h="2539">
                  <a:moveTo>
                    <a:pt x="0" y="2095"/>
                  </a:moveTo>
                  <a:lnTo>
                    <a:pt x="5714" y="2095"/>
                  </a:lnTo>
                </a:path>
                <a:path w="5714" h="2539">
                  <a:moveTo>
                    <a:pt x="0" y="0"/>
                  </a:moveTo>
                  <a:lnTo>
                    <a:pt x="5714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94197" y="5081777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4">
                  <a:moveTo>
                    <a:pt x="0" y="0"/>
                  </a:moveTo>
                  <a:lnTo>
                    <a:pt x="5334" y="0"/>
                  </a:lnTo>
                </a:path>
              </a:pathLst>
            </a:custGeom>
            <a:ln w="48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94197" y="527199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4">
                  <a:moveTo>
                    <a:pt x="0" y="0"/>
                  </a:moveTo>
                  <a:lnTo>
                    <a:pt x="5714" y="0"/>
                  </a:lnTo>
                </a:path>
              </a:pathLst>
            </a:custGeom>
            <a:ln w="41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94197" y="5273408"/>
              <a:ext cx="5715" cy="2540"/>
            </a:xfrm>
            <a:custGeom>
              <a:avLst/>
              <a:gdLst/>
              <a:ahLst/>
              <a:cxnLst/>
              <a:rect l="l" t="t" r="r" b="b"/>
              <a:pathLst>
                <a:path w="5714" h="2539">
                  <a:moveTo>
                    <a:pt x="0" y="2063"/>
                  </a:moveTo>
                  <a:lnTo>
                    <a:pt x="5714" y="2063"/>
                  </a:lnTo>
                </a:path>
                <a:path w="5714" h="2539">
                  <a:moveTo>
                    <a:pt x="0" y="0"/>
                  </a:moveTo>
                  <a:lnTo>
                    <a:pt x="5714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94197" y="5278627"/>
              <a:ext cx="5715" cy="196215"/>
            </a:xfrm>
            <a:custGeom>
              <a:avLst/>
              <a:gdLst/>
              <a:ahLst/>
              <a:cxnLst/>
              <a:rect l="l" t="t" r="r" b="b"/>
              <a:pathLst>
                <a:path w="5714" h="196214">
                  <a:moveTo>
                    <a:pt x="0" y="0"/>
                  </a:moveTo>
                  <a:lnTo>
                    <a:pt x="5334" y="0"/>
                  </a:lnTo>
                </a:path>
                <a:path w="5714" h="196214">
                  <a:moveTo>
                    <a:pt x="0" y="189484"/>
                  </a:moveTo>
                  <a:lnTo>
                    <a:pt x="5334" y="189484"/>
                  </a:lnTo>
                </a:path>
                <a:path w="5714" h="196214">
                  <a:moveTo>
                    <a:pt x="0" y="195834"/>
                  </a:moveTo>
                  <a:lnTo>
                    <a:pt x="5334" y="195834"/>
                  </a:lnTo>
                </a:path>
              </a:pathLst>
            </a:custGeom>
            <a:ln w="4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94197" y="5664673"/>
              <a:ext cx="5715" cy="2540"/>
            </a:xfrm>
            <a:custGeom>
              <a:avLst/>
              <a:gdLst/>
              <a:ahLst/>
              <a:cxnLst/>
              <a:rect l="l" t="t" r="r" b="b"/>
              <a:pathLst>
                <a:path w="5714" h="2539">
                  <a:moveTo>
                    <a:pt x="0" y="2079"/>
                  </a:moveTo>
                  <a:lnTo>
                    <a:pt x="5714" y="2079"/>
                  </a:lnTo>
                </a:path>
                <a:path w="5714" h="2539">
                  <a:moveTo>
                    <a:pt x="0" y="0"/>
                  </a:moveTo>
                  <a:lnTo>
                    <a:pt x="5714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94197" y="5665851"/>
              <a:ext cx="5715" cy="2540"/>
            </a:xfrm>
            <a:custGeom>
              <a:avLst/>
              <a:gdLst/>
              <a:ahLst/>
              <a:cxnLst/>
              <a:rect l="l" t="t" r="r" b="b"/>
              <a:pathLst>
                <a:path w="5714" h="2539">
                  <a:moveTo>
                    <a:pt x="0" y="2079"/>
                  </a:moveTo>
                  <a:lnTo>
                    <a:pt x="5714" y="2079"/>
                  </a:lnTo>
                </a:path>
                <a:path w="5714" h="2539">
                  <a:moveTo>
                    <a:pt x="0" y="0"/>
                  </a:moveTo>
                  <a:lnTo>
                    <a:pt x="5714" y="0"/>
                  </a:lnTo>
                </a:path>
              </a:pathLst>
            </a:custGeom>
            <a:ln w="33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94197" y="567156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4">
                  <a:moveTo>
                    <a:pt x="0" y="0"/>
                  </a:moveTo>
                  <a:lnTo>
                    <a:pt x="5334" y="0"/>
                  </a:lnTo>
                </a:path>
              </a:pathLst>
            </a:custGeom>
            <a:ln w="47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94197" y="5861265"/>
              <a:ext cx="5715" cy="2540"/>
            </a:xfrm>
            <a:custGeom>
              <a:avLst/>
              <a:gdLst/>
              <a:ahLst/>
              <a:cxnLst/>
              <a:rect l="l" t="t" r="r" b="b"/>
              <a:pathLst>
                <a:path w="5714" h="2539">
                  <a:moveTo>
                    <a:pt x="0" y="2082"/>
                  </a:moveTo>
                  <a:lnTo>
                    <a:pt x="5714" y="2082"/>
                  </a:lnTo>
                </a:path>
                <a:path w="5714" h="2539">
                  <a:moveTo>
                    <a:pt x="0" y="0"/>
                  </a:moveTo>
                  <a:lnTo>
                    <a:pt x="5714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94197" y="5862446"/>
              <a:ext cx="5715" cy="2540"/>
            </a:xfrm>
            <a:custGeom>
              <a:avLst/>
              <a:gdLst/>
              <a:ahLst/>
              <a:cxnLst/>
              <a:rect l="l" t="t" r="r" b="b"/>
              <a:pathLst>
                <a:path w="5714" h="2539">
                  <a:moveTo>
                    <a:pt x="0" y="2082"/>
                  </a:moveTo>
                  <a:lnTo>
                    <a:pt x="5714" y="2082"/>
                  </a:lnTo>
                </a:path>
                <a:path w="5714" h="2539">
                  <a:moveTo>
                    <a:pt x="0" y="0"/>
                  </a:moveTo>
                  <a:lnTo>
                    <a:pt x="5714" y="0"/>
                  </a:lnTo>
                </a:path>
              </a:pathLst>
            </a:custGeom>
            <a:ln w="34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94197" y="586816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4">
                  <a:moveTo>
                    <a:pt x="0" y="0"/>
                  </a:moveTo>
                  <a:lnTo>
                    <a:pt x="5334" y="0"/>
                  </a:lnTo>
                </a:path>
              </a:pathLst>
            </a:custGeom>
            <a:ln w="47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394197" y="605686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4">
                  <a:moveTo>
                    <a:pt x="0" y="0"/>
                  </a:moveTo>
                  <a:lnTo>
                    <a:pt x="5714" y="0"/>
                  </a:lnTo>
                </a:path>
              </a:pathLst>
            </a:custGeom>
            <a:ln w="415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94197" y="6058281"/>
              <a:ext cx="5715" cy="2540"/>
            </a:xfrm>
            <a:custGeom>
              <a:avLst/>
              <a:gdLst/>
              <a:ahLst/>
              <a:cxnLst/>
              <a:rect l="l" t="t" r="r" b="b"/>
              <a:pathLst>
                <a:path w="5714" h="2539">
                  <a:moveTo>
                    <a:pt x="0" y="2079"/>
                  </a:moveTo>
                  <a:lnTo>
                    <a:pt x="5714" y="2079"/>
                  </a:lnTo>
                </a:path>
                <a:path w="5714" h="2539">
                  <a:moveTo>
                    <a:pt x="0" y="0"/>
                  </a:moveTo>
                  <a:lnTo>
                    <a:pt x="5714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94197" y="6064757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4">
                  <a:moveTo>
                    <a:pt x="0" y="0"/>
                  </a:moveTo>
                  <a:lnTo>
                    <a:pt x="5334" y="0"/>
                  </a:lnTo>
                </a:path>
              </a:pathLst>
            </a:custGeom>
            <a:ln w="47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94197" y="6253457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4">
                  <a:moveTo>
                    <a:pt x="0" y="0"/>
                  </a:moveTo>
                  <a:lnTo>
                    <a:pt x="5714" y="0"/>
                  </a:lnTo>
                </a:path>
              </a:pathLst>
            </a:custGeom>
            <a:ln w="415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94197" y="6254876"/>
              <a:ext cx="5715" cy="2540"/>
            </a:xfrm>
            <a:custGeom>
              <a:avLst/>
              <a:gdLst/>
              <a:ahLst/>
              <a:cxnLst/>
              <a:rect l="l" t="t" r="r" b="b"/>
              <a:pathLst>
                <a:path w="5714" h="2539">
                  <a:moveTo>
                    <a:pt x="0" y="2079"/>
                  </a:moveTo>
                  <a:lnTo>
                    <a:pt x="5714" y="2079"/>
                  </a:lnTo>
                </a:path>
                <a:path w="5714" h="2539">
                  <a:moveTo>
                    <a:pt x="0" y="0"/>
                  </a:moveTo>
                  <a:lnTo>
                    <a:pt x="5714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394197" y="626135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4">
                  <a:moveTo>
                    <a:pt x="0" y="0"/>
                  </a:moveTo>
                  <a:lnTo>
                    <a:pt x="5334" y="0"/>
                  </a:lnTo>
                </a:path>
              </a:pathLst>
            </a:custGeom>
            <a:ln w="47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94197" y="6450054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4">
                  <a:moveTo>
                    <a:pt x="0" y="0"/>
                  </a:moveTo>
                  <a:lnTo>
                    <a:pt x="5714" y="0"/>
                  </a:lnTo>
                </a:path>
              </a:pathLst>
            </a:custGeom>
            <a:ln w="415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394197" y="6451472"/>
              <a:ext cx="5715" cy="2540"/>
            </a:xfrm>
            <a:custGeom>
              <a:avLst/>
              <a:gdLst/>
              <a:ahLst/>
              <a:cxnLst/>
              <a:rect l="l" t="t" r="r" b="b"/>
              <a:pathLst>
                <a:path w="5714" h="2539">
                  <a:moveTo>
                    <a:pt x="0" y="2079"/>
                  </a:moveTo>
                  <a:lnTo>
                    <a:pt x="5714" y="2079"/>
                  </a:lnTo>
                </a:path>
                <a:path w="5714" h="2539">
                  <a:moveTo>
                    <a:pt x="0" y="0"/>
                  </a:moveTo>
                  <a:lnTo>
                    <a:pt x="5714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394197" y="6456426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4">
                  <a:moveTo>
                    <a:pt x="0" y="0"/>
                  </a:moveTo>
                  <a:lnTo>
                    <a:pt x="5334" y="0"/>
                  </a:lnTo>
                </a:path>
              </a:pathLst>
            </a:custGeom>
            <a:ln w="47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393435" y="161518"/>
              <a:ext cx="12700" cy="6495415"/>
            </a:xfrm>
            <a:custGeom>
              <a:avLst/>
              <a:gdLst/>
              <a:ahLst/>
              <a:cxnLst/>
              <a:rect l="l" t="t" r="r" b="b"/>
              <a:pathLst>
                <a:path w="12700" h="6495415">
                  <a:moveTo>
                    <a:pt x="12191" y="0"/>
                  </a:moveTo>
                  <a:lnTo>
                    <a:pt x="0" y="0"/>
                  </a:lnTo>
                  <a:lnTo>
                    <a:pt x="0" y="6494907"/>
                  </a:lnTo>
                  <a:lnTo>
                    <a:pt x="12191" y="6494907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073385" y="161544"/>
              <a:ext cx="12700" cy="6495415"/>
            </a:xfrm>
            <a:custGeom>
              <a:avLst/>
              <a:gdLst/>
              <a:ahLst/>
              <a:cxnLst/>
              <a:rect l="l" t="t" r="r" b="b"/>
              <a:pathLst>
                <a:path w="12700" h="6495415">
                  <a:moveTo>
                    <a:pt x="0" y="6494881"/>
                  </a:moveTo>
                  <a:lnTo>
                    <a:pt x="12700" y="6494881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64948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393435" y="164592"/>
              <a:ext cx="4692650" cy="0"/>
            </a:xfrm>
            <a:custGeom>
              <a:avLst/>
              <a:gdLst/>
              <a:ahLst/>
              <a:cxnLst/>
              <a:rect l="l" t="t" r="r" b="b"/>
              <a:pathLst>
                <a:path w="4692650">
                  <a:moveTo>
                    <a:pt x="0" y="0"/>
                  </a:moveTo>
                  <a:lnTo>
                    <a:pt x="4692395" y="0"/>
                  </a:lnTo>
                </a:path>
              </a:pathLst>
            </a:custGeom>
            <a:ln w="632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394197" y="6646646"/>
              <a:ext cx="6350" cy="2540"/>
            </a:xfrm>
            <a:custGeom>
              <a:avLst/>
              <a:gdLst/>
              <a:ahLst/>
              <a:cxnLst/>
              <a:rect l="l" t="t" r="r" b="b"/>
              <a:pathLst>
                <a:path w="6350" h="2540">
                  <a:moveTo>
                    <a:pt x="0" y="0"/>
                  </a:moveTo>
                  <a:lnTo>
                    <a:pt x="5968" y="0"/>
                  </a:lnTo>
                </a:path>
                <a:path w="6350" h="2540">
                  <a:moveTo>
                    <a:pt x="0" y="2362"/>
                  </a:moveTo>
                  <a:lnTo>
                    <a:pt x="5968" y="2362"/>
                  </a:lnTo>
                </a:path>
              </a:pathLst>
            </a:custGeom>
            <a:ln w="416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394197" y="6653021"/>
              <a:ext cx="4692650" cy="0"/>
            </a:xfrm>
            <a:custGeom>
              <a:avLst/>
              <a:gdLst/>
              <a:ahLst/>
              <a:cxnLst/>
              <a:rect l="l" t="t" r="r" b="b"/>
              <a:pathLst>
                <a:path w="4692650">
                  <a:moveTo>
                    <a:pt x="0" y="0"/>
                  </a:moveTo>
                  <a:lnTo>
                    <a:pt x="4692396" y="0"/>
                  </a:lnTo>
                </a:path>
              </a:pathLst>
            </a:custGeom>
            <a:ln w="47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791200" y="358139"/>
              <a:ext cx="13970" cy="6297295"/>
            </a:xfrm>
            <a:custGeom>
              <a:avLst/>
              <a:gdLst/>
              <a:ahLst/>
              <a:cxnLst/>
              <a:rect l="l" t="t" r="r" b="b"/>
              <a:pathLst>
                <a:path w="13970" h="6297295">
                  <a:moveTo>
                    <a:pt x="13715" y="0"/>
                  </a:moveTo>
                  <a:lnTo>
                    <a:pt x="0" y="0"/>
                  </a:lnTo>
                  <a:lnTo>
                    <a:pt x="0" y="6296914"/>
                  </a:lnTo>
                  <a:lnTo>
                    <a:pt x="13715" y="6296914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731254" y="354850"/>
              <a:ext cx="2333625" cy="6300470"/>
            </a:xfrm>
            <a:custGeom>
              <a:avLst/>
              <a:gdLst/>
              <a:ahLst/>
              <a:cxnLst/>
              <a:rect l="l" t="t" r="r" b="b"/>
              <a:pathLst>
                <a:path w="2333625" h="6300470">
                  <a:moveTo>
                    <a:pt x="12700" y="206997"/>
                  </a:moveTo>
                  <a:lnTo>
                    <a:pt x="0" y="206997"/>
                  </a:lnTo>
                  <a:lnTo>
                    <a:pt x="0" y="6300203"/>
                  </a:lnTo>
                  <a:lnTo>
                    <a:pt x="12700" y="6300203"/>
                  </a:lnTo>
                  <a:lnTo>
                    <a:pt x="12700" y="206997"/>
                  </a:lnTo>
                  <a:close/>
                </a:path>
                <a:path w="2333625" h="6300470">
                  <a:moveTo>
                    <a:pt x="12700" y="0"/>
                  </a:moveTo>
                  <a:lnTo>
                    <a:pt x="0" y="0"/>
                  </a:lnTo>
                  <a:lnTo>
                    <a:pt x="0" y="12687"/>
                  </a:lnTo>
                  <a:lnTo>
                    <a:pt x="12700" y="12687"/>
                  </a:lnTo>
                  <a:lnTo>
                    <a:pt x="12700" y="0"/>
                  </a:lnTo>
                  <a:close/>
                </a:path>
                <a:path w="2333625" h="6300470">
                  <a:moveTo>
                    <a:pt x="2333625" y="3289"/>
                  </a:moveTo>
                  <a:lnTo>
                    <a:pt x="2320925" y="3289"/>
                  </a:lnTo>
                  <a:lnTo>
                    <a:pt x="2320925" y="6300203"/>
                  </a:lnTo>
                  <a:lnTo>
                    <a:pt x="2333625" y="6300203"/>
                  </a:lnTo>
                  <a:lnTo>
                    <a:pt x="2333625" y="3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96484" y="364236"/>
              <a:ext cx="0" cy="294005"/>
            </a:xfrm>
            <a:custGeom>
              <a:avLst/>
              <a:gdLst/>
              <a:ahLst/>
              <a:cxnLst/>
              <a:rect l="l" t="t" r="r" b="b"/>
              <a:pathLst>
                <a:path h="294005">
                  <a:moveTo>
                    <a:pt x="0" y="0"/>
                  </a:moveTo>
                  <a:lnTo>
                    <a:pt x="0" y="197738"/>
                  </a:lnTo>
                </a:path>
                <a:path h="294005">
                  <a:moveTo>
                    <a:pt x="0" y="3175"/>
                  </a:moveTo>
                  <a:lnTo>
                    <a:pt x="0" y="197738"/>
                  </a:lnTo>
                </a:path>
                <a:path h="294005">
                  <a:moveTo>
                    <a:pt x="0" y="102108"/>
                  </a:moveTo>
                  <a:lnTo>
                    <a:pt x="0" y="197738"/>
                  </a:lnTo>
                </a:path>
                <a:path h="294005">
                  <a:moveTo>
                    <a:pt x="0" y="198500"/>
                  </a:moveTo>
                  <a:lnTo>
                    <a:pt x="0" y="293624"/>
                  </a:lnTo>
                </a:path>
              </a:pathLst>
            </a:custGeom>
            <a:ln w="5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93499" y="557910"/>
              <a:ext cx="6350" cy="982344"/>
            </a:xfrm>
            <a:custGeom>
              <a:avLst/>
              <a:gdLst/>
              <a:ahLst/>
              <a:cxnLst/>
              <a:rect l="l" t="t" r="r" b="b"/>
              <a:pathLst>
                <a:path w="6350" h="982344">
                  <a:moveTo>
                    <a:pt x="0" y="0"/>
                  </a:moveTo>
                  <a:lnTo>
                    <a:pt x="5967" y="0"/>
                  </a:lnTo>
                </a:path>
                <a:path w="6350" h="982344">
                  <a:moveTo>
                    <a:pt x="0" y="6350"/>
                  </a:moveTo>
                  <a:lnTo>
                    <a:pt x="5967" y="6350"/>
                  </a:lnTo>
                </a:path>
                <a:path w="6350" h="982344">
                  <a:moveTo>
                    <a:pt x="0" y="196468"/>
                  </a:moveTo>
                  <a:lnTo>
                    <a:pt x="5967" y="196468"/>
                  </a:lnTo>
                </a:path>
                <a:path w="6350" h="982344">
                  <a:moveTo>
                    <a:pt x="0" y="202818"/>
                  </a:moveTo>
                  <a:lnTo>
                    <a:pt x="5967" y="202818"/>
                  </a:lnTo>
                </a:path>
                <a:path w="6350" h="982344">
                  <a:moveTo>
                    <a:pt x="0" y="392938"/>
                  </a:moveTo>
                  <a:lnTo>
                    <a:pt x="5967" y="392938"/>
                  </a:lnTo>
                </a:path>
                <a:path w="6350" h="982344">
                  <a:moveTo>
                    <a:pt x="0" y="399288"/>
                  </a:moveTo>
                  <a:lnTo>
                    <a:pt x="5967" y="399288"/>
                  </a:lnTo>
                </a:path>
                <a:path w="6350" h="982344">
                  <a:moveTo>
                    <a:pt x="0" y="589406"/>
                  </a:moveTo>
                  <a:lnTo>
                    <a:pt x="5967" y="589406"/>
                  </a:lnTo>
                </a:path>
                <a:path w="6350" h="982344">
                  <a:moveTo>
                    <a:pt x="0" y="595756"/>
                  </a:moveTo>
                  <a:lnTo>
                    <a:pt x="5967" y="595756"/>
                  </a:lnTo>
                </a:path>
                <a:path w="6350" h="982344">
                  <a:moveTo>
                    <a:pt x="0" y="785876"/>
                  </a:moveTo>
                  <a:lnTo>
                    <a:pt x="5967" y="785876"/>
                  </a:lnTo>
                </a:path>
                <a:path w="6350" h="982344">
                  <a:moveTo>
                    <a:pt x="0" y="792226"/>
                  </a:moveTo>
                  <a:lnTo>
                    <a:pt x="5967" y="792226"/>
                  </a:lnTo>
                </a:path>
                <a:path w="6350" h="982344">
                  <a:moveTo>
                    <a:pt x="0" y="982344"/>
                  </a:moveTo>
                  <a:lnTo>
                    <a:pt x="5967" y="982344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96484" y="1543430"/>
              <a:ext cx="0" cy="292735"/>
            </a:xfrm>
            <a:custGeom>
              <a:avLst/>
              <a:gdLst/>
              <a:ahLst/>
              <a:cxnLst/>
              <a:rect l="l" t="t" r="r" b="b"/>
              <a:pathLst>
                <a:path h="292735">
                  <a:moveTo>
                    <a:pt x="0" y="0"/>
                  </a:moveTo>
                  <a:lnTo>
                    <a:pt x="0" y="196596"/>
                  </a:lnTo>
                </a:path>
                <a:path h="292735">
                  <a:moveTo>
                    <a:pt x="0" y="3175"/>
                  </a:moveTo>
                  <a:lnTo>
                    <a:pt x="0" y="196596"/>
                  </a:lnTo>
                </a:path>
                <a:path h="292735">
                  <a:moveTo>
                    <a:pt x="0" y="197358"/>
                  </a:moveTo>
                  <a:lnTo>
                    <a:pt x="0" y="292481"/>
                  </a:lnTo>
                </a:path>
              </a:pathLst>
            </a:custGeom>
            <a:ln w="5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93499" y="1742313"/>
              <a:ext cx="6350" cy="975994"/>
            </a:xfrm>
            <a:custGeom>
              <a:avLst/>
              <a:gdLst/>
              <a:ahLst/>
              <a:cxnLst/>
              <a:rect l="l" t="t" r="r" b="b"/>
              <a:pathLst>
                <a:path w="6350" h="975994">
                  <a:moveTo>
                    <a:pt x="0" y="0"/>
                  </a:moveTo>
                  <a:lnTo>
                    <a:pt x="5967" y="0"/>
                  </a:lnTo>
                </a:path>
                <a:path w="6350" h="975994">
                  <a:moveTo>
                    <a:pt x="0" y="190119"/>
                  </a:moveTo>
                  <a:lnTo>
                    <a:pt x="5967" y="190119"/>
                  </a:lnTo>
                </a:path>
                <a:path w="6350" h="975994">
                  <a:moveTo>
                    <a:pt x="0" y="196469"/>
                  </a:moveTo>
                  <a:lnTo>
                    <a:pt x="5967" y="196469"/>
                  </a:lnTo>
                </a:path>
                <a:path w="6350" h="975994">
                  <a:moveTo>
                    <a:pt x="0" y="386588"/>
                  </a:moveTo>
                  <a:lnTo>
                    <a:pt x="5967" y="386588"/>
                  </a:lnTo>
                </a:path>
                <a:path w="6350" h="975994">
                  <a:moveTo>
                    <a:pt x="0" y="392938"/>
                  </a:moveTo>
                  <a:lnTo>
                    <a:pt x="5967" y="392938"/>
                  </a:lnTo>
                </a:path>
                <a:path w="6350" h="975994">
                  <a:moveTo>
                    <a:pt x="0" y="583057"/>
                  </a:moveTo>
                  <a:lnTo>
                    <a:pt x="5967" y="583057"/>
                  </a:lnTo>
                </a:path>
                <a:path w="6350" h="975994">
                  <a:moveTo>
                    <a:pt x="0" y="589407"/>
                  </a:moveTo>
                  <a:lnTo>
                    <a:pt x="5967" y="589407"/>
                  </a:lnTo>
                </a:path>
                <a:path w="6350" h="975994">
                  <a:moveTo>
                    <a:pt x="0" y="779526"/>
                  </a:moveTo>
                  <a:lnTo>
                    <a:pt x="5967" y="779526"/>
                  </a:lnTo>
                </a:path>
                <a:path w="6350" h="975994">
                  <a:moveTo>
                    <a:pt x="0" y="785876"/>
                  </a:moveTo>
                  <a:lnTo>
                    <a:pt x="5967" y="785876"/>
                  </a:lnTo>
                </a:path>
                <a:path w="6350" h="975994">
                  <a:moveTo>
                    <a:pt x="0" y="975995"/>
                  </a:moveTo>
                  <a:lnTo>
                    <a:pt x="5967" y="975995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396484" y="2721483"/>
              <a:ext cx="0" cy="292735"/>
            </a:xfrm>
            <a:custGeom>
              <a:avLst/>
              <a:gdLst/>
              <a:ahLst/>
              <a:cxnLst/>
              <a:rect l="l" t="t" r="r" b="b"/>
              <a:pathLst>
                <a:path h="292735">
                  <a:moveTo>
                    <a:pt x="0" y="0"/>
                  </a:moveTo>
                  <a:lnTo>
                    <a:pt x="0" y="196595"/>
                  </a:lnTo>
                </a:path>
                <a:path h="292735">
                  <a:moveTo>
                    <a:pt x="0" y="3175"/>
                  </a:moveTo>
                  <a:lnTo>
                    <a:pt x="0" y="196595"/>
                  </a:lnTo>
                </a:path>
                <a:path h="292735">
                  <a:moveTo>
                    <a:pt x="0" y="197357"/>
                  </a:moveTo>
                  <a:lnTo>
                    <a:pt x="0" y="292353"/>
                  </a:lnTo>
                </a:path>
              </a:pathLst>
            </a:custGeom>
            <a:ln w="5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393499" y="2920365"/>
              <a:ext cx="6350" cy="779780"/>
            </a:xfrm>
            <a:custGeom>
              <a:avLst/>
              <a:gdLst/>
              <a:ahLst/>
              <a:cxnLst/>
              <a:rect l="l" t="t" r="r" b="b"/>
              <a:pathLst>
                <a:path w="6350" h="779779">
                  <a:moveTo>
                    <a:pt x="0" y="0"/>
                  </a:moveTo>
                  <a:lnTo>
                    <a:pt x="5967" y="0"/>
                  </a:lnTo>
                </a:path>
                <a:path w="6350" h="779779">
                  <a:moveTo>
                    <a:pt x="0" y="190119"/>
                  </a:moveTo>
                  <a:lnTo>
                    <a:pt x="5967" y="190119"/>
                  </a:lnTo>
                </a:path>
                <a:path w="6350" h="779779">
                  <a:moveTo>
                    <a:pt x="0" y="196469"/>
                  </a:moveTo>
                  <a:lnTo>
                    <a:pt x="5967" y="196469"/>
                  </a:lnTo>
                </a:path>
                <a:path w="6350" h="779779">
                  <a:moveTo>
                    <a:pt x="0" y="386461"/>
                  </a:moveTo>
                  <a:lnTo>
                    <a:pt x="5967" y="386461"/>
                  </a:lnTo>
                </a:path>
                <a:path w="6350" h="779779">
                  <a:moveTo>
                    <a:pt x="0" y="392811"/>
                  </a:moveTo>
                  <a:lnTo>
                    <a:pt x="5967" y="392811"/>
                  </a:lnTo>
                </a:path>
                <a:path w="6350" h="779779">
                  <a:moveTo>
                    <a:pt x="0" y="582930"/>
                  </a:moveTo>
                  <a:lnTo>
                    <a:pt x="5967" y="582930"/>
                  </a:lnTo>
                </a:path>
                <a:path w="6350" h="779779">
                  <a:moveTo>
                    <a:pt x="0" y="589280"/>
                  </a:moveTo>
                  <a:lnTo>
                    <a:pt x="5967" y="589280"/>
                  </a:lnTo>
                </a:path>
                <a:path w="6350" h="779779">
                  <a:moveTo>
                    <a:pt x="0" y="779272"/>
                  </a:moveTo>
                  <a:lnTo>
                    <a:pt x="5967" y="779272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96484" y="3702812"/>
              <a:ext cx="0" cy="294005"/>
            </a:xfrm>
            <a:custGeom>
              <a:avLst/>
              <a:gdLst/>
              <a:ahLst/>
              <a:cxnLst/>
              <a:rect l="l" t="t" r="r" b="b"/>
              <a:pathLst>
                <a:path h="294004">
                  <a:moveTo>
                    <a:pt x="0" y="0"/>
                  </a:moveTo>
                  <a:lnTo>
                    <a:pt x="0" y="196595"/>
                  </a:lnTo>
                </a:path>
                <a:path h="294004">
                  <a:moveTo>
                    <a:pt x="0" y="3175"/>
                  </a:moveTo>
                  <a:lnTo>
                    <a:pt x="0" y="196595"/>
                  </a:lnTo>
                </a:path>
                <a:path h="294004">
                  <a:moveTo>
                    <a:pt x="0" y="198881"/>
                  </a:moveTo>
                  <a:lnTo>
                    <a:pt x="0" y="293877"/>
                  </a:lnTo>
                </a:path>
              </a:pathLst>
            </a:custGeom>
            <a:ln w="5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93499" y="3896995"/>
              <a:ext cx="6350" cy="981075"/>
            </a:xfrm>
            <a:custGeom>
              <a:avLst/>
              <a:gdLst/>
              <a:ahLst/>
              <a:cxnLst/>
              <a:rect l="l" t="t" r="r" b="b"/>
              <a:pathLst>
                <a:path w="6350" h="981075">
                  <a:moveTo>
                    <a:pt x="0" y="0"/>
                  </a:moveTo>
                  <a:lnTo>
                    <a:pt x="5967" y="0"/>
                  </a:lnTo>
                </a:path>
                <a:path w="6350" h="981075">
                  <a:moveTo>
                    <a:pt x="0" y="6349"/>
                  </a:moveTo>
                  <a:lnTo>
                    <a:pt x="5967" y="6349"/>
                  </a:lnTo>
                </a:path>
                <a:path w="6350" h="981075">
                  <a:moveTo>
                    <a:pt x="0" y="196214"/>
                  </a:moveTo>
                  <a:lnTo>
                    <a:pt x="5967" y="196214"/>
                  </a:lnTo>
                </a:path>
                <a:path w="6350" h="981075">
                  <a:moveTo>
                    <a:pt x="0" y="202564"/>
                  </a:moveTo>
                  <a:lnTo>
                    <a:pt x="5967" y="202564"/>
                  </a:lnTo>
                </a:path>
                <a:path w="6350" h="981075">
                  <a:moveTo>
                    <a:pt x="0" y="392429"/>
                  </a:moveTo>
                  <a:lnTo>
                    <a:pt x="5967" y="392429"/>
                  </a:lnTo>
                </a:path>
                <a:path w="6350" h="981075">
                  <a:moveTo>
                    <a:pt x="0" y="398779"/>
                  </a:moveTo>
                  <a:lnTo>
                    <a:pt x="5967" y="398779"/>
                  </a:lnTo>
                </a:path>
                <a:path w="6350" h="981075">
                  <a:moveTo>
                    <a:pt x="0" y="588644"/>
                  </a:moveTo>
                  <a:lnTo>
                    <a:pt x="5967" y="588644"/>
                  </a:lnTo>
                </a:path>
                <a:path w="6350" h="981075">
                  <a:moveTo>
                    <a:pt x="0" y="594994"/>
                  </a:moveTo>
                  <a:lnTo>
                    <a:pt x="5967" y="594994"/>
                  </a:lnTo>
                </a:path>
                <a:path w="6350" h="981075">
                  <a:moveTo>
                    <a:pt x="0" y="784859"/>
                  </a:moveTo>
                  <a:lnTo>
                    <a:pt x="5967" y="784859"/>
                  </a:lnTo>
                </a:path>
                <a:path w="6350" h="981075">
                  <a:moveTo>
                    <a:pt x="0" y="791209"/>
                  </a:moveTo>
                  <a:lnTo>
                    <a:pt x="5967" y="791209"/>
                  </a:lnTo>
                </a:path>
                <a:path w="6350" h="981075">
                  <a:moveTo>
                    <a:pt x="0" y="981074"/>
                  </a:moveTo>
                  <a:lnTo>
                    <a:pt x="5967" y="981074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96484" y="4881245"/>
              <a:ext cx="0" cy="294005"/>
            </a:xfrm>
            <a:custGeom>
              <a:avLst/>
              <a:gdLst/>
              <a:ahLst/>
              <a:cxnLst/>
              <a:rect l="l" t="t" r="r" b="b"/>
              <a:pathLst>
                <a:path h="294004">
                  <a:moveTo>
                    <a:pt x="0" y="0"/>
                  </a:moveTo>
                  <a:lnTo>
                    <a:pt x="0" y="196341"/>
                  </a:lnTo>
                </a:path>
                <a:path h="294004">
                  <a:moveTo>
                    <a:pt x="0" y="3174"/>
                  </a:moveTo>
                  <a:lnTo>
                    <a:pt x="0" y="196341"/>
                  </a:lnTo>
                </a:path>
                <a:path h="294004">
                  <a:moveTo>
                    <a:pt x="0" y="198500"/>
                  </a:moveTo>
                  <a:lnTo>
                    <a:pt x="0" y="293623"/>
                  </a:lnTo>
                </a:path>
              </a:pathLst>
            </a:custGeom>
            <a:ln w="5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393499" y="5075046"/>
              <a:ext cx="6350" cy="399415"/>
            </a:xfrm>
            <a:custGeom>
              <a:avLst/>
              <a:gdLst/>
              <a:ahLst/>
              <a:cxnLst/>
              <a:rect l="l" t="t" r="r" b="b"/>
              <a:pathLst>
                <a:path w="6350" h="399414">
                  <a:moveTo>
                    <a:pt x="0" y="0"/>
                  </a:moveTo>
                  <a:lnTo>
                    <a:pt x="5967" y="0"/>
                  </a:lnTo>
                </a:path>
                <a:path w="6350" h="399414">
                  <a:moveTo>
                    <a:pt x="0" y="6350"/>
                  </a:moveTo>
                  <a:lnTo>
                    <a:pt x="5967" y="6350"/>
                  </a:lnTo>
                </a:path>
                <a:path w="6350" h="399414">
                  <a:moveTo>
                    <a:pt x="0" y="196214"/>
                  </a:moveTo>
                  <a:lnTo>
                    <a:pt x="5967" y="196214"/>
                  </a:lnTo>
                </a:path>
                <a:path w="6350" h="399414">
                  <a:moveTo>
                    <a:pt x="0" y="202564"/>
                  </a:moveTo>
                  <a:lnTo>
                    <a:pt x="5967" y="202564"/>
                  </a:lnTo>
                </a:path>
                <a:path w="6350" h="399414">
                  <a:moveTo>
                    <a:pt x="0" y="392556"/>
                  </a:moveTo>
                  <a:lnTo>
                    <a:pt x="5967" y="392556"/>
                  </a:lnTo>
                </a:path>
                <a:path w="6350" h="399414">
                  <a:moveTo>
                    <a:pt x="0" y="398906"/>
                  </a:moveTo>
                  <a:lnTo>
                    <a:pt x="5967" y="398906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396484" y="56606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68"/>
                  </a:moveTo>
                  <a:lnTo>
                    <a:pt x="2983" y="3168"/>
                  </a:lnTo>
                </a:path>
              </a:pathLst>
            </a:custGeom>
            <a:ln w="633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396484" y="566698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75"/>
                  </a:moveTo>
                  <a:lnTo>
                    <a:pt x="2983" y="3175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396484" y="58569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68"/>
                  </a:moveTo>
                  <a:lnTo>
                    <a:pt x="2983" y="3168"/>
                  </a:lnTo>
                </a:path>
              </a:pathLst>
            </a:custGeom>
            <a:ln w="633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396484" y="586325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75"/>
                  </a:moveTo>
                  <a:lnTo>
                    <a:pt x="2983" y="3175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396484" y="605318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68"/>
                  </a:moveTo>
                  <a:lnTo>
                    <a:pt x="2983" y="3168"/>
                  </a:lnTo>
                </a:path>
              </a:pathLst>
            </a:custGeom>
            <a:ln w="633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393499" y="6062700"/>
              <a:ext cx="6350" cy="196850"/>
            </a:xfrm>
            <a:custGeom>
              <a:avLst/>
              <a:gdLst/>
              <a:ahLst/>
              <a:cxnLst/>
              <a:rect l="l" t="t" r="r" b="b"/>
              <a:pathLst>
                <a:path w="6350" h="196850">
                  <a:moveTo>
                    <a:pt x="0" y="0"/>
                  </a:moveTo>
                  <a:lnTo>
                    <a:pt x="5967" y="0"/>
                  </a:lnTo>
                </a:path>
                <a:path w="6350" h="196850">
                  <a:moveTo>
                    <a:pt x="0" y="189928"/>
                  </a:moveTo>
                  <a:lnTo>
                    <a:pt x="5967" y="189928"/>
                  </a:lnTo>
                </a:path>
                <a:path w="6350" h="196850">
                  <a:moveTo>
                    <a:pt x="0" y="196278"/>
                  </a:moveTo>
                  <a:lnTo>
                    <a:pt x="5967" y="196278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396484" y="644573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74"/>
                  </a:moveTo>
                  <a:lnTo>
                    <a:pt x="2983" y="3174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396484" y="645208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74"/>
                  </a:moveTo>
                  <a:lnTo>
                    <a:pt x="2983" y="3174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393435" y="161544"/>
              <a:ext cx="12700" cy="6494145"/>
            </a:xfrm>
            <a:custGeom>
              <a:avLst/>
              <a:gdLst/>
              <a:ahLst/>
              <a:cxnLst/>
              <a:rect l="l" t="t" r="r" b="b"/>
              <a:pathLst>
                <a:path w="12700" h="6494145">
                  <a:moveTo>
                    <a:pt x="12191" y="0"/>
                  </a:moveTo>
                  <a:lnTo>
                    <a:pt x="0" y="0"/>
                  </a:lnTo>
                  <a:lnTo>
                    <a:pt x="0" y="6493636"/>
                  </a:lnTo>
                  <a:lnTo>
                    <a:pt x="12191" y="6493636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0073385" y="161544"/>
              <a:ext cx="12700" cy="6494145"/>
            </a:xfrm>
            <a:custGeom>
              <a:avLst/>
              <a:gdLst/>
              <a:ahLst/>
              <a:cxnLst/>
              <a:rect l="l" t="t" r="r" b="b"/>
              <a:pathLst>
                <a:path w="12700" h="6494145">
                  <a:moveTo>
                    <a:pt x="0" y="6493636"/>
                  </a:moveTo>
                  <a:lnTo>
                    <a:pt x="12700" y="6493636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64936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393435" y="164592"/>
              <a:ext cx="4692650" cy="0"/>
            </a:xfrm>
            <a:custGeom>
              <a:avLst/>
              <a:gdLst/>
              <a:ahLst/>
              <a:cxnLst/>
              <a:rect l="l" t="t" r="r" b="b"/>
              <a:pathLst>
                <a:path w="4692650">
                  <a:moveTo>
                    <a:pt x="0" y="0"/>
                  </a:moveTo>
                  <a:lnTo>
                    <a:pt x="4692395" y="0"/>
                  </a:lnTo>
                </a:path>
              </a:pathLst>
            </a:custGeom>
            <a:ln w="632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396484" y="6641592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983" y="3809"/>
                  </a:moveTo>
                  <a:lnTo>
                    <a:pt x="2983" y="3809"/>
                  </a:lnTo>
                </a:path>
              </a:pathLst>
            </a:custGeom>
            <a:ln w="76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393435" y="6652259"/>
              <a:ext cx="4692650" cy="0"/>
            </a:xfrm>
            <a:custGeom>
              <a:avLst/>
              <a:gdLst/>
              <a:ahLst/>
              <a:cxnLst/>
              <a:rect l="l" t="t" r="r" b="b"/>
              <a:pathLst>
                <a:path w="4692650">
                  <a:moveTo>
                    <a:pt x="0" y="0"/>
                  </a:moveTo>
                  <a:lnTo>
                    <a:pt x="4692395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791200" y="358139"/>
              <a:ext cx="13970" cy="6297295"/>
            </a:xfrm>
            <a:custGeom>
              <a:avLst/>
              <a:gdLst/>
              <a:ahLst/>
              <a:cxnLst/>
              <a:rect l="l" t="t" r="r" b="b"/>
              <a:pathLst>
                <a:path w="13970" h="6297295">
                  <a:moveTo>
                    <a:pt x="13715" y="0"/>
                  </a:moveTo>
                  <a:lnTo>
                    <a:pt x="0" y="0"/>
                  </a:lnTo>
                  <a:lnTo>
                    <a:pt x="0" y="6296914"/>
                  </a:lnTo>
                  <a:lnTo>
                    <a:pt x="13715" y="6296914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731254" y="354850"/>
              <a:ext cx="2333625" cy="6300470"/>
            </a:xfrm>
            <a:custGeom>
              <a:avLst/>
              <a:gdLst/>
              <a:ahLst/>
              <a:cxnLst/>
              <a:rect l="l" t="t" r="r" b="b"/>
              <a:pathLst>
                <a:path w="2333625" h="6300470">
                  <a:moveTo>
                    <a:pt x="12700" y="206997"/>
                  </a:moveTo>
                  <a:lnTo>
                    <a:pt x="0" y="206997"/>
                  </a:lnTo>
                  <a:lnTo>
                    <a:pt x="0" y="6300203"/>
                  </a:lnTo>
                  <a:lnTo>
                    <a:pt x="12700" y="6300203"/>
                  </a:lnTo>
                  <a:lnTo>
                    <a:pt x="12700" y="206997"/>
                  </a:lnTo>
                  <a:close/>
                </a:path>
                <a:path w="2333625" h="6300470">
                  <a:moveTo>
                    <a:pt x="12700" y="0"/>
                  </a:moveTo>
                  <a:lnTo>
                    <a:pt x="0" y="0"/>
                  </a:lnTo>
                  <a:lnTo>
                    <a:pt x="0" y="12687"/>
                  </a:lnTo>
                  <a:lnTo>
                    <a:pt x="12700" y="12687"/>
                  </a:lnTo>
                  <a:lnTo>
                    <a:pt x="12700" y="0"/>
                  </a:lnTo>
                  <a:close/>
                </a:path>
                <a:path w="2333625" h="6300470">
                  <a:moveTo>
                    <a:pt x="2333625" y="3289"/>
                  </a:moveTo>
                  <a:lnTo>
                    <a:pt x="2320925" y="3289"/>
                  </a:lnTo>
                  <a:lnTo>
                    <a:pt x="2320925" y="6300203"/>
                  </a:lnTo>
                  <a:lnTo>
                    <a:pt x="2333625" y="6300203"/>
                  </a:lnTo>
                  <a:lnTo>
                    <a:pt x="2333625" y="3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396484" y="364236"/>
              <a:ext cx="0" cy="294005"/>
            </a:xfrm>
            <a:custGeom>
              <a:avLst/>
              <a:gdLst/>
              <a:ahLst/>
              <a:cxnLst/>
              <a:rect l="l" t="t" r="r" b="b"/>
              <a:pathLst>
                <a:path h="294005">
                  <a:moveTo>
                    <a:pt x="0" y="0"/>
                  </a:moveTo>
                  <a:lnTo>
                    <a:pt x="0" y="197738"/>
                  </a:lnTo>
                </a:path>
                <a:path h="294005">
                  <a:moveTo>
                    <a:pt x="0" y="4572"/>
                  </a:moveTo>
                  <a:lnTo>
                    <a:pt x="0" y="197738"/>
                  </a:lnTo>
                </a:path>
                <a:path h="294005">
                  <a:moveTo>
                    <a:pt x="0" y="102742"/>
                  </a:moveTo>
                  <a:lnTo>
                    <a:pt x="0" y="197738"/>
                  </a:lnTo>
                </a:path>
                <a:path h="294005">
                  <a:moveTo>
                    <a:pt x="0" y="198500"/>
                  </a:moveTo>
                  <a:lnTo>
                    <a:pt x="0" y="293624"/>
                  </a:lnTo>
                </a:path>
              </a:pathLst>
            </a:custGeom>
            <a:ln w="5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393499" y="557910"/>
              <a:ext cx="6350" cy="982344"/>
            </a:xfrm>
            <a:custGeom>
              <a:avLst/>
              <a:gdLst/>
              <a:ahLst/>
              <a:cxnLst/>
              <a:rect l="l" t="t" r="r" b="b"/>
              <a:pathLst>
                <a:path w="6350" h="982344">
                  <a:moveTo>
                    <a:pt x="0" y="0"/>
                  </a:moveTo>
                  <a:lnTo>
                    <a:pt x="5967" y="0"/>
                  </a:lnTo>
                </a:path>
                <a:path w="6350" h="982344">
                  <a:moveTo>
                    <a:pt x="0" y="6096"/>
                  </a:moveTo>
                  <a:lnTo>
                    <a:pt x="5967" y="6096"/>
                  </a:lnTo>
                </a:path>
                <a:path w="6350" h="982344">
                  <a:moveTo>
                    <a:pt x="0" y="196214"/>
                  </a:moveTo>
                  <a:lnTo>
                    <a:pt x="5967" y="196214"/>
                  </a:lnTo>
                </a:path>
                <a:path w="6350" h="982344">
                  <a:moveTo>
                    <a:pt x="0" y="202564"/>
                  </a:moveTo>
                  <a:lnTo>
                    <a:pt x="5967" y="202564"/>
                  </a:lnTo>
                </a:path>
                <a:path w="6350" h="982344">
                  <a:moveTo>
                    <a:pt x="0" y="392811"/>
                  </a:moveTo>
                  <a:lnTo>
                    <a:pt x="5967" y="392811"/>
                  </a:lnTo>
                </a:path>
                <a:path w="6350" h="982344">
                  <a:moveTo>
                    <a:pt x="0" y="399161"/>
                  </a:moveTo>
                  <a:lnTo>
                    <a:pt x="5967" y="399161"/>
                  </a:lnTo>
                </a:path>
                <a:path w="6350" h="982344">
                  <a:moveTo>
                    <a:pt x="0" y="589279"/>
                  </a:moveTo>
                  <a:lnTo>
                    <a:pt x="5967" y="589279"/>
                  </a:lnTo>
                </a:path>
                <a:path w="6350" h="982344">
                  <a:moveTo>
                    <a:pt x="0" y="595629"/>
                  </a:moveTo>
                  <a:lnTo>
                    <a:pt x="5967" y="595629"/>
                  </a:lnTo>
                </a:path>
                <a:path w="6350" h="982344">
                  <a:moveTo>
                    <a:pt x="0" y="785749"/>
                  </a:moveTo>
                  <a:lnTo>
                    <a:pt x="5967" y="785749"/>
                  </a:lnTo>
                </a:path>
                <a:path w="6350" h="982344">
                  <a:moveTo>
                    <a:pt x="0" y="792099"/>
                  </a:moveTo>
                  <a:lnTo>
                    <a:pt x="5967" y="792099"/>
                  </a:lnTo>
                </a:path>
                <a:path w="6350" h="982344">
                  <a:moveTo>
                    <a:pt x="0" y="982344"/>
                  </a:moveTo>
                  <a:lnTo>
                    <a:pt x="5967" y="982344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396484" y="1543430"/>
              <a:ext cx="0" cy="292735"/>
            </a:xfrm>
            <a:custGeom>
              <a:avLst/>
              <a:gdLst/>
              <a:ahLst/>
              <a:cxnLst/>
              <a:rect l="l" t="t" r="r" b="b"/>
              <a:pathLst>
                <a:path h="292735">
                  <a:moveTo>
                    <a:pt x="0" y="0"/>
                  </a:moveTo>
                  <a:lnTo>
                    <a:pt x="0" y="196596"/>
                  </a:lnTo>
                </a:path>
                <a:path h="292735">
                  <a:moveTo>
                    <a:pt x="0" y="3429"/>
                  </a:moveTo>
                  <a:lnTo>
                    <a:pt x="0" y="196596"/>
                  </a:lnTo>
                </a:path>
                <a:path h="292735">
                  <a:moveTo>
                    <a:pt x="0" y="197358"/>
                  </a:moveTo>
                  <a:lnTo>
                    <a:pt x="0" y="292481"/>
                  </a:lnTo>
                </a:path>
              </a:pathLst>
            </a:custGeom>
            <a:ln w="5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393499" y="1742058"/>
              <a:ext cx="6350" cy="976630"/>
            </a:xfrm>
            <a:custGeom>
              <a:avLst/>
              <a:gdLst/>
              <a:ahLst/>
              <a:cxnLst/>
              <a:rect l="l" t="t" r="r" b="b"/>
              <a:pathLst>
                <a:path w="6350" h="976630">
                  <a:moveTo>
                    <a:pt x="0" y="0"/>
                  </a:moveTo>
                  <a:lnTo>
                    <a:pt x="5967" y="0"/>
                  </a:lnTo>
                </a:path>
                <a:path w="6350" h="976630">
                  <a:moveTo>
                    <a:pt x="0" y="190118"/>
                  </a:moveTo>
                  <a:lnTo>
                    <a:pt x="5967" y="190118"/>
                  </a:lnTo>
                </a:path>
                <a:path w="6350" h="976630">
                  <a:moveTo>
                    <a:pt x="0" y="196468"/>
                  </a:moveTo>
                  <a:lnTo>
                    <a:pt x="5967" y="196468"/>
                  </a:lnTo>
                </a:path>
                <a:path w="6350" h="976630">
                  <a:moveTo>
                    <a:pt x="0" y="386714"/>
                  </a:moveTo>
                  <a:lnTo>
                    <a:pt x="5967" y="386714"/>
                  </a:lnTo>
                </a:path>
                <a:path w="6350" h="976630">
                  <a:moveTo>
                    <a:pt x="0" y="393064"/>
                  </a:moveTo>
                  <a:lnTo>
                    <a:pt x="5967" y="393064"/>
                  </a:lnTo>
                </a:path>
                <a:path w="6350" h="976630">
                  <a:moveTo>
                    <a:pt x="0" y="583183"/>
                  </a:moveTo>
                  <a:lnTo>
                    <a:pt x="5967" y="583183"/>
                  </a:lnTo>
                </a:path>
                <a:path w="6350" h="976630">
                  <a:moveTo>
                    <a:pt x="0" y="589533"/>
                  </a:moveTo>
                  <a:lnTo>
                    <a:pt x="5967" y="589533"/>
                  </a:lnTo>
                </a:path>
                <a:path w="6350" h="976630">
                  <a:moveTo>
                    <a:pt x="0" y="779652"/>
                  </a:moveTo>
                  <a:lnTo>
                    <a:pt x="5967" y="779652"/>
                  </a:lnTo>
                </a:path>
                <a:path w="6350" h="976630">
                  <a:moveTo>
                    <a:pt x="0" y="786002"/>
                  </a:moveTo>
                  <a:lnTo>
                    <a:pt x="5967" y="786002"/>
                  </a:lnTo>
                </a:path>
                <a:path w="6350" h="976630">
                  <a:moveTo>
                    <a:pt x="0" y="976249"/>
                  </a:moveTo>
                  <a:lnTo>
                    <a:pt x="5967" y="976249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396484" y="2721483"/>
              <a:ext cx="0" cy="292735"/>
            </a:xfrm>
            <a:custGeom>
              <a:avLst/>
              <a:gdLst/>
              <a:ahLst/>
              <a:cxnLst/>
              <a:rect l="l" t="t" r="r" b="b"/>
              <a:pathLst>
                <a:path h="292735">
                  <a:moveTo>
                    <a:pt x="0" y="0"/>
                  </a:moveTo>
                  <a:lnTo>
                    <a:pt x="0" y="196595"/>
                  </a:lnTo>
                </a:path>
                <a:path h="292735">
                  <a:moveTo>
                    <a:pt x="0" y="3428"/>
                  </a:moveTo>
                  <a:lnTo>
                    <a:pt x="0" y="196595"/>
                  </a:lnTo>
                </a:path>
                <a:path h="292735">
                  <a:moveTo>
                    <a:pt x="0" y="197357"/>
                  </a:moveTo>
                  <a:lnTo>
                    <a:pt x="0" y="292480"/>
                  </a:lnTo>
                </a:path>
              </a:pathLst>
            </a:custGeom>
            <a:ln w="5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393499" y="2921634"/>
              <a:ext cx="6350" cy="778510"/>
            </a:xfrm>
            <a:custGeom>
              <a:avLst/>
              <a:gdLst/>
              <a:ahLst/>
              <a:cxnLst/>
              <a:rect l="l" t="t" r="r" b="b"/>
              <a:pathLst>
                <a:path w="6350" h="778510">
                  <a:moveTo>
                    <a:pt x="0" y="0"/>
                  </a:moveTo>
                  <a:lnTo>
                    <a:pt x="5967" y="0"/>
                  </a:lnTo>
                </a:path>
                <a:path w="6350" h="778510">
                  <a:moveTo>
                    <a:pt x="0" y="189864"/>
                  </a:moveTo>
                  <a:lnTo>
                    <a:pt x="5967" y="189864"/>
                  </a:lnTo>
                </a:path>
                <a:path w="6350" h="778510">
                  <a:moveTo>
                    <a:pt x="0" y="196214"/>
                  </a:moveTo>
                  <a:lnTo>
                    <a:pt x="5967" y="196214"/>
                  </a:lnTo>
                </a:path>
                <a:path w="6350" h="778510">
                  <a:moveTo>
                    <a:pt x="0" y="385952"/>
                  </a:moveTo>
                  <a:lnTo>
                    <a:pt x="5967" y="385952"/>
                  </a:lnTo>
                </a:path>
                <a:path w="6350" h="778510">
                  <a:moveTo>
                    <a:pt x="0" y="392302"/>
                  </a:moveTo>
                  <a:lnTo>
                    <a:pt x="5967" y="392302"/>
                  </a:lnTo>
                </a:path>
                <a:path w="6350" h="778510">
                  <a:moveTo>
                    <a:pt x="0" y="582167"/>
                  </a:moveTo>
                  <a:lnTo>
                    <a:pt x="5967" y="582167"/>
                  </a:lnTo>
                </a:path>
                <a:path w="6350" h="778510">
                  <a:moveTo>
                    <a:pt x="0" y="588517"/>
                  </a:moveTo>
                  <a:lnTo>
                    <a:pt x="5967" y="588517"/>
                  </a:lnTo>
                </a:path>
                <a:path w="6350" h="778510">
                  <a:moveTo>
                    <a:pt x="0" y="778256"/>
                  </a:moveTo>
                  <a:lnTo>
                    <a:pt x="5967" y="778256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396484" y="3703065"/>
              <a:ext cx="0" cy="294005"/>
            </a:xfrm>
            <a:custGeom>
              <a:avLst/>
              <a:gdLst/>
              <a:ahLst/>
              <a:cxnLst/>
              <a:rect l="l" t="t" r="r" b="b"/>
              <a:pathLst>
                <a:path h="294004">
                  <a:moveTo>
                    <a:pt x="0" y="0"/>
                  </a:moveTo>
                  <a:lnTo>
                    <a:pt x="0" y="196341"/>
                  </a:lnTo>
                </a:path>
                <a:path h="294004">
                  <a:moveTo>
                    <a:pt x="0" y="3301"/>
                  </a:moveTo>
                  <a:lnTo>
                    <a:pt x="0" y="196468"/>
                  </a:lnTo>
                </a:path>
                <a:path h="294004">
                  <a:moveTo>
                    <a:pt x="0" y="198754"/>
                  </a:moveTo>
                  <a:lnTo>
                    <a:pt x="0" y="293877"/>
                  </a:lnTo>
                </a:path>
              </a:pathLst>
            </a:custGeom>
            <a:ln w="5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396484" y="389382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74"/>
                  </a:moveTo>
                  <a:lnTo>
                    <a:pt x="2983" y="3174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794184" y="3899649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175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393499" y="3903090"/>
              <a:ext cx="6350" cy="975360"/>
            </a:xfrm>
            <a:custGeom>
              <a:avLst/>
              <a:gdLst/>
              <a:ahLst/>
              <a:cxnLst/>
              <a:rect l="l" t="t" r="r" b="b"/>
              <a:pathLst>
                <a:path w="6350" h="975360">
                  <a:moveTo>
                    <a:pt x="0" y="0"/>
                  </a:moveTo>
                  <a:lnTo>
                    <a:pt x="5967" y="0"/>
                  </a:lnTo>
                </a:path>
                <a:path w="6350" h="975360">
                  <a:moveTo>
                    <a:pt x="0" y="189864"/>
                  </a:moveTo>
                  <a:lnTo>
                    <a:pt x="5967" y="189864"/>
                  </a:lnTo>
                </a:path>
                <a:path w="6350" h="975360">
                  <a:moveTo>
                    <a:pt x="0" y="196214"/>
                  </a:moveTo>
                  <a:lnTo>
                    <a:pt x="5967" y="196214"/>
                  </a:lnTo>
                </a:path>
                <a:path w="6350" h="975360">
                  <a:moveTo>
                    <a:pt x="0" y="386206"/>
                  </a:moveTo>
                  <a:lnTo>
                    <a:pt x="5967" y="386206"/>
                  </a:lnTo>
                </a:path>
                <a:path w="6350" h="975360">
                  <a:moveTo>
                    <a:pt x="0" y="392556"/>
                  </a:moveTo>
                  <a:lnTo>
                    <a:pt x="5967" y="392556"/>
                  </a:lnTo>
                </a:path>
                <a:path w="6350" h="975360">
                  <a:moveTo>
                    <a:pt x="0" y="582421"/>
                  </a:moveTo>
                  <a:lnTo>
                    <a:pt x="5967" y="582421"/>
                  </a:lnTo>
                </a:path>
                <a:path w="6350" h="975360">
                  <a:moveTo>
                    <a:pt x="0" y="588771"/>
                  </a:moveTo>
                  <a:lnTo>
                    <a:pt x="5967" y="588771"/>
                  </a:lnTo>
                </a:path>
                <a:path w="6350" h="975360">
                  <a:moveTo>
                    <a:pt x="0" y="778636"/>
                  </a:moveTo>
                  <a:lnTo>
                    <a:pt x="5967" y="778636"/>
                  </a:lnTo>
                </a:path>
                <a:path w="6350" h="975360">
                  <a:moveTo>
                    <a:pt x="0" y="784986"/>
                  </a:moveTo>
                  <a:lnTo>
                    <a:pt x="5967" y="784986"/>
                  </a:lnTo>
                </a:path>
                <a:path w="6350" h="975360">
                  <a:moveTo>
                    <a:pt x="0" y="974978"/>
                  </a:moveTo>
                  <a:lnTo>
                    <a:pt x="5967" y="974978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396484" y="4881245"/>
              <a:ext cx="0" cy="294005"/>
            </a:xfrm>
            <a:custGeom>
              <a:avLst/>
              <a:gdLst/>
              <a:ahLst/>
              <a:cxnLst/>
              <a:rect l="l" t="t" r="r" b="b"/>
              <a:pathLst>
                <a:path h="294004">
                  <a:moveTo>
                    <a:pt x="0" y="0"/>
                  </a:moveTo>
                  <a:lnTo>
                    <a:pt x="0" y="196341"/>
                  </a:lnTo>
                </a:path>
                <a:path h="294004">
                  <a:moveTo>
                    <a:pt x="0" y="3174"/>
                  </a:moveTo>
                  <a:lnTo>
                    <a:pt x="0" y="196341"/>
                  </a:lnTo>
                </a:path>
                <a:path h="294004">
                  <a:moveTo>
                    <a:pt x="0" y="198627"/>
                  </a:moveTo>
                  <a:lnTo>
                    <a:pt x="0" y="293750"/>
                  </a:lnTo>
                </a:path>
              </a:pathLst>
            </a:custGeom>
            <a:ln w="5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396484" y="507187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75"/>
                  </a:moveTo>
                  <a:lnTo>
                    <a:pt x="2983" y="3175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794184" y="5077701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175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393499" y="5081143"/>
              <a:ext cx="6350" cy="975360"/>
            </a:xfrm>
            <a:custGeom>
              <a:avLst/>
              <a:gdLst/>
              <a:ahLst/>
              <a:cxnLst/>
              <a:rect l="l" t="t" r="r" b="b"/>
              <a:pathLst>
                <a:path w="6350" h="975360">
                  <a:moveTo>
                    <a:pt x="0" y="0"/>
                  </a:moveTo>
                  <a:lnTo>
                    <a:pt x="5967" y="0"/>
                  </a:lnTo>
                </a:path>
                <a:path w="6350" h="975360">
                  <a:moveTo>
                    <a:pt x="0" y="189991"/>
                  </a:moveTo>
                  <a:lnTo>
                    <a:pt x="5967" y="189991"/>
                  </a:lnTo>
                </a:path>
                <a:path w="6350" h="975360">
                  <a:moveTo>
                    <a:pt x="0" y="196341"/>
                  </a:moveTo>
                  <a:lnTo>
                    <a:pt x="5967" y="196341"/>
                  </a:lnTo>
                </a:path>
                <a:path w="6350" h="975360">
                  <a:moveTo>
                    <a:pt x="0" y="386206"/>
                  </a:moveTo>
                  <a:lnTo>
                    <a:pt x="5967" y="386206"/>
                  </a:lnTo>
                </a:path>
                <a:path w="6350" h="975360">
                  <a:moveTo>
                    <a:pt x="0" y="392556"/>
                  </a:moveTo>
                  <a:lnTo>
                    <a:pt x="5967" y="392556"/>
                  </a:lnTo>
                </a:path>
                <a:path w="6350" h="975360">
                  <a:moveTo>
                    <a:pt x="0" y="582523"/>
                  </a:moveTo>
                  <a:lnTo>
                    <a:pt x="5967" y="582523"/>
                  </a:lnTo>
                </a:path>
                <a:path w="6350" h="975360">
                  <a:moveTo>
                    <a:pt x="0" y="588873"/>
                  </a:moveTo>
                  <a:lnTo>
                    <a:pt x="5967" y="588873"/>
                  </a:lnTo>
                </a:path>
                <a:path w="6350" h="975360">
                  <a:moveTo>
                    <a:pt x="0" y="778840"/>
                  </a:moveTo>
                  <a:lnTo>
                    <a:pt x="5967" y="778840"/>
                  </a:lnTo>
                </a:path>
                <a:path w="6350" h="975360">
                  <a:moveTo>
                    <a:pt x="0" y="785190"/>
                  </a:moveTo>
                  <a:lnTo>
                    <a:pt x="5967" y="785190"/>
                  </a:lnTo>
                </a:path>
                <a:path w="6350" h="975360">
                  <a:moveTo>
                    <a:pt x="0" y="975144"/>
                  </a:moveTo>
                  <a:lnTo>
                    <a:pt x="5967" y="975144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396484" y="60594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68"/>
                  </a:moveTo>
                  <a:lnTo>
                    <a:pt x="2983" y="3168"/>
                  </a:lnTo>
                </a:path>
              </a:pathLst>
            </a:custGeom>
            <a:ln w="633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396484" y="624942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68"/>
                  </a:moveTo>
                  <a:lnTo>
                    <a:pt x="2983" y="3168"/>
                  </a:lnTo>
                </a:path>
              </a:pathLst>
            </a:custGeom>
            <a:ln w="633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396484" y="625576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75"/>
                  </a:moveTo>
                  <a:lnTo>
                    <a:pt x="2983" y="3175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396484" y="644573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74"/>
                  </a:moveTo>
                  <a:lnTo>
                    <a:pt x="2983" y="3174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396484" y="645208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74"/>
                  </a:moveTo>
                  <a:lnTo>
                    <a:pt x="2983" y="3174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393435" y="161544"/>
              <a:ext cx="12700" cy="6494145"/>
            </a:xfrm>
            <a:custGeom>
              <a:avLst/>
              <a:gdLst/>
              <a:ahLst/>
              <a:cxnLst/>
              <a:rect l="l" t="t" r="r" b="b"/>
              <a:pathLst>
                <a:path w="12700" h="6494145">
                  <a:moveTo>
                    <a:pt x="12191" y="0"/>
                  </a:moveTo>
                  <a:lnTo>
                    <a:pt x="0" y="0"/>
                  </a:lnTo>
                  <a:lnTo>
                    <a:pt x="0" y="6493636"/>
                  </a:lnTo>
                  <a:lnTo>
                    <a:pt x="12191" y="6493636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0073385" y="161544"/>
              <a:ext cx="12700" cy="6494145"/>
            </a:xfrm>
            <a:custGeom>
              <a:avLst/>
              <a:gdLst/>
              <a:ahLst/>
              <a:cxnLst/>
              <a:rect l="l" t="t" r="r" b="b"/>
              <a:pathLst>
                <a:path w="12700" h="6494145">
                  <a:moveTo>
                    <a:pt x="0" y="6493636"/>
                  </a:moveTo>
                  <a:lnTo>
                    <a:pt x="12700" y="6493636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64936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393435" y="164592"/>
              <a:ext cx="4692650" cy="0"/>
            </a:xfrm>
            <a:custGeom>
              <a:avLst/>
              <a:gdLst/>
              <a:ahLst/>
              <a:cxnLst/>
              <a:rect l="l" t="t" r="r" b="b"/>
              <a:pathLst>
                <a:path w="4692650">
                  <a:moveTo>
                    <a:pt x="0" y="0"/>
                  </a:moveTo>
                  <a:lnTo>
                    <a:pt x="4692395" y="0"/>
                  </a:lnTo>
                </a:path>
              </a:pathLst>
            </a:custGeom>
            <a:ln w="632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396484" y="6641592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983" y="3809"/>
                  </a:moveTo>
                  <a:lnTo>
                    <a:pt x="2983" y="3809"/>
                  </a:lnTo>
                </a:path>
              </a:pathLst>
            </a:custGeom>
            <a:ln w="76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393435" y="6652259"/>
              <a:ext cx="4692650" cy="0"/>
            </a:xfrm>
            <a:custGeom>
              <a:avLst/>
              <a:gdLst/>
              <a:ahLst/>
              <a:cxnLst/>
              <a:rect l="l" t="t" r="r" b="b"/>
              <a:pathLst>
                <a:path w="4692650">
                  <a:moveTo>
                    <a:pt x="0" y="0"/>
                  </a:moveTo>
                  <a:lnTo>
                    <a:pt x="4692395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791200" y="358139"/>
              <a:ext cx="13970" cy="6297295"/>
            </a:xfrm>
            <a:custGeom>
              <a:avLst/>
              <a:gdLst/>
              <a:ahLst/>
              <a:cxnLst/>
              <a:rect l="l" t="t" r="r" b="b"/>
              <a:pathLst>
                <a:path w="13970" h="6297295">
                  <a:moveTo>
                    <a:pt x="13715" y="0"/>
                  </a:moveTo>
                  <a:lnTo>
                    <a:pt x="0" y="0"/>
                  </a:lnTo>
                  <a:lnTo>
                    <a:pt x="0" y="6296914"/>
                  </a:lnTo>
                  <a:lnTo>
                    <a:pt x="13715" y="6296914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731254" y="354850"/>
              <a:ext cx="2333625" cy="6300470"/>
            </a:xfrm>
            <a:custGeom>
              <a:avLst/>
              <a:gdLst/>
              <a:ahLst/>
              <a:cxnLst/>
              <a:rect l="l" t="t" r="r" b="b"/>
              <a:pathLst>
                <a:path w="2333625" h="6300470">
                  <a:moveTo>
                    <a:pt x="12700" y="206997"/>
                  </a:moveTo>
                  <a:lnTo>
                    <a:pt x="0" y="206997"/>
                  </a:lnTo>
                  <a:lnTo>
                    <a:pt x="0" y="6300203"/>
                  </a:lnTo>
                  <a:lnTo>
                    <a:pt x="12700" y="6300203"/>
                  </a:lnTo>
                  <a:lnTo>
                    <a:pt x="12700" y="206997"/>
                  </a:lnTo>
                  <a:close/>
                </a:path>
                <a:path w="2333625" h="6300470">
                  <a:moveTo>
                    <a:pt x="12700" y="0"/>
                  </a:moveTo>
                  <a:lnTo>
                    <a:pt x="0" y="0"/>
                  </a:lnTo>
                  <a:lnTo>
                    <a:pt x="0" y="12687"/>
                  </a:lnTo>
                  <a:lnTo>
                    <a:pt x="12700" y="12687"/>
                  </a:lnTo>
                  <a:lnTo>
                    <a:pt x="12700" y="0"/>
                  </a:lnTo>
                  <a:close/>
                </a:path>
                <a:path w="2333625" h="6300470">
                  <a:moveTo>
                    <a:pt x="2333625" y="3289"/>
                  </a:moveTo>
                  <a:lnTo>
                    <a:pt x="2320925" y="3289"/>
                  </a:lnTo>
                  <a:lnTo>
                    <a:pt x="2320925" y="6300203"/>
                  </a:lnTo>
                  <a:lnTo>
                    <a:pt x="2333625" y="6300203"/>
                  </a:lnTo>
                  <a:lnTo>
                    <a:pt x="2333625" y="3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396484" y="364236"/>
              <a:ext cx="0" cy="294005"/>
            </a:xfrm>
            <a:custGeom>
              <a:avLst/>
              <a:gdLst/>
              <a:ahLst/>
              <a:cxnLst/>
              <a:rect l="l" t="t" r="r" b="b"/>
              <a:pathLst>
                <a:path h="294005">
                  <a:moveTo>
                    <a:pt x="0" y="0"/>
                  </a:moveTo>
                  <a:lnTo>
                    <a:pt x="0" y="197738"/>
                  </a:lnTo>
                </a:path>
                <a:path h="294005">
                  <a:moveTo>
                    <a:pt x="0" y="3175"/>
                  </a:moveTo>
                  <a:lnTo>
                    <a:pt x="0" y="197738"/>
                  </a:lnTo>
                </a:path>
                <a:path h="294005">
                  <a:moveTo>
                    <a:pt x="0" y="102108"/>
                  </a:moveTo>
                  <a:lnTo>
                    <a:pt x="0" y="197738"/>
                  </a:lnTo>
                </a:path>
                <a:path h="294005">
                  <a:moveTo>
                    <a:pt x="0" y="198500"/>
                  </a:moveTo>
                  <a:lnTo>
                    <a:pt x="0" y="293624"/>
                  </a:lnTo>
                </a:path>
              </a:pathLst>
            </a:custGeom>
            <a:ln w="5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393499" y="557910"/>
              <a:ext cx="6350" cy="982344"/>
            </a:xfrm>
            <a:custGeom>
              <a:avLst/>
              <a:gdLst/>
              <a:ahLst/>
              <a:cxnLst/>
              <a:rect l="l" t="t" r="r" b="b"/>
              <a:pathLst>
                <a:path w="6350" h="982344">
                  <a:moveTo>
                    <a:pt x="0" y="0"/>
                  </a:moveTo>
                  <a:lnTo>
                    <a:pt x="5967" y="0"/>
                  </a:lnTo>
                </a:path>
                <a:path w="6350" h="982344">
                  <a:moveTo>
                    <a:pt x="0" y="6350"/>
                  </a:moveTo>
                  <a:lnTo>
                    <a:pt x="5967" y="6350"/>
                  </a:lnTo>
                </a:path>
                <a:path w="6350" h="982344">
                  <a:moveTo>
                    <a:pt x="0" y="196468"/>
                  </a:moveTo>
                  <a:lnTo>
                    <a:pt x="5967" y="196468"/>
                  </a:lnTo>
                </a:path>
                <a:path w="6350" h="982344">
                  <a:moveTo>
                    <a:pt x="0" y="202818"/>
                  </a:moveTo>
                  <a:lnTo>
                    <a:pt x="5967" y="202818"/>
                  </a:lnTo>
                </a:path>
                <a:path w="6350" h="982344">
                  <a:moveTo>
                    <a:pt x="0" y="392938"/>
                  </a:moveTo>
                  <a:lnTo>
                    <a:pt x="5967" y="392938"/>
                  </a:lnTo>
                </a:path>
                <a:path w="6350" h="982344">
                  <a:moveTo>
                    <a:pt x="0" y="399288"/>
                  </a:moveTo>
                  <a:lnTo>
                    <a:pt x="5967" y="399288"/>
                  </a:lnTo>
                </a:path>
                <a:path w="6350" h="982344">
                  <a:moveTo>
                    <a:pt x="0" y="589406"/>
                  </a:moveTo>
                  <a:lnTo>
                    <a:pt x="5967" y="589406"/>
                  </a:lnTo>
                </a:path>
                <a:path w="6350" h="982344">
                  <a:moveTo>
                    <a:pt x="0" y="595756"/>
                  </a:moveTo>
                  <a:lnTo>
                    <a:pt x="5967" y="595756"/>
                  </a:lnTo>
                </a:path>
                <a:path w="6350" h="982344">
                  <a:moveTo>
                    <a:pt x="0" y="785876"/>
                  </a:moveTo>
                  <a:lnTo>
                    <a:pt x="5967" y="785876"/>
                  </a:lnTo>
                </a:path>
                <a:path w="6350" h="982344">
                  <a:moveTo>
                    <a:pt x="0" y="792226"/>
                  </a:moveTo>
                  <a:lnTo>
                    <a:pt x="5967" y="792226"/>
                  </a:lnTo>
                </a:path>
                <a:path w="6350" h="982344">
                  <a:moveTo>
                    <a:pt x="0" y="982344"/>
                  </a:moveTo>
                  <a:lnTo>
                    <a:pt x="5967" y="982344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396484" y="1543430"/>
              <a:ext cx="0" cy="292735"/>
            </a:xfrm>
            <a:custGeom>
              <a:avLst/>
              <a:gdLst/>
              <a:ahLst/>
              <a:cxnLst/>
              <a:rect l="l" t="t" r="r" b="b"/>
              <a:pathLst>
                <a:path h="292735">
                  <a:moveTo>
                    <a:pt x="0" y="0"/>
                  </a:moveTo>
                  <a:lnTo>
                    <a:pt x="0" y="196596"/>
                  </a:lnTo>
                </a:path>
                <a:path h="292735">
                  <a:moveTo>
                    <a:pt x="0" y="3175"/>
                  </a:moveTo>
                  <a:lnTo>
                    <a:pt x="0" y="196596"/>
                  </a:lnTo>
                </a:path>
                <a:path h="292735">
                  <a:moveTo>
                    <a:pt x="0" y="197358"/>
                  </a:moveTo>
                  <a:lnTo>
                    <a:pt x="0" y="292481"/>
                  </a:lnTo>
                </a:path>
              </a:pathLst>
            </a:custGeom>
            <a:ln w="5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393499" y="1742313"/>
              <a:ext cx="6350" cy="975994"/>
            </a:xfrm>
            <a:custGeom>
              <a:avLst/>
              <a:gdLst/>
              <a:ahLst/>
              <a:cxnLst/>
              <a:rect l="l" t="t" r="r" b="b"/>
              <a:pathLst>
                <a:path w="6350" h="975994">
                  <a:moveTo>
                    <a:pt x="0" y="0"/>
                  </a:moveTo>
                  <a:lnTo>
                    <a:pt x="5967" y="0"/>
                  </a:lnTo>
                </a:path>
                <a:path w="6350" h="975994">
                  <a:moveTo>
                    <a:pt x="0" y="190119"/>
                  </a:moveTo>
                  <a:lnTo>
                    <a:pt x="5967" y="190119"/>
                  </a:lnTo>
                </a:path>
                <a:path w="6350" h="975994">
                  <a:moveTo>
                    <a:pt x="0" y="196469"/>
                  </a:moveTo>
                  <a:lnTo>
                    <a:pt x="5967" y="196469"/>
                  </a:lnTo>
                </a:path>
                <a:path w="6350" h="975994">
                  <a:moveTo>
                    <a:pt x="0" y="386588"/>
                  </a:moveTo>
                  <a:lnTo>
                    <a:pt x="5967" y="386588"/>
                  </a:lnTo>
                </a:path>
                <a:path w="6350" h="975994">
                  <a:moveTo>
                    <a:pt x="0" y="392938"/>
                  </a:moveTo>
                  <a:lnTo>
                    <a:pt x="5967" y="392938"/>
                  </a:lnTo>
                </a:path>
                <a:path w="6350" h="975994">
                  <a:moveTo>
                    <a:pt x="0" y="583057"/>
                  </a:moveTo>
                  <a:lnTo>
                    <a:pt x="5967" y="583057"/>
                  </a:lnTo>
                </a:path>
                <a:path w="6350" h="975994">
                  <a:moveTo>
                    <a:pt x="0" y="589407"/>
                  </a:moveTo>
                  <a:lnTo>
                    <a:pt x="5967" y="589407"/>
                  </a:lnTo>
                </a:path>
                <a:path w="6350" h="975994">
                  <a:moveTo>
                    <a:pt x="0" y="779526"/>
                  </a:moveTo>
                  <a:lnTo>
                    <a:pt x="5967" y="779526"/>
                  </a:lnTo>
                </a:path>
                <a:path w="6350" h="975994">
                  <a:moveTo>
                    <a:pt x="0" y="785876"/>
                  </a:moveTo>
                  <a:lnTo>
                    <a:pt x="5967" y="785876"/>
                  </a:lnTo>
                </a:path>
                <a:path w="6350" h="975994">
                  <a:moveTo>
                    <a:pt x="0" y="975995"/>
                  </a:moveTo>
                  <a:lnTo>
                    <a:pt x="5967" y="975995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396484" y="2721483"/>
              <a:ext cx="0" cy="292735"/>
            </a:xfrm>
            <a:custGeom>
              <a:avLst/>
              <a:gdLst/>
              <a:ahLst/>
              <a:cxnLst/>
              <a:rect l="l" t="t" r="r" b="b"/>
              <a:pathLst>
                <a:path h="292735">
                  <a:moveTo>
                    <a:pt x="0" y="0"/>
                  </a:moveTo>
                  <a:lnTo>
                    <a:pt x="0" y="196595"/>
                  </a:lnTo>
                </a:path>
                <a:path h="292735">
                  <a:moveTo>
                    <a:pt x="0" y="3175"/>
                  </a:moveTo>
                  <a:lnTo>
                    <a:pt x="0" y="196595"/>
                  </a:lnTo>
                </a:path>
                <a:path h="292735">
                  <a:moveTo>
                    <a:pt x="0" y="197357"/>
                  </a:moveTo>
                  <a:lnTo>
                    <a:pt x="0" y="292353"/>
                  </a:lnTo>
                </a:path>
              </a:pathLst>
            </a:custGeom>
            <a:ln w="5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393499" y="2920365"/>
              <a:ext cx="6350" cy="779780"/>
            </a:xfrm>
            <a:custGeom>
              <a:avLst/>
              <a:gdLst/>
              <a:ahLst/>
              <a:cxnLst/>
              <a:rect l="l" t="t" r="r" b="b"/>
              <a:pathLst>
                <a:path w="6350" h="779779">
                  <a:moveTo>
                    <a:pt x="0" y="0"/>
                  </a:moveTo>
                  <a:lnTo>
                    <a:pt x="5967" y="0"/>
                  </a:lnTo>
                </a:path>
                <a:path w="6350" h="779779">
                  <a:moveTo>
                    <a:pt x="0" y="190119"/>
                  </a:moveTo>
                  <a:lnTo>
                    <a:pt x="5967" y="190119"/>
                  </a:lnTo>
                </a:path>
                <a:path w="6350" h="779779">
                  <a:moveTo>
                    <a:pt x="0" y="196469"/>
                  </a:moveTo>
                  <a:lnTo>
                    <a:pt x="5967" y="196469"/>
                  </a:lnTo>
                </a:path>
                <a:path w="6350" h="779779">
                  <a:moveTo>
                    <a:pt x="0" y="386461"/>
                  </a:moveTo>
                  <a:lnTo>
                    <a:pt x="5967" y="386461"/>
                  </a:lnTo>
                </a:path>
                <a:path w="6350" h="779779">
                  <a:moveTo>
                    <a:pt x="0" y="392811"/>
                  </a:moveTo>
                  <a:lnTo>
                    <a:pt x="5967" y="392811"/>
                  </a:lnTo>
                </a:path>
                <a:path w="6350" h="779779">
                  <a:moveTo>
                    <a:pt x="0" y="582930"/>
                  </a:moveTo>
                  <a:lnTo>
                    <a:pt x="5967" y="582930"/>
                  </a:lnTo>
                </a:path>
                <a:path w="6350" h="779779">
                  <a:moveTo>
                    <a:pt x="0" y="589280"/>
                  </a:moveTo>
                  <a:lnTo>
                    <a:pt x="5967" y="589280"/>
                  </a:lnTo>
                </a:path>
                <a:path w="6350" h="779779">
                  <a:moveTo>
                    <a:pt x="0" y="779272"/>
                  </a:moveTo>
                  <a:lnTo>
                    <a:pt x="5967" y="779272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396484" y="3702812"/>
              <a:ext cx="0" cy="294005"/>
            </a:xfrm>
            <a:custGeom>
              <a:avLst/>
              <a:gdLst/>
              <a:ahLst/>
              <a:cxnLst/>
              <a:rect l="l" t="t" r="r" b="b"/>
              <a:pathLst>
                <a:path h="294004">
                  <a:moveTo>
                    <a:pt x="0" y="0"/>
                  </a:moveTo>
                  <a:lnTo>
                    <a:pt x="0" y="196595"/>
                  </a:lnTo>
                </a:path>
                <a:path h="294004">
                  <a:moveTo>
                    <a:pt x="0" y="3175"/>
                  </a:moveTo>
                  <a:lnTo>
                    <a:pt x="0" y="196595"/>
                  </a:lnTo>
                </a:path>
                <a:path h="294004">
                  <a:moveTo>
                    <a:pt x="0" y="198881"/>
                  </a:moveTo>
                  <a:lnTo>
                    <a:pt x="0" y="293877"/>
                  </a:lnTo>
                </a:path>
              </a:pathLst>
            </a:custGeom>
            <a:ln w="5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393499" y="3896995"/>
              <a:ext cx="6350" cy="981075"/>
            </a:xfrm>
            <a:custGeom>
              <a:avLst/>
              <a:gdLst/>
              <a:ahLst/>
              <a:cxnLst/>
              <a:rect l="l" t="t" r="r" b="b"/>
              <a:pathLst>
                <a:path w="6350" h="981075">
                  <a:moveTo>
                    <a:pt x="0" y="0"/>
                  </a:moveTo>
                  <a:lnTo>
                    <a:pt x="5967" y="0"/>
                  </a:lnTo>
                </a:path>
                <a:path w="6350" h="981075">
                  <a:moveTo>
                    <a:pt x="0" y="6349"/>
                  </a:moveTo>
                  <a:lnTo>
                    <a:pt x="5967" y="6349"/>
                  </a:lnTo>
                </a:path>
                <a:path w="6350" h="981075">
                  <a:moveTo>
                    <a:pt x="0" y="196214"/>
                  </a:moveTo>
                  <a:lnTo>
                    <a:pt x="5967" y="196214"/>
                  </a:lnTo>
                </a:path>
                <a:path w="6350" h="981075">
                  <a:moveTo>
                    <a:pt x="0" y="202564"/>
                  </a:moveTo>
                  <a:lnTo>
                    <a:pt x="5967" y="202564"/>
                  </a:lnTo>
                </a:path>
                <a:path w="6350" h="981075">
                  <a:moveTo>
                    <a:pt x="0" y="392429"/>
                  </a:moveTo>
                  <a:lnTo>
                    <a:pt x="5967" y="392429"/>
                  </a:lnTo>
                </a:path>
                <a:path w="6350" h="981075">
                  <a:moveTo>
                    <a:pt x="0" y="398779"/>
                  </a:moveTo>
                  <a:lnTo>
                    <a:pt x="5967" y="398779"/>
                  </a:lnTo>
                </a:path>
                <a:path w="6350" h="981075">
                  <a:moveTo>
                    <a:pt x="0" y="588644"/>
                  </a:moveTo>
                  <a:lnTo>
                    <a:pt x="5967" y="588644"/>
                  </a:lnTo>
                </a:path>
                <a:path w="6350" h="981075">
                  <a:moveTo>
                    <a:pt x="0" y="594994"/>
                  </a:moveTo>
                  <a:lnTo>
                    <a:pt x="5967" y="594994"/>
                  </a:lnTo>
                </a:path>
                <a:path w="6350" h="981075">
                  <a:moveTo>
                    <a:pt x="0" y="784859"/>
                  </a:moveTo>
                  <a:lnTo>
                    <a:pt x="5967" y="784859"/>
                  </a:lnTo>
                </a:path>
                <a:path w="6350" h="981075">
                  <a:moveTo>
                    <a:pt x="0" y="791209"/>
                  </a:moveTo>
                  <a:lnTo>
                    <a:pt x="5967" y="791209"/>
                  </a:lnTo>
                </a:path>
                <a:path w="6350" h="981075">
                  <a:moveTo>
                    <a:pt x="0" y="981074"/>
                  </a:moveTo>
                  <a:lnTo>
                    <a:pt x="5967" y="981074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396484" y="4881245"/>
              <a:ext cx="0" cy="294005"/>
            </a:xfrm>
            <a:custGeom>
              <a:avLst/>
              <a:gdLst/>
              <a:ahLst/>
              <a:cxnLst/>
              <a:rect l="l" t="t" r="r" b="b"/>
              <a:pathLst>
                <a:path h="294004">
                  <a:moveTo>
                    <a:pt x="0" y="0"/>
                  </a:moveTo>
                  <a:lnTo>
                    <a:pt x="0" y="196341"/>
                  </a:lnTo>
                </a:path>
                <a:path h="294004">
                  <a:moveTo>
                    <a:pt x="0" y="3174"/>
                  </a:moveTo>
                  <a:lnTo>
                    <a:pt x="0" y="196341"/>
                  </a:lnTo>
                </a:path>
                <a:path h="294004">
                  <a:moveTo>
                    <a:pt x="0" y="198500"/>
                  </a:moveTo>
                  <a:lnTo>
                    <a:pt x="0" y="293623"/>
                  </a:lnTo>
                </a:path>
              </a:pathLst>
            </a:custGeom>
            <a:ln w="59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393499" y="5075046"/>
              <a:ext cx="6350" cy="399415"/>
            </a:xfrm>
            <a:custGeom>
              <a:avLst/>
              <a:gdLst/>
              <a:ahLst/>
              <a:cxnLst/>
              <a:rect l="l" t="t" r="r" b="b"/>
              <a:pathLst>
                <a:path w="6350" h="399414">
                  <a:moveTo>
                    <a:pt x="0" y="0"/>
                  </a:moveTo>
                  <a:lnTo>
                    <a:pt x="5967" y="0"/>
                  </a:lnTo>
                </a:path>
                <a:path w="6350" h="399414">
                  <a:moveTo>
                    <a:pt x="0" y="6350"/>
                  </a:moveTo>
                  <a:lnTo>
                    <a:pt x="5967" y="6350"/>
                  </a:lnTo>
                </a:path>
                <a:path w="6350" h="399414">
                  <a:moveTo>
                    <a:pt x="0" y="196214"/>
                  </a:moveTo>
                  <a:lnTo>
                    <a:pt x="5967" y="196214"/>
                  </a:lnTo>
                </a:path>
                <a:path w="6350" h="399414">
                  <a:moveTo>
                    <a:pt x="0" y="202564"/>
                  </a:moveTo>
                  <a:lnTo>
                    <a:pt x="5967" y="202564"/>
                  </a:lnTo>
                </a:path>
                <a:path w="6350" h="399414">
                  <a:moveTo>
                    <a:pt x="0" y="392556"/>
                  </a:moveTo>
                  <a:lnTo>
                    <a:pt x="5967" y="392556"/>
                  </a:lnTo>
                </a:path>
                <a:path w="6350" h="399414">
                  <a:moveTo>
                    <a:pt x="0" y="398906"/>
                  </a:moveTo>
                  <a:lnTo>
                    <a:pt x="5967" y="398906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396484" y="566064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68"/>
                  </a:moveTo>
                  <a:lnTo>
                    <a:pt x="2983" y="3168"/>
                  </a:lnTo>
                </a:path>
              </a:pathLst>
            </a:custGeom>
            <a:ln w="633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396484" y="566698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75"/>
                  </a:moveTo>
                  <a:lnTo>
                    <a:pt x="2983" y="3175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396484" y="58569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68"/>
                  </a:moveTo>
                  <a:lnTo>
                    <a:pt x="2983" y="3168"/>
                  </a:lnTo>
                </a:path>
              </a:pathLst>
            </a:custGeom>
            <a:ln w="633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396484" y="586325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75"/>
                  </a:moveTo>
                  <a:lnTo>
                    <a:pt x="2983" y="3175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396484" y="605318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68"/>
                  </a:moveTo>
                  <a:lnTo>
                    <a:pt x="2983" y="3168"/>
                  </a:lnTo>
                </a:path>
              </a:pathLst>
            </a:custGeom>
            <a:ln w="633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393499" y="6062700"/>
              <a:ext cx="6350" cy="196850"/>
            </a:xfrm>
            <a:custGeom>
              <a:avLst/>
              <a:gdLst/>
              <a:ahLst/>
              <a:cxnLst/>
              <a:rect l="l" t="t" r="r" b="b"/>
              <a:pathLst>
                <a:path w="6350" h="196850">
                  <a:moveTo>
                    <a:pt x="0" y="0"/>
                  </a:moveTo>
                  <a:lnTo>
                    <a:pt x="5967" y="0"/>
                  </a:lnTo>
                </a:path>
                <a:path w="6350" h="196850">
                  <a:moveTo>
                    <a:pt x="0" y="189928"/>
                  </a:moveTo>
                  <a:lnTo>
                    <a:pt x="5967" y="189928"/>
                  </a:lnTo>
                </a:path>
                <a:path w="6350" h="196850">
                  <a:moveTo>
                    <a:pt x="0" y="196278"/>
                  </a:moveTo>
                  <a:lnTo>
                    <a:pt x="5967" y="196278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396484" y="644573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74"/>
                  </a:moveTo>
                  <a:lnTo>
                    <a:pt x="2983" y="3174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396484" y="645208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983" y="3174"/>
                  </a:moveTo>
                  <a:lnTo>
                    <a:pt x="2983" y="3174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393435" y="161544"/>
              <a:ext cx="12700" cy="6494145"/>
            </a:xfrm>
            <a:custGeom>
              <a:avLst/>
              <a:gdLst/>
              <a:ahLst/>
              <a:cxnLst/>
              <a:rect l="l" t="t" r="r" b="b"/>
              <a:pathLst>
                <a:path w="12700" h="6494145">
                  <a:moveTo>
                    <a:pt x="12191" y="0"/>
                  </a:moveTo>
                  <a:lnTo>
                    <a:pt x="0" y="0"/>
                  </a:lnTo>
                  <a:lnTo>
                    <a:pt x="0" y="6493636"/>
                  </a:lnTo>
                  <a:lnTo>
                    <a:pt x="12191" y="6493636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0073385" y="161544"/>
              <a:ext cx="12700" cy="6494145"/>
            </a:xfrm>
            <a:custGeom>
              <a:avLst/>
              <a:gdLst/>
              <a:ahLst/>
              <a:cxnLst/>
              <a:rect l="l" t="t" r="r" b="b"/>
              <a:pathLst>
                <a:path w="12700" h="6494145">
                  <a:moveTo>
                    <a:pt x="0" y="6493636"/>
                  </a:moveTo>
                  <a:lnTo>
                    <a:pt x="12700" y="6493636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64936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393435" y="164592"/>
              <a:ext cx="4692650" cy="0"/>
            </a:xfrm>
            <a:custGeom>
              <a:avLst/>
              <a:gdLst/>
              <a:ahLst/>
              <a:cxnLst/>
              <a:rect l="l" t="t" r="r" b="b"/>
              <a:pathLst>
                <a:path w="4692650">
                  <a:moveTo>
                    <a:pt x="0" y="0"/>
                  </a:moveTo>
                  <a:lnTo>
                    <a:pt x="4692395" y="0"/>
                  </a:lnTo>
                </a:path>
              </a:pathLst>
            </a:custGeom>
            <a:ln w="632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396484" y="6641592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983" y="3809"/>
                  </a:moveTo>
                  <a:lnTo>
                    <a:pt x="2983" y="3809"/>
                  </a:lnTo>
                </a:path>
              </a:pathLst>
            </a:custGeom>
            <a:ln w="76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393435" y="6652259"/>
              <a:ext cx="4692650" cy="0"/>
            </a:xfrm>
            <a:custGeom>
              <a:avLst/>
              <a:gdLst/>
              <a:ahLst/>
              <a:cxnLst/>
              <a:rect l="l" t="t" r="r" b="b"/>
              <a:pathLst>
                <a:path w="4692650">
                  <a:moveTo>
                    <a:pt x="0" y="0"/>
                  </a:moveTo>
                  <a:lnTo>
                    <a:pt x="4692395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7" name="object 107"/>
          <p:cNvSpPr txBox="1"/>
          <p:nvPr/>
        </p:nvSpPr>
        <p:spPr>
          <a:xfrm>
            <a:off x="6975093" y="198373"/>
            <a:ext cx="817244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365" dirty="0">
                <a:latin typeface="Calibri"/>
                <a:cs typeface="Calibri"/>
              </a:rPr>
              <a:t>DDDDDDDaaaaaaaffffffftttttttararararararar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5490083" y="394970"/>
            <a:ext cx="21844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775" dirty="0">
                <a:latin typeface="Calibri"/>
                <a:cs typeface="Calibri"/>
              </a:rPr>
              <a:t>NNNNN</a:t>
            </a:r>
            <a:r>
              <a:rPr sz="1200" spc="-780" dirty="0">
                <a:latin typeface="Calibri"/>
                <a:cs typeface="Calibri"/>
              </a:rPr>
              <a:t>N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o.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6085585" y="337058"/>
            <a:ext cx="2050414" cy="292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89000">
              <a:lnSpc>
                <a:spcPts val="969"/>
              </a:lnSpc>
            </a:pPr>
            <a:r>
              <a:rPr sz="1200" spc="-360" dirty="0">
                <a:latin typeface="Calibri"/>
                <a:cs typeface="Calibri"/>
              </a:rPr>
              <a:t>Ja</a:t>
            </a:r>
            <a:r>
              <a:rPr sz="1200" spc="-355" dirty="0">
                <a:latin typeface="Calibri"/>
                <a:cs typeface="Calibri"/>
              </a:rPr>
              <a:t>b</a:t>
            </a:r>
            <a:r>
              <a:rPr sz="1200" spc="-360" dirty="0">
                <a:latin typeface="Calibri"/>
                <a:cs typeface="Calibri"/>
              </a:rPr>
              <a:t>Ja</a:t>
            </a:r>
            <a:r>
              <a:rPr sz="1200" spc="-355" dirty="0">
                <a:latin typeface="Calibri"/>
                <a:cs typeface="Calibri"/>
              </a:rPr>
              <a:t>b</a:t>
            </a:r>
            <a:r>
              <a:rPr sz="1200" spc="-360" dirty="0">
                <a:latin typeface="Calibri"/>
                <a:cs typeface="Calibri"/>
              </a:rPr>
              <a:t>Ja</a:t>
            </a:r>
            <a:r>
              <a:rPr sz="1200" spc="-355" dirty="0">
                <a:latin typeface="Calibri"/>
                <a:cs typeface="Calibri"/>
              </a:rPr>
              <a:t>b</a:t>
            </a:r>
            <a:r>
              <a:rPr sz="1200" spc="-360" dirty="0">
                <a:latin typeface="Calibri"/>
                <a:cs typeface="Calibri"/>
              </a:rPr>
              <a:t>Ja</a:t>
            </a:r>
            <a:r>
              <a:rPr sz="1200" spc="-355" dirty="0">
                <a:latin typeface="Calibri"/>
                <a:cs typeface="Calibri"/>
              </a:rPr>
              <a:t>b</a:t>
            </a:r>
            <a:r>
              <a:rPr sz="1200" spc="-360" dirty="0">
                <a:latin typeface="Calibri"/>
                <a:cs typeface="Calibri"/>
              </a:rPr>
              <a:t>Ja</a:t>
            </a:r>
            <a:r>
              <a:rPr sz="1200" spc="-370" dirty="0">
                <a:latin typeface="Calibri"/>
                <a:cs typeface="Calibri"/>
              </a:rPr>
              <a:t>b</a:t>
            </a:r>
            <a:r>
              <a:rPr sz="1200" spc="-360" dirty="0">
                <a:latin typeface="Calibri"/>
                <a:cs typeface="Calibri"/>
              </a:rPr>
              <a:t>Ja</a:t>
            </a:r>
            <a:r>
              <a:rPr sz="1200" spc="-355" dirty="0">
                <a:latin typeface="Calibri"/>
                <a:cs typeface="Calibri"/>
              </a:rPr>
              <a:t>b</a:t>
            </a:r>
            <a:r>
              <a:rPr sz="1200" spc="-360" dirty="0">
                <a:latin typeface="Calibri"/>
                <a:cs typeface="Calibri"/>
              </a:rPr>
              <a:t>Ja</a:t>
            </a:r>
            <a:r>
              <a:rPr sz="1200" spc="-370" dirty="0">
                <a:latin typeface="Calibri"/>
                <a:cs typeface="Calibri"/>
              </a:rPr>
              <a:t>b</a:t>
            </a:r>
            <a:r>
              <a:rPr sz="1200" spc="-360" dirty="0">
                <a:latin typeface="Calibri"/>
                <a:cs typeface="Calibri"/>
              </a:rPr>
              <a:t>aaaaaa</a:t>
            </a:r>
            <a:r>
              <a:rPr sz="1200" spc="-385" dirty="0">
                <a:latin typeface="Calibri"/>
                <a:cs typeface="Calibri"/>
              </a:rPr>
              <a:t>a</a:t>
            </a:r>
            <a:r>
              <a:rPr sz="1200" spc="-380" dirty="0">
                <a:latin typeface="Calibri"/>
                <a:cs typeface="Calibri"/>
              </a:rPr>
              <a:t>ttttttt</a:t>
            </a:r>
            <a:r>
              <a:rPr sz="1200" spc="-430" dirty="0">
                <a:latin typeface="Calibri"/>
                <a:cs typeface="Calibri"/>
              </a:rPr>
              <a:t>a</a:t>
            </a:r>
            <a:r>
              <a:rPr sz="1800" baseline="-20833" dirty="0">
                <a:latin typeface="Calibri"/>
                <a:cs typeface="Calibri"/>
              </a:rPr>
              <a:t>J</a:t>
            </a:r>
            <a:r>
              <a:rPr sz="1800" spc="-1439" baseline="-20833" dirty="0">
                <a:latin typeface="Calibri"/>
                <a:cs typeface="Calibri"/>
              </a:rPr>
              <a:t>a</a:t>
            </a:r>
            <a:r>
              <a:rPr sz="1800" baseline="-20833" dirty="0">
                <a:latin typeface="Calibri"/>
                <a:cs typeface="Calibri"/>
              </a:rPr>
              <a:t>J</a:t>
            </a:r>
            <a:r>
              <a:rPr sz="1800" spc="-1439" baseline="-20833" dirty="0">
                <a:latin typeface="Calibri"/>
                <a:cs typeface="Calibri"/>
              </a:rPr>
              <a:t>a</a:t>
            </a:r>
            <a:r>
              <a:rPr sz="1800" baseline="-20833" dirty="0">
                <a:latin typeface="Calibri"/>
                <a:cs typeface="Calibri"/>
              </a:rPr>
              <a:t>J</a:t>
            </a:r>
            <a:r>
              <a:rPr sz="1800" spc="-1439" baseline="-20833" dirty="0">
                <a:latin typeface="Calibri"/>
                <a:cs typeface="Calibri"/>
              </a:rPr>
              <a:t>a</a:t>
            </a:r>
            <a:r>
              <a:rPr sz="1800" baseline="-20833" dirty="0">
                <a:latin typeface="Calibri"/>
                <a:cs typeface="Calibri"/>
              </a:rPr>
              <a:t>J</a:t>
            </a:r>
            <a:r>
              <a:rPr sz="1800" spc="-1439" baseline="-20833" dirty="0">
                <a:latin typeface="Calibri"/>
                <a:cs typeface="Calibri"/>
              </a:rPr>
              <a:t>a</a:t>
            </a:r>
            <a:r>
              <a:rPr sz="1800" baseline="-20833" dirty="0">
                <a:latin typeface="Calibri"/>
                <a:cs typeface="Calibri"/>
              </a:rPr>
              <a:t>J</a:t>
            </a:r>
            <a:r>
              <a:rPr sz="1800" spc="-1439" baseline="-20833" dirty="0">
                <a:latin typeface="Calibri"/>
                <a:cs typeface="Calibri"/>
              </a:rPr>
              <a:t>a</a:t>
            </a:r>
            <a:r>
              <a:rPr sz="1800" baseline="-20833" dirty="0">
                <a:latin typeface="Calibri"/>
                <a:cs typeface="Calibri"/>
              </a:rPr>
              <a:t>J</a:t>
            </a:r>
            <a:r>
              <a:rPr sz="1800" spc="-1350" baseline="-20833" dirty="0">
                <a:latin typeface="Calibri"/>
                <a:cs typeface="Calibri"/>
              </a:rPr>
              <a:t>a</a:t>
            </a:r>
            <a:r>
              <a:rPr sz="1200" spc="-370" dirty="0">
                <a:latin typeface="Calibri"/>
                <a:cs typeface="Calibri"/>
              </a:rPr>
              <a:t>n</a:t>
            </a:r>
            <a:r>
              <a:rPr sz="1200" spc="-360" dirty="0">
                <a:latin typeface="Calibri"/>
                <a:cs typeface="Calibri"/>
              </a:rPr>
              <a:t>a</a:t>
            </a:r>
            <a:r>
              <a:rPr sz="1200" spc="-370" dirty="0">
                <a:latin typeface="Calibri"/>
                <a:cs typeface="Calibri"/>
              </a:rPr>
              <a:t>n</a:t>
            </a:r>
            <a:r>
              <a:rPr sz="1200" spc="-430" dirty="0">
                <a:latin typeface="Calibri"/>
                <a:cs typeface="Calibri"/>
              </a:rPr>
              <a:t>a</a:t>
            </a:r>
            <a:r>
              <a:rPr sz="1800" spc="-944" baseline="-20833" dirty="0">
                <a:latin typeface="Calibri"/>
                <a:cs typeface="Calibri"/>
              </a:rPr>
              <a:t>b</a:t>
            </a:r>
            <a:r>
              <a:rPr sz="1800" spc="-952" baseline="-20833" dirty="0">
                <a:latin typeface="Calibri"/>
                <a:cs typeface="Calibri"/>
              </a:rPr>
              <a:t>bbb</a:t>
            </a:r>
            <a:r>
              <a:rPr sz="1800" spc="-944" baseline="-20833" dirty="0">
                <a:latin typeface="Calibri"/>
                <a:cs typeface="Calibri"/>
              </a:rPr>
              <a:t>b</a:t>
            </a:r>
            <a:r>
              <a:rPr sz="1800" spc="-952" baseline="-20833" dirty="0">
                <a:latin typeface="Calibri"/>
                <a:cs typeface="Calibri"/>
              </a:rPr>
              <a:t>b</a:t>
            </a:r>
            <a:r>
              <a:rPr sz="1800" baseline="-20833" dirty="0">
                <a:latin typeface="Calibri"/>
                <a:cs typeface="Calibri"/>
              </a:rPr>
              <a:t>J</a:t>
            </a:r>
            <a:r>
              <a:rPr sz="1800" spc="-1350" baseline="-20833" dirty="0">
                <a:latin typeface="Calibri"/>
                <a:cs typeface="Calibri"/>
              </a:rPr>
              <a:t>a</a:t>
            </a:r>
            <a:r>
              <a:rPr sz="1200" spc="-370" dirty="0">
                <a:latin typeface="Calibri"/>
                <a:cs typeface="Calibri"/>
              </a:rPr>
              <a:t>n</a:t>
            </a:r>
            <a:r>
              <a:rPr sz="1200" spc="-360" dirty="0">
                <a:latin typeface="Calibri"/>
                <a:cs typeface="Calibri"/>
              </a:rPr>
              <a:t>a</a:t>
            </a:r>
            <a:r>
              <a:rPr sz="1200" spc="-545" dirty="0">
                <a:latin typeface="Calibri"/>
                <a:cs typeface="Calibri"/>
              </a:rPr>
              <a:t>n</a:t>
            </a:r>
            <a:r>
              <a:rPr sz="1800" spc="-855" baseline="-20833" dirty="0">
                <a:latin typeface="Calibri"/>
                <a:cs typeface="Calibri"/>
              </a:rPr>
              <a:t>a</a:t>
            </a:r>
            <a:r>
              <a:rPr sz="1800" spc="-862" baseline="-20833" dirty="0">
                <a:latin typeface="Calibri"/>
                <a:cs typeface="Calibri"/>
              </a:rPr>
              <a:t>aaa</a:t>
            </a:r>
            <a:r>
              <a:rPr sz="1800" spc="-607" baseline="-20833" dirty="0">
                <a:latin typeface="Calibri"/>
                <a:cs typeface="Calibri"/>
              </a:rPr>
              <a:t>a</a:t>
            </a:r>
            <a:r>
              <a:rPr sz="1200" spc="-425" dirty="0">
                <a:latin typeface="Calibri"/>
                <a:cs typeface="Calibri"/>
              </a:rPr>
              <a:t>a</a:t>
            </a:r>
            <a:r>
              <a:rPr sz="1800" spc="-855" baseline="-20833" dirty="0">
                <a:latin typeface="Calibri"/>
                <a:cs typeface="Calibri"/>
              </a:rPr>
              <a:t>b</a:t>
            </a:r>
            <a:r>
              <a:rPr sz="1200" spc="-475" dirty="0">
                <a:latin typeface="Calibri"/>
                <a:cs typeface="Calibri"/>
              </a:rPr>
              <a:t>n</a:t>
            </a:r>
            <a:r>
              <a:rPr sz="1800" spc="-600" baseline="-20833" dirty="0">
                <a:latin typeface="Calibri"/>
                <a:cs typeface="Calibri"/>
              </a:rPr>
              <a:t>t</a:t>
            </a:r>
            <a:r>
              <a:rPr sz="1800" spc="-607" baseline="-20833" dirty="0">
                <a:latin typeface="Calibri"/>
                <a:cs typeface="Calibri"/>
              </a:rPr>
              <a:t>ttt</a:t>
            </a:r>
            <a:r>
              <a:rPr sz="1800" spc="-457" baseline="-20833" dirty="0">
                <a:latin typeface="Calibri"/>
                <a:cs typeface="Calibri"/>
              </a:rPr>
              <a:t>t</a:t>
            </a:r>
            <a:r>
              <a:rPr sz="1200" spc="-360" dirty="0">
                <a:latin typeface="Calibri"/>
                <a:cs typeface="Calibri"/>
              </a:rPr>
              <a:t>a</a:t>
            </a:r>
            <a:r>
              <a:rPr sz="1200" spc="-570" dirty="0">
                <a:latin typeface="Calibri"/>
                <a:cs typeface="Calibri"/>
              </a:rPr>
              <a:t>n</a:t>
            </a:r>
            <a:r>
              <a:rPr sz="1800" baseline="-20833" dirty="0">
                <a:latin typeface="Calibri"/>
                <a:cs typeface="Calibri"/>
              </a:rPr>
              <a:t>a</a:t>
            </a:r>
            <a:r>
              <a:rPr sz="1800" spc="-1807" baseline="-20833" dirty="0">
                <a:latin typeface="Calibri"/>
                <a:cs typeface="Calibri"/>
              </a:rPr>
              <a:t>n</a:t>
            </a:r>
            <a:r>
              <a:rPr sz="1800" baseline="-20833" dirty="0">
                <a:latin typeface="Calibri"/>
                <a:cs typeface="Calibri"/>
              </a:rPr>
              <a:t>a</a:t>
            </a:r>
            <a:r>
              <a:rPr sz="1800" spc="-1814" baseline="-20833" dirty="0">
                <a:latin typeface="Calibri"/>
                <a:cs typeface="Calibri"/>
              </a:rPr>
              <a:t>n</a:t>
            </a:r>
            <a:r>
              <a:rPr sz="1800" baseline="-20833" dirty="0">
                <a:latin typeface="Calibri"/>
                <a:cs typeface="Calibri"/>
              </a:rPr>
              <a:t>a</a:t>
            </a:r>
            <a:r>
              <a:rPr sz="1800" spc="-1814" baseline="-20833" dirty="0">
                <a:latin typeface="Calibri"/>
                <a:cs typeface="Calibri"/>
              </a:rPr>
              <a:t>n</a:t>
            </a:r>
            <a:r>
              <a:rPr sz="1800" baseline="-20833" dirty="0">
                <a:latin typeface="Calibri"/>
                <a:cs typeface="Calibri"/>
              </a:rPr>
              <a:t>a</a:t>
            </a:r>
            <a:r>
              <a:rPr sz="1800" spc="-1814" baseline="-20833" dirty="0">
                <a:latin typeface="Calibri"/>
                <a:cs typeface="Calibri"/>
              </a:rPr>
              <a:t>n</a:t>
            </a:r>
            <a:r>
              <a:rPr sz="1800" baseline="-20833" dirty="0">
                <a:latin typeface="Calibri"/>
                <a:cs typeface="Calibri"/>
              </a:rPr>
              <a:t>a</a:t>
            </a:r>
            <a:r>
              <a:rPr sz="1800" spc="-1777" baseline="-20833" dirty="0">
                <a:latin typeface="Calibri"/>
                <a:cs typeface="Calibri"/>
              </a:rPr>
              <a:t>n</a:t>
            </a:r>
            <a:r>
              <a:rPr sz="1800" spc="-862" baseline="-20833" dirty="0">
                <a:latin typeface="Calibri"/>
                <a:cs typeface="Calibri"/>
              </a:rPr>
              <a:t>a</a:t>
            </a:r>
            <a:r>
              <a:rPr sz="1800" spc="-607" baseline="-20833" dirty="0">
                <a:latin typeface="Calibri"/>
                <a:cs typeface="Calibri"/>
              </a:rPr>
              <a:t>a</a:t>
            </a:r>
            <a:r>
              <a:rPr sz="1200" spc="-360" dirty="0">
                <a:latin typeface="Calibri"/>
                <a:cs typeface="Calibri"/>
              </a:rPr>
              <a:t>a</a:t>
            </a:r>
            <a:r>
              <a:rPr sz="1200" spc="-470" dirty="0">
                <a:latin typeface="Calibri"/>
                <a:cs typeface="Calibri"/>
              </a:rPr>
              <a:t>n</a:t>
            </a:r>
            <a:r>
              <a:rPr sz="1800" spc="-607" baseline="-20833" dirty="0">
                <a:latin typeface="Calibri"/>
                <a:cs typeface="Calibri"/>
              </a:rPr>
              <a:t>t</a:t>
            </a:r>
            <a:r>
              <a:rPr sz="1800" baseline="-20833" dirty="0">
                <a:latin typeface="Calibri"/>
                <a:cs typeface="Calibri"/>
              </a:rPr>
              <a:t>t</a:t>
            </a:r>
            <a:endParaRPr sz="1800" baseline="-20833">
              <a:latin typeface="Calibri"/>
              <a:cs typeface="Calibri"/>
            </a:endParaRPr>
          </a:p>
          <a:p>
            <a:pPr>
              <a:lnSpc>
                <a:spcPts val="1270"/>
              </a:lnSpc>
              <a:tabLst>
                <a:tab pos="889000" algn="l"/>
              </a:tabLst>
            </a:pPr>
            <a:r>
              <a:rPr sz="1800" spc="-712" baseline="30092" dirty="0">
                <a:latin typeface="Calibri"/>
                <a:cs typeface="Calibri"/>
              </a:rPr>
              <a:t>NNNNNNNamaa	</a:t>
            </a:r>
            <a:r>
              <a:rPr sz="1200" spc="-355" dirty="0">
                <a:latin typeface="Calibri"/>
                <a:cs typeface="Calibri"/>
              </a:rPr>
              <a:t>dddddddananananananan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5390260" y="161417"/>
            <a:ext cx="4739640" cy="6494145"/>
            <a:chOff x="5390260" y="161417"/>
            <a:chExt cx="4739640" cy="6494145"/>
          </a:xfrm>
        </p:grpSpPr>
        <p:sp>
          <p:nvSpPr>
            <p:cNvPr id="111" name="object 111"/>
            <p:cNvSpPr/>
            <p:nvPr/>
          </p:nvSpPr>
          <p:spPr>
            <a:xfrm>
              <a:off x="5791199" y="358139"/>
              <a:ext cx="13970" cy="6297295"/>
            </a:xfrm>
            <a:custGeom>
              <a:avLst/>
              <a:gdLst/>
              <a:ahLst/>
              <a:cxnLst/>
              <a:rect l="l" t="t" r="r" b="b"/>
              <a:pathLst>
                <a:path w="13970" h="6297295">
                  <a:moveTo>
                    <a:pt x="13715" y="0"/>
                  </a:moveTo>
                  <a:lnTo>
                    <a:pt x="0" y="0"/>
                  </a:lnTo>
                  <a:lnTo>
                    <a:pt x="0" y="6296914"/>
                  </a:lnTo>
                  <a:lnTo>
                    <a:pt x="13715" y="6296914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394198" y="354850"/>
              <a:ext cx="3669665" cy="6300470"/>
            </a:xfrm>
            <a:custGeom>
              <a:avLst/>
              <a:gdLst/>
              <a:ahLst/>
              <a:cxnLst/>
              <a:rect l="l" t="t" r="r" b="b"/>
              <a:pathLst>
                <a:path w="3669665" h="6300470">
                  <a:moveTo>
                    <a:pt x="5334" y="10972"/>
                  </a:moveTo>
                  <a:lnTo>
                    <a:pt x="0" y="10972"/>
                  </a:lnTo>
                  <a:lnTo>
                    <a:pt x="0" y="14084"/>
                  </a:lnTo>
                  <a:lnTo>
                    <a:pt x="0" y="207391"/>
                  </a:lnTo>
                  <a:lnTo>
                    <a:pt x="5334" y="207454"/>
                  </a:lnTo>
                  <a:lnTo>
                    <a:pt x="5334" y="14084"/>
                  </a:lnTo>
                  <a:lnTo>
                    <a:pt x="5334" y="10972"/>
                  </a:lnTo>
                  <a:close/>
                </a:path>
                <a:path w="3669665" h="6300470">
                  <a:moveTo>
                    <a:pt x="403860" y="10972"/>
                  </a:moveTo>
                  <a:lnTo>
                    <a:pt x="403809" y="207454"/>
                  </a:lnTo>
                  <a:lnTo>
                    <a:pt x="403860" y="10972"/>
                  </a:lnTo>
                  <a:close/>
                </a:path>
                <a:path w="3669665" h="6300470">
                  <a:moveTo>
                    <a:pt x="1349756" y="206997"/>
                  </a:moveTo>
                  <a:lnTo>
                    <a:pt x="1337056" y="206997"/>
                  </a:lnTo>
                  <a:lnTo>
                    <a:pt x="1337056" y="6300203"/>
                  </a:lnTo>
                  <a:lnTo>
                    <a:pt x="1349756" y="6300203"/>
                  </a:lnTo>
                  <a:lnTo>
                    <a:pt x="1349756" y="206997"/>
                  </a:lnTo>
                  <a:close/>
                </a:path>
                <a:path w="3669665" h="6300470">
                  <a:moveTo>
                    <a:pt x="1349756" y="0"/>
                  </a:moveTo>
                  <a:lnTo>
                    <a:pt x="1337056" y="0"/>
                  </a:lnTo>
                  <a:lnTo>
                    <a:pt x="1337056" y="12687"/>
                  </a:lnTo>
                  <a:lnTo>
                    <a:pt x="1349756" y="12687"/>
                  </a:lnTo>
                  <a:lnTo>
                    <a:pt x="1349756" y="0"/>
                  </a:lnTo>
                  <a:close/>
                </a:path>
                <a:path w="3669665" h="6300470">
                  <a:moveTo>
                    <a:pt x="3669284" y="3289"/>
                  </a:moveTo>
                  <a:lnTo>
                    <a:pt x="3656584" y="3289"/>
                  </a:lnTo>
                  <a:lnTo>
                    <a:pt x="3656584" y="6300203"/>
                  </a:lnTo>
                  <a:lnTo>
                    <a:pt x="3669284" y="6300203"/>
                  </a:lnTo>
                  <a:lnTo>
                    <a:pt x="3669284" y="3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396483" y="465931"/>
              <a:ext cx="0" cy="95250"/>
            </a:xfrm>
            <a:custGeom>
              <a:avLst/>
              <a:gdLst/>
              <a:ahLst/>
              <a:cxnLst/>
              <a:rect l="l" t="t" r="r" b="b"/>
              <a:pathLst>
                <a:path h="95250">
                  <a:moveTo>
                    <a:pt x="0" y="0"/>
                  </a:moveTo>
                  <a:lnTo>
                    <a:pt x="0" y="95059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0079266" y="466344"/>
              <a:ext cx="50800" cy="94615"/>
            </a:xfrm>
            <a:custGeom>
              <a:avLst/>
              <a:gdLst/>
              <a:ahLst/>
              <a:cxnLst/>
              <a:rect l="l" t="t" r="r" b="b"/>
              <a:pathLst>
                <a:path w="50800" h="94615">
                  <a:moveTo>
                    <a:pt x="0" y="94360"/>
                  </a:moveTo>
                  <a:lnTo>
                    <a:pt x="50539" y="94360"/>
                  </a:lnTo>
                  <a:lnTo>
                    <a:pt x="50539" y="0"/>
                  </a:lnTo>
                  <a:lnTo>
                    <a:pt x="0" y="0"/>
                  </a:lnTo>
                  <a:lnTo>
                    <a:pt x="0" y="943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396483" y="554608"/>
              <a:ext cx="0" cy="103505"/>
            </a:xfrm>
            <a:custGeom>
              <a:avLst/>
              <a:gdLst/>
              <a:ahLst/>
              <a:cxnLst/>
              <a:rect l="l" t="t" r="r" b="b"/>
              <a:pathLst>
                <a:path h="103504">
                  <a:moveTo>
                    <a:pt x="0" y="7874"/>
                  </a:moveTo>
                  <a:lnTo>
                    <a:pt x="0" y="102996"/>
                  </a:lnTo>
                </a:path>
                <a:path h="103504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796648" y="55460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1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393435" y="561403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0"/>
                  </a:moveTo>
                  <a:lnTo>
                    <a:pt x="6096" y="0"/>
                  </a:lnTo>
                </a:path>
                <a:path w="6350" h="3175">
                  <a:moveTo>
                    <a:pt x="0" y="3175"/>
                  </a:moveTo>
                  <a:lnTo>
                    <a:pt x="6096" y="317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393435" y="753935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596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393435" y="755764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2984"/>
                  </a:moveTo>
                  <a:lnTo>
                    <a:pt x="405129" y="2984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396610" y="757300"/>
              <a:ext cx="0" cy="196215"/>
            </a:xfrm>
            <a:custGeom>
              <a:avLst/>
              <a:gdLst/>
              <a:ahLst/>
              <a:cxnLst/>
              <a:rect l="l" t="t" r="r" b="b"/>
              <a:pathLst>
                <a:path h="196215">
                  <a:moveTo>
                    <a:pt x="0" y="0"/>
                  </a:moveTo>
                  <a:lnTo>
                    <a:pt x="0" y="196214"/>
                  </a:lnTo>
                </a:path>
                <a:path h="196215">
                  <a:moveTo>
                    <a:pt x="0" y="196214"/>
                  </a:moveTo>
                  <a:lnTo>
                    <a:pt x="0" y="635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396483" y="94716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796749" y="94716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393435" y="953757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3175"/>
                  </a:moveTo>
                  <a:lnTo>
                    <a:pt x="6350" y="3175"/>
                  </a:lnTo>
                </a:path>
                <a:path w="6350" h="3175">
                  <a:moveTo>
                    <a:pt x="0" y="0"/>
                  </a:moveTo>
                  <a:lnTo>
                    <a:pt x="6350" y="0"/>
                  </a:lnTo>
                </a:path>
              </a:pathLst>
            </a:custGeom>
            <a:ln w="58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396483" y="114350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796749" y="114350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393435" y="1149984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0"/>
                  </a:moveTo>
                  <a:lnTo>
                    <a:pt x="6350" y="0"/>
                  </a:lnTo>
                </a:path>
                <a:path w="6350" h="3175">
                  <a:moveTo>
                    <a:pt x="0" y="3175"/>
                  </a:moveTo>
                  <a:lnTo>
                    <a:pt x="6096" y="317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396483" y="13397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796749" y="13397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393435" y="134639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35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393435" y="134956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396483" y="153606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796749" y="153606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394197" y="1546986"/>
              <a:ext cx="5715" cy="193675"/>
            </a:xfrm>
            <a:custGeom>
              <a:avLst/>
              <a:gdLst/>
              <a:ahLst/>
              <a:cxnLst/>
              <a:rect l="l" t="t" r="r" b="b"/>
              <a:pathLst>
                <a:path w="5714" h="193675">
                  <a:moveTo>
                    <a:pt x="0" y="193294"/>
                  </a:moveTo>
                  <a:lnTo>
                    <a:pt x="5334" y="193294"/>
                  </a:lnTo>
                  <a:lnTo>
                    <a:pt x="5334" y="0"/>
                  </a:lnTo>
                  <a:lnTo>
                    <a:pt x="0" y="0"/>
                  </a:lnTo>
                  <a:lnTo>
                    <a:pt x="0" y="1932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396483" y="1644745"/>
              <a:ext cx="0" cy="95250"/>
            </a:xfrm>
            <a:custGeom>
              <a:avLst/>
              <a:gdLst/>
              <a:ahLst/>
              <a:cxnLst/>
              <a:rect l="l" t="t" r="r" b="b"/>
              <a:pathLst>
                <a:path h="95250">
                  <a:moveTo>
                    <a:pt x="0" y="0"/>
                  </a:moveTo>
                  <a:lnTo>
                    <a:pt x="0" y="95059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10079253" y="1644395"/>
              <a:ext cx="50800" cy="95885"/>
            </a:xfrm>
            <a:custGeom>
              <a:avLst/>
              <a:gdLst/>
              <a:ahLst/>
              <a:cxnLst/>
              <a:rect l="l" t="t" r="r" b="b"/>
              <a:pathLst>
                <a:path w="50800" h="95885">
                  <a:moveTo>
                    <a:pt x="0" y="95757"/>
                  </a:moveTo>
                  <a:lnTo>
                    <a:pt x="50552" y="95757"/>
                  </a:lnTo>
                  <a:lnTo>
                    <a:pt x="50552" y="0"/>
                  </a:lnTo>
                  <a:lnTo>
                    <a:pt x="0" y="0"/>
                  </a:lnTo>
                  <a:lnTo>
                    <a:pt x="0" y="957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396483" y="1732661"/>
              <a:ext cx="0" cy="103505"/>
            </a:xfrm>
            <a:custGeom>
              <a:avLst/>
              <a:gdLst/>
              <a:ahLst/>
              <a:cxnLst/>
              <a:rect l="l" t="t" r="r" b="b"/>
              <a:pathLst>
                <a:path h="103505">
                  <a:moveTo>
                    <a:pt x="0" y="8000"/>
                  </a:moveTo>
                  <a:lnTo>
                    <a:pt x="0" y="103124"/>
                  </a:lnTo>
                </a:path>
                <a:path h="103505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796749" y="173266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197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393435" y="1739455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0"/>
                  </a:moveTo>
                  <a:lnTo>
                    <a:pt x="6096" y="0"/>
                  </a:lnTo>
                </a:path>
                <a:path w="6350" h="3175">
                  <a:moveTo>
                    <a:pt x="0" y="3175"/>
                  </a:moveTo>
                  <a:lnTo>
                    <a:pt x="6096" y="317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396483" y="192925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796749" y="192925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197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393435" y="1936051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0"/>
                  </a:moveTo>
                  <a:lnTo>
                    <a:pt x="6096" y="0"/>
                  </a:lnTo>
                </a:path>
                <a:path w="6350" h="3175">
                  <a:moveTo>
                    <a:pt x="0" y="3175"/>
                  </a:moveTo>
                  <a:lnTo>
                    <a:pt x="6096" y="317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393435" y="2128710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57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393435" y="2130545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2857"/>
                  </a:moveTo>
                  <a:lnTo>
                    <a:pt x="405129" y="2857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396483" y="213220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393435" y="2325306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57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393435" y="2327135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2857"/>
                  </a:moveTo>
                  <a:lnTo>
                    <a:pt x="405129" y="2857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396483" y="232879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393435" y="2521902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57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393435" y="2523731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2857"/>
                  </a:moveTo>
                  <a:lnTo>
                    <a:pt x="405129" y="2857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396483" y="252539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393435" y="2718498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57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393435" y="2720327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2857"/>
                  </a:moveTo>
                  <a:lnTo>
                    <a:pt x="405129" y="2857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394197" y="2725039"/>
              <a:ext cx="5715" cy="193675"/>
            </a:xfrm>
            <a:custGeom>
              <a:avLst/>
              <a:gdLst/>
              <a:ahLst/>
              <a:cxnLst/>
              <a:rect l="l" t="t" r="r" b="b"/>
              <a:pathLst>
                <a:path w="5714" h="193675">
                  <a:moveTo>
                    <a:pt x="0" y="193294"/>
                  </a:moveTo>
                  <a:lnTo>
                    <a:pt x="5334" y="193294"/>
                  </a:lnTo>
                  <a:lnTo>
                    <a:pt x="5334" y="0"/>
                  </a:lnTo>
                  <a:lnTo>
                    <a:pt x="0" y="0"/>
                  </a:lnTo>
                  <a:lnTo>
                    <a:pt x="0" y="1932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396483" y="2822797"/>
              <a:ext cx="0" cy="95250"/>
            </a:xfrm>
            <a:custGeom>
              <a:avLst/>
              <a:gdLst/>
              <a:ahLst/>
              <a:cxnLst/>
              <a:rect l="l" t="t" r="r" b="b"/>
              <a:pathLst>
                <a:path h="95250">
                  <a:moveTo>
                    <a:pt x="0" y="0"/>
                  </a:moveTo>
                  <a:lnTo>
                    <a:pt x="0" y="95059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10079253" y="2822447"/>
              <a:ext cx="50800" cy="95885"/>
            </a:xfrm>
            <a:custGeom>
              <a:avLst/>
              <a:gdLst/>
              <a:ahLst/>
              <a:cxnLst/>
              <a:rect l="l" t="t" r="r" b="b"/>
              <a:pathLst>
                <a:path w="50800" h="95885">
                  <a:moveTo>
                    <a:pt x="0" y="95757"/>
                  </a:moveTo>
                  <a:lnTo>
                    <a:pt x="50552" y="95757"/>
                  </a:lnTo>
                  <a:lnTo>
                    <a:pt x="50552" y="0"/>
                  </a:lnTo>
                  <a:lnTo>
                    <a:pt x="0" y="0"/>
                  </a:lnTo>
                  <a:lnTo>
                    <a:pt x="0" y="957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396483" y="2910712"/>
              <a:ext cx="0" cy="103505"/>
            </a:xfrm>
            <a:custGeom>
              <a:avLst/>
              <a:gdLst/>
              <a:ahLst/>
              <a:cxnLst/>
              <a:rect l="l" t="t" r="r" b="b"/>
              <a:pathLst>
                <a:path h="103505">
                  <a:moveTo>
                    <a:pt x="0" y="8000"/>
                  </a:moveTo>
                  <a:lnTo>
                    <a:pt x="0" y="103124"/>
                  </a:lnTo>
                </a:path>
                <a:path h="103505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796749" y="291071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197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393435" y="2917507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0"/>
                  </a:moveTo>
                  <a:lnTo>
                    <a:pt x="6096" y="0"/>
                  </a:lnTo>
                </a:path>
                <a:path w="6350" h="3175">
                  <a:moveTo>
                    <a:pt x="0" y="3175"/>
                  </a:moveTo>
                  <a:lnTo>
                    <a:pt x="6096" y="317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396483" y="310730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796749" y="310730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1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393435" y="3114103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0"/>
                  </a:moveTo>
                  <a:lnTo>
                    <a:pt x="6096" y="0"/>
                  </a:lnTo>
                </a:path>
                <a:path w="6350" h="3175">
                  <a:moveTo>
                    <a:pt x="0" y="3175"/>
                  </a:moveTo>
                  <a:lnTo>
                    <a:pt x="6096" y="317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393435" y="3306699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58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393435" y="3308527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2921"/>
                  </a:moveTo>
                  <a:lnTo>
                    <a:pt x="405129" y="2921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396483" y="331025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393435" y="3503295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58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393435" y="3505123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2921"/>
                  </a:moveTo>
                  <a:lnTo>
                    <a:pt x="405129" y="2921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396483" y="350672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393435" y="3699890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58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393435" y="3701726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2921"/>
                  </a:moveTo>
                  <a:lnTo>
                    <a:pt x="405129" y="2921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394197" y="3706495"/>
              <a:ext cx="5715" cy="193675"/>
            </a:xfrm>
            <a:custGeom>
              <a:avLst/>
              <a:gdLst/>
              <a:ahLst/>
              <a:cxnLst/>
              <a:rect l="l" t="t" r="r" b="b"/>
              <a:pathLst>
                <a:path w="5714" h="193675">
                  <a:moveTo>
                    <a:pt x="0" y="193294"/>
                  </a:moveTo>
                  <a:lnTo>
                    <a:pt x="5334" y="193294"/>
                  </a:lnTo>
                  <a:lnTo>
                    <a:pt x="5334" y="0"/>
                  </a:lnTo>
                  <a:lnTo>
                    <a:pt x="0" y="0"/>
                  </a:lnTo>
                  <a:lnTo>
                    <a:pt x="0" y="1932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396483" y="3804253"/>
              <a:ext cx="0" cy="95250"/>
            </a:xfrm>
            <a:custGeom>
              <a:avLst/>
              <a:gdLst/>
              <a:ahLst/>
              <a:cxnLst/>
              <a:rect l="l" t="t" r="r" b="b"/>
              <a:pathLst>
                <a:path h="95250">
                  <a:moveTo>
                    <a:pt x="0" y="0"/>
                  </a:moveTo>
                  <a:lnTo>
                    <a:pt x="0" y="95059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10079253" y="3803903"/>
              <a:ext cx="50800" cy="95885"/>
            </a:xfrm>
            <a:custGeom>
              <a:avLst/>
              <a:gdLst/>
              <a:ahLst/>
              <a:cxnLst/>
              <a:rect l="l" t="t" r="r" b="b"/>
              <a:pathLst>
                <a:path w="50800" h="95885">
                  <a:moveTo>
                    <a:pt x="0" y="95758"/>
                  </a:moveTo>
                  <a:lnTo>
                    <a:pt x="50552" y="95758"/>
                  </a:lnTo>
                  <a:lnTo>
                    <a:pt x="50552" y="0"/>
                  </a:lnTo>
                  <a:lnTo>
                    <a:pt x="0" y="0"/>
                  </a:lnTo>
                  <a:lnTo>
                    <a:pt x="0" y="957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396483" y="3901567"/>
              <a:ext cx="0" cy="95250"/>
            </a:xfrm>
            <a:custGeom>
              <a:avLst/>
              <a:gdLst/>
              <a:ahLst/>
              <a:cxnLst/>
              <a:rect l="l" t="t" r="r" b="b"/>
              <a:pathLst>
                <a:path h="95250">
                  <a:moveTo>
                    <a:pt x="0" y="0"/>
                  </a:moveTo>
                  <a:lnTo>
                    <a:pt x="0" y="95122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393435" y="3896550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57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393435" y="3898379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2857"/>
                  </a:moveTo>
                  <a:lnTo>
                    <a:pt x="405129" y="2857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396483" y="3900043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49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393435" y="4093019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596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393435" y="4094848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2984"/>
                  </a:moveTo>
                  <a:lnTo>
                    <a:pt x="405129" y="2984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396610" y="4096384"/>
              <a:ext cx="0" cy="196215"/>
            </a:xfrm>
            <a:custGeom>
              <a:avLst/>
              <a:gdLst/>
              <a:ahLst/>
              <a:cxnLst/>
              <a:rect l="l" t="t" r="r" b="b"/>
              <a:pathLst>
                <a:path h="196214">
                  <a:moveTo>
                    <a:pt x="0" y="0"/>
                  </a:moveTo>
                  <a:lnTo>
                    <a:pt x="0" y="196214"/>
                  </a:lnTo>
                </a:path>
                <a:path h="196214">
                  <a:moveTo>
                    <a:pt x="0" y="196214"/>
                  </a:moveTo>
                  <a:lnTo>
                    <a:pt x="0" y="635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396483" y="428625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796749" y="4286250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321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396483" y="4292600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h="196850">
                  <a:moveTo>
                    <a:pt x="0" y="0"/>
                  </a:moveTo>
                  <a:lnTo>
                    <a:pt x="0" y="6350"/>
                  </a:lnTo>
                </a:path>
                <a:path h="196850">
                  <a:moveTo>
                    <a:pt x="0" y="189992"/>
                  </a:moveTo>
                  <a:lnTo>
                    <a:pt x="0" y="196342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796749" y="448259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62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393435" y="4489069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0"/>
                  </a:moveTo>
                  <a:lnTo>
                    <a:pt x="6096" y="0"/>
                  </a:lnTo>
                </a:path>
                <a:path w="6350" h="3175">
                  <a:moveTo>
                    <a:pt x="0" y="3174"/>
                  </a:moveTo>
                  <a:lnTo>
                    <a:pt x="6096" y="3174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393435" y="4681537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546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5393435" y="4683366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2730"/>
                  </a:moveTo>
                  <a:lnTo>
                    <a:pt x="405129" y="2730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396483" y="468515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393435" y="4878006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57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393435" y="4879835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2857"/>
                  </a:moveTo>
                  <a:lnTo>
                    <a:pt x="405129" y="2857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394198" y="4881435"/>
              <a:ext cx="404495" cy="196850"/>
            </a:xfrm>
            <a:custGeom>
              <a:avLst/>
              <a:gdLst/>
              <a:ahLst/>
              <a:cxnLst/>
              <a:rect l="l" t="t" r="r" b="b"/>
              <a:pathLst>
                <a:path w="404495" h="196850">
                  <a:moveTo>
                    <a:pt x="5334" y="0"/>
                  </a:moveTo>
                  <a:lnTo>
                    <a:pt x="0" y="0"/>
                  </a:lnTo>
                  <a:lnTo>
                    <a:pt x="0" y="3111"/>
                  </a:lnTo>
                  <a:lnTo>
                    <a:pt x="0" y="196405"/>
                  </a:lnTo>
                  <a:lnTo>
                    <a:pt x="5334" y="196469"/>
                  </a:lnTo>
                  <a:lnTo>
                    <a:pt x="5334" y="3111"/>
                  </a:lnTo>
                  <a:lnTo>
                    <a:pt x="5334" y="0"/>
                  </a:lnTo>
                  <a:close/>
                </a:path>
                <a:path w="404495" h="196850">
                  <a:moveTo>
                    <a:pt x="403987" y="0"/>
                  </a:moveTo>
                  <a:lnTo>
                    <a:pt x="403961" y="196469"/>
                  </a:lnTo>
                  <a:lnTo>
                    <a:pt x="4039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396483" y="4982305"/>
              <a:ext cx="0" cy="95250"/>
            </a:xfrm>
            <a:custGeom>
              <a:avLst/>
              <a:gdLst/>
              <a:ahLst/>
              <a:cxnLst/>
              <a:rect l="l" t="t" r="r" b="b"/>
              <a:pathLst>
                <a:path h="95250">
                  <a:moveTo>
                    <a:pt x="0" y="0"/>
                  </a:moveTo>
                  <a:lnTo>
                    <a:pt x="0" y="95059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0079253" y="4981956"/>
              <a:ext cx="50800" cy="95885"/>
            </a:xfrm>
            <a:custGeom>
              <a:avLst/>
              <a:gdLst/>
              <a:ahLst/>
              <a:cxnLst/>
              <a:rect l="l" t="t" r="r" b="b"/>
              <a:pathLst>
                <a:path w="50800" h="95885">
                  <a:moveTo>
                    <a:pt x="0" y="95758"/>
                  </a:moveTo>
                  <a:lnTo>
                    <a:pt x="50552" y="95758"/>
                  </a:lnTo>
                  <a:lnTo>
                    <a:pt x="50552" y="0"/>
                  </a:lnTo>
                  <a:lnTo>
                    <a:pt x="0" y="0"/>
                  </a:lnTo>
                  <a:lnTo>
                    <a:pt x="0" y="957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396483" y="5079619"/>
              <a:ext cx="0" cy="95250"/>
            </a:xfrm>
            <a:custGeom>
              <a:avLst/>
              <a:gdLst/>
              <a:ahLst/>
              <a:cxnLst/>
              <a:rect l="l" t="t" r="r" b="b"/>
              <a:pathLst>
                <a:path h="95250">
                  <a:moveTo>
                    <a:pt x="0" y="0"/>
                  </a:moveTo>
                  <a:lnTo>
                    <a:pt x="0" y="95122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393435" y="5074602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57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393435" y="5076431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2857"/>
                  </a:moveTo>
                  <a:lnTo>
                    <a:pt x="405129" y="2857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396483" y="507809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49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5393435" y="5271071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596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5393435" y="5272900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2984"/>
                  </a:moveTo>
                  <a:lnTo>
                    <a:pt x="405129" y="2984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396610" y="5274437"/>
              <a:ext cx="0" cy="196215"/>
            </a:xfrm>
            <a:custGeom>
              <a:avLst/>
              <a:gdLst/>
              <a:ahLst/>
              <a:cxnLst/>
              <a:rect l="l" t="t" r="r" b="b"/>
              <a:pathLst>
                <a:path h="196214">
                  <a:moveTo>
                    <a:pt x="0" y="0"/>
                  </a:moveTo>
                  <a:lnTo>
                    <a:pt x="0" y="196215"/>
                  </a:lnTo>
                </a:path>
                <a:path h="196214">
                  <a:moveTo>
                    <a:pt x="0" y="196215"/>
                  </a:moveTo>
                  <a:lnTo>
                    <a:pt x="0" y="635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5396483" y="546430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5796749" y="546430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334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5396483" y="5470651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h="196850">
                  <a:moveTo>
                    <a:pt x="0" y="0"/>
                  </a:moveTo>
                  <a:lnTo>
                    <a:pt x="0" y="6350"/>
                  </a:lnTo>
                </a:path>
                <a:path h="196850">
                  <a:moveTo>
                    <a:pt x="0" y="189966"/>
                  </a:moveTo>
                  <a:lnTo>
                    <a:pt x="0" y="196316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5796749" y="566061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61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5393435" y="5667120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0"/>
                  </a:moveTo>
                  <a:lnTo>
                    <a:pt x="6096" y="0"/>
                  </a:lnTo>
                </a:path>
                <a:path w="6350" h="3175">
                  <a:moveTo>
                    <a:pt x="0" y="3174"/>
                  </a:moveTo>
                  <a:lnTo>
                    <a:pt x="6096" y="3174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5396483" y="585693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5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796749" y="585693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5892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393435" y="5863577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0"/>
                  </a:moveTo>
                  <a:lnTo>
                    <a:pt x="6096" y="0"/>
                  </a:lnTo>
                </a:path>
                <a:path w="6350" h="3175">
                  <a:moveTo>
                    <a:pt x="0" y="3174"/>
                  </a:moveTo>
                  <a:lnTo>
                    <a:pt x="6096" y="3174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393435" y="6056090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570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393435" y="6057919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2851"/>
                  </a:moveTo>
                  <a:lnTo>
                    <a:pt x="405129" y="2851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396483" y="605957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349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393435" y="6252540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599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5393435" y="6254369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2997"/>
                  </a:moveTo>
                  <a:lnTo>
                    <a:pt x="405129" y="2997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5396610" y="6255893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h="196850">
                  <a:moveTo>
                    <a:pt x="0" y="0"/>
                  </a:moveTo>
                  <a:lnTo>
                    <a:pt x="0" y="196240"/>
                  </a:lnTo>
                </a:path>
                <a:path h="196850">
                  <a:moveTo>
                    <a:pt x="0" y="196240"/>
                  </a:moveTo>
                  <a:lnTo>
                    <a:pt x="0" y="6349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393435" y="6448996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627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393435" y="6450825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3136"/>
                  </a:moveTo>
                  <a:lnTo>
                    <a:pt x="405129" y="3136"/>
                  </a:lnTo>
                </a:path>
                <a:path w="405129" h="3175">
                  <a:moveTo>
                    <a:pt x="0" y="0"/>
                  </a:moveTo>
                  <a:lnTo>
                    <a:pt x="40512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393435" y="6452412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3174"/>
                  </a:moveTo>
                  <a:lnTo>
                    <a:pt x="6350" y="3174"/>
                  </a:lnTo>
                </a:path>
                <a:path w="6350" h="3175">
                  <a:moveTo>
                    <a:pt x="0" y="0"/>
                  </a:moveTo>
                  <a:lnTo>
                    <a:pt x="6350" y="0"/>
                  </a:lnTo>
                </a:path>
              </a:pathLst>
            </a:custGeom>
            <a:ln w="59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393182" y="161543"/>
              <a:ext cx="4692650" cy="6494145"/>
            </a:xfrm>
            <a:custGeom>
              <a:avLst/>
              <a:gdLst/>
              <a:ahLst/>
              <a:cxnLst/>
              <a:rect l="l" t="t" r="r" b="b"/>
              <a:pathLst>
                <a:path w="4692650" h="6494145">
                  <a:moveTo>
                    <a:pt x="12700" y="0"/>
                  </a:moveTo>
                  <a:lnTo>
                    <a:pt x="0" y="0"/>
                  </a:lnTo>
                  <a:lnTo>
                    <a:pt x="0" y="6493637"/>
                  </a:lnTo>
                  <a:lnTo>
                    <a:pt x="12700" y="6493637"/>
                  </a:lnTo>
                  <a:lnTo>
                    <a:pt x="12700" y="0"/>
                  </a:lnTo>
                  <a:close/>
                </a:path>
                <a:path w="4692650" h="6494145">
                  <a:moveTo>
                    <a:pt x="4692396" y="0"/>
                  </a:moveTo>
                  <a:lnTo>
                    <a:pt x="4679696" y="0"/>
                  </a:lnTo>
                  <a:lnTo>
                    <a:pt x="4679696" y="6493637"/>
                  </a:lnTo>
                  <a:lnTo>
                    <a:pt x="4692396" y="6493637"/>
                  </a:lnTo>
                  <a:lnTo>
                    <a:pt x="46923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393435" y="164592"/>
              <a:ext cx="4692015" cy="0"/>
            </a:xfrm>
            <a:custGeom>
              <a:avLst/>
              <a:gdLst/>
              <a:ahLst/>
              <a:cxnLst/>
              <a:rect l="l" t="t" r="r" b="b"/>
              <a:pathLst>
                <a:path w="4692015">
                  <a:moveTo>
                    <a:pt x="0" y="0"/>
                  </a:moveTo>
                  <a:lnTo>
                    <a:pt x="4691888" y="0"/>
                  </a:lnTo>
                </a:path>
              </a:pathLst>
            </a:custGeom>
            <a:ln w="632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393435" y="6645859"/>
              <a:ext cx="405130" cy="3175"/>
            </a:xfrm>
            <a:custGeom>
              <a:avLst/>
              <a:gdLst/>
              <a:ahLst/>
              <a:cxnLst/>
              <a:rect l="l" t="t" r="r" b="b"/>
              <a:pathLst>
                <a:path w="405129" h="3175">
                  <a:moveTo>
                    <a:pt x="0" y="0"/>
                  </a:moveTo>
                  <a:lnTo>
                    <a:pt x="404749" y="0"/>
                  </a:lnTo>
                </a:path>
                <a:path w="405129" h="3175">
                  <a:moveTo>
                    <a:pt x="0" y="3174"/>
                  </a:moveTo>
                  <a:lnTo>
                    <a:pt x="404749" y="3174"/>
                  </a:lnTo>
                </a:path>
              </a:pathLst>
            </a:custGeom>
            <a:ln w="57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5393435" y="6652259"/>
              <a:ext cx="4692015" cy="0"/>
            </a:xfrm>
            <a:custGeom>
              <a:avLst/>
              <a:gdLst/>
              <a:ahLst/>
              <a:cxnLst/>
              <a:rect l="l" t="t" r="r" b="b"/>
              <a:pathLst>
                <a:path w="4692015">
                  <a:moveTo>
                    <a:pt x="0" y="0"/>
                  </a:moveTo>
                  <a:lnTo>
                    <a:pt x="4691888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1" name="object 221"/>
          <p:cNvSpPr txBox="1"/>
          <p:nvPr/>
        </p:nvSpPr>
        <p:spPr>
          <a:xfrm>
            <a:off x="9278746" y="394970"/>
            <a:ext cx="66548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5" dirty="0">
                <a:latin typeface="Calibri"/>
                <a:cs typeface="Calibri"/>
              </a:rPr>
              <a:t>U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spc="-5" dirty="0">
                <a:latin typeface="Calibri"/>
                <a:cs typeface="Calibri"/>
              </a:rPr>
              <a:t>U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spc="-5" dirty="0">
                <a:latin typeface="Calibri"/>
                <a:cs typeface="Calibri"/>
              </a:rPr>
              <a:t>U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spc="-5" dirty="0">
                <a:latin typeface="Calibri"/>
                <a:cs typeface="Calibri"/>
              </a:rPr>
              <a:t>U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spc="-5" dirty="0">
                <a:latin typeface="Calibri"/>
                <a:cs typeface="Calibri"/>
              </a:rPr>
              <a:t>U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spc="-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p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5490083" y="533654"/>
            <a:ext cx="200025" cy="29273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>
              <a:lnSpc>
                <a:spcPts val="1019"/>
              </a:lnSpc>
              <a:spcBef>
                <a:spcPts val="200"/>
              </a:spcBef>
            </a:pPr>
            <a:r>
              <a:rPr sz="1800" spc="-120" baseline="23148" dirty="0">
                <a:latin typeface="Calibri"/>
                <a:cs typeface="Calibri"/>
              </a:rPr>
              <a:t>o</a:t>
            </a:r>
            <a:r>
              <a:rPr sz="1200" spc="-610" dirty="0">
                <a:latin typeface="Calibri"/>
                <a:cs typeface="Calibri"/>
              </a:rPr>
              <a:t>11111</a:t>
            </a:r>
            <a:r>
              <a:rPr sz="1200" spc="-535" dirty="0">
                <a:latin typeface="Calibri"/>
                <a:cs typeface="Calibri"/>
              </a:rPr>
              <a:t>1</a:t>
            </a:r>
            <a:r>
              <a:rPr sz="1800" spc="-457" baseline="23148" dirty="0">
                <a:latin typeface="Calibri"/>
                <a:cs typeface="Calibri"/>
              </a:rPr>
              <a:t>.</a:t>
            </a:r>
            <a:r>
              <a:rPr sz="1800" baseline="23148" dirty="0">
                <a:latin typeface="Calibri"/>
                <a:cs typeface="Calibri"/>
              </a:rPr>
              <a:t>o.</a:t>
            </a:r>
            <a:endParaRPr sz="1800" baseline="23148">
              <a:latin typeface="Calibri"/>
              <a:cs typeface="Calibri"/>
            </a:endParaRPr>
          </a:p>
          <a:p>
            <a:pPr>
              <a:lnSpc>
                <a:spcPts val="1019"/>
              </a:lnSpc>
            </a:pPr>
            <a:r>
              <a:rPr sz="1200" dirty="0">
                <a:latin typeface="Calibri"/>
                <a:cs typeface="Calibri"/>
              </a:rPr>
              <a:t>o</a:t>
            </a:r>
            <a:r>
              <a:rPr sz="1200" spc="-305" dirty="0">
                <a:latin typeface="Calibri"/>
                <a:cs typeface="Calibri"/>
              </a:rPr>
              <a:t>.</a:t>
            </a:r>
            <a:r>
              <a:rPr sz="1200" dirty="0">
                <a:latin typeface="Calibri"/>
                <a:cs typeface="Calibri"/>
              </a:rPr>
              <a:t>o.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5799454" y="533654"/>
            <a:ext cx="676275" cy="2927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indent="98425">
              <a:lnSpc>
                <a:spcPct val="41800"/>
              </a:lnSpc>
              <a:spcBef>
                <a:spcPts val="1040"/>
              </a:spcBef>
              <a:tabLst>
                <a:tab pos="285750" algn="l"/>
              </a:tabLst>
            </a:pPr>
            <a:r>
              <a:rPr sz="1200" dirty="0">
                <a:latin typeface="Calibri"/>
                <a:cs typeface="Calibri"/>
              </a:rPr>
              <a:t>a</a:t>
            </a:r>
            <a:r>
              <a:rPr sz="1200" spc="-60" dirty="0">
                <a:latin typeface="Calibri"/>
                <a:cs typeface="Calibri"/>
              </a:rPr>
              <a:t>m</a:t>
            </a:r>
            <a:r>
              <a:rPr sz="1800" spc="-1350" baseline="23148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spc="-775" dirty="0">
                <a:latin typeface="Calibri"/>
                <a:cs typeface="Calibri"/>
              </a:rPr>
              <a:t>NNN</a:t>
            </a:r>
            <a:r>
              <a:rPr sz="1200" spc="-780" dirty="0">
                <a:latin typeface="Calibri"/>
                <a:cs typeface="Calibri"/>
              </a:rPr>
              <a:t>N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459" dirty="0">
                <a:latin typeface="Calibri"/>
                <a:cs typeface="Calibri"/>
              </a:rPr>
              <a:t>a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ama  </a:t>
            </a:r>
            <a:r>
              <a:rPr sz="1800" spc="-585" baseline="27777" dirty="0">
                <a:latin typeface="Calibri"/>
                <a:cs typeface="Calibri"/>
              </a:rPr>
              <a:t>NN	</a:t>
            </a:r>
            <a:r>
              <a:rPr sz="1200" spc="-145" dirty="0">
                <a:latin typeface="Calibri"/>
                <a:cs typeface="Calibri"/>
              </a:rPr>
              <a:t>amaa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6940931" y="533654"/>
            <a:ext cx="1408430" cy="23622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>
              <a:lnSpc>
                <a:spcPts val="720"/>
              </a:lnSpc>
              <a:spcBef>
                <a:spcPts val="359"/>
              </a:spcBef>
            </a:pPr>
            <a:r>
              <a:rPr sz="1800" spc="-487" baseline="6944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spc="-325" dirty="0">
                <a:latin typeface="Calibri"/>
                <a:cs typeface="Calibri"/>
              </a:rPr>
              <a:t>Up</a:t>
            </a:r>
            <a:r>
              <a:rPr sz="1800" spc="-487" baseline="6944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200" spc="-325" dirty="0">
                <a:latin typeface="Calibri"/>
                <a:cs typeface="Calibri"/>
              </a:rPr>
              <a:t>U</a:t>
            </a:r>
            <a:r>
              <a:rPr sz="1800" spc="-487" baseline="6944" dirty="0">
                <a:solidFill>
                  <a:srgbClr val="FFFFFF"/>
                </a:solidFill>
                <a:latin typeface="Calibri"/>
                <a:cs typeface="Calibri"/>
              </a:rPr>
              <a:t>OOf</a:t>
            </a:r>
            <a:r>
              <a:rPr sz="1200" spc="-325" dirty="0">
                <a:latin typeface="Calibri"/>
                <a:cs typeface="Calibri"/>
              </a:rPr>
              <a:t>pU</a:t>
            </a:r>
            <a:r>
              <a:rPr sz="1800" spc="-487" baseline="6944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200" spc="-325" dirty="0">
                <a:latin typeface="Calibri"/>
                <a:cs typeface="Calibri"/>
              </a:rPr>
              <a:t>pU</a:t>
            </a:r>
            <a:r>
              <a:rPr sz="1800" spc="-487" baseline="6944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200" spc="-325" dirty="0">
                <a:latin typeface="Calibri"/>
                <a:cs typeface="Calibri"/>
              </a:rPr>
              <a:t>pUpUp</a:t>
            </a:r>
            <a:r>
              <a:rPr sz="1800" spc="-487" baseline="30092" dirty="0">
                <a:latin typeface="Calibri"/>
                <a:cs typeface="Calibri"/>
              </a:rPr>
              <a:t>anan</a:t>
            </a:r>
            <a:r>
              <a:rPr sz="1200" spc="-325" dirty="0">
                <a:latin typeface="Calibri"/>
                <a:cs typeface="Calibri"/>
              </a:rPr>
              <a:t>ahahahahah</a:t>
            </a:r>
            <a:endParaRPr sz="1200">
              <a:latin typeface="Calibri"/>
              <a:cs typeface="Calibri"/>
            </a:endParaRPr>
          </a:p>
          <a:p>
            <a:pPr marL="683260">
              <a:lnSpc>
                <a:spcPts val="720"/>
              </a:lnSpc>
            </a:pPr>
            <a:r>
              <a:rPr sz="1200" spc="-229" dirty="0">
                <a:latin typeface="Calibri"/>
                <a:cs typeface="Calibri"/>
              </a:rPr>
              <a:t>Upahah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5" name="object 225"/>
          <p:cNvSpPr txBox="1"/>
          <p:nvPr/>
        </p:nvSpPr>
        <p:spPr>
          <a:xfrm>
            <a:off x="9278746" y="533654"/>
            <a:ext cx="762000" cy="29273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76700"/>
              </a:lnSpc>
              <a:spcBef>
                <a:spcPts val="35"/>
              </a:spcBef>
            </a:pPr>
            <a:r>
              <a:rPr sz="1200" spc="-5" dirty="0">
                <a:latin typeface="Calibri"/>
                <a:cs typeface="Calibri"/>
              </a:rPr>
              <a:t>U</a:t>
            </a:r>
            <a:r>
              <a:rPr sz="1200" spc="5" dirty="0">
                <a:latin typeface="Calibri"/>
                <a:cs typeface="Calibri"/>
              </a:rPr>
              <a:t>p</a:t>
            </a:r>
            <a:r>
              <a:rPr sz="1200" spc="-550" dirty="0">
                <a:latin typeface="Calibri"/>
                <a:cs typeface="Calibri"/>
              </a:rPr>
              <a:t>a</a:t>
            </a:r>
            <a:r>
              <a:rPr sz="1800" baseline="-23148" dirty="0">
                <a:latin typeface="Calibri"/>
                <a:cs typeface="Calibri"/>
              </a:rPr>
              <a:t>1</a:t>
            </a:r>
            <a:r>
              <a:rPr sz="1800" spc="-547" baseline="-23148" dirty="0">
                <a:latin typeface="Calibri"/>
                <a:cs typeface="Calibri"/>
              </a:rPr>
              <a:t>,</a:t>
            </a:r>
            <a:r>
              <a:rPr sz="1200" spc="-635" dirty="0">
                <a:latin typeface="Calibri"/>
                <a:cs typeface="Calibri"/>
              </a:rPr>
              <a:t>h</a:t>
            </a:r>
            <a:r>
              <a:rPr sz="1200" spc="-210" dirty="0">
                <a:latin typeface="Calibri"/>
                <a:cs typeface="Calibri"/>
              </a:rPr>
              <a:t>a</a:t>
            </a:r>
            <a:r>
              <a:rPr sz="1800" baseline="-23148" dirty="0">
                <a:latin typeface="Calibri"/>
                <a:cs typeface="Calibri"/>
              </a:rPr>
              <a:t>1</a:t>
            </a:r>
            <a:r>
              <a:rPr sz="1800" spc="-1372" baseline="-23148" dirty="0">
                <a:latin typeface="Calibri"/>
                <a:cs typeface="Calibri"/>
              </a:rPr>
              <a:t>,</a:t>
            </a:r>
            <a:r>
              <a:rPr sz="1800" spc="-600" baseline="-23148" dirty="0">
                <a:latin typeface="Calibri"/>
                <a:cs typeface="Calibri"/>
              </a:rPr>
              <a:t>5</a:t>
            </a:r>
            <a:r>
              <a:rPr sz="1200" spc="-635" dirty="0">
                <a:latin typeface="Calibri"/>
                <a:cs typeface="Calibri"/>
              </a:rPr>
              <a:t>h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635" dirty="0">
                <a:latin typeface="Calibri"/>
                <a:cs typeface="Calibri"/>
              </a:rPr>
              <a:t>h</a:t>
            </a:r>
            <a:r>
              <a:rPr sz="1200" spc="-450" dirty="0">
                <a:latin typeface="Calibri"/>
                <a:cs typeface="Calibri"/>
              </a:rPr>
              <a:t>a</a:t>
            </a:r>
            <a:r>
              <a:rPr sz="1800" baseline="-23148" dirty="0">
                <a:latin typeface="Calibri"/>
                <a:cs typeface="Calibri"/>
              </a:rPr>
              <a:t>1</a:t>
            </a:r>
            <a:r>
              <a:rPr sz="1800" spc="-1372" baseline="-23148" dirty="0">
                <a:latin typeface="Calibri"/>
                <a:cs typeface="Calibri"/>
              </a:rPr>
              <a:t>,</a:t>
            </a:r>
            <a:r>
              <a:rPr sz="1800" spc="-240" baseline="-23148" dirty="0">
                <a:latin typeface="Calibri"/>
                <a:cs typeface="Calibri"/>
              </a:rPr>
              <a:t>5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spc="-170" dirty="0">
                <a:latin typeface="Calibri"/>
                <a:cs typeface="Calibri"/>
              </a:rPr>
              <a:t>h</a:t>
            </a:r>
            <a:r>
              <a:rPr sz="1800" spc="-914" baseline="-23148" dirty="0">
                <a:latin typeface="Calibri"/>
                <a:cs typeface="Calibri"/>
              </a:rPr>
              <a:t>5</a:t>
            </a:r>
            <a:r>
              <a:rPr sz="1800" baseline="-23148" dirty="0">
                <a:latin typeface="Calibri"/>
                <a:cs typeface="Calibri"/>
              </a:rPr>
              <a:t>1</a:t>
            </a:r>
            <a:r>
              <a:rPr sz="1800" spc="-1200" baseline="-23148" dirty="0">
                <a:latin typeface="Calibri"/>
                <a:cs typeface="Calibri"/>
              </a:rPr>
              <a:t>,</a:t>
            </a:r>
            <a:r>
              <a:rPr sz="1200" spc="-635" dirty="0">
                <a:latin typeface="Calibri"/>
                <a:cs typeface="Calibri"/>
              </a:rPr>
              <a:t>h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09" dirty="0">
                <a:latin typeface="Calibri"/>
                <a:cs typeface="Calibri"/>
              </a:rPr>
              <a:t>h</a:t>
            </a:r>
            <a:r>
              <a:rPr sz="1800" spc="-914" baseline="-23148" dirty="0">
                <a:latin typeface="Calibri"/>
                <a:cs typeface="Calibri"/>
              </a:rPr>
              <a:t>5</a:t>
            </a:r>
            <a:r>
              <a:rPr sz="1800" baseline="-23148" dirty="0">
                <a:latin typeface="Calibri"/>
                <a:cs typeface="Calibri"/>
              </a:rPr>
              <a:t>1, </a:t>
            </a:r>
            <a:r>
              <a:rPr sz="1200" dirty="0">
                <a:latin typeface="Calibri"/>
                <a:cs typeface="Calibri"/>
              </a:rPr>
              <a:t>ah</a:t>
            </a:r>
            <a:r>
              <a:rPr sz="1200" spc="-365" dirty="0">
                <a:latin typeface="Calibri"/>
                <a:cs typeface="Calibri"/>
              </a:rPr>
              <a:t>(((((((</a:t>
            </a:r>
            <a:r>
              <a:rPr sz="1200" spc="-425" dirty="0">
                <a:latin typeface="Calibri"/>
                <a:cs typeface="Calibri"/>
              </a:rPr>
              <a:t>R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spc="-425" dirty="0">
                <a:latin typeface="Calibri"/>
                <a:cs typeface="Calibri"/>
              </a:rPr>
              <a:t>R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spc="-425" dirty="0">
                <a:latin typeface="Calibri"/>
                <a:cs typeface="Calibri"/>
              </a:rPr>
              <a:t>R</a:t>
            </a:r>
            <a:r>
              <a:rPr sz="1200" spc="-655" dirty="0">
                <a:latin typeface="Calibri"/>
                <a:cs typeface="Calibri"/>
              </a:rPr>
              <a:t>R</a:t>
            </a:r>
            <a:r>
              <a:rPr sz="1200" spc="-405" dirty="0">
                <a:latin typeface="Calibri"/>
                <a:cs typeface="Calibri"/>
              </a:rPr>
              <a:t>p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spc="-425" dirty="0">
                <a:latin typeface="Calibri"/>
                <a:cs typeface="Calibri"/>
              </a:rPr>
              <a:t>R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spc="-425" dirty="0">
                <a:latin typeface="Calibri"/>
                <a:cs typeface="Calibri"/>
              </a:rPr>
              <a:t>R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spc="-425" dirty="0">
                <a:latin typeface="Calibri"/>
                <a:cs typeface="Calibri"/>
              </a:rPr>
              <a:t>R</a:t>
            </a:r>
            <a:r>
              <a:rPr sz="1200" spc="-420" dirty="0">
                <a:latin typeface="Calibri"/>
                <a:cs typeface="Calibri"/>
              </a:rPr>
              <a:t>p</a:t>
            </a:r>
            <a:r>
              <a:rPr sz="1200" spc="-365" dirty="0">
                <a:latin typeface="Calibri"/>
                <a:cs typeface="Calibri"/>
              </a:rPr>
              <a:t>))))))</a:t>
            </a:r>
            <a:r>
              <a:rPr sz="1200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6" name="object 226"/>
          <p:cNvSpPr txBox="1"/>
          <p:nvPr/>
        </p:nvSpPr>
        <p:spPr>
          <a:xfrm>
            <a:off x="5490083" y="749808"/>
            <a:ext cx="200660" cy="21717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r>
              <a:rPr sz="1800" spc="-120" baseline="-6944" dirty="0">
                <a:latin typeface="Calibri"/>
                <a:cs typeface="Calibri"/>
              </a:rPr>
              <a:t>o</a:t>
            </a:r>
            <a:r>
              <a:rPr sz="1800" spc="-914" baseline="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22222</a:t>
            </a:r>
            <a:r>
              <a:rPr sz="1200" spc="-535" dirty="0">
                <a:latin typeface="Calibri"/>
                <a:cs typeface="Calibri"/>
              </a:rPr>
              <a:t>2</a:t>
            </a:r>
            <a:r>
              <a:rPr sz="1800" spc="-457" baseline="-6944" dirty="0">
                <a:latin typeface="Calibri"/>
                <a:cs typeface="Calibri"/>
              </a:rPr>
              <a:t>.</a:t>
            </a:r>
            <a:r>
              <a:rPr sz="1800" baseline="-6944" dirty="0">
                <a:latin typeface="Calibri"/>
                <a:cs typeface="Calibri"/>
              </a:rPr>
              <a:t>o.</a:t>
            </a:r>
            <a:endParaRPr sz="1800" baseline="-6944">
              <a:latin typeface="Calibri"/>
              <a:cs typeface="Calibri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5799454" y="749808"/>
            <a:ext cx="676275" cy="217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960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Na</a:t>
            </a:r>
            <a:r>
              <a:rPr sz="1800" spc="-2032" baseline="-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45" dirty="0">
                <a:latin typeface="Calibri"/>
                <a:cs typeface="Calibri"/>
              </a:rPr>
              <a:t>m</a:t>
            </a:r>
            <a:r>
              <a:rPr sz="1800" spc="-1350" baseline="-23148" dirty="0">
                <a:latin typeface="Calibri"/>
                <a:cs typeface="Calibri"/>
              </a:rPr>
              <a:t>m</a:t>
            </a:r>
            <a:r>
              <a:rPr sz="1800" spc="-862" baseline="-16203" dirty="0">
                <a:latin typeface="Calibri"/>
                <a:cs typeface="Calibri"/>
              </a:rPr>
              <a:t>a</a:t>
            </a:r>
            <a:r>
              <a:rPr sz="1800" spc="-1162" baseline="-16203" dirty="0">
                <a:latin typeface="Calibri"/>
                <a:cs typeface="Calibri"/>
              </a:rPr>
              <a:t>N</a:t>
            </a:r>
            <a:r>
              <a:rPr sz="1800" spc="7" baseline="-16203" dirty="0">
                <a:latin typeface="Calibri"/>
                <a:cs typeface="Calibri"/>
              </a:rPr>
              <a:t>N</a:t>
            </a:r>
            <a:r>
              <a:rPr sz="1800" spc="-1762" baseline="-16203" dirty="0">
                <a:latin typeface="Calibri"/>
                <a:cs typeface="Calibri"/>
              </a:rPr>
              <a:t>a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819" dirty="0">
                <a:latin typeface="Calibri"/>
                <a:cs typeface="Calibri"/>
              </a:rPr>
              <a:t>m</a:t>
            </a:r>
            <a:r>
              <a:rPr sz="1800" spc="-869" baseline="-23148" dirty="0">
                <a:latin typeface="Calibri"/>
                <a:cs typeface="Calibri"/>
              </a:rPr>
              <a:t>a</a:t>
            </a:r>
            <a:r>
              <a:rPr sz="1800" baseline="-23148" dirty="0">
                <a:latin typeface="Calibri"/>
                <a:cs typeface="Calibri"/>
              </a:rPr>
              <a:t>a</a:t>
            </a:r>
            <a:r>
              <a:rPr sz="1800" spc="-1080" baseline="-23148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645" dirty="0">
                <a:latin typeface="Calibri"/>
                <a:cs typeface="Calibri"/>
              </a:rPr>
              <a:t> </a:t>
            </a:r>
            <a:r>
              <a:rPr sz="1800" spc="-772" baseline="-23148" dirty="0">
                <a:latin typeface="Calibri"/>
                <a:cs typeface="Calibri"/>
              </a:rPr>
              <a:t>a</a:t>
            </a:r>
            <a:endParaRPr sz="1800" baseline="-23148">
              <a:latin typeface="Calibri"/>
              <a:cs typeface="Calibri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9460738" y="749808"/>
            <a:ext cx="620395" cy="19621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r>
              <a:rPr sz="1800" baseline="16203" dirty="0">
                <a:latin typeface="Calibri"/>
                <a:cs typeface="Calibri"/>
              </a:rPr>
              <a:t>1</a:t>
            </a:r>
            <a:r>
              <a:rPr sz="1800" spc="-1372" baseline="16203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1,</a:t>
            </a:r>
            <a:r>
              <a:rPr sz="1800" spc="-914" baseline="16203" dirty="0">
                <a:latin typeface="Calibri"/>
                <a:cs typeface="Calibri"/>
              </a:rPr>
              <a:t>5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-915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8</a:t>
            </a:r>
            <a:r>
              <a:rPr sz="1800" baseline="16203" dirty="0">
                <a:latin typeface="Calibri"/>
                <a:cs typeface="Calibri"/>
              </a:rPr>
              <a:t>1,</a:t>
            </a:r>
            <a:r>
              <a:rPr sz="1800" spc="-907" baseline="16203" dirty="0">
                <a:latin typeface="Calibri"/>
                <a:cs typeface="Calibri"/>
              </a:rPr>
              <a:t>5</a:t>
            </a:r>
            <a:r>
              <a:rPr sz="1200" spc="-610" dirty="0">
                <a:latin typeface="Calibri"/>
                <a:cs typeface="Calibri"/>
              </a:rPr>
              <a:t>8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-305" dirty="0">
                <a:latin typeface="Calibri"/>
                <a:cs typeface="Calibri"/>
              </a:rPr>
              <a:t>,</a:t>
            </a:r>
            <a:r>
              <a:rPr sz="1800" spc="-465" baseline="16203" dirty="0">
                <a:latin typeface="Calibri"/>
                <a:cs typeface="Calibri"/>
              </a:rPr>
              <a:t>7</a:t>
            </a:r>
            <a:r>
              <a:rPr sz="1200" spc="-610" dirty="0">
                <a:latin typeface="Calibri"/>
                <a:cs typeface="Calibri"/>
              </a:rPr>
              <a:t>8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-600" dirty="0">
                <a:latin typeface="Calibri"/>
                <a:cs typeface="Calibri"/>
              </a:rPr>
              <a:t>,</a:t>
            </a:r>
            <a:r>
              <a:rPr sz="1800" spc="-914" baseline="16203" dirty="0">
                <a:latin typeface="Calibri"/>
                <a:cs typeface="Calibri"/>
              </a:rPr>
              <a:t>7</a:t>
            </a:r>
            <a:r>
              <a:rPr sz="1800" spc="-15" baseline="16203" dirty="0">
                <a:latin typeface="Calibri"/>
                <a:cs typeface="Calibri"/>
              </a:rPr>
              <a:t>5</a:t>
            </a:r>
            <a:r>
              <a:rPr sz="1200" spc="-610" dirty="0">
                <a:latin typeface="Calibri"/>
                <a:cs typeface="Calibri"/>
              </a:rPr>
              <a:t>8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-900" dirty="0">
                <a:latin typeface="Calibri"/>
                <a:cs typeface="Calibri"/>
              </a:rPr>
              <a:t>,</a:t>
            </a:r>
            <a:r>
              <a:rPr sz="1800" spc="-914" baseline="16203" dirty="0">
                <a:latin typeface="Calibri"/>
                <a:cs typeface="Calibri"/>
              </a:rPr>
              <a:t>5</a:t>
            </a:r>
            <a:r>
              <a:rPr sz="1800" baseline="16203" dirty="0">
                <a:latin typeface="Calibri"/>
                <a:cs typeface="Calibri"/>
              </a:rPr>
              <a:t>75</a:t>
            </a:r>
            <a:endParaRPr sz="1800" baseline="16203">
              <a:latin typeface="Calibri"/>
              <a:cs typeface="Calibri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5560821" y="945769"/>
            <a:ext cx="77470" cy="19748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1800" spc="-914" baseline="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333333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5799454" y="902208"/>
            <a:ext cx="562610" cy="3048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>
              <a:lnSpc>
                <a:spcPct val="55500"/>
              </a:lnSpc>
              <a:spcBef>
                <a:spcPts val="740"/>
              </a:spcBef>
            </a:pPr>
            <a:r>
              <a:rPr sz="1800" baseline="18518" dirty="0">
                <a:latin typeface="Calibri"/>
                <a:cs typeface="Calibri"/>
              </a:rPr>
              <a:t>a</a:t>
            </a:r>
            <a:r>
              <a:rPr sz="1800" spc="-2302" baseline="18518" dirty="0">
                <a:latin typeface="Calibri"/>
                <a:cs typeface="Calibri"/>
              </a:rPr>
              <a:t>m</a:t>
            </a:r>
            <a:r>
              <a:rPr sz="1800" baseline="2314" dirty="0">
                <a:latin typeface="Calibri"/>
                <a:cs typeface="Calibri"/>
              </a:rPr>
              <a:t>m</a:t>
            </a:r>
            <a:r>
              <a:rPr sz="1800" spc="-862" baseline="2314" dirty="0">
                <a:latin typeface="Calibri"/>
                <a:cs typeface="Calibri"/>
              </a:rPr>
              <a:t>a</a:t>
            </a:r>
            <a:r>
              <a:rPr sz="1800" spc="-300" baseline="2314" dirty="0">
                <a:latin typeface="Calibri"/>
                <a:cs typeface="Calibri"/>
              </a:rPr>
              <a:t>N</a:t>
            </a:r>
            <a:r>
              <a:rPr sz="1800" spc="-862" baseline="18518" dirty="0">
                <a:latin typeface="Calibri"/>
                <a:cs typeface="Calibri"/>
              </a:rPr>
              <a:t>a</a:t>
            </a:r>
            <a:r>
              <a:rPr sz="1800" baseline="18518" dirty="0">
                <a:latin typeface="Calibri"/>
                <a:cs typeface="Calibri"/>
              </a:rPr>
              <a:t>a</a:t>
            </a:r>
            <a:r>
              <a:rPr sz="1800" spc="-2002" baseline="18518" dirty="0">
                <a:latin typeface="Calibri"/>
                <a:cs typeface="Calibri"/>
              </a:rPr>
              <a:t>m</a:t>
            </a:r>
            <a:r>
              <a:rPr sz="1800" baseline="2314" dirty="0">
                <a:latin typeface="Calibri"/>
                <a:cs typeface="Calibri"/>
              </a:rPr>
              <a:t>a</a:t>
            </a:r>
            <a:r>
              <a:rPr sz="1800" spc="-1530" baseline="2314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200" spc="-1295" dirty="0">
                <a:latin typeface="Calibri"/>
                <a:cs typeface="Calibri"/>
              </a:rPr>
              <a:t>a</a:t>
            </a:r>
            <a:r>
              <a:rPr sz="1800" spc="-862" baseline="18518" dirty="0">
                <a:latin typeface="Calibri"/>
                <a:cs typeface="Calibri"/>
              </a:rPr>
              <a:t>a</a:t>
            </a:r>
            <a:r>
              <a:rPr sz="1800" spc="-562" baseline="18518" dirty="0">
                <a:latin typeface="Calibri"/>
                <a:cs typeface="Calibri"/>
              </a:rPr>
              <a:t>a</a:t>
            </a:r>
            <a:r>
              <a:rPr sz="1800" spc="-862" baseline="2314" dirty="0">
                <a:latin typeface="Calibri"/>
                <a:cs typeface="Calibri"/>
              </a:rPr>
              <a:t>a</a:t>
            </a:r>
            <a:r>
              <a:rPr sz="1800" baseline="2314" dirty="0">
                <a:latin typeface="Calibri"/>
                <a:cs typeface="Calibri"/>
              </a:rPr>
              <a:t>N </a:t>
            </a:r>
            <a:r>
              <a:rPr sz="1200" dirty="0">
                <a:latin typeface="Calibri"/>
                <a:cs typeface="Calibri"/>
              </a:rPr>
              <a:t>m</a:t>
            </a:r>
            <a:r>
              <a:rPr sz="1200" spc="-1535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Na</a:t>
            </a:r>
            <a:r>
              <a:rPr sz="1800" spc="-1170" baseline="23148" dirty="0">
                <a:latin typeface="Calibri"/>
                <a:cs typeface="Calibri"/>
              </a:rPr>
              <a:t>m</a:t>
            </a:r>
            <a:r>
              <a:rPr sz="1200" spc="-695" dirty="0">
                <a:latin typeface="Calibri"/>
                <a:cs typeface="Calibri"/>
              </a:rPr>
              <a:t>AAAAAAAAAAAAA</a:t>
            </a:r>
            <a:r>
              <a:rPr sz="1200" spc="85" dirty="0">
                <a:latin typeface="Calibri"/>
                <a:cs typeface="Calibri"/>
              </a:rPr>
              <a:t>A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am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</a:t>
            </a:r>
            <a:endParaRPr sz="1800" baseline="23148">
              <a:latin typeface="Calibri"/>
              <a:cs typeface="Calibri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9460738" y="902208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7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5</a:t>
            </a:r>
            <a:r>
              <a:rPr sz="1200" spc="-310" dirty="0">
                <a:latin typeface="Calibri"/>
                <a:cs typeface="Calibri"/>
              </a:rPr>
              <a:t>7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800" spc="-1372" baseline="-16203" dirty="0">
                <a:latin typeface="Calibri"/>
                <a:cs typeface="Calibri"/>
              </a:rPr>
              <a:t>,</a:t>
            </a:r>
            <a:r>
              <a:rPr sz="1800" spc="-450" baseline="-16203" dirty="0">
                <a:latin typeface="Calibri"/>
                <a:cs typeface="Calibri"/>
              </a:rPr>
              <a:t>8</a:t>
            </a:r>
            <a:r>
              <a:rPr sz="1200" spc="-610" dirty="0">
                <a:latin typeface="Calibri"/>
                <a:cs typeface="Calibri"/>
              </a:rPr>
              <a:t>7</a:t>
            </a:r>
            <a:r>
              <a:rPr sz="1200" spc="-10" dirty="0">
                <a:latin typeface="Calibri"/>
                <a:cs typeface="Calibri"/>
              </a:rPr>
              <a:t>5</a:t>
            </a:r>
            <a:r>
              <a:rPr sz="1800" spc="-900" baseline="-16203" dirty="0">
                <a:latin typeface="Calibri"/>
                <a:cs typeface="Calibri"/>
              </a:rPr>
              <a:t>8</a:t>
            </a:r>
            <a:r>
              <a:rPr sz="1200" dirty="0">
                <a:latin typeface="Calibri"/>
                <a:cs typeface="Calibri"/>
              </a:rPr>
              <a:t>7</a:t>
            </a:r>
            <a:r>
              <a:rPr sz="1200" spc="-1220" dirty="0">
                <a:latin typeface="Calibri"/>
                <a:cs typeface="Calibri"/>
              </a:rPr>
              <a:t>5</a:t>
            </a:r>
            <a:r>
              <a:rPr sz="1200" spc="-10" dirty="0">
                <a:latin typeface="Calibri"/>
                <a:cs typeface="Calibri"/>
              </a:rPr>
              <a:t>5</a:t>
            </a:r>
            <a:r>
              <a:rPr sz="1800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5560821" y="1142746"/>
            <a:ext cx="77470" cy="19621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r>
              <a:rPr sz="1800" spc="-914" baseline="16203" dirty="0">
                <a:latin typeface="Calibri"/>
                <a:cs typeface="Calibri"/>
              </a:rPr>
              <a:t>3</a:t>
            </a:r>
            <a:r>
              <a:rPr sz="1200" spc="-610" dirty="0">
                <a:latin typeface="Calibri"/>
                <a:cs typeface="Calibri"/>
              </a:rPr>
              <a:t>444444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5799454" y="1098169"/>
            <a:ext cx="58547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dirty="0">
                <a:latin typeface="Calibri"/>
                <a:cs typeface="Calibri"/>
              </a:rPr>
              <a:t>a</a:t>
            </a:r>
            <a:r>
              <a:rPr sz="1200" spc="-1535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m</a:t>
            </a:r>
            <a:r>
              <a:rPr sz="1800" spc="-862" baseline="-16203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1439" baseline="-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spc="-77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Na</a:t>
            </a:r>
            <a:r>
              <a:rPr sz="1200" spc="-1355" dirty="0">
                <a:latin typeface="Calibri"/>
                <a:cs typeface="Calibri"/>
              </a:rPr>
              <a:t>m</a:t>
            </a:r>
            <a:r>
              <a:rPr sz="1800" spc="-862" baseline="-16203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270" baseline="-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spc="-395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a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800" spc="-555" baseline="23148" dirty="0">
                <a:latin typeface="Calibri"/>
                <a:cs typeface="Calibri"/>
              </a:rPr>
              <a:t>N</a:t>
            </a:r>
            <a:r>
              <a:rPr sz="1200" spc="-370" dirty="0">
                <a:latin typeface="Calibri"/>
                <a:cs typeface="Calibri"/>
              </a:rPr>
              <a:t>m</a:t>
            </a:r>
            <a:r>
              <a:rPr sz="1800" spc="-555" baseline="23148" dirty="0">
                <a:latin typeface="Calibri"/>
                <a:cs typeface="Calibri"/>
              </a:rPr>
              <a:t>am</a:t>
            </a:r>
            <a:r>
              <a:rPr sz="1200" spc="-370" dirty="0">
                <a:latin typeface="Calibri"/>
                <a:cs typeface="Calibri"/>
              </a:rPr>
              <a:t>aama</a:t>
            </a:r>
            <a:r>
              <a:rPr sz="1800" spc="-555" baseline="23148" dirty="0">
                <a:latin typeface="Calibri"/>
                <a:cs typeface="Calibri"/>
              </a:rPr>
              <a:t>ama </a:t>
            </a:r>
            <a:r>
              <a:rPr sz="1800" spc="-367" baseline="23148" dirty="0">
                <a:latin typeface="Calibri"/>
                <a:cs typeface="Calibri"/>
              </a:rPr>
              <a:t> </a:t>
            </a:r>
            <a:r>
              <a:rPr sz="1200" spc="-680" dirty="0">
                <a:latin typeface="Calibri"/>
                <a:cs typeface="Calibri"/>
              </a:rPr>
              <a:t>BBBBBBBBBBBBB</a:t>
            </a:r>
            <a:r>
              <a:rPr sz="1200" spc="-25" dirty="0">
                <a:latin typeface="Calibri"/>
                <a:cs typeface="Calibri"/>
              </a:rPr>
              <a:t>B</a:t>
            </a:r>
            <a:r>
              <a:rPr sz="1200" spc="-145" dirty="0">
                <a:latin typeface="Calibri"/>
                <a:cs typeface="Calibri"/>
              </a:rPr>
              <a:t> 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</a:t>
            </a:r>
            <a:endParaRPr sz="1800" baseline="23148">
              <a:latin typeface="Calibri"/>
              <a:cs typeface="Calibri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9460738" y="1098169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8</a:t>
            </a:r>
            <a:r>
              <a:rPr sz="1800" baseline="-16203" dirty="0">
                <a:latin typeface="Calibri"/>
                <a:cs typeface="Calibri"/>
              </a:rPr>
              <a:t>1,</a:t>
            </a:r>
            <a:r>
              <a:rPr sz="1800" spc="-1807" baseline="-16203" dirty="0">
                <a:latin typeface="Calibri"/>
                <a:cs typeface="Calibri"/>
              </a:rPr>
              <a:t>8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10" dirty="0">
                <a:latin typeface="Calibri"/>
                <a:cs typeface="Calibri"/>
              </a:rPr>
              <a:t>0</a:t>
            </a:r>
            <a:r>
              <a:rPr sz="1800" spc="-892" baseline="-16203" dirty="0">
                <a:latin typeface="Calibri"/>
                <a:cs typeface="Calibri"/>
              </a:rPr>
              <a:t>0</a:t>
            </a:r>
            <a:r>
              <a:rPr sz="1200" spc="-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8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5560821" y="1338961"/>
            <a:ext cx="77470" cy="19685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r>
              <a:rPr sz="1800" spc="-914" baseline="16203" dirty="0">
                <a:latin typeface="Calibri"/>
                <a:cs typeface="Calibri"/>
              </a:rPr>
              <a:t>4</a:t>
            </a:r>
            <a:r>
              <a:rPr sz="1200" spc="-610" dirty="0">
                <a:latin typeface="Calibri"/>
                <a:cs typeface="Calibri"/>
              </a:rPr>
              <a:t>555555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5799454" y="1295146"/>
            <a:ext cx="585470" cy="24066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48100"/>
              </a:lnSpc>
              <a:spcBef>
                <a:spcPts val="445"/>
              </a:spcBef>
            </a:pPr>
            <a:r>
              <a:rPr sz="1800" spc="-1439" baseline="-16203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75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2302" baseline="-16203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200" spc="-1155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2302" baseline="-16203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  </a:t>
            </a:r>
            <a:r>
              <a:rPr sz="1800" spc="-104" baseline="-16203" dirty="0">
                <a:latin typeface="Calibri"/>
                <a:cs typeface="Calibri"/>
              </a:rPr>
              <a:t> </a:t>
            </a:r>
            <a:r>
              <a:rPr sz="1200" spc="-750" dirty="0">
                <a:latin typeface="Calibri"/>
                <a:cs typeface="Calibri"/>
              </a:rPr>
              <a:t>CC</a:t>
            </a:r>
            <a:r>
              <a:rPr sz="1200" spc="-745" dirty="0">
                <a:latin typeface="Calibri"/>
                <a:cs typeface="Calibri"/>
              </a:rPr>
              <a:t>CCCCCCCCCCC</a:t>
            </a:r>
            <a:r>
              <a:rPr sz="1200" spc="-640" dirty="0">
                <a:latin typeface="Calibri"/>
                <a:cs typeface="Calibri"/>
              </a:rPr>
              <a:t>C</a:t>
            </a:r>
            <a:r>
              <a:rPr sz="1800" spc="-1019" baseline="-16203" dirty="0">
                <a:latin typeface="Calibri"/>
                <a:cs typeface="Calibri"/>
              </a:rPr>
              <a:t>a</a:t>
            </a:r>
            <a:r>
              <a:rPr sz="1800" spc="-157" baseline="-16203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6739763" y="1383157"/>
            <a:ext cx="653415" cy="217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265" dirty="0">
                <a:latin typeface="Calibri"/>
                <a:cs typeface="Calibri"/>
              </a:rPr>
              <a:t>S</a:t>
            </a:r>
            <a:r>
              <a:rPr sz="1800" spc="-397" baseline="-23148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200" spc="-265" dirty="0">
                <a:latin typeface="Calibri"/>
                <a:cs typeface="Calibri"/>
              </a:rPr>
              <a:t>tStStStSSt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365" dirty="0">
                <a:latin typeface="Calibri"/>
                <a:cs typeface="Calibri"/>
              </a:rPr>
              <a:t>tStaaaaaaafffffff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9460738" y="1295146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8</a:t>
            </a:r>
            <a:r>
              <a:rPr sz="1800" baseline="-16203" dirty="0">
                <a:latin typeface="Calibri"/>
                <a:cs typeface="Calibri"/>
              </a:rPr>
              <a:t>1,</a:t>
            </a:r>
            <a:r>
              <a:rPr sz="1800" spc="-1807" baseline="-16203" dirty="0">
                <a:latin typeface="Calibri"/>
                <a:cs typeface="Calibri"/>
              </a:rPr>
              <a:t>8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20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8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5560821" y="1535557"/>
            <a:ext cx="77470" cy="19685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r>
              <a:rPr sz="1800" spc="-914" baseline="16203" dirty="0">
                <a:latin typeface="Calibri"/>
                <a:cs typeface="Calibri"/>
              </a:rPr>
              <a:t>5</a:t>
            </a:r>
            <a:r>
              <a:rPr sz="1200" spc="-610" dirty="0">
                <a:latin typeface="Calibri"/>
                <a:cs typeface="Calibri"/>
              </a:rPr>
              <a:t>666666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5799454" y="1491361"/>
            <a:ext cx="562610" cy="24066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48200"/>
              </a:lnSpc>
              <a:spcBef>
                <a:spcPts val="445"/>
              </a:spcBef>
            </a:pPr>
            <a:r>
              <a:rPr sz="1200" spc="-365" dirty="0">
                <a:latin typeface="Calibri"/>
                <a:cs typeface="Calibri"/>
              </a:rPr>
              <a:t>m</a:t>
            </a:r>
            <a:r>
              <a:rPr sz="1800" spc="-547" baseline="-16203" dirty="0">
                <a:latin typeface="Calibri"/>
                <a:cs typeface="Calibri"/>
              </a:rPr>
              <a:t>am</a:t>
            </a:r>
            <a:r>
              <a:rPr sz="1200" spc="-365" dirty="0">
                <a:latin typeface="Calibri"/>
                <a:cs typeface="Calibri"/>
              </a:rPr>
              <a:t>aama</a:t>
            </a:r>
            <a:r>
              <a:rPr sz="1800" spc="-547" baseline="-16203" dirty="0">
                <a:latin typeface="Calibri"/>
                <a:cs typeface="Calibri"/>
              </a:rPr>
              <a:t>ama </a:t>
            </a:r>
            <a:r>
              <a:rPr sz="1800" spc="-112" baseline="-16203" dirty="0">
                <a:latin typeface="Calibri"/>
                <a:cs typeface="Calibri"/>
              </a:rPr>
              <a:t> </a:t>
            </a:r>
            <a:r>
              <a:rPr sz="1800" spc="-1019" baseline="-16203" dirty="0">
                <a:latin typeface="Calibri"/>
                <a:cs typeface="Calibri"/>
              </a:rPr>
              <a:t>aa</a:t>
            </a:r>
            <a:r>
              <a:rPr sz="1200" spc="-680" dirty="0">
                <a:latin typeface="Calibri"/>
                <a:cs typeface="Calibri"/>
              </a:rPr>
              <a:t>DDDDDDDDDDDDDD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6739763" y="1491361"/>
            <a:ext cx="1818639" cy="304800"/>
          </a:xfrm>
          <a:prstGeom prst="rect">
            <a:avLst/>
          </a:prstGeom>
        </p:spPr>
        <p:txBody>
          <a:bodyPr vert="horz" wrap="square" lIns="0" tIns="144780" rIns="0" bIns="0" rtlCol="0">
            <a:spAutoFit/>
          </a:bodyPr>
          <a:lstStyle/>
          <a:p>
            <a:pPr>
              <a:lnSpc>
                <a:spcPct val="24000"/>
              </a:lnSpc>
              <a:spcBef>
                <a:spcPts val="1140"/>
              </a:spcBef>
            </a:pPr>
            <a:r>
              <a:rPr sz="1800" spc="-862" baseline="1620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spc="-229" dirty="0">
                <a:latin typeface="Calibri"/>
                <a:cs typeface="Calibri"/>
              </a:rPr>
              <a:t>A</a:t>
            </a:r>
            <a:r>
              <a:rPr sz="1200" spc="-695" dirty="0">
                <a:latin typeface="Calibri"/>
                <a:cs typeface="Calibri"/>
              </a:rPr>
              <a:t>A</a:t>
            </a:r>
            <a:r>
              <a:rPr sz="1200" spc="-525" dirty="0">
                <a:latin typeface="Calibri"/>
                <a:cs typeface="Calibri"/>
              </a:rPr>
              <a:t>d</a:t>
            </a:r>
            <a:r>
              <a:rPr sz="1800" spc="-1439" baseline="16203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800" spc="-322" baseline="1620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spc="-635" dirty="0">
                <a:latin typeface="Calibri"/>
                <a:cs typeface="Calibri"/>
              </a:rPr>
              <a:t>d</a:t>
            </a:r>
            <a:r>
              <a:rPr sz="1200" spc="-480" dirty="0">
                <a:latin typeface="Calibri"/>
                <a:cs typeface="Calibri"/>
              </a:rPr>
              <a:t>A</a:t>
            </a:r>
            <a:r>
              <a:rPr sz="1800" spc="-862" baseline="1620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1064" baseline="16203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200" spc="-635" dirty="0">
                <a:latin typeface="Calibri"/>
                <a:cs typeface="Calibri"/>
              </a:rPr>
              <a:t>d</a:t>
            </a:r>
            <a:r>
              <a:rPr sz="1200" spc="-375" dirty="0">
                <a:latin typeface="Calibri"/>
                <a:cs typeface="Calibri"/>
              </a:rPr>
              <a:t>A</a:t>
            </a:r>
            <a:r>
              <a:rPr sz="1800" spc="-862" baseline="1620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1222" baseline="16203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200" spc="-635" dirty="0">
                <a:latin typeface="Calibri"/>
                <a:cs typeface="Calibri"/>
              </a:rPr>
              <a:t>d</a:t>
            </a:r>
            <a:r>
              <a:rPr sz="1200" spc="-265" dirty="0">
                <a:latin typeface="Calibri"/>
                <a:cs typeface="Calibri"/>
              </a:rPr>
              <a:t>A</a:t>
            </a:r>
            <a:r>
              <a:rPr sz="1800" spc="-1439" baseline="16203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800" spc="-810" baseline="16203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spc="-635" dirty="0">
                <a:latin typeface="Calibri"/>
                <a:cs typeface="Calibri"/>
              </a:rPr>
              <a:t>d</a:t>
            </a:r>
            <a:r>
              <a:rPr sz="1200" spc="-229" dirty="0">
                <a:latin typeface="Calibri"/>
                <a:cs typeface="Calibri"/>
              </a:rPr>
              <a:t>A</a:t>
            </a:r>
            <a:r>
              <a:rPr sz="1200" spc="-635" dirty="0">
                <a:latin typeface="Calibri"/>
                <a:cs typeface="Calibri"/>
              </a:rPr>
              <a:t>d</a:t>
            </a:r>
            <a:r>
              <a:rPr sz="1200" spc="-229" dirty="0">
                <a:latin typeface="Calibri"/>
                <a:cs typeface="Calibri"/>
              </a:rPr>
              <a:t>A</a:t>
            </a:r>
            <a:r>
              <a:rPr sz="1200" spc="-225" dirty="0">
                <a:latin typeface="Calibri"/>
                <a:cs typeface="Calibri"/>
              </a:rPr>
              <a:t>d</a:t>
            </a:r>
            <a:r>
              <a:rPr sz="1200" spc="-229" dirty="0">
                <a:latin typeface="Calibri"/>
                <a:cs typeface="Calibri"/>
              </a:rPr>
              <a:t>mi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29" dirty="0">
                <a:latin typeface="Calibri"/>
                <a:cs typeface="Calibri"/>
              </a:rPr>
              <a:t>mi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29" dirty="0">
                <a:latin typeface="Calibri"/>
                <a:cs typeface="Calibri"/>
              </a:rPr>
              <a:t>mi</a:t>
            </a:r>
            <a:r>
              <a:rPr sz="1200" spc="-620" dirty="0">
                <a:latin typeface="Calibri"/>
                <a:cs typeface="Calibri"/>
              </a:rPr>
              <a:t>n</a:t>
            </a:r>
            <a:r>
              <a:rPr sz="1200" spc="-229" dirty="0">
                <a:latin typeface="Calibri"/>
                <a:cs typeface="Calibri"/>
              </a:rPr>
              <a:t>mi</a:t>
            </a:r>
            <a:r>
              <a:rPr sz="1200" spc="-215" dirty="0">
                <a:latin typeface="Calibri"/>
                <a:cs typeface="Calibri"/>
              </a:rPr>
              <a:t>m</a:t>
            </a:r>
            <a:r>
              <a:rPr sz="1200" spc="-1019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10" dirty="0">
                <a:latin typeface="Calibri"/>
                <a:cs typeface="Calibri"/>
              </a:rPr>
              <a:t> 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25" dirty="0">
                <a:latin typeface="Calibri"/>
                <a:cs typeface="Calibri"/>
              </a:rPr>
              <a:t>m</a:t>
            </a:r>
            <a:r>
              <a:rPr sz="1200" spc="-235" dirty="0">
                <a:latin typeface="Calibri"/>
                <a:cs typeface="Calibri"/>
              </a:rPr>
              <a:t>i</a:t>
            </a:r>
            <a:r>
              <a:rPr sz="1200" spc="-620" dirty="0">
                <a:latin typeface="Calibri"/>
                <a:cs typeface="Calibri"/>
              </a:rPr>
              <a:t>n</a:t>
            </a:r>
            <a:r>
              <a:rPr sz="1200" spc="-225" dirty="0">
                <a:latin typeface="Calibri"/>
                <a:cs typeface="Calibri"/>
              </a:rPr>
              <a:t>m</a:t>
            </a:r>
            <a:r>
              <a:rPr sz="1200" spc="-229" dirty="0">
                <a:latin typeface="Calibri"/>
                <a:cs typeface="Calibri"/>
              </a:rPr>
              <a:t>i</a:t>
            </a:r>
            <a:r>
              <a:rPr sz="1200" spc="-225" dirty="0">
                <a:latin typeface="Calibri"/>
                <a:cs typeface="Calibri"/>
              </a:rPr>
              <a:t>n</a:t>
            </a:r>
            <a:r>
              <a:rPr sz="1200" spc="-229" dirty="0">
                <a:latin typeface="Calibri"/>
                <a:cs typeface="Calibri"/>
              </a:rPr>
              <a:t>i</a:t>
            </a:r>
            <a:r>
              <a:rPr sz="1200" spc="-470" dirty="0">
                <a:latin typeface="Calibri"/>
                <a:cs typeface="Calibri"/>
              </a:rPr>
              <a:t>s</a:t>
            </a:r>
            <a:r>
              <a:rPr sz="1200" spc="-229" dirty="0">
                <a:latin typeface="Calibri"/>
                <a:cs typeface="Calibri"/>
              </a:rPr>
              <a:t>i</a:t>
            </a:r>
            <a:r>
              <a:rPr sz="1200" spc="-470" dirty="0">
                <a:latin typeface="Calibri"/>
                <a:cs typeface="Calibri"/>
              </a:rPr>
              <a:t>s</a:t>
            </a:r>
            <a:r>
              <a:rPr sz="1200" spc="-229" dirty="0">
                <a:latin typeface="Calibri"/>
                <a:cs typeface="Calibri"/>
              </a:rPr>
              <a:t>i</a:t>
            </a:r>
            <a:r>
              <a:rPr sz="1200" spc="-470" dirty="0">
                <a:latin typeface="Calibri"/>
                <a:cs typeface="Calibri"/>
              </a:rPr>
              <a:t>s</a:t>
            </a:r>
            <a:r>
              <a:rPr sz="1200" spc="-229" dirty="0">
                <a:latin typeface="Calibri"/>
                <a:cs typeface="Calibri"/>
              </a:rPr>
              <a:t>i</a:t>
            </a:r>
            <a:r>
              <a:rPr sz="1200" spc="-470" dirty="0">
                <a:latin typeface="Calibri"/>
                <a:cs typeface="Calibri"/>
              </a:rPr>
              <a:t>s</a:t>
            </a:r>
            <a:r>
              <a:rPr sz="1200" spc="-229" dirty="0">
                <a:latin typeface="Calibri"/>
                <a:cs typeface="Calibri"/>
              </a:rPr>
              <a:t>i</a:t>
            </a:r>
            <a:r>
              <a:rPr sz="1200" spc="-470" dirty="0">
                <a:latin typeface="Calibri"/>
                <a:cs typeface="Calibri"/>
              </a:rPr>
              <a:t>s</a:t>
            </a:r>
            <a:r>
              <a:rPr sz="1200" spc="-229" dirty="0">
                <a:latin typeface="Calibri"/>
                <a:cs typeface="Calibri"/>
              </a:rPr>
              <a:t>i</a:t>
            </a:r>
            <a:r>
              <a:rPr sz="1200" spc="-470" dirty="0">
                <a:latin typeface="Calibri"/>
                <a:cs typeface="Calibri"/>
              </a:rPr>
              <a:t>s</a:t>
            </a:r>
            <a:r>
              <a:rPr sz="1200" spc="-229" dirty="0">
                <a:latin typeface="Calibri"/>
                <a:cs typeface="Calibri"/>
              </a:rPr>
              <a:t>i</a:t>
            </a:r>
            <a:r>
              <a:rPr sz="1200" spc="-254" dirty="0">
                <a:latin typeface="Calibri"/>
                <a:cs typeface="Calibri"/>
              </a:rPr>
              <a:t>s</a:t>
            </a:r>
            <a:r>
              <a:rPr sz="1200" spc="-405" dirty="0">
                <a:latin typeface="Calibri"/>
                <a:cs typeface="Calibri"/>
              </a:rPr>
              <a:t>tttttt</a:t>
            </a:r>
            <a:r>
              <a:rPr sz="1200" spc="-225" dirty="0">
                <a:latin typeface="Calibri"/>
                <a:cs typeface="Calibri"/>
              </a:rPr>
              <a:t>t</a:t>
            </a:r>
            <a:r>
              <a:rPr sz="1200" spc="-420" dirty="0">
                <a:latin typeface="Calibri"/>
                <a:cs typeface="Calibri"/>
              </a:rPr>
              <a:t>rrrrrr</a:t>
            </a:r>
            <a:r>
              <a:rPr sz="1200" spc="-275" dirty="0">
                <a:latin typeface="Calibri"/>
                <a:cs typeface="Calibri"/>
              </a:rPr>
              <a:t>r</a:t>
            </a:r>
            <a:r>
              <a:rPr sz="1200" spc="-229" dirty="0">
                <a:latin typeface="Calibri"/>
                <a:cs typeface="Calibri"/>
              </a:rPr>
              <a:t>as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215" dirty="0">
                <a:latin typeface="Calibri"/>
                <a:cs typeface="Calibri"/>
              </a:rPr>
              <a:t>a</a:t>
            </a:r>
            <a:r>
              <a:rPr sz="1200" spc="-229" dirty="0">
                <a:latin typeface="Calibri"/>
                <a:cs typeface="Calibri"/>
              </a:rPr>
              <a:t>s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a </a:t>
            </a:r>
            <a:r>
              <a:rPr sz="1800" spc="-1439" baseline="-23148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800" spc="-825" baseline="2314" dirty="0">
                <a:latin typeface="Calibri"/>
                <a:cs typeface="Calibri"/>
              </a:rPr>
              <a:t>S</a:t>
            </a:r>
            <a:r>
              <a:rPr sz="1800" spc="-832" baseline="2314" dirty="0">
                <a:latin typeface="Calibri"/>
                <a:cs typeface="Calibri"/>
              </a:rPr>
              <a:t>SS</a:t>
            </a:r>
            <a:r>
              <a:rPr sz="1200" spc="-555" dirty="0">
                <a:latin typeface="Calibri"/>
                <a:cs typeface="Calibri"/>
              </a:rPr>
              <a:t>S</a:t>
            </a:r>
            <a:r>
              <a:rPr sz="1800" spc="-345" baseline="2314" dirty="0">
                <a:latin typeface="Calibri"/>
                <a:cs typeface="Calibri"/>
              </a:rPr>
              <a:t>S</a:t>
            </a:r>
            <a:r>
              <a:rPr sz="1200" spc="-225" dirty="0">
                <a:latin typeface="Calibri"/>
                <a:cs typeface="Calibri"/>
              </a:rPr>
              <a:t>t</a:t>
            </a:r>
            <a:r>
              <a:rPr sz="1200" spc="-520" dirty="0">
                <a:latin typeface="Calibri"/>
                <a:cs typeface="Calibri"/>
              </a:rPr>
              <a:t>S</a:t>
            </a:r>
            <a:r>
              <a:rPr sz="1800" spc="-600" baseline="2314" dirty="0">
                <a:latin typeface="Calibri"/>
                <a:cs typeface="Calibri"/>
              </a:rPr>
              <a:t>t</a:t>
            </a:r>
            <a:r>
              <a:rPr sz="1800" spc="-607" baseline="2314" dirty="0">
                <a:latin typeface="Calibri"/>
                <a:cs typeface="Calibri"/>
              </a:rPr>
              <a:t>tt</a:t>
            </a:r>
            <a:r>
              <a:rPr sz="1800" spc="-172" baseline="2314" dirty="0">
                <a:latin typeface="Calibri"/>
                <a:cs typeface="Calibri"/>
              </a:rPr>
              <a:t>t</a:t>
            </a:r>
            <a:r>
              <a:rPr sz="1200" spc="-310" dirty="0">
                <a:latin typeface="Calibri"/>
                <a:cs typeface="Calibri"/>
              </a:rPr>
              <a:t>t</a:t>
            </a:r>
            <a:r>
              <a:rPr sz="1800" spc="-862" baseline="2314" dirty="0">
                <a:latin typeface="Calibri"/>
                <a:cs typeface="Calibri"/>
              </a:rPr>
              <a:t>aaa</a:t>
            </a:r>
            <a:r>
              <a:rPr sz="1800" spc="-742" baseline="2314" dirty="0">
                <a:latin typeface="Calibri"/>
                <a:cs typeface="Calibri"/>
              </a:rPr>
              <a:t>a</a:t>
            </a:r>
            <a:r>
              <a:rPr sz="1200" spc="-229" dirty="0">
                <a:latin typeface="Calibri"/>
                <a:cs typeface="Calibri"/>
              </a:rPr>
              <a:t>S</a:t>
            </a:r>
            <a:r>
              <a:rPr sz="1200" spc="-260" dirty="0">
                <a:latin typeface="Calibri"/>
                <a:cs typeface="Calibri"/>
              </a:rPr>
              <a:t>t</a:t>
            </a:r>
            <a:r>
              <a:rPr sz="1800" spc="-547" baseline="2314" dirty="0">
                <a:latin typeface="Calibri"/>
                <a:cs typeface="Calibri"/>
              </a:rPr>
              <a:t>f</a:t>
            </a:r>
            <a:r>
              <a:rPr sz="1800" spc="-555" baseline="2314" dirty="0">
                <a:latin typeface="Calibri"/>
                <a:cs typeface="Calibri"/>
              </a:rPr>
              <a:t>ff</a:t>
            </a:r>
            <a:r>
              <a:rPr sz="1800" spc="-517" baseline="2314" dirty="0">
                <a:latin typeface="Calibri"/>
                <a:cs typeface="Calibri"/>
              </a:rPr>
              <a:t>f</a:t>
            </a:r>
            <a:r>
              <a:rPr sz="1200" spc="-229" dirty="0">
                <a:latin typeface="Calibri"/>
                <a:cs typeface="Calibri"/>
              </a:rPr>
              <a:t>a</a:t>
            </a:r>
            <a:r>
              <a:rPr sz="1200" spc="-350" dirty="0">
                <a:latin typeface="Calibri"/>
                <a:cs typeface="Calibri"/>
              </a:rPr>
              <a:t>a</a:t>
            </a:r>
            <a:r>
              <a:rPr sz="1800" baseline="2314" dirty="0">
                <a:latin typeface="Calibri"/>
                <a:cs typeface="Calibri"/>
              </a:rPr>
              <a:t>A</a:t>
            </a:r>
            <a:r>
              <a:rPr sz="1800" spc="-1987" baseline="2314" dirty="0">
                <a:latin typeface="Calibri"/>
                <a:cs typeface="Calibri"/>
              </a:rPr>
              <a:t>d</a:t>
            </a:r>
            <a:r>
              <a:rPr sz="1800" baseline="2314" dirty="0">
                <a:latin typeface="Calibri"/>
                <a:cs typeface="Calibri"/>
              </a:rPr>
              <a:t>A</a:t>
            </a:r>
            <a:r>
              <a:rPr sz="1800" spc="-1995" baseline="2314" dirty="0">
                <a:latin typeface="Calibri"/>
                <a:cs typeface="Calibri"/>
              </a:rPr>
              <a:t>d</a:t>
            </a:r>
            <a:r>
              <a:rPr sz="1800" baseline="2314" dirty="0">
                <a:latin typeface="Calibri"/>
                <a:cs typeface="Calibri"/>
              </a:rPr>
              <a:t>A</a:t>
            </a:r>
            <a:r>
              <a:rPr sz="1800" spc="-1995" baseline="2314" dirty="0">
                <a:latin typeface="Calibri"/>
                <a:cs typeface="Calibri"/>
              </a:rPr>
              <a:t>d</a:t>
            </a:r>
            <a:r>
              <a:rPr sz="1800" baseline="2314" dirty="0">
                <a:latin typeface="Calibri"/>
                <a:cs typeface="Calibri"/>
              </a:rPr>
              <a:t>A</a:t>
            </a:r>
            <a:r>
              <a:rPr sz="1800" spc="-1829" baseline="2314" dirty="0">
                <a:latin typeface="Calibri"/>
                <a:cs typeface="Calibri"/>
              </a:rPr>
              <a:t>d</a:t>
            </a:r>
            <a:r>
              <a:rPr sz="1200" spc="-240" dirty="0">
                <a:latin typeface="Calibri"/>
                <a:cs typeface="Calibri"/>
              </a:rPr>
              <a:t>a</a:t>
            </a:r>
            <a:r>
              <a:rPr sz="1200" spc="-235" dirty="0">
                <a:latin typeface="Calibri"/>
                <a:cs typeface="Calibri"/>
              </a:rPr>
              <a:t>f</a:t>
            </a:r>
            <a:r>
              <a:rPr sz="1200" spc="-250" dirty="0">
                <a:latin typeface="Calibri"/>
                <a:cs typeface="Calibri"/>
              </a:rPr>
              <a:t>f</a:t>
            </a:r>
            <a:r>
              <a:rPr sz="1200" spc="-155" dirty="0">
                <a:latin typeface="Calibri"/>
                <a:cs typeface="Calibri"/>
              </a:rPr>
              <a:t>f</a:t>
            </a:r>
            <a:r>
              <a:rPr sz="1200" spc="-280" dirty="0">
                <a:latin typeface="Calibri"/>
                <a:cs typeface="Calibri"/>
              </a:rPr>
              <a:t>A</a:t>
            </a:r>
            <a:r>
              <a:rPr sz="1800" baseline="2314" dirty="0">
                <a:latin typeface="Calibri"/>
                <a:cs typeface="Calibri"/>
              </a:rPr>
              <a:t>mi</a:t>
            </a:r>
            <a:r>
              <a:rPr sz="1800" spc="-2797" baseline="2314" dirty="0">
                <a:latin typeface="Calibri"/>
                <a:cs typeface="Calibri"/>
              </a:rPr>
              <a:t>n</a:t>
            </a:r>
            <a:r>
              <a:rPr sz="1800" baseline="2314" dirty="0">
                <a:latin typeface="Calibri"/>
                <a:cs typeface="Calibri"/>
              </a:rPr>
              <a:t>mi</a:t>
            </a:r>
            <a:r>
              <a:rPr sz="1800" spc="-2797" baseline="2314" dirty="0">
                <a:latin typeface="Calibri"/>
                <a:cs typeface="Calibri"/>
              </a:rPr>
              <a:t>n</a:t>
            </a:r>
            <a:r>
              <a:rPr sz="1800" baseline="2314" dirty="0">
                <a:latin typeface="Calibri"/>
                <a:cs typeface="Calibri"/>
              </a:rPr>
              <a:t>mi</a:t>
            </a:r>
            <a:r>
              <a:rPr sz="1800" spc="-2797" baseline="2314" dirty="0">
                <a:latin typeface="Calibri"/>
                <a:cs typeface="Calibri"/>
              </a:rPr>
              <a:t>n</a:t>
            </a:r>
            <a:r>
              <a:rPr sz="1800" baseline="2314" dirty="0">
                <a:latin typeface="Calibri"/>
                <a:cs typeface="Calibri"/>
              </a:rPr>
              <a:t>mi</a:t>
            </a:r>
            <a:r>
              <a:rPr sz="1800" spc="-2677" baseline="2314" dirty="0">
                <a:latin typeface="Calibri"/>
                <a:cs typeface="Calibri"/>
              </a:rPr>
              <a:t>n</a:t>
            </a:r>
            <a:r>
              <a:rPr sz="1200" spc="-190" dirty="0">
                <a:latin typeface="Calibri"/>
                <a:cs typeface="Calibri"/>
              </a:rPr>
              <a:t>d</a:t>
            </a:r>
            <a:r>
              <a:rPr sz="1200" spc="-195" dirty="0">
                <a:latin typeface="Calibri"/>
                <a:cs typeface="Calibri"/>
              </a:rPr>
              <a:t>A</a:t>
            </a:r>
            <a:r>
              <a:rPr sz="1200" spc="-200" dirty="0">
                <a:latin typeface="Calibri"/>
                <a:cs typeface="Calibri"/>
              </a:rPr>
              <a:t>d</a:t>
            </a:r>
            <a:r>
              <a:rPr sz="1200" spc="-290" dirty="0">
                <a:latin typeface="Calibri"/>
                <a:cs typeface="Calibri"/>
              </a:rPr>
              <a:t>A</a:t>
            </a:r>
            <a:r>
              <a:rPr sz="1800" spc="-412" baseline="2314" dirty="0">
                <a:latin typeface="Calibri"/>
                <a:cs typeface="Calibri"/>
              </a:rPr>
              <a:t>i</a:t>
            </a:r>
            <a:r>
              <a:rPr sz="1800" spc="-419" baseline="2314" dirty="0">
                <a:latin typeface="Calibri"/>
                <a:cs typeface="Calibri"/>
              </a:rPr>
              <a:t>ii</a:t>
            </a:r>
            <a:r>
              <a:rPr sz="1800" spc="-270" baseline="2314" dirty="0">
                <a:latin typeface="Calibri"/>
                <a:cs typeface="Calibri"/>
              </a:rPr>
              <a:t>i</a:t>
            </a:r>
            <a:r>
              <a:rPr sz="1200" spc="-470" dirty="0">
                <a:latin typeface="Calibri"/>
                <a:cs typeface="Calibri"/>
              </a:rPr>
              <a:t>d</a:t>
            </a:r>
            <a:r>
              <a:rPr sz="1800" spc="-705" baseline="2314" dirty="0">
                <a:latin typeface="Calibri"/>
                <a:cs typeface="Calibri"/>
              </a:rPr>
              <a:t>sss</a:t>
            </a:r>
            <a:r>
              <a:rPr sz="1800" spc="-307" baseline="2314" dirty="0">
                <a:latin typeface="Calibri"/>
                <a:cs typeface="Calibri"/>
              </a:rPr>
              <a:t>s</a:t>
            </a:r>
            <a:r>
              <a:rPr sz="1200" spc="-770" dirty="0">
                <a:latin typeface="Calibri"/>
                <a:cs typeface="Calibri"/>
              </a:rPr>
              <a:t>m</a:t>
            </a:r>
            <a:r>
              <a:rPr sz="1800" spc="-600" baseline="2314" dirty="0">
                <a:latin typeface="Calibri"/>
                <a:cs typeface="Calibri"/>
              </a:rPr>
              <a:t>t</a:t>
            </a:r>
            <a:r>
              <a:rPr sz="1800" spc="-607" baseline="2314" dirty="0">
                <a:latin typeface="Calibri"/>
                <a:cs typeface="Calibri"/>
              </a:rPr>
              <a:t>tt</a:t>
            </a:r>
            <a:r>
              <a:rPr sz="1800" spc="-15" baseline="2314" dirty="0">
                <a:latin typeface="Calibri"/>
                <a:cs typeface="Calibri"/>
              </a:rPr>
              <a:t>t</a:t>
            </a:r>
            <a:r>
              <a:rPr sz="1800" spc="-630" baseline="2314" dirty="0">
                <a:latin typeface="Calibri"/>
                <a:cs typeface="Calibri"/>
              </a:rPr>
              <a:t>rrr</a:t>
            </a:r>
            <a:r>
              <a:rPr sz="1800" spc="-359" baseline="2314" dirty="0">
                <a:latin typeface="Calibri"/>
                <a:cs typeface="Calibri"/>
              </a:rPr>
              <a:t>r</a:t>
            </a:r>
            <a:r>
              <a:rPr sz="1200" spc="-204" dirty="0">
                <a:latin typeface="Calibri"/>
                <a:cs typeface="Calibri"/>
              </a:rPr>
              <a:t>i</a:t>
            </a:r>
            <a:r>
              <a:rPr sz="1200" spc="-505" dirty="0">
                <a:latin typeface="Calibri"/>
                <a:cs typeface="Calibri"/>
              </a:rPr>
              <a:t>n</a:t>
            </a:r>
            <a:r>
              <a:rPr sz="1800" spc="-862" baseline="2314" dirty="0">
                <a:latin typeface="Calibri"/>
                <a:cs typeface="Calibri"/>
              </a:rPr>
              <a:t>aaa</a:t>
            </a:r>
            <a:r>
              <a:rPr sz="1800" spc="-412" baseline="2314" dirty="0">
                <a:latin typeface="Calibri"/>
                <a:cs typeface="Calibri"/>
              </a:rPr>
              <a:t>a</a:t>
            </a:r>
            <a:r>
              <a:rPr sz="1200" spc="-700" dirty="0">
                <a:latin typeface="Calibri"/>
                <a:cs typeface="Calibri"/>
              </a:rPr>
              <a:t>m</a:t>
            </a:r>
            <a:r>
              <a:rPr sz="1800" spc="-7" baseline="2314" dirty="0">
                <a:latin typeface="Calibri"/>
                <a:cs typeface="Calibri"/>
              </a:rPr>
              <a:t>s</a:t>
            </a:r>
            <a:r>
              <a:rPr sz="1800" spc="-1117" baseline="2314" dirty="0">
                <a:latin typeface="Calibri"/>
                <a:cs typeface="Calibri"/>
              </a:rPr>
              <a:t>i</a:t>
            </a:r>
            <a:r>
              <a:rPr sz="1800" spc="-7" baseline="2314" dirty="0">
                <a:latin typeface="Calibri"/>
                <a:cs typeface="Calibri"/>
              </a:rPr>
              <a:t>s</a:t>
            </a:r>
            <a:r>
              <a:rPr sz="1800" spc="-1117" baseline="2314" dirty="0">
                <a:latin typeface="Calibri"/>
                <a:cs typeface="Calibri"/>
              </a:rPr>
              <a:t>i</a:t>
            </a:r>
            <a:r>
              <a:rPr sz="1800" spc="-7" baseline="2314" dirty="0">
                <a:latin typeface="Calibri"/>
                <a:cs typeface="Calibri"/>
              </a:rPr>
              <a:t>s</a:t>
            </a:r>
            <a:r>
              <a:rPr sz="1800" spc="-1117" baseline="2314" dirty="0">
                <a:latin typeface="Calibri"/>
                <a:cs typeface="Calibri"/>
              </a:rPr>
              <a:t>i</a:t>
            </a:r>
            <a:r>
              <a:rPr sz="1800" spc="-7" baseline="2314" dirty="0">
                <a:latin typeface="Calibri"/>
                <a:cs typeface="Calibri"/>
              </a:rPr>
              <a:t>s</a:t>
            </a:r>
            <a:r>
              <a:rPr sz="1800" spc="-359" baseline="2314" dirty="0">
                <a:latin typeface="Calibri"/>
                <a:cs typeface="Calibri"/>
              </a:rPr>
              <a:t>i</a:t>
            </a:r>
            <a:r>
              <a:rPr sz="1200" spc="-195" dirty="0">
                <a:latin typeface="Calibri"/>
                <a:cs typeface="Calibri"/>
              </a:rPr>
              <a:t>i</a:t>
            </a:r>
            <a:r>
              <a:rPr sz="1200" spc="-265" dirty="0">
                <a:latin typeface="Calibri"/>
                <a:cs typeface="Calibri"/>
              </a:rPr>
              <a:t>n</a:t>
            </a:r>
            <a:r>
              <a:rPr sz="1800" spc="-1537" baseline="2314" dirty="0">
                <a:latin typeface="Calibri"/>
                <a:cs typeface="Calibri"/>
              </a:rPr>
              <a:t>M</a:t>
            </a:r>
            <a:r>
              <a:rPr sz="1800" spc="-1545" baseline="2314" dirty="0">
                <a:latin typeface="Calibri"/>
                <a:cs typeface="Calibri"/>
              </a:rPr>
              <a:t>MM</a:t>
            </a:r>
            <a:r>
              <a:rPr sz="1800" spc="-1455" baseline="2314" dirty="0">
                <a:latin typeface="Calibri"/>
                <a:cs typeface="Calibri"/>
              </a:rPr>
              <a:t>M</a:t>
            </a:r>
            <a:r>
              <a:rPr sz="1200" spc="-195" dirty="0">
                <a:latin typeface="Calibri"/>
                <a:cs typeface="Calibri"/>
              </a:rPr>
              <a:t>m</a:t>
            </a:r>
            <a:r>
              <a:rPr sz="1200" spc="-204" dirty="0">
                <a:latin typeface="Calibri"/>
                <a:cs typeface="Calibri"/>
              </a:rPr>
              <a:t>i</a:t>
            </a:r>
            <a:r>
              <a:rPr sz="1200" spc="-500" dirty="0">
                <a:latin typeface="Calibri"/>
                <a:cs typeface="Calibri"/>
              </a:rPr>
              <a:t>n</a:t>
            </a:r>
            <a:r>
              <a:rPr sz="1800" baseline="2314" dirty="0">
                <a:latin typeface="Calibri"/>
                <a:cs typeface="Calibri"/>
              </a:rPr>
              <a:t>i</a:t>
            </a:r>
            <a:r>
              <a:rPr sz="1800" spc="-1364" baseline="2314" dirty="0">
                <a:latin typeface="Calibri"/>
                <a:cs typeface="Calibri"/>
              </a:rPr>
              <a:t>n</a:t>
            </a:r>
            <a:r>
              <a:rPr sz="1800" baseline="2314" dirty="0">
                <a:latin typeface="Calibri"/>
                <a:cs typeface="Calibri"/>
              </a:rPr>
              <a:t>i</a:t>
            </a:r>
            <a:r>
              <a:rPr sz="1800" spc="-1364" baseline="2314" dirty="0">
                <a:latin typeface="Calibri"/>
                <a:cs typeface="Calibri"/>
              </a:rPr>
              <a:t>n</a:t>
            </a:r>
            <a:r>
              <a:rPr sz="1800" baseline="2314" dirty="0">
                <a:latin typeface="Calibri"/>
                <a:cs typeface="Calibri"/>
              </a:rPr>
              <a:t>i</a:t>
            </a:r>
            <a:r>
              <a:rPr sz="1800" spc="-1364" baseline="2314" dirty="0">
                <a:latin typeface="Calibri"/>
                <a:cs typeface="Calibri"/>
              </a:rPr>
              <a:t>n</a:t>
            </a:r>
            <a:r>
              <a:rPr sz="1800" baseline="2314" dirty="0">
                <a:latin typeface="Calibri"/>
                <a:cs typeface="Calibri"/>
              </a:rPr>
              <a:t>i</a:t>
            </a:r>
            <a:r>
              <a:rPr sz="1800" spc="-914" baseline="2314" dirty="0">
                <a:latin typeface="Calibri"/>
                <a:cs typeface="Calibri"/>
              </a:rPr>
              <a:t>n</a:t>
            </a:r>
            <a:r>
              <a:rPr sz="1200" spc="-195" dirty="0">
                <a:latin typeface="Calibri"/>
                <a:cs typeface="Calibri"/>
              </a:rPr>
              <a:t>isi</a:t>
            </a:r>
            <a:r>
              <a:rPr sz="1200" spc="-305" dirty="0">
                <a:latin typeface="Calibri"/>
                <a:cs typeface="Calibri"/>
              </a:rPr>
              <a:t>s</a:t>
            </a:r>
            <a:r>
              <a:rPr sz="1800" baseline="2314" dirty="0">
                <a:latin typeface="Calibri"/>
                <a:cs typeface="Calibri"/>
              </a:rPr>
              <a:t>i</a:t>
            </a:r>
            <a:r>
              <a:rPr sz="1800" spc="-1852" baseline="2314" dirty="0">
                <a:latin typeface="Calibri"/>
                <a:cs typeface="Calibri"/>
              </a:rPr>
              <a:t>m</a:t>
            </a:r>
            <a:r>
              <a:rPr sz="1800" baseline="2314" dirty="0">
                <a:latin typeface="Calibri"/>
                <a:cs typeface="Calibri"/>
              </a:rPr>
              <a:t>i</a:t>
            </a:r>
            <a:r>
              <a:rPr sz="1800" spc="-1852" baseline="2314" dirty="0">
                <a:latin typeface="Calibri"/>
                <a:cs typeface="Calibri"/>
              </a:rPr>
              <a:t>m</a:t>
            </a:r>
            <a:r>
              <a:rPr sz="1800" baseline="2314" dirty="0">
                <a:latin typeface="Calibri"/>
                <a:cs typeface="Calibri"/>
              </a:rPr>
              <a:t>i</a:t>
            </a:r>
            <a:r>
              <a:rPr sz="1800" spc="-1852" baseline="2314" dirty="0">
                <a:latin typeface="Calibri"/>
                <a:cs typeface="Calibri"/>
              </a:rPr>
              <a:t>m</a:t>
            </a:r>
            <a:r>
              <a:rPr sz="1800" baseline="2314" dirty="0">
                <a:latin typeface="Calibri"/>
                <a:cs typeface="Calibri"/>
              </a:rPr>
              <a:t>i</a:t>
            </a:r>
            <a:r>
              <a:rPr sz="1800" spc="-1695" baseline="2314" dirty="0">
                <a:latin typeface="Calibri"/>
                <a:cs typeface="Calibri"/>
              </a:rPr>
              <a:t>m</a:t>
            </a:r>
            <a:r>
              <a:rPr sz="1200" spc="-195" dirty="0">
                <a:latin typeface="Calibri"/>
                <a:cs typeface="Calibri"/>
              </a:rPr>
              <a:t>i</a:t>
            </a:r>
            <a:r>
              <a:rPr sz="1200" spc="-210" dirty="0">
                <a:latin typeface="Calibri"/>
                <a:cs typeface="Calibri"/>
              </a:rPr>
              <a:t>st</a:t>
            </a:r>
            <a:r>
              <a:rPr sz="1200" spc="-225" dirty="0">
                <a:latin typeface="Calibri"/>
                <a:cs typeface="Calibri"/>
              </a:rPr>
              <a:t>t</a:t>
            </a:r>
            <a:r>
              <a:rPr sz="1200" spc="-190" dirty="0">
                <a:latin typeface="Calibri"/>
                <a:cs typeface="Calibri"/>
              </a:rPr>
              <a:t>t</a:t>
            </a:r>
            <a:r>
              <a:rPr sz="1200" spc="-240" dirty="0">
                <a:latin typeface="Calibri"/>
                <a:cs typeface="Calibri"/>
              </a:rPr>
              <a:t>r</a:t>
            </a:r>
            <a:r>
              <a:rPr sz="1800" baseline="2314" dirty="0">
                <a:latin typeface="Calibri"/>
                <a:cs typeface="Calibri"/>
              </a:rPr>
              <a:t>a</a:t>
            </a:r>
            <a:r>
              <a:rPr sz="1800" spc="-1492" baseline="2314" dirty="0">
                <a:latin typeface="Calibri"/>
                <a:cs typeface="Calibri"/>
              </a:rPr>
              <a:t>r</a:t>
            </a:r>
            <a:r>
              <a:rPr sz="1800" baseline="2314" dirty="0">
                <a:latin typeface="Calibri"/>
                <a:cs typeface="Calibri"/>
              </a:rPr>
              <a:t>a</a:t>
            </a:r>
            <a:r>
              <a:rPr sz="1800" spc="-1492" baseline="2314" dirty="0">
                <a:latin typeface="Calibri"/>
                <a:cs typeface="Calibri"/>
              </a:rPr>
              <a:t>r</a:t>
            </a:r>
            <a:r>
              <a:rPr sz="1800" baseline="2314" dirty="0">
                <a:latin typeface="Calibri"/>
                <a:cs typeface="Calibri"/>
              </a:rPr>
              <a:t>a</a:t>
            </a:r>
            <a:r>
              <a:rPr sz="1800" spc="-1485" baseline="2314" dirty="0">
                <a:latin typeface="Calibri"/>
                <a:cs typeface="Calibri"/>
              </a:rPr>
              <a:t>r</a:t>
            </a:r>
            <a:r>
              <a:rPr sz="1800" baseline="2314" dirty="0">
                <a:latin typeface="Calibri"/>
                <a:cs typeface="Calibri"/>
              </a:rPr>
              <a:t>a</a:t>
            </a:r>
            <a:r>
              <a:rPr sz="1800" spc="-1447" baseline="2314" dirty="0">
                <a:latin typeface="Calibri"/>
                <a:cs typeface="Calibri"/>
              </a:rPr>
              <a:t>r</a:t>
            </a:r>
            <a:r>
              <a:rPr sz="1200" spc="-204" dirty="0">
                <a:latin typeface="Calibri"/>
                <a:cs typeface="Calibri"/>
              </a:rPr>
              <a:t>r</a:t>
            </a:r>
            <a:r>
              <a:rPr sz="1200" spc="-229" dirty="0">
                <a:latin typeface="Calibri"/>
                <a:cs typeface="Calibri"/>
              </a:rPr>
              <a:t>r</a:t>
            </a:r>
            <a:r>
              <a:rPr sz="1200" spc="-195" dirty="0">
                <a:latin typeface="Calibri"/>
                <a:cs typeface="Calibri"/>
              </a:rPr>
              <a:t>a</a:t>
            </a:r>
            <a:r>
              <a:rPr sz="1200" spc="-315" dirty="0">
                <a:latin typeface="Calibri"/>
                <a:cs typeface="Calibri"/>
              </a:rPr>
              <a:t>s</a:t>
            </a:r>
            <a:r>
              <a:rPr sz="1800" spc="-825" baseline="2314" dirty="0">
                <a:latin typeface="Calibri"/>
                <a:cs typeface="Calibri"/>
              </a:rPr>
              <a:t>kk</a:t>
            </a:r>
            <a:r>
              <a:rPr sz="1800" spc="-817" baseline="2314" dirty="0">
                <a:latin typeface="Calibri"/>
                <a:cs typeface="Calibri"/>
              </a:rPr>
              <a:t>k</a:t>
            </a:r>
            <a:r>
              <a:rPr sz="1800" spc="-644" baseline="2314" dirty="0">
                <a:latin typeface="Calibri"/>
                <a:cs typeface="Calibri"/>
              </a:rPr>
              <a:t>k</a:t>
            </a:r>
            <a:r>
              <a:rPr sz="1200" spc="-195" dirty="0">
                <a:latin typeface="Calibri"/>
                <a:cs typeface="Calibri"/>
              </a:rPr>
              <a:t>i</a:t>
            </a:r>
            <a:r>
              <a:rPr sz="1200" spc="-280" dirty="0">
                <a:latin typeface="Calibri"/>
                <a:cs typeface="Calibri"/>
              </a:rPr>
              <a:t>a</a:t>
            </a:r>
            <a:r>
              <a:rPr sz="1800" spc="-900" baseline="2314" dirty="0">
                <a:latin typeface="Calibri"/>
                <a:cs typeface="Calibri"/>
              </a:rPr>
              <a:t>ee</a:t>
            </a:r>
            <a:r>
              <a:rPr sz="1800" spc="-892" baseline="2314" dirty="0">
                <a:latin typeface="Calibri"/>
                <a:cs typeface="Calibri"/>
              </a:rPr>
              <a:t>e</a:t>
            </a:r>
            <a:r>
              <a:rPr sz="1800" spc="-794" baseline="2314" dirty="0">
                <a:latin typeface="Calibri"/>
                <a:cs typeface="Calibri"/>
              </a:rPr>
              <a:t>e</a:t>
            </a:r>
            <a:r>
              <a:rPr sz="1200" spc="-195" dirty="0">
                <a:latin typeface="Calibri"/>
                <a:cs typeface="Calibri"/>
              </a:rPr>
              <a:t>si</a:t>
            </a:r>
            <a:r>
              <a:rPr sz="1200" spc="-425" dirty="0">
                <a:latin typeface="Calibri"/>
                <a:cs typeface="Calibri"/>
              </a:rPr>
              <a:t>a</a:t>
            </a:r>
            <a:r>
              <a:rPr sz="1800" spc="-607" baseline="2314" dirty="0">
                <a:latin typeface="Calibri"/>
                <a:cs typeface="Calibri"/>
              </a:rPr>
              <a:t>tt</a:t>
            </a:r>
            <a:r>
              <a:rPr sz="1800" spc="-592" baseline="2314" dirty="0">
                <a:latin typeface="Calibri"/>
                <a:cs typeface="Calibri"/>
              </a:rPr>
              <a:t>t</a:t>
            </a:r>
            <a:r>
              <a:rPr sz="1800" spc="-277" baseline="2314" dirty="0">
                <a:latin typeface="Calibri"/>
                <a:cs typeface="Calibri"/>
              </a:rPr>
              <a:t>t</a:t>
            </a:r>
            <a:r>
              <a:rPr sz="1200" spc="-210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9460738" y="1491361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8</a:t>
            </a:r>
            <a:r>
              <a:rPr sz="1800" baseline="-16203" dirty="0">
                <a:latin typeface="Calibri"/>
                <a:cs typeface="Calibri"/>
              </a:rPr>
              <a:t>1,</a:t>
            </a:r>
            <a:r>
              <a:rPr sz="1800" spc="-1807" baseline="-16203" dirty="0">
                <a:latin typeface="Calibri"/>
                <a:cs typeface="Calibri"/>
              </a:rPr>
              <a:t>8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20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8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5560821" y="1731898"/>
            <a:ext cx="77470" cy="19621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r>
              <a:rPr sz="1800" spc="-914" baseline="16203" dirty="0">
                <a:latin typeface="Calibri"/>
                <a:cs typeface="Calibri"/>
              </a:rPr>
              <a:t>6</a:t>
            </a:r>
            <a:r>
              <a:rPr sz="1200" spc="-610" dirty="0">
                <a:latin typeface="Calibri"/>
                <a:cs typeface="Calibri"/>
              </a:rPr>
              <a:t>777777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5799454" y="1687957"/>
            <a:ext cx="56261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455" dirty="0">
                <a:latin typeface="Calibri"/>
                <a:cs typeface="Calibri"/>
              </a:rPr>
              <a:t>m</a:t>
            </a:r>
            <a:r>
              <a:rPr sz="1800" spc="-682" baseline="-16203" dirty="0">
                <a:latin typeface="Calibri"/>
                <a:cs typeface="Calibri"/>
              </a:rPr>
              <a:t>am</a:t>
            </a:r>
            <a:r>
              <a:rPr sz="1200" spc="-455" dirty="0">
                <a:latin typeface="Calibri"/>
                <a:cs typeface="Calibri"/>
              </a:rPr>
              <a:t>aam</a:t>
            </a:r>
            <a:r>
              <a:rPr sz="1800" spc="-682" baseline="-16203" dirty="0">
                <a:latin typeface="Calibri"/>
                <a:cs typeface="Calibri"/>
              </a:rPr>
              <a:t>aam</a:t>
            </a:r>
            <a:r>
              <a:rPr sz="1200" spc="-455" dirty="0">
                <a:latin typeface="Calibri"/>
                <a:cs typeface="Calibri"/>
              </a:rPr>
              <a:t>aam</a:t>
            </a:r>
            <a:r>
              <a:rPr sz="1800" spc="-682" baseline="-16203" dirty="0">
                <a:latin typeface="Calibri"/>
                <a:cs typeface="Calibri"/>
              </a:rPr>
              <a:t>aa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575" dirty="0">
                <a:latin typeface="Calibri"/>
                <a:cs typeface="Calibri"/>
              </a:rPr>
              <a:t>a</a:t>
            </a:r>
            <a:r>
              <a:rPr sz="1800" spc="-300" baseline="23148" dirty="0">
                <a:latin typeface="Calibri"/>
                <a:cs typeface="Calibri"/>
              </a:rPr>
              <a:t>N</a:t>
            </a:r>
            <a:r>
              <a:rPr sz="1200" spc="-590" dirty="0">
                <a:latin typeface="Calibri"/>
                <a:cs typeface="Calibri"/>
              </a:rPr>
              <a:t>EEEEEEEEEEEEE</a:t>
            </a:r>
            <a:r>
              <a:rPr sz="1200" spc="-385" dirty="0">
                <a:latin typeface="Calibri"/>
                <a:cs typeface="Calibri"/>
              </a:rPr>
              <a:t>E</a:t>
            </a:r>
            <a:r>
              <a:rPr sz="1800" baseline="23148" dirty="0">
                <a:latin typeface="Calibri"/>
                <a:cs typeface="Calibri"/>
              </a:rPr>
              <a:t>am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am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</a:t>
            </a:r>
            <a:endParaRPr sz="1800" baseline="23148">
              <a:latin typeface="Calibri"/>
              <a:cs typeface="Calibri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6739763" y="1687957"/>
            <a:ext cx="1534160" cy="30480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ts val="1145"/>
              </a:lnSpc>
              <a:spcBef>
                <a:spcPts val="45"/>
              </a:spcBef>
            </a:pPr>
            <a:r>
              <a:rPr sz="1800" spc="-592" baseline="16203" dirty="0">
                <a:latin typeface="Calibri"/>
                <a:cs typeface="Calibri"/>
              </a:rPr>
              <a:t>s</a:t>
            </a:r>
            <a:r>
              <a:rPr sz="1200" spc="-395" dirty="0">
                <a:latin typeface="Calibri"/>
                <a:cs typeface="Calibri"/>
              </a:rPr>
              <a:t>M</a:t>
            </a:r>
            <a:r>
              <a:rPr sz="1800" spc="-592" baseline="16203" dirty="0">
                <a:latin typeface="Calibri"/>
                <a:cs typeface="Calibri"/>
              </a:rPr>
              <a:t>asi</a:t>
            </a:r>
            <a:r>
              <a:rPr sz="1800" spc="-30" baseline="16203" dirty="0">
                <a:latin typeface="Calibri"/>
                <a:cs typeface="Calibri"/>
              </a:rPr>
              <a:t> </a:t>
            </a:r>
            <a:r>
              <a:rPr sz="1200" spc="-420" dirty="0">
                <a:latin typeface="Calibri"/>
                <a:cs typeface="Calibri"/>
              </a:rPr>
              <a:t>M</a:t>
            </a:r>
            <a:r>
              <a:rPr sz="1800" spc="-630" baseline="16203" dirty="0">
                <a:latin typeface="Calibri"/>
                <a:cs typeface="Calibri"/>
              </a:rPr>
              <a:t>asi</a:t>
            </a:r>
            <a:r>
              <a:rPr sz="1800" spc="60" baseline="16203" dirty="0">
                <a:latin typeface="Calibri"/>
                <a:cs typeface="Calibri"/>
              </a:rPr>
              <a:t> </a:t>
            </a:r>
            <a:r>
              <a:rPr sz="1800" spc="-419" baseline="16203" dirty="0">
                <a:latin typeface="Calibri"/>
                <a:cs typeface="Calibri"/>
              </a:rPr>
              <a:t>asi</a:t>
            </a:r>
            <a:r>
              <a:rPr sz="1200" spc="-280" dirty="0">
                <a:latin typeface="Calibri"/>
                <a:cs typeface="Calibri"/>
              </a:rPr>
              <a:t>M</a:t>
            </a:r>
            <a:r>
              <a:rPr sz="1800" spc="-419" baseline="16203" dirty="0">
                <a:latin typeface="Calibri"/>
                <a:cs typeface="Calibri"/>
              </a:rPr>
              <a:t>ai</a:t>
            </a:r>
            <a:r>
              <a:rPr sz="1200" spc="-280" dirty="0">
                <a:latin typeface="Calibri"/>
                <a:cs typeface="Calibri"/>
              </a:rPr>
              <a:t>in</a:t>
            </a:r>
            <a:r>
              <a:rPr sz="1800" spc="-419" baseline="16203" dirty="0">
                <a:latin typeface="Calibri"/>
                <a:cs typeface="Calibri"/>
              </a:rPr>
              <a:t>si</a:t>
            </a:r>
            <a:r>
              <a:rPr sz="1200" spc="-280" dirty="0">
                <a:latin typeface="Calibri"/>
                <a:cs typeface="Calibri"/>
              </a:rPr>
              <a:t>ininimarimaimarrkkkeeettt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1145"/>
              </a:lnSpc>
            </a:pPr>
            <a:r>
              <a:rPr sz="1800" spc="-307" baseline="23148" dirty="0">
                <a:latin typeface="Calibri"/>
                <a:cs typeface="Calibri"/>
              </a:rPr>
              <a:t>S</a:t>
            </a:r>
            <a:r>
              <a:rPr sz="1200" spc="-204" dirty="0">
                <a:latin typeface="Calibri"/>
                <a:cs typeface="Calibri"/>
              </a:rPr>
              <a:t>Logi</a:t>
            </a:r>
            <a:r>
              <a:rPr sz="1800" spc="-307" baseline="23148" dirty="0">
                <a:latin typeface="Calibri"/>
                <a:cs typeface="Calibri"/>
              </a:rPr>
              <a:t>St</a:t>
            </a:r>
            <a:r>
              <a:rPr sz="1800" spc="-300" baseline="23148" dirty="0">
                <a:latin typeface="Calibri"/>
                <a:cs typeface="Calibri"/>
              </a:rPr>
              <a:t> </a:t>
            </a:r>
            <a:r>
              <a:rPr sz="1800" spc="-577" baseline="23148" dirty="0">
                <a:latin typeface="Calibri"/>
                <a:cs typeface="Calibri"/>
              </a:rPr>
              <a:t>tStS</a:t>
            </a:r>
            <a:r>
              <a:rPr sz="1200" spc="-385" dirty="0">
                <a:latin typeface="Calibri"/>
                <a:cs typeface="Calibri"/>
              </a:rPr>
              <a:t>sL</a:t>
            </a:r>
            <a:r>
              <a:rPr sz="1800" spc="-577" baseline="23148" dirty="0">
                <a:latin typeface="Calibri"/>
                <a:cs typeface="Calibri"/>
              </a:rPr>
              <a:t>tS</a:t>
            </a:r>
            <a:r>
              <a:rPr sz="1200" spc="-385" dirty="0">
                <a:latin typeface="Calibri"/>
                <a:cs typeface="Calibri"/>
              </a:rPr>
              <a:t>oL</a:t>
            </a:r>
            <a:r>
              <a:rPr sz="1800" spc="-577" baseline="23148" dirty="0">
                <a:latin typeface="Calibri"/>
                <a:cs typeface="Calibri"/>
              </a:rPr>
              <a:t>St</a:t>
            </a:r>
            <a:r>
              <a:rPr sz="1200" spc="-385" dirty="0">
                <a:latin typeface="Calibri"/>
                <a:cs typeface="Calibri"/>
              </a:rPr>
              <a:t>oL</a:t>
            </a:r>
            <a:r>
              <a:rPr sz="1800" spc="-577" baseline="23148" dirty="0">
                <a:latin typeface="Calibri"/>
                <a:cs typeface="Calibri"/>
              </a:rPr>
              <a:t>St</a:t>
            </a:r>
            <a:r>
              <a:rPr sz="1200" spc="-385" dirty="0">
                <a:latin typeface="Calibri"/>
                <a:cs typeface="Calibri"/>
              </a:rPr>
              <a:t>Lo</a:t>
            </a:r>
            <a:r>
              <a:rPr sz="1800" spc="-577" baseline="23148" dirty="0">
                <a:latin typeface="Calibri"/>
                <a:cs typeface="Calibri"/>
              </a:rPr>
              <a:t>t</a:t>
            </a:r>
            <a:r>
              <a:rPr sz="1200" spc="-385" dirty="0">
                <a:latin typeface="Calibri"/>
                <a:cs typeface="Calibri"/>
              </a:rPr>
              <a:t>Lo</a:t>
            </a:r>
            <a:r>
              <a:rPr sz="1800" spc="-577" baseline="23148" dirty="0">
                <a:latin typeface="Calibri"/>
                <a:cs typeface="Calibri"/>
              </a:rPr>
              <a:t>aaaaaaa</a:t>
            </a:r>
            <a:r>
              <a:rPr sz="1200" spc="-385" dirty="0">
                <a:latin typeface="Calibri"/>
                <a:cs typeface="Calibri"/>
              </a:rPr>
              <a:t>og</a:t>
            </a:r>
            <a:r>
              <a:rPr sz="1800" spc="-577" baseline="23148" dirty="0">
                <a:latin typeface="Calibri"/>
                <a:cs typeface="Calibri"/>
              </a:rPr>
              <a:t>fffffff</a:t>
            </a:r>
            <a:r>
              <a:rPr sz="1800" spc="390" baseline="23148" dirty="0">
                <a:latin typeface="Calibri"/>
                <a:cs typeface="Calibri"/>
              </a:rPr>
              <a:t> </a:t>
            </a:r>
            <a:r>
              <a:rPr sz="1200" spc="-110" dirty="0">
                <a:latin typeface="Calibri"/>
                <a:cs typeface="Calibri"/>
              </a:rPr>
              <a:t>isLogisgigis </a:t>
            </a:r>
            <a:r>
              <a:rPr sz="1200" spc="-105" dirty="0">
                <a:latin typeface="Calibri"/>
                <a:cs typeface="Calibri"/>
              </a:rPr>
              <a:t> </a:t>
            </a:r>
            <a:r>
              <a:rPr sz="1200" spc="-315" dirty="0">
                <a:latin typeface="Calibri"/>
                <a:cs typeface="Calibri"/>
              </a:rPr>
              <a:t>sgisgisttttttt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9460738" y="1687957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8</a:t>
            </a:r>
            <a:r>
              <a:rPr sz="1800" baseline="-16203" dirty="0">
                <a:latin typeface="Calibri"/>
                <a:cs typeface="Calibri"/>
              </a:rPr>
              <a:t>1,</a:t>
            </a:r>
            <a:r>
              <a:rPr sz="1800" spc="-1807" baseline="-16203" dirty="0">
                <a:latin typeface="Calibri"/>
                <a:cs typeface="Calibri"/>
              </a:rPr>
              <a:t>8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20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8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5560529" y="1928114"/>
            <a:ext cx="78105" cy="19685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r>
              <a:rPr sz="1200" spc="-610" dirty="0">
                <a:latin typeface="Calibri"/>
                <a:cs typeface="Calibri"/>
              </a:rPr>
              <a:t>888888</a:t>
            </a:r>
            <a:r>
              <a:rPr sz="1800" baseline="16203" dirty="0">
                <a:latin typeface="Calibri"/>
                <a:cs typeface="Calibri"/>
              </a:rPr>
              <a:t>7</a:t>
            </a:r>
            <a:endParaRPr sz="1800" baseline="16203">
              <a:latin typeface="Calibri"/>
              <a:cs typeface="Calibri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5799454" y="1884298"/>
            <a:ext cx="585470" cy="30480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>
              <a:lnSpc>
                <a:spcPct val="59400"/>
              </a:lnSpc>
              <a:spcBef>
                <a:spcPts val="630"/>
              </a:spcBef>
              <a:tabLst>
                <a:tab pos="294005" algn="l"/>
              </a:tabLst>
            </a:pPr>
            <a:r>
              <a:rPr sz="1800" spc="-1439" baseline="16203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m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baseline="16203" dirty="0">
                <a:latin typeface="Calibri"/>
                <a:cs typeface="Calibri"/>
              </a:rPr>
              <a:t>a</a:t>
            </a:r>
            <a:r>
              <a:rPr sz="1800" spc="-2302" baseline="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baseline="16203" dirty="0">
                <a:latin typeface="Calibri"/>
                <a:cs typeface="Calibri"/>
              </a:rPr>
              <a:t>a</a:t>
            </a:r>
            <a:r>
              <a:rPr sz="1800" spc="-2302" baseline="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 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Na</a:t>
            </a:r>
            <a:r>
              <a:rPr sz="1800" spc="-2610" baseline="23148" dirty="0">
                <a:latin typeface="Calibri"/>
                <a:cs typeface="Calibri"/>
              </a:rPr>
              <a:t>m</a:t>
            </a:r>
            <a:r>
              <a:rPr sz="1200" spc="-555" dirty="0">
                <a:latin typeface="Calibri"/>
                <a:cs typeface="Calibri"/>
              </a:rPr>
              <a:t>FFFFFFFFFFFFF</a:t>
            </a:r>
            <a:r>
              <a:rPr sz="1200" dirty="0">
                <a:latin typeface="Calibri"/>
                <a:cs typeface="Calibri"/>
              </a:rPr>
              <a:t>F	</a:t>
            </a:r>
            <a:r>
              <a:rPr sz="1800" spc="-869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</a:t>
            </a:r>
            <a:r>
              <a:rPr sz="1800" spc="-7" baseline="23148" dirty="0">
                <a:latin typeface="Calibri"/>
                <a:cs typeface="Calibri"/>
              </a:rPr>
              <a:t>m</a:t>
            </a:r>
            <a:r>
              <a:rPr sz="1800" spc="-869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</a:t>
            </a:r>
            <a:endParaRPr sz="1800" baseline="23148">
              <a:latin typeface="Calibri"/>
              <a:cs typeface="Calibri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6739763" y="1928114"/>
            <a:ext cx="1780539" cy="217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800" spc="-607" baseline="-16203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spc="-607" baseline="-23148" dirty="0">
                <a:latin typeface="Calibri"/>
                <a:cs typeface="Calibri"/>
              </a:rPr>
              <a:t>i</a:t>
            </a:r>
            <a:r>
              <a:rPr sz="1200" spc="-405" dirty="0">
                <a:latin typeface="Calibri"/>
                <a:cs typeface="Calibri"/>
              </a:rPr>
              <a:t>A</a:t>
            </a:r>
            <a:r>
              <a:rPr sz="1800" spc="-607" baseline="-23148" dirty="0">
                <a:latin typeface="Calibri"/>
                <a:cs typeface="Calibri"/>
              </a:rPr>
              <a:t>ki</a:t>
            </a:r>
            <a:r>
              <a:rPr sz="1200" spc="-405" dirty="0">
                <a:latin typeface="Calibri"/>
                <a:cs typeface="Calibri"/>
              </a:rPr>
              <a:t>Ad</a:t>
            </a:r>
            <a:r>
              <a:rPr sz="1800" spc="-607" baseline="-16203" dirty="0">
                <a:solidFill>
                  <a:srgbClr val="FFFFFF"/>
                </a:solidFill>
                <a:latin typeface="Calibri"/>
                <a:cs typeface="Calibri"/>
              </a:rPr>
              <a:t>uS</a:t>
            </a:r>
            <a:r>
              <a:rPr sz="1800" spc="-607" baseline="-23148" dirty="0">
                <a:latin typeface="Calibri"/>
                <a:cs typeface="Calibri"/>
              </a:rPr>
              <a:t>ikki</a:t>
            </a:r>
            <a:r>
              <a:rPr sz="1200" spc="-405" dirty="0">
                <a:latin typeface="Calibri"/>
                <a:cs typeface="Calibri"/>
              </a:rPr>
              <a:t>Ad</a:t>
            </a:r>
            <a:r>
              <a:rPr sz="1800" spc="-607" baseline="-16203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1800" spc="-607" baseline="-23148" dirty="0">
                <a:latin typeface="Calibri"/>
                <a:cs typeface="Calibri"/>
              </a:rPr>
              <a:t>ikik</a:t>
            </a:r>
            <a:r>
              <a:rPr sz="1200" spc="-405" dirty="0">
                <a:latin typeface="Calibri"/>
                <a:cs typeface="Calibri"/>
              </a:rPr>
              <a:t>dA</a:t>
            </a:r>
            <a:r>
              <a:rPr sz="1800" spc="-607" baseline="-23148" dirty="0">
                <a:latin typeface="Calibri"/>
                <a:cs typeface="Calibri"/>
              </a:rPr>
              <a:t>ikk</a:t>
            </a:r>
            <a:r>
              <a:rPr sz="1800" spc="-607" baseline="-16203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1200" spc="-405" dirty="0">
                <a:latin typeface="Calibri"/>
                <a:cs typeface="Calibri"/>
              </a:rPr>
              <a:t>dA</a:t>
            </a:r>
            <a:r>
              <a:rPr sz="1800" spc="-607" baseline="-16203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200" spc="-405" dirty="0">
                <a:latin typeface="Calibri"/>
                <a:cs typeface="Calibri"/>
              </a:rPr>
              <a:t>dAdAdmimin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spc="-370" dirty="0">
                <a:latin typeface="Calibri"/>
                <a:cs typeface="Calibri"/>
              </a:rPr>
              <a:t>nminminminmimn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spc="-330" dirty="0">
                <a:latin typeface="Calibri"/>
                <a:cs typeface="Calibri"/>
              </a:rPr>
              <a:t>inisisisiissisistttttttrrrrrrrasasi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360" dirty="0">
                <a:latin typeface="Calibri"/>
                <a:cs typeface="Calibri"/>
              </a:rPr>
              <a:t>a</a:t>
            </a:r>
            <a:r>
              <a:rPr sz="1200" spc="-1000" dirty="0">
                <a:latin typeface="Calibri"/>
                <a:cs typeface="Calibri"/>
              </a:rPr>
              <a:t>s</a:t>
            </a:r>
            <a:r>
              <a:rPr sz="1200" spc="-155" dirty="0">
                <a:latin typeface="Calibri"/>
                <a:cs typeface="Calibri"/>
              </a:rPr>
              <a:t>i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204" dirty="0">
                <a:latin typeface="Calibri"/>
                <a:cs typeface="Calibri"/>
              </a:rPr>
              <a:t>a</a:t>
            </a:r>
            <a:r>
              <a:rPr sz="1200" spc="-210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0" name="object 250"/>
          <p:cNvSpPr txBox="1"/>
          <p:nvPr/>
        </p:nvSpPr>
        <p:spPr>
          <a:xfrm>
            <a:off x="9460738" y="1884298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8</a:t>
            </a:r>
            <a:r>
              <a:rPr sz="1800" baseline="-16203" dirty="0">
                <a:latin typeface="Calibri"/>
                <a:cs typeface="Calibri"/>
              </a:rPr>
              <a:t>1,</a:t>
            </a:r>
            <a:r>
              <a:rPr sz="1800" spc="-1807" baseline="-16203" dirty="0">
                <a:latin typeface="Calibri"/>
                <a:cs typeface="Calibri"/>
              </a:rPr>
              <a:t>8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20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8</a:t>
            </a:r>
            <a:r>
              <a:rPr sz="1800" spc="-914" baseline="16203" dirty="0">
                <a:latin typeface="Calibri"/>
                <a:cs typeface="Calibri"/>
              </a:rPr>
              <a:t>000000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8</a:t>
            </a:r>
            <a:r>
              <a:rPr sz="1800" baseline="23148" dirty="0">
                <a:latin typeface="Calibri"/>
                <a:cs typeface="Calibri"/>
              </a:rPr>
              <a:t>1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1" name="object 251"/>
          <p:cNvSpPr txBox="1"/>
          <p:nvPr/>
        </p:nvSpPr>
        <p:spPr>
          <a:xfrm>
            <a:off x="5560821" y="2124481"/>
            <a:ext cx="77470" cy="1968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1800" spc="-914" baseline="16203" dirty="0">
                <a:latin typeface="Calibri"/>
                <a:cs typeface="Calibri"/>
              </a:rPr>
              <a:t>8</a:t>
            </a:r>
            <a:r>
              <a:rPr sz="1200" spc="-610" dirty="0">
                <a:latin typeface="Calibri"/>
                <a:cs typeface="Calibri"/>
              </a:rPr>
              <a:t>999999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5799454" y="2080285"/>
            <a:ext cx="585470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70"/>
              </a:lnSpc>
            </a:pPr>
            <a:r>
              <a:rPr sz="1800" spc="-517" baseline="-16203" dirty="0">
                <a:latin typeface="Calibri"/>
                <a:cs typeface="Calibri"/>
              </a:rPr>
              <a:t>m</a:t>
            </a:r>
            <a:r>
              <a:rPr sz="1200" spc="-345" dirty="0">
                <a:latin typeface="Calibri"/>
                <a:cs typeface="Calibri"/>
              </a:rPr>
              <a:t>maama</a:t>
            </a:r>
            <a:r>
              <a:rPr sz="1800" spc="-517" baseline="-16203" dirty="0">
                <a:latin typeface="Calibri"/>
                <a:cs typeface="Calibri"/>
              </a:rPr>
              <a:t>ama </a:t>
            </a:r>
            <a:r>
              <a:rPr sz="1800" spc="592" baseline="-16203" dirty="0">
                <a:latin typeface="Calibri"/>
                <a:cs typeface="Calibri"/>
              </a:rPr>
              <a:t> </a:t>
            </a:r>
            <a:r>
              <a:rPr sz="1800" spc="-600" baseline="-16203" dirty="0">
                <a:latin typeface="Calibri"/>
                <a:cs typeface="Calibri"/>
              </a:rPr>
              <a:t>a</a:t>
            </a:r>
            <a:r>
              <a:rPr sz="1800" spc="-2910" baseline="-16203" dirty="0">
                <a:latin typeface="Calibri"/>
                <a:cs typeface="Calibri"/>
              </a:rPr>
              <a:t>m</a:t>
            </a:r>
            <a:r>
              <a:rPr sz="1800" spc="-600" baseline="-16203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 </a:t>
            </a:r>
            <a:r>
              <a:rPr sz="1200" spc="-760" dirty="0">
                <a:latin typeface="Calibri"/>
                <a:cs typeface="Calibri"/>
              </a:rPr>
              <a:t>GGGGGGGGGGGGG</a:t>
            </a:r>
            <a:r>
              <a:rPr sz="1200" spc="-75" dirty="0">
                <a:latin typeface="Calibri"/>
                <a:cs typeface="Calibri"/>
              </a:rPr>
              <a:t>G</a:t>
            </a:r>
            <a:r>
              <a:rPr sz="1800" spc="-869" baseline="-16203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a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70"/>
              </a:lnSpc>
            </a:pPr>
            <a:r>
              <a:rPr sz="1200" spc="-405" dirty="0">
                <a:latin typeface="Calibri"/>
                <a:cs typeface="Calibri"/>
              </a:rPr>
              <a:t>NNamaNNNNNa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6739763" y="2080285"/>
            <a:ext cx="1746885" cy="30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25"/>
              </a:lnSpc>
              <a:tabLst>
                <a:tab pos="1202055" algn="l"/>
              </a:tabLst>
            </a:pPr>
            <a:r>
              <a:rPr sz="1800" spc="-825" baseline="-16203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550" dirty="0">
                <a:latin typeface="Calibri"/>
                <a:cs typeface="Calibri"/>
              </a:rPr>
              <a:t>as</a:t>
            </a:r>
            <a:r>
              <a:rPr sz="1800" spc="-825" baseline="-16203" dirty="0">
                <a:solidFill>
                  <a:srgbClr val="FFFFFF"/>
                </a:solidFill>
                <a:latin typeface="Calibri"/>
                <a:cs typeface="Calibri"/>
              </a:rPr>
              <a:t>uS</a:t>
            </a:r>
            <a:r>
              <a:rPr sz="1200" spc="-550" dirty="0">
                <a:latin typeface="Calibri"/>
                <a:cs typeface="Calibri"/>
              </a:rPr>
              <a:t>ias</a:t>
            </a:r>
            <a:r>
              <a:rPr sz="1800" spc="-825" baseline="-16203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1200" spc="-550" dirty="0">
                <a:latin typeface="Calibri"/>
                <a:cs typeface="Calibri"/>
              </a:rPr>
              <a:t>ais</a:t>
            </a:r>
            <a:r>
              <a:rPr sz="1800" spc="-825" baseline="-16203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200" spc="-550" dirty="0">
                <a:latin typeface="Calibri"/>
                <a:cs typeface="Calibri"/>
              </a:rPr>
              <a:t>iMMMMMMM</a:t>
            </a:r>
            <a:r>
              <a:rPr sz="1800" spc="-825" baseline="-16203" dirty="0">
                <a:solidFill>
                  <a:srgbClr val="FFFFFF"/>
                </a:solidFill>
                <a:latin typeface="Calibri"/>
                <a:cs typeface="Calibri"/>
              </a:rPr>
              <a:t>ppp</a:t>
            </a:r>
            <a:r>
              <a:rPr sz="1800" spc="254" baseline="-162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10" dirty="0">
                <a:latin typeface="Calibri"/>
                <a:cs typeface="Calibri"/>
              </a:rPr>
              <a:t>ininininiininnimaimar	</a:t>
            </a:r>
            <a:r>
              <a:rPr sz="1200" spc="-325" dirty="0">
                <a:latin typeface="Calibri"/>
                <a:cs typeface="Calibri"/>
              </a:rPr>
              <a:t>imr</a:t>
            </a:r>
            <a:r>
              <a:rPr sz="1200" spc="530" dirty="0">
                <a:latin typeface="Calibri"/>
                <a:cs typeface="Calibri"/>
              </a:rPr>
              <a:t> </a:t>
            </a:r>
            <a:r>
              <a:rPr sz="1200" spc="-220" dirty="0">
                <a:latin typeface="Calibri"/>
                <a:cs typeface="Calibri"/>
              </a:rPr>
              <a:t>aimaimai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245" dirty="0">
                <a:latin typeface="Calibri"/>
                <a:cs typeface="Calibri"/>
              </a:rPr>
              <a:t>m</a:t>
            </a:r>
            <a:r>
              <a:rPr sz="1800" spc="-367" baseline="23148" dirty="0">
                <a:solidFill>
                  <a:srgbClr val="FFFFFF"/>
                </a:solidFill>
                <a:latin typeface="Calibri"/>
                <a:cs typeface="Calibri"/>
              </a:rPr>
              <a:t>Kasi</a:t>
            </a:r>
            <a:r>
              <a:rPr sz="1200" spc="-245" dirty="0">
                <a:latin typeface="Calibri"/>
                <a:cs typeface="Calibri"/>
              </a:rPr>
              <a:t>aima</a:t>
            </a:r>
            <a:r>
              <a:rPr sz="1800" spc="-367" baseline="23148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spc="-135" baseline="2314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380" dirty="0">
                <a:latin typeface="Calibri"/>
                <a:cs typeface="Calibri"/>
              </a:rPr>
              <a:t>rrrkkrrkkkkkeeeeeeettttttt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4" name="object 254"/>
          <p:cNvSpPr txBox="1"/>
          <p:nvPr/>
        </p:nvSpPr>
        <p:spPr>
          <a:xfrm>
            <a:off x="9460738" y="2080285"/>
            <a:ext cx="620395" cy="30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25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8</a:t>
            </a:r>
            <a:r>
              <a:rPr sz="1800" baseline="-16203" dirty="0">
                <a:latin typeface="Calibri"/>
                <a:cs typeface="Calibri"/>
              </a:rPr>
              <a:t>1,</a:t>
            </a:r>
            <a:r>
              <a:rPr sz="1800" spc="-1814" baseline="-16203" dirty="0">
                <a:latin typeface="Calibri"/>
                <a:cs typeface="Calibri"/>
              </a:rPr>
              <a:t>8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25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1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5" name="object 255"/>
          <p:cNvSpPr txBox="1"/>
          <p:nvPr/>
        </p:nvSpPr>
        <p:spPr>
          <a:xfrm>
            <a:off x="5521197" y="2321305"/>
            <a:ext cx="233045" cy="19621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r>
              <a:rPr sz="1200" spc="-300" dirty="0">
                <a:latin typeface="Calibri"/>
                <a:cs typeface="Calibri"/>
              </a:rPr>
              <a:t>1</a:t>
            </a:r>
            <a:r>
              <a:rPr sz="1800" spc="-465" baseline="16203" dirty="0">
                <a:latin typeface="Calibri"/>
                <a:cs typeface="Calibri"/>
              </a:rPr>
              <a:t>9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5" dirty="0">
                <a:latin typeface="Calibri"/>
                <a:cs typeface="Calibri"/>
              </a:rPr>
              <a:t>1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6" name="object 256"/>
          <p:cNvSpPr txBox="1"/>
          <p:nvPr/>
        </p:nvSpPr>
        <p:spPr>
          <a:xfrm>
            <a:off x="5799454" y="2277491"/>
            <a:ext cx="520700" cy="240029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>
              <a:lnSpc>
                <a:spcPct val="47800"/>
              </a:lnSpc>
              <a:spcBef>
                <a:spcPts val="450"/>
              </a:spcBef>
            </a:pPr>
            <a:r>
              <a:rPr sz="1200" spc="-345" dirty="0">
                <a:latin typeface="Calibri"/>
                <a:cs typeface="Calibri"/>
              </a:rPr>
              <a:t>m</a:t>
            </a:r>
            <a:r>
              <a:rPr sz="1800" spc="-517" baseline="-16203" dirty="0">
                <a:latin typeface="Calibri"/>
                <a:cs typeface="Calibri"/>
              </a:rPr>
              <a:t>m</a:t>
            </a:r>
            <a:r>
              <a:rPr sz="1200" spc="-345" dirty="0">
                <a:latin typeface="Calibri"/>
                <a:cs typeface="Calibri"/>
              </a:rPr>
              <a:t>aama</a:t>
            </a:r>
            <a:r>
              <a:rPr sz="1800" spc="-517" baseline="-16203" dirty="0">
                <a:latin typeface="Calibri"/>
                <a:cs typeface="Calibri"/>
              </a:rPr>
              <a:t>ama </a:t>
            </a:r>
            <a:r>
              <a:rPr sz="1800" spc="60" baseline="-16203" dirty="0">
                <a:latin typeface="Calibri"/>
                <a:cs typeface="Calibri"/>
              </a:rPr>
              <a:t> </a:t>
            </a:r>
            <a:r>
              <a:rPr sz="1800" spc="-1432" baseline="-16203" dirty="0">
                <a:latin typeface="Calibri"/>
                <a:cs typeface="Calibri"/>
              </a:rPr>
              <a:t>a</a:t>
            </a:r>
            <a:r>
              <a:rPr sz="1800" spc="-569" baseline="-16203" dirty="0">
                <a:latin typeface="Calibri"/>
                <a:cs typeface="Calibri"/>
              </a:rPr>
              <a:t>a</a:t>
            </a:r>
            <a:r>
              <a:rPr sz="1800" spc="7" baseline="-16203" dirty="0">
                <a:latin typeface="Calibri"/>
                <a:cs typeface="Calibri"/>
              </a:rPr>
              <a:t> </a:t>
            </a:r>
            <a:r>
              <a:rPr sz="1200" spc="-750" dirty="0">
                <a:latin typeface="Calibri"/>
                <a:cs typeface="Calibri"/>
              </a:rPr>
              <a:t>HHHHHHHHHHHHH</a:t>
            </a:r>
            <a:r>
              <a:rPr sz="1200" dirty="0">
                <a:latin typeface="Calibri"/>
                <a:cs typeface="Calibri"/>
              </a:rPr>
              <a:t>H  </a:t>
            </a:r>
            <a:r>
              <a:rPr sz="1200" spc="-195" dirty="0">
                <a:latin typeface="Calibri"/>
                <a:cs typeface="Calibri"/>
              </a:rPr>
              <a:t>NamaNNa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7" name="object 257"/>
          <p:cNvSpPr txBox="1"/>
          <p:nvPr/>
        </p:nvSpPr>
        <p:spPr>
          <a:xfrm>
            <a:off x="6739763" y="2277491"/>
            <a:ext cx="1043305" cy="240029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>
              <a:lnSpc>
                <a:spcPct val="47800"/>
              </a:lnSpc>
              <a:spcBef>
                <a:spcPts val="450"/>
              </a:spcBef>
            </a:pPr>
            <a:r>
              <a:rPr sz="1200" spc="-165" dirty="0">
                <a:solidFill>
                  <a:srgbClr val="FFFFFF"/>
                </a:solidFill>
                <a:latin typeface="Calibri"/>
                <a:cs typeface="Calibri"/>
              </a:rPr>
              <a:t>piriririririr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60" dirty="0">
                <a:latin typeface="Calibri"/>
                <a:cs typeface="Calibri"/>
              </a:rPr>
              <a:t>K</a:t>
            </a:r>
            <a:r>
              <a:rPr sz="1200" dirty="0">
                <a:latin typeface="Calibri"/>
                <a:cs typeface="Calibri"/>
              </a:rPr>
              <a:t>asi</a:t>
            </a:r>
            <a:r>
              <a:rPr sz="1200" spc="-420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asi</a:t>
            </a:r>
            <a:r>
              <a:rPr sz="1200" spc="-420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asi</a:t>
            </a:r>
            <a:r>
              <a:rPr sz="1200" spc="-420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asi</a:t>
            </a:r>
            <a:r>
              <a:rPr sz="1200" spc="-420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asi</a:t>
            </a:r>
            <a:r>
              <a:rPr sz="1200" spc="-420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8" name="object 258"/>
          <p:cNvSpPr txBox="1"/>
          <p:nvPr/>
        </p:nvSpPr>
        <p:spPr>
          <a:xfrm>
            <a:off x="9460738" y="2277491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2,</a:t>
            </a:r>
            <a:r>
              <a:rPr sz="1800" spc="-1807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20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1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9" name="object 259"/>
          <p:cNvSpPr txBox="1"/>
          <p:nvPr/>
        </p:nvSpPr>
        <p:spPr>
          <a:xfrm>
            <a:off x="5521197" y="2517394"/>
            <a:ext cx="23304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610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01</a:t>
            </a:r>
            <a:r>
              <a:rPr sz="1800" spc="-914" baseline="-16203" dirty="0">
                <a:latin typeface="Calibri"/>
                <a:cs typeface="Calibri"/>
              </a:rPr>
              <a:t>1</a:t>
            </a:r>
            <a:r>
              <a:rPr sz="1800" spc="7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1</a:t>
            </a:r>
            <a:endParaRPr sz="1800" baseline="-16203">
              <a:latin typeface="Calibri"/>
              <a:cs typeface="Calibri"/>
            </a:endParaRPr>
          </a:p>
        </p:txBody>
      </p:sp>
      <p:sp>
        <p:nvSpPr>
          <p:cNvPr id="260" name="object 260"/>
          <p:cNvSpPr txBox="1"/>
          <p:nvPr/>
        </p:nvSpPr>
        <p:spPr>
          <a:xfrm>
            <a:off x="5799454" y="2473705"/>
            <a:ext cx="56261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960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535" dirty="0">
                <a:latin typeface="Calibri"/>
                <a:cs typeface="Calibri"/>
              </a:rPr>
              <a:t>m</a:t>
            </a:r>
            <a:r>
              <a:rPr sz="1800" spc="-862" baseline="-16203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Na</a:t>
            </a:r>
            <a:r>
              <a:rPr sz="1800" spc="-1170" baseline="-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800" baseline="-16203" dirty="0">
                <a:latin typeface="Calibri"/>
                <a:cs typeface="Calibri"/>
              </a:rPr>
              <a:t>a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800" spc="-555" baseline="23148" dirty="0">
                <a:latin typeface="Calibri"/>
                <a:cs typeface="Calibri"/>
              </a:rPr>
              <a:t>N</a:t>
            </a:r>
            <a:r>
              <a:rPr sz="1200" spc="-370" dirty="0">
                <a:latin typeface="Calibri"/>
                <a:cs typeface="Calibri"/>
              </a:rPr>
              <a:t>m</a:t>
            </a:r>
            <a:r>
              <a:rPr sz="1800" spc="-555" baseline="23148" dirty="0">
                <a:latin typeface="Calibri"/>
                <a:cs typeface="Calibri"/>
              </a:rPr>
              <a:t>am</a:t>
            </a:r>
            <a:r>
              <a:rPr sz="1200" spc="-370" dirty="0">
                <a:latin typeface="Calibri"/>
                <a:cs typeface="Calibri"/>
              </a:rPr>
              <a:t>aama</a:t>
            </a:r>
            <a:r>
              <a:rPr sz="1800" spc="-555" baseline="23148" dirty="0">
                <a:latin typeface="Calibri"/>
                <a:cs typeface="Calibri"/>
              </a:rPr>
              <a:t>ama </a:t>
            </a:r>
            <a:r>
              <a:rPr sz="1800" spc="-104" baseline="23148" dirty="0">
                <a:latin typeface="Calibri"/>
                <a:cs typeface="Calibri"/>
              </a:rPr>
              <a:t> </a:t>
            </a:r>
            <a:r>
              <a:rPr sz="1200" spc="-290" dirty="0">
                <a:latin typeface="Calibri"/>
                <a:cs typeface="Calibri"/>
              </a:rPr>
              <a:t>IIIIIIIIIIIIII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800" spc="-434" baseline="23148" dirty="0">
                <a:latin typeface="Calibri"/>
                <a:cs typeface="Calibri"/>
              </a:rPr>
              <a:t>aa</a:t>
            </a:r>
            <a:endParaRPr sz="1800" baseline="23148">
              <a:latin typeface="Calibri"/>
              <a:cs typeface="Calibri"/>
            </a:endParaRPr>
          </a:p>
        </p:txBody>
      </p:sp>
      <p:sp>
        <p:nvSpPr>
          <p:cNvPr id="261" name="object 261"/>
          <p:cNvSpPr txBox="1"/>
          <p:nvPr/>
        </p:nvSpPr>
        <p:spPr>
          <a:xfrm>
            <a:off x="6739763" y="2517394"/>
            <a:ext cx="1051560" cy="261620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>
              <a:lnSpc>
                <a:spcPct val="59400"/>
              </a:lnSpc>
              <a:spcBef>
                <a:spcPts val="284"/>
              </a:spcBef>
            </a:pPr>
            <a:r>
              <a:rPr sz="1800" spc="-937" baseline="-16203" dirty="0">
                <a:latin typeface="Calibri"/>
                <a:cs typeface="Calibri"/>
              </a:rPr>
              <a:t>K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420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asi</a:t>
            </a:r>
            <a:r>
              <a:rPr sz="1200" spc="-1450" dirty="0">
                <a:latin typeface="Calibri"/>
                <a:cs typeface="Calibri"/>
              </a:rPr>
              <a:t>r</a:t>
            </a:r>
            <a:r>
              <a:rPr sz="1800" baseline="-16203" dirty="0">
                <a:latin typeface="Calibri"/>
                <a:cs typeface="Calibri"/>
              </a:rPr>
              <a:t>asias</a:t>
            </a:r>
            <a:r>
              <a:rPr sz="1800" spc="-1979" baseline="-16203" dirty="0">
                <a:latin typeface="Calibri"/>
                <a:cs typeface="Calibri"/>
              </a:rPr>
              <a:t>i</a:t>
            </a:r>
            <a:r>
              <a:rPr sz="1800" spc="-434" baseline="-16203" dirty="0">
                <a:latin typeface="Calibri"/>
                <a:cs typeface="Calibri"/>
              </a:rPr>
              <a:t>r</a:t>
            </a:r>
            <a:r>
              <a:rPr sz="1200" spc="-1030" dirty="0">
                <a:latin typeface="Calibri"/>
                <a:cs typeface="Calibri"/>
              </a:rPr>
              <a:t>MMMMMM</a:t>
            </a:r>
            <a:r>
              <a:rPr sz="1200" spc="-320" dirty="0">
                <a:latin typeface="Calibri"/>
                <a:cs typeface="Calibri"/>
              </a:rPr>
              <a:t>M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35" dirty="0">
                <a:latin typeface="Calibri"/>
                <a:cs typeface="Calibri"/>
              </a:rPr>
              <a:t>i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795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as</a:t>
            </a:r>
            <a:r>
              <a:rPr sz="1800" spc="-1979" baseline="-16203" dirty="0">
                <a:latin typeface="Calibri"/>
                <a:cs typeface="Calibri"/>
              </a:rPr>
              <a:t>i</a:t>
            </a:r>
            <a:r>
              <a:rPr sz="1800" spc="67" baseline="-16203" dirty="0">
                <a:latin typeface="Calibri"/>
                <a:cs typeface="Calibri"/>
              </a:rPr>
              <a:t>r</a:t>
            </a:r>
            <a:r>
              <a:rPr sz="1200" spc="-325" dirty="0">
                <a:latin typeface="Calibri"/>
                <a:cs typeface="Calibri"/>
              </a:rPr>
              <a:t>ar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550" dirty="0">
                <a:latin typeface="Calibri"/>
                <a:cs typeface="Calibri"/>
              </a:rPr>
              <a:t>k</a:t>
            </a:r>
            <a:r>
              <a:rPr sz="1200" spc="-455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as</a:t>
            </a:r>
            <a:r>
              <a:rPr sz="1800" spc="-1979" baseline="-16203" dirty="0">
                <a:latin typeface="Calibri"/>
                <a:cs typeface="Calibri"/>
              </a:rPr>
              <a:t>i</a:t>
            </a:r>
            <a:r>
              <a:rPr sz="1800" spc="-434" baseline="-16203" dirty="0">
                <a:latin typeface="Calibri"/>
                <a:cs typeface="Calibri"/>
              </a:rPr>
              <a:t>r</a:t>
            </a:r>
            <a:r>
              <a:rPr sz="1200" spc="-325" dirty="0">
                <a:latin typeface="Calibri"/>
                <a:cs typeface="Calibri"/>
              </a:rPr>
              <a:t>ar</a:t>
            </a:r>
            <a:r>
              <a:rPr sz="1200" spc="-550" dirty="0">
                <a:latin typeface="Calibri"/>
                <a:cs typeface="Calibri"/>
              </a:rPr>
              <a:t>k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325" dirty="0">
                <a:latin typeface="Calibri"/>
                <a:cs typeface="Calibri"/>
              </a:rPr>
              <a:t>m</a:t>
            </a:r>
            <a:r>
              <a:rPr sz="1200" spc="-375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as</a:t>
            </a:r>
            <a:r>
              <a:rPr sz="1800" spc="-1979" baseline="-16203" dirty="0">
                <a:latin typeface="Calibri"/>
                <a:cs typeface="Calibri"/>
              </a:rPr>
              <a:t>i</a:t>
            </a:r>
            <a:r>
              <a:rPr sz="1800" spc="-562" baseline="-16203" dirty="0">
                <a:latin typeface="Calibri"/>
                <a:cs typeface="Calibri"/>
              </a:rPr>
              <a:t>r</a:t>
            </a:r>
            <a:r>
              <a:rPr sz="1200" spc="-325" dirty="0">
                <a:latin typeface="Calibri"/>
                <a:cs typeface="Calibri"/>
              </a:rPr>
              <a:t>r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550" dirty="0">
                <a:latin typeface="Calibri"/>
                <a:cs typeface="Calibri"/>
              </a:rPr>
              <a:t>k</a:t>
            </a:r>
            <a:r>
              <a:rPr sz="1200" spc="-325" dirty="0">
                <a:latin typeface="Calibri"/>
                <a:cs typeface="Calibri"/>
              </a:rPr>
              <a:t>mar</a:t>
            </a:r>
            <a:r>
              <a:rPr sz="1200" spc="-550" dirty="0">
                <a:latin typeface="Calibri"/>
                <a:cs typeface="Calibri"/>
              </a:rPr>
              <a:t>k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770" dirty="0">
                <a:latin typeface="Calibri"/>
                <a:cs typeface="Calibri"/>
              </a:rPr>
              <a:t>m</a:t>
            </a:r>
            <a:r>
              <a:rPr sz="1800" spc="-630" baseline="-16203" dirty="0">
                <a:latin typeface="Calibri"/>
                <a:cs typeface="Calibri"/>
              </a:rPr>
              <a:t>r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907" baseline="-16203" dirty="0">
                <a:latin typeface="Calibri"/>
                <a:cs typeface="Calibri"/>
              </a:rPr>
              <a:t>s</a:t>
            </a:r>
            <a:r>
              <a:rPr sz="1200" spc="-325" dirty="0">
                <a:latin typeface="Calibri"/>
                <a:cs typeface="Calibri"/>
              </a:rPr>
              <a:t>a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r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asi</a:t>
            </a:r>
            <a:r>
              <a:rPr sz="1200" spc="-42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2" name="object 262"/>
          <p:cNvSpPr txBox="1"/>
          <p:nvPr/>
        </p:nvSpPr>
        <p:spPr>
          <a:xfrm>
            <a:off x="9460738" y="2473705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800" spc="-1372" baseline="-16203" dirty="0">
                <a:latin typeface="Calibri"/>
                <a:cs typeface="Calibri"/>
              </a:rPr>
              <a:t>,</a:t>
            </a:r>
            <a:r>
              <a:rPr sz="1800" spc="-450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10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1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1220" dirty="0">
                <a:latin typeface="Calibri"/>
                <a:cs typeface="Calibri"/>
              </a:rPr>
              <a:t>0</a:t>
            </a:r>
            <a:r>
              <a:rPr sz="1200" spc="-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1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3" name="object 263"/>
          <p:cNvSpPr txBox="1"/>
          <p:nvPr/>
        </p:nvSpPr>
        <p:spPr>
          <a:xfrm>
            <a:off x="5521197" y="2669794"/>
            <a:ext cx="23304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70"/>
              </a:lnSpc>
            </a:pPr>
            <a:r>
              <a:rPr sz="1200" spc="-610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01</a:t>
            </a:r>
            <a:r>
              <a:rPr sz="1800" spc="-914" baseline="-16203" dirty="0">
                <a:latin typeface="Calibri"/>
                <a:cs typeface="Calibri"/>
              </a:rPr>
              <a:t>1</a:t>
            </a:r>
            <a:r>
              <a:rPr sz="1800" spc="7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1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70"/>
              </a:lnSpc>
            </a:pPr>
            <a:r>
              <a:rPr sz="1800" spc="7" baseline="-23148" dirty="0">
                <a:latin typeface="Calibri"/>
                <a:cs typeface="Calibri"/>
              </a:rPr>
              <a:t>1</a:t>
            </a:r>
            <a:r>
              <a:rPr sz="1800" spc="-1837" baseline="-23148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2</a:t>
            </a:r>
            <a:r>
              <a:rPr sz="1200" spc="5" dirty="0">
                <a:latin typeface="Calibri"/>
                <a:cs typeface="Calibri"/>
              </a:rPr>
              <a:t>1</a:t>
            </a:r>
            <a:r>
              <a:rPr sz="120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4" name="object 264"/>
          <p:cNvSpPr txBox="1"/>
          <p:nvPr/>
        </p:nvSpPr>
        <p:spPr>
          <a:xfrm>
            <a:off x="5799454" y="2669794"/>
            <a:ext cx="585470" cy="304800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>
              <a:lnSpc>
                <a:spcPct val="24000"/>
              </a:lnSpc>
              <a:spcBef>
                <a:spcPts val="1145"/>
              </a:spcBef>
            </a:pPr>
            <a:r>
              <a:rPr sz="1800" spc="-1162" baseline="16203" dirty="0">
                <a:latin typeface="Calibri"/>
                <a:cs typeface="Calibri"/>
              </a:rPr>
              <a:t>N</a:t>
            </a:r>
            <a:r>
              <a:rPr sz="1200" spc="-180" dirty="0">
                <a:latin typeface="Calibri"/>
                <a:cs typeface="Calibri"/>
              </a:rPr>
              <a:t>m</a:t>
            </a:r>
            <a:r>
              <a:rPr sz="1800" baseline="16203" dirty="0">
                <a:latin typeface="Calibri"/>
                <a:cs typeface="Calibri"/>
              </a:rPr>
              <a:t>a</a:t>
            </a:r>
            <a:r>
              <a:rPr sz="1800" spc="-2032" baseline="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80" dirty="0">
                <a:latin typeface="Calibri"/>
                <a:cs typeface="Calibri"/>
              </a:rPr>
              <a:t>m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spc="-1162" baseline="16203" dirty="0">
                <a:latin typeface="Calibri"/>
                <a:cs typeface="Calibri"/>
              </a:rPr>
              <a:t>N</a:t>
            </a:r>
            <a:r>
              <a:rPr sz="1800" spc="7" baseline="16203" dirty="0">
                <a:latin typeface="Calibri"/>
                <a:cs typeface="Calibri"/>
              </a:rPr>
              <a:t>N</a:t>
            </a:r>
            <a:r>
              <a:rPr sz="1800" spc="-1762" baseline="16203" dirty="0">
                <a:latin typeface="Calibri"/>
                <a:cs typeface="Calibri"/>
              </a:rPr>
              <a:t>a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ama </a:t>
            </a:r>
            <a:r>
              <a:rPr sz="1800" spc="-1439" baseline="-23148" dirty="0">
                <a:latin typeface="Calibri"/>
                <a:cs typeface="Calibri"/>
              </a:rPr>
              <a:t>m</a:t>
            </a:r>
            <a:r>
              <a:rPr sz="1200" spc="-77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Na</a:t>
            </a:r>
            <a:r>
              <a:rPr sz="1200" spc="-1355" dirty="0">
                <a:latin typeface="Calibri"/>
                <a:cs typeface="Calibri"/>
              </a:rPr>
              <a:t>m</a:t>
            </a:r>
            <a:r>
              <a:rPr sz="1800" spc="-862" baseline="-23148" dirty="0">
                <a:latin typeface="Calibri"/>
                <a:cs typeface="Calibri"/>
              </a:rPr>
              <a:t>a</a:t>
            </a:r>
            <a:r>
              <a:rPr sz="1800" baseline="-23148" dirty="0">
                <a:latin typeface="Calibri"/>
                <a:cs typeface="Calibri"/>
              </a:rPr>
              <a:t>a</a:t>
            </a:r>
            <a:r>
              <a:rPr sz="1800" spc="-270" baseline="-23148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spc="-775" dirty="0">
                <a:latin typeface="Calibri"/>
                <a:cs typeface="Calibri"/>
              </a:rPr>
              <a:t>NNN</a:t>
            </a:r>
            <a:r>
              <a:rPr sz="1200" spc="-780" dirty="0">
                <a:latin typeface="Calibri"/>
                <a:cs typeface="Calibri"/>
              </a:rPr>
              <a:t>N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1175" dirty="0">
                <a:latin typeface="Calibri"/>
                <a:cs typeface="Calibri"/>
              </a:rPr>
              <a:t>a</a:t>
            </a:r>
            <a:r>
              <a:rPr sz="1800" spc="-862" baseline="-23148" dirty="0">
                <a:latin typeface="Calibri"/>
                <a:cs typeface="Calibri"/>
              </a:rPr>
              <a:t>a</a:t>
            </a:r>
            <a:r>
              <a:rPr sz="1800" baseline="-23148" dirty="0">
                <a:latin typeface="Calibri"/>
                <a:cs typeface="Calibri"/>
              </a:rPr>
              <a:t>a</a:t>
            </a:r>
            <a:endParaRPr sz="1800" baseline="-23148">
              <a:latin typeface="Calibri"/>
              <a:cs typeface="Calibri"/>
            </a:endParaRPr>
          </a:p>
        </p:txBody>
      </p:sp>
      <p:sp>
        <p:nvSpPr>
          <p:cNvPr id="265" name="object 265"/>
          <p:cNvSpPr txBox="1"/>
          <p:nvPr/>
        </p:nvSpPr>
        <p:spPr>
          <a:xfrm>
            <a:off x="6739763" y="2669794"/>
            <a:ext cx="1654810" cy="26162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ts val="894"/>
              </a:lnSpc>
              <a:spcBef>
                <a:spcPts val="50"/>
              </a:spcBef>
            </a:pPr>
            <a:r>
              <a:rPr sz="1800" spc="-254" baseline="16203" dirty="0">
                <a:latin typeface="Calibri"/>
                <a:cs typeface="Calibri"/>
              </a:rPr>
              <a:t>mar</a:t>
            </a:r>
            <a:r>
              <a:rPr sz="1200" spc="-170" dirty="0">
                <a:latin typeface="Calibri"/>
                <a:cs typeface="Calibri"/>
              </a:rPr>
              <a:t>iasirr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800" spc="-825" baseline="16203" dirty="0">
                <a:latin typeface="Calibri"/>
                <a:cs typeface="Calibri"/>
              </a:rPr>
              <a:t>kimarkkeeeeeee</a:t>
            </a:r>
            <a:r>
              <a:rPr sz="1200" spc="-550" dirty="0">
                <a:latin typeface="Calibri"/>
                <a:cs typeface="Calibri"/>
              </a:rPr>
              <a:t>MMiMMMMM</a:t>
            </a:r>
            <a:r>
              <a:rPr sz="1800" spc="-825" baseline="16203" dirty="0">
                <a:latin typeface="Calibri"/>
                <a:cs typeface="Calibri"/>
              </a:rPr>
              <a:t>ttttttt</a:t>
            </a:r>
            <a:r>
              <a:rPr sz="1800" spc="89" baseline="16203" dirty="0">
                <a:latin typeface="Calibri"/>
                <a:cs typeface="Calibri"/>
              </a:rPr>
              <a:t> </a:t>
            </a:r>
            <a:r>
              <a:rPr sz="1200" spc="-365" dirty="0">
                <a:latin typeface="Calibri"/>
                <a:cs typeface="Calibri"/>
              </a:rPr>
              <a:t>inininninininimarimarimarimarimari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894"/>
              </a:lnSpc>
            </a:pPr>
            <a:r>
              <a:rPr sz="1800" spc="-502" baseline="2314" dirty="0">
                <a:latin typeface="Calibri"/>
                <a:cs typeface="Calibri"/>
              </a:rPr>
              <a:t>S</a:t>
            </a:r>
            <a:r>
              <a:rPr sz="1800" spc="-502" baseline="-6944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1800" spc="-502" baseline="2314" dirty="0">
                <a:latin typeface="Calibri"/>
                <a:cs typeface="Calibri"/>
              </a:rPr>
              <a:t>S</a:t>
            </a:r>
            <a:r>
              <a:rPr sz="1200" spc="-335" dirty="0">
                <a:latin typeface="Calibri"/>
                <a:cs typeface="Calibri"/>
              </a:rPr>
              <a:t>S</a:t>
            </a:r>
            <a:r>
              <a:rPr sz="1800" spc="-502" baseline="2314" dirty="0">
                <a:latin typeface="Calibri"/>
                <a:cs typeface="Calibri"/>
              </a:rPr>
              <a:t>SS</a:t>
            </a:r>
            <a:r>
              <a:rPr sz="1200" spc="-335" dirty="0">
                <a:latin typeface="Calibri"/>
                <a:cs typeface="Calibri"/>
              </a:rPr>
              <a:t>tS</a:t>
            </a:r>
            <a:r>
              <a:rPr sz="1800" spc="-502" baseline="2314" dirty="0">
                <a:latin typeface="Calibri"/>
                <a:cs typeface="Calibri"/>
              </a:rPr>
              <a:t>tttt</a:t>
            </a:r>
            <a:r>
              <a:rPr sz="1800" spc="-502" baseline="-6944" dirty="0">
                <a:solidFill>
                  <a:srgbClr val="FFFFFF"/>
                </a:solidFill>
                <a:latin typeface="Calibri"/>
                <a:cs typeface="Calibri"/>
              </a:rPr>
              <a:t>rasi</a:t>
            </a:r>
            <a:r>
              <a:rPr sz="1200" spc="-335" dirty="0">
                <a:latin typeface="Calibri"/>
                <a:cs typeface="Calibri"/>
              </a:rPr>
              <a:t>t</a:t>
            </a:r>
            <a:r>
              <a:rPr sz="1800" spc="-502" baseline="2314" dirty="0">
                <a:latin typeface="Calibri"/>
                <a:cs typeface="Calibri"/>
              </a:rPr>
              <a:t>aaaa</a:t>
            </a:r>
            <a:r>
              <a:rPr sz="1200" spc="-335" dirty="0">
                <a:latin typeface="Calibri"/>
                <a:cs typeface="Calibri"/>
              </a:rPr>
              <a:t>St</a:t>
            </a:r>
            <a:r>
              <a:rPr sz="1800" spc="-502" baseline="2314" dirty="0">
                <a:latin typeface="Calibri"/>
                <a:cs typeface="Calibri"/>
              </a:rPr>
              <a:t>ffff</a:t>
            </a:r>
            <a:r>
              <a:rPr sz="1200" spc="-335" dirty="0">
                <a:latin typeface="Calibri"/>
                <a:cs typeface="Calibri"/>
              </a:rPr>
              <a:t>aa</a:t>
            </a:r>
            <a:r>
              <a:rPr sz="1800" spc="-502" baseline="2314" dirty="0">
                <a:latin typeface="Calibri"/>
                <a:cs typeface="Calibri"/>
              </a:rPr>
              <a:t>AdAdAdAd</a:t>
            </a:r>
            <a:r>
              <a:rPr sz="1200" spc="-335" dirty="0">
                <a:latin typeface="Calibri"/>
                <a:cs typeface="Calibri"/>
              </a:rPr>
              <a:t>afff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800" spc="-412" baseline="2314" dirty="0">
                <a:latin typeface="Calibri"/>
                <a:cs typeface="Calibri"/>
              </a:rPr>
              <a:t>minminminminitiiitttrrrraaaasisisisi </a:t>
            </a:r>
            <a:r>
              <a:rPr sz="1800" spc="-390" baseline="2314" dirty="0">
                <a:latin typeface="Calibri"/>
                <a:cs typeface="Calibri"/>
              </a:rPr>
              <a:t> </a:t>
            </a:r>
            <a:r>
              <a:rPr sz="1800" spc="-405" baseline="2314" dirty="0">
                <a:latin typeface="Calibri"/>
                <a:cs typeface="Calibri"/>
              </a:rPr>
              <a:t>PPPPeembembembmbeelelelliiaiaiaannnn</a:t>
            </a:r>
            <a:endParaRPr sz="1800" baseline="2314">
              <a:latin typeface="Calibri"/>
              <a:cs typeface="Calibri"/>
            </a:endParaRPr>
          </a:p>
        </p:txBody>
      </p:sp>
      <p:sp>
        <p:nvSpPr>
          <p:cNvPr id="266" name="object 266"/>
          <p:cNvSpPr txBox="1"/>
          <p:nvPr/>
        </p:nvSpPr>
        <p:spPr>
          <a:xfrm>
            <a:off x="9460738" y="2669794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2,</a:t>
            </a:r>
            <a:r>
              <a:rPr sz="1800" spc="-1807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10" dirty="0">
                <a:latin typeface="Calibri"/>
                <a:cs typeface="Calibri"/>
              </a:rPr>
              <a:t>0</a:t>
            </a:r>
            <a:r>
              <a:rPr sz="1800" spc="-892" baseline="-16203" dirty="0">
                <a:latin typeface="Calibri"/>
                <a:cs typeface="Calibri"/>
              </a:rPr>
              <a:t>0</a:t>
            </a:r>
            <a:r>
              <a:rPr sz="1200" spc="-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1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7" name="object 267"/>
          <p:cNvSpPr txBox="1"/>
          <p:nvPr/>
        </p:nvSpPr>
        <p:spPr>
          <a:xfrm>
            <a:off x="5521197" y="2866644"/>
            <a:ext cx="23304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200" spc="-610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11</a:t>
            </a:r>
            <a:r>
              <a:rPr sz="1800" spc="-914" baseline="-16203" dirty="0">
                <a:latin typeface="Calibri"/>
                <a:cs typeface="Calibri"/>
              </a:rPr>
              <a:t>2</a:t>
            </a:r>
            <a:r>
              <a:rPr sz="1800" spc="7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2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800" spc="7" baseline="-23148" dirty="0">
                <a:latin typeface="Calibri"/>
                <a:cs typeface="Calibri"/>
              </a:rPr>
              <a:t>1</a:t>
            </a:r>
            <a:r>
              <a:rPr sz="1800" spc="-1837" baseline="-23148" dirty="0">
                <a:latin typeface="Calibri"/>
                <a:cs typeface="Calibri"/>
              </a:rPr>
              <a:t>1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3</a:t>
            </a:r>
            <a:r>
              <a:rPr sz="1200" spc="5" dirty="0">
                <a:latin typeface="Calibri"/>
                <a:cs typeface="Calibri"/>
              </a:rPr>
              <a:t>1</a:t>
            </a:r>
            <a:r>
              <a:rPr sz="1200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8" name="object 268"/>
          <p:cNvSpPr txBox="1"/>
          <p:nvPr/>
        </p:nvSpPr>
        <p:spPr>
          <a:xfrm>
            <a:off x="5799454" y="2866644"/>
            <a:ext cx="661670" cy="26035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>
              <a:lnSpc>
                <a:spcPct val="59000"/>
              </a:lnSpc>
              <a:spcBef>
                <a:spcPts val="290"/>
              </a:spcBef>
            </a:pPr>
            <a:r>
              <a:rPr sz="1800" spc="-532" baseline="-16203" dirty="0">
                <a:latin typeface="Calibri"/>
                <a:cs typeface="Calibri"/>
              </a:rPr>
              <a:t>m</a:t>
            </a:r>
            <a:r>
              <a:rPr sz="1200" spc="-355" dirty="0">
                <a:latin typeface="Calibri"/>
                <a:cs typeface="Calibri"/>
              </a:rPr>
              <a:t>am</a:t>
            </a:r>
            <a:r>
              <a:rPr sz="1800" spc="-532" baseline="-16203" dirty="0">
                <a:latin typeface="Calibri"/>
                <a:cs typeface="Calibri"/>
              </a:rPr>
              <a:t>ama</a:t>
            </a:r>
            <a:r>
              <a:rPr sz="1200" spc="-355" dirty="0">
                <a:latin typeface="Calibri"/>
                <a:cs typeface="Calibri"/>
              </a:rPr>
              <a:t>aama</a:t>
            </a:r>
            <a:r>
              <a:rPr sz="1800" spc="-532" baseline="-16203" dirty="0">
                <a:latin typeface="Calibri"/>
                <a:cs typeface="Calibri"/>
              </a:rPr>
              <a:t>ama </a:t>
            </a:r>
            <a:r>
              <a:rPr sz="1800" spc="-390" baseline="-16203" dirty="0">
                <a:latin typeface="Calibri"/>
                <a:cs typeface="Calibri"/>
              </a:rPr>
              <a:t> </a:t>
            </a:r>
            <a:r>
              <a:rPr sz="1200" spc="-700" dirty="0">
                <a:latin typeface="Calibri"/>
                <a:cs typeface="Calibri"/>
              </a:rPr>
              <a:t>KKKKKKKKKKKKK</a:t>
            </a:r>
            <a:r>
              <a:rPr sz="1200" spc="-315" dirty="0">
                <a:latin typeface="Calibri"/>
                <a:cs typeface="Calibri"/>
              </a:rPr>
              <a:t>K</a:t>
            </a:r>
            <a:r>
              <a:rPr sz="1800" spc="-112" baseline="-16203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</a:t>
            </a:r>
            <a:r>
              <a:rPr sz="1200" spc="-1535" dirty="0">
                <a:latin typeface="Calibri"/>
                <a:cs typeface="Calibri"/>
              </a:rPr>
              <a:t>a</a:t>
            </a:r>
            <a:r>
              <a:rPr sz="1800" baseline="6944" dirty="0">
                <a:latin typeface="Calibri"/>
                <a:cs typeface="Calibri"/>
              </a:rPr>
              <a:t>Na</a:t>
            </a:r>
            <a:r>
              <a:rPr sz="1800" spc="-1170" baseline="6944" dirty="0">
                <a:latin typeface="Calibri"/>
                <a:cs typeface="Calibri"/>
              </a:rPr>
              <a:t>m</a:t>
            </a:r>
            <a:r>
              <a:rPr sz="1200" spc="-385" dirty="0">
                <a:latin typeface="Calibri"/>
                <a:cs typeface="Calibri"/>
              </a:rPr>
              <a:t>JJJJJJJJJJJJJ</a:t>
            </a:r>
            <a:r>
              <a:rPr sz="1200" dirty="0">
                <a:latin typeface="Calibri"/>
                <a:cs typeface="Calibri"/>
              </a:rPr>
              <a:t>J 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800" spc="-337" baseline="6944" dirty="0">
                <a:latin typeface="Calibri"/>
                <a:cs typeface="Calibri"/>
              </a:rPr>
              <a:t>aNNama</a:t>
            </a:r>
            <a:endParaRPr sz="1800" baseline="6944">
              <a:latin typeface="Calibri"/>
              <a:cs typeface="Calibri"/>
            </a:endParaRPr>
          </a:p>
        </p:txBody>
      </p:sp>
      <p:sp>
        <p:nvSpPr>
          <p:cNvPr id="269" name="object 269"/>
          <p:cNvSpPr txBox="1"/>
          <p:nvPr/>
        </p:nvSpPr>
        <p:spPr>
          <a:xfrm>
            <a:off x="6739763" y="2866644"/>
            <a:ext cx="1343025" cy="24002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23800"/>
              </a:lnSpc>
            </a:pPr>
            <a:r>
              <a:rPr sz="1800" spc="-630" baseline="-6944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spc="-450" baseline="16203" dirty="0">
                <a:latin typeface="Calibri"/>
                <a:cs typeface="Calibri"/>
              </a:rPr>
              <a:t>m</a:t>
            </a:r>
            <a:r>
              <a:rPr sz="1800" spc="-1852" baseline="16203" dirty="0">
                <a:latin typeface="Calibri"/>
                <a:cs typeface="Calibri"/>
              </a:rPr>
              <a:t>a</a:t>
            </a:r>
            <a:r>
              <a:rPr sz="1200" spc="-195" dirty="0">
                <a:latin typeface="Calibri"/>
                <a:cs typeface="Calibri"/>
              </a:rPr>
              <a:t>A</a:t>
            </a:r>
            <a:r>
              <a:rPr sz="1200" spc="-204" dirty="0">
                <a:latin typeface="Calibri"/>
                <a:cs typeface="Calibri"/>
              </a:rPr>
              <a:t>d</a:t>
            </a:r>
            <a:r>
              <a:rPr sz="1800" spc="-630" baseline="16203" dirty="0">
                <a:latin typeface="Calibri"/>
                <a:cs typeface="Calibri"/>
              </a:rPr>
              <a:t>r</a:t>
            </a:r>
            <a:r>
              <a:rPr sz="1800" spc="-419" baseline="16203" dirty="0">
                <a:latin typeface="Calibri"/>
                <a:cs typeface="Calibri"/>
              </a:rPr>
              <a:t>i</a:t>
            </a:r>
            <a:r>
              <a:rPr sz="1800" spc="-1417" baseline="16203" dirty="0">
                <a:latin typeface="Calibri"/>
                <a:cs typeface="Calibri"/>
              </a:rPr>
              <a:t>m</a:t>
            </a:r>
            <a:r>
              <a:rPr sz="1200" spc="-195" dirty="0">
                <a:latin typeface="Calibri"/>
                <a:cs typeface="Calibri"/>
              </a:rPr>
              <a:t>A</a:t>
            </a:r>
            <a:r>
              <a:rPr sz="1200" spc="-490" dirty="0">
                <a:latin typeface="Calibri"/>
                <a:cs typeface="Calibri"/>
              </a:rPr>
              <a:t>d</a:t>
            </a:r>
            <a:r>
              <a:rPr sz="1800" spc="-450" baseline="16203" dirty="0">
                <a:latin typeface="Calibri"/>
                <a:cs typeface="Calibri"/>
              </a:rPr>
              <a:t>a</a:t>
            </a:r>
            <a:r>
              <a:rPr sz="1800" spc="-592" baseline="16203" dirty="0">
                <a:latin typeface="Calibri"/>
                <a:cs typeface="Calibri"/>
              </a:rPr>
              <a:t>r</a:t>
            </a:r>
            <a:r>
              <a:rPr sz="1200" spc="-605" dirty="0">
                <a:latin typeface="Calibri"/>
                <a:cs typeface="Calibri"/>
              </a:rPr>
              <a:t>A</a:t>
            </a:r>
            <a:r>
              <a:rPr sz="1800" spc="-825" baseline="16203" dirty="0">
                <a:latin typeface="Calibri"/>
                <a:cs typeface="Calibri"/>
              </a:rPr>
              <a:t>kkkkkk</a:t>
            </a:r>
            <a:r>
              <a:rPr sz="1800" spc="-592" baseline="16203" dirty="0">
                <a:latin typeface="Calibri"/>
                <a:cs typeface="Calibri"/>
              </a:rPr>
              <a:t>k</a:t>
            </a:r>
            <a:r>
              <a:rPr sz="1800" spc="-900" baseline="16203" dirty="0">
                <a:latin typeface="Calibri"/>
                <a:cs typeface="Calibri"/>
              </a:rPr>
              <a:t>eeeeee</a:t>
            </a:r>
            <a:r>
              <a:rPr sz="1800" spc="-517" baseline="16203" dirty="0">
                <a:latin typeface="Calibri"/>
                <a:cs typeface="Calibri"/>
              </a:rPr>
              <a:t>e</a:t>
            </a:r>
            <a:r>
              <a:rPr sz="1200" spc="-610" dirty="0">
                <a:latin typeface="Calibri"/>
                <a:cs typeface="Calibri"/>
              </a:rPr>
              <a:t>d</a:t>
            </a:r>
            <a:r>
              <a:rPr sz="1800" spc="-607" baseline="16203" dirty="0">
                <a:latin typeface="Calibri"/>
                <a:cs typeface="Calibri"/>
              </a:rPr>
              <a:t>tttttt</a:t>
            </a:r>
            <a:r>
              <a:rPr sz="1800" spc="30" baseline="16203" dirty="0">
                <a:latin typeface="Calibri"/>
                <a:cs typeface="Calibri"/>
              </a:rPr>
              <a:t>t</a:t>
            </a:r>
            <a:r>
              <a:rPr sz="1200" spc="-195" dirty="0">
                <a:latin typeface="Calibri"/>
                <a:cs typeface="Calibri"/>
              </a:rPr>
              <a:t>m</a:t>
            </a:r>
            <a:r>
              <a:rPr sz="1200" spc="-204" dirty="0">
                <a:latin typeface="Calibri"/>
                <a:cs typeface="Calibri"/>
              </a:rPr>
              <a:t>i</a:t>
            </a:r>
            <a:r>
              <a:rPr sz="1200" spc="-200" dirty="0">
                <a:latin typeface="Calibri"/>
                <a:cs typeface="Calibri"/>
              </a:rPr>
              <a:t>n</a:t>
            </a:r>
            <a:r>
              <a:rPr sz="1200" spc="-195" dirty="0">
                <a:latin typeface="Calibri"/>
                <a:cs typeface="Calibri"/>
              </a:rPr>
              <a:t>i</a:t>
            </a:r>
            <a:r>
              <a:rPr sz="1200" spc="-200" dirty="0">
                <a:latin typeface="Calibri"/>
                <a:cs typeface="Calibri"/>
              </a:rPr>
              <a:t>t</a:t>
            </a:r>
            <a:r>
              <a:rPr sz="1200" spc="-195" dirty="0">
                <a:latin typeface="Calibri"/>
                <a:cs typeface="Calibri"/>
              </a:rPr>
              <a:t>m</a:t>
            </a:r>
            <a:r>
              <a:rPr sz="1200" spc="-204" dirty="0">
                <a:latin typeface="Calibri"/>
                <a:cs typeface="Calibri"/>
              </a:rPr>
              <a:t>i</a:t>
            </a:r>
            <a:r>
              <a:rPr sz="1200" spc="-200" dirty="0">
                <a:latin typeface="Calibri"/>
                <a:cs typeface="Calibri"/>
              </a:rPr>
              <a:t>n</a:t>
            </a:r>
            <a:r>
              <a:rPr sz="1200" spc="-195" dirty="0">
                <a:latin typeface="Calibri"/>
                <a:cs typeface="Calibri"/>
              </a:rPr>
              <a:t>mi</a:t>
            </a:r>
            <a:r>
              <a:rPr sz="1200" spc="-200" dirty="0">
                <a:latin typeface="Calibri"/>
                <a:cs typeface="Calibri"/>
              </a:rPr>
              <a:t>n</a:t>
            </a:r>
            <a:r>
              <a:rPr sz="1200" spc="-195" dirty="0">
                <a:latin typeface="Calibri"/>
                <a:cs typeface="Calibri"/>
              </a:rPr>
              <a:t>i</a:t>
            </a:r>
            <a:r>
              <a:rPr sz="1200" spc="-200" dirty="0">
                <a:latin typeface="Calibri"/>
                <a:cs typeface="Calibri"/>
              </a:rPr>
              <a:t>t</a:t>
            </a:r>
            <a:r>
              <a:rPr sz="1200" spc="-204" dirty="0">
                <a:latin typeface="Calibri"/>
                <a:cs typeface="Calibri"/>
              </a:rPr>
              <a:t>i</a:t>
            </a:r>
            <a:r>
              <a:rPr sz="1200" spc="-200" dirty="0">
                <a:latin typeface="Calibri"/>
                <a:cs typeface="Calibri"/>
              </a:rPr>
              <a:t>t</a:t>
            </a:r>
            <a:r>
              <a:rPr sz="1200" spc="-204" dirty="0">
                <a:latin typeface="Calibri"/>
                <a:cs typeface="Calibri"/>
              </a:rPr>
              <a:t>r</a:t>
            </a:r>
            <a:r>
              <a:rPr sz="1200" spc="-195" dirty="0">
                <a:latin typeface="Calibri"/>
                <a:cs typeface="Calibri"/>
              </a:rPr>
              <a:t>r</a:t>
            </a:r>
            <a:r>
              <a:rPr sz="1200" spc="-229" dirty="0">
                <a:latin typeface="Calibri"/>
                <a:cs typeface="Calibri"/>
              </a:rPr>
              <a:t>r</a:t>
            </a:r>
            <a:r>
              <a:rPr sz="1200" spc="-204" dirty="0">
                <a:latin typeface="Calibri"/>
                <a:cs typeface="Calibri"/>
              </a:rPr>
              <a:t>a</a:t>
            </a:r>
            <a:r>
              <a:rPr sz="1200" spc="-195" dirty="0">
                <a:latin typeface="Calibri"/>
                <a:cs typeface="Calibri"/>
              </a:rPr>
              <a:t>siasias</a:t>
            </a:r>
            <a:r>
              <a:rPr sz="1200" dirty="0">
                <a:latin typeface="Calibri"/>
                <a:cs typeface="Calibri"/>
              </a:rPr>
              <a:t>i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4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4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4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4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4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4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575" dirty="0">
                <a:solidFill>
                  <a:srgbClr val="FFFFFF"/>
                </a:solidFill>
                <a:latin typeface="Calibri"/>
                <a:cs typeface="Calibri"/>
              </a:rPr>
              <a:t>aaaaaa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Calibri"/>
                <a:cs typeface="Calibri"/>
              </a:rPr>
              <a:t>fff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0" name="object 270"/>
          <p:cNvSpPr txBox="1"/>
          <p:nvPr/>
        </p:nvSpPr>
        <p:spPr>
          <a:xfrm>
            <a:off x="9460738" y="2866644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2,</a:t>
            </a:r>
            <a:r>
              <a:rPr sz="1800" spc="-1807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20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1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1" name="object 271"/>
          <p:cNvSpPr txBox="1"/>
          <p:nvPr/>
        </p:nvSpPr>
        <p:spPr>
          <a:xfrm>
            <a:off x="5521197" y="3062985"/>
            <a:ext cx="23304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200" spc="-610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21</a:t>
            </a:r>
            <a:r>
              <a:rPr sz="1800" spc="-914" baseline="-16203" dirty="0">
                <a:latin typeface="Calibri"/>
                <a:cs typeface="Calibri"/>
              </a:rPr>
              <a:t>3</a:t>
            </a:r>
            <a:r>
              <a:rPr sz="1800" spc="7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2</a:t>
            </a:r>
            <a:r>
              <a:rPr sz="1800" baseline="-16203" dirty="0">
                <a:latin typeface="Calibri"/>
                <a:cs typeface="Calibri"/>
              </a:rPr>
              <a:t>3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800" spc="7" baseline="-23148" dirty="0">
                <a:latin typeface="Calibri"/>
                <a:cs typeface="Calibri"/>
              </a:rPr>
              <a:t>1</a:t>
            </a:r>
            <a:r>
              <a:rPr sz="1800" spc="-1837" baseline="-23148" dirty="0">
                <a:latin typeface="Calibri"/>
                <a:cs typeface="Calibri"/>
              </a:rPr>
              <a:t>2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4</a:t>
            </a:r>
            <a:r>
              <a:rPr sz="1200" spc="5" dirty="0">
                <a:latin typeface="Calibri"/>
                <a:cs typeface="Calibri"/>
              </a:rPr>
              <a:t>1</a:t>
            </a:r>
            <a:r>
              <a:rPr sz="120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2" name="object 272"/>
          <p:cNvSpPr txBox="1"/>
          <p:nvPr/>
        </p:nvSpPr>
        <p:spPr>
          <a:xfrm>
            <a:off x="5799454" y="3062985"/>
            <a:ext cx="687070" cy="30480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>
              <a:lnSpc>
                <a:spcPct val="59500"/>
              </a:lnSpc>
              <a:spcBef>
                <a:spcPts val="625"/>
              </a:spcBef>
            </a:pPr>
            <a:r>
              <a:rPr sz="1800" baseline="16203" dirty="0">
                <a:latin typeface="Calibri"/>
                <a:cs typeface="Calibri"/>
              </a:rPr>
              <a:t>a</a:t>
            </a:r>
            <a:r>
              <a:rPr sz="1800" spc="-2302" baseline="16203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Na</a:t>
            </a:r>
            <a:r>
              <a:rPr sz="1200" spc="-780" dirty="0">
                <a:latin typeface="Calibri"/>
                <a:cs typeface="Calibri"/>
              </a:rPr>
              <a:t>m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baseline="16203" dirty="0">
                <a:latin typeface="Calibri"/>
                <a:cs typeface="Calibri"/>
              </a:rPr>
              <a:t>a</a:t>
            </a:r>
            <a:r>
              <a:rPr sz="1800" spc="-1132" baseline="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spc="-20" dirty="0">
                <a:latin typeface="Calibri"/>
                <a:cs typeface="Calibri"/>
              </a:rPr>
              <a:t>N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spc="-832" baseline="16203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N m</a:t>
            </a:r>
            <a:r>
              <a:rPr sz="1200" spc="-1535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Na</a:t>
            </a:r>
            <a:r>
              <a:rPr sz="1800" spc="-757" baseline="23148" dirty="0">
                <a:latin typeface="Calibri"/>
                <a:cs typeface="Calibri"/>
              </a:rPr>
              <a:t>m</a:t>
            </a:r>
            <a:r>
              <a:rPr sz="1200" spc="-505" dirty="0">
                <a:latin typeface="Calibri"/>
                <a:cs typeface="Calibri"/>
              </a:rPr>
              <a:t>LLLLLLLLLLLLL</a:t>
            </a:r>
            <a:r>
              <a:rPr sz="1200" spc="-5" dirty="0">
                <a:latin typeface="Calibri"/>
                <a:cs typeface="Calibri"/>
              </a:rPr>
              <a:t>L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am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</a:t>
            </a:r>
            <a:endParaRPr sz="1800" baseline="23148">
              <a:latin typeface="Calibri"/>
              <a:cs typeface="Calibri"/>
            </a:endParaRPr>
          </a:p>
        </p:txBody>
      </p:sp>
      <p:sp>
        <p:nvSpPr>
          <p:cNvPr id="273" name="object 273"/>
          <p:cNvSpPr txBox="1"/>
          <p:nvPr/>
        </p:nvSpPr>
        <p:spPr>
          <a:xfrm>
            <a:off x="6739763" y="3062985"/>
            <a:ext cx="1243330" cy="24066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24300"/>
              </a:lnSpc>
            </a:pPr>
            <a:r>
              <a:rPr sz="1200" spc="-38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800" spc="-569" baseline="16203" dirty="0">
                <a:latin typeface="Calibri"/>
                <a:cs typeface="Calibri"/>
              </a:rPr>
              <a:t>P</a:t>
            </a:r>
            <a:r>
              <a:rPr sz="1200" spc="-38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800" spc="-569" baseline="16203" dirty="0">
                <a:latin typeface="Calibri"/>
                <a:cs typeface="Calibri"/>
              </a:rPr>
              <a:t>P</a:t>
            </a:r>
            <a:r>
              <a:rPr sz="1200" spc="-380" dirty="0">
                <a:solidFill>
                  <a:srgbClr val="FFFFFF"/>
                </a:solidFill>
                <a:latin typeface="Calibri"/>
                <a:cs typeface="Calibri"/>
              </a:rPr>
              <a:t>gLsi</a:t>
            </a:r>
            <a:r>
              <a:rPr sz="1800" spc="-569" baseline="16203" dirty="0">
                <a:latin typeface="Calibri"/>
                <a:cs typeface="Calibri"/>
              </a:rPr>
              <a:t>P</a:t>
            </a:r>
            <a:r>
              <a:rPr sz="1200" spc="-38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800" spc="-569" baseline="16203" dirty="0">
                <a:latin typeface="Calibri"/>
                <a:cs typeface="Calibri"/>
              </a:rPr>
              <a:t>e</a:t>
            </a:r>
            <a:r>
              <a:rPr sz="1200" spc="-38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800" spc="-569" baseline="16203" dirty="0">
                <a:latin typeface="Calibri"/>
                <a:cs typeface="Calibri"/>
              </a:rPr>
              <a:t>m</a:t>
            </a:r>
            <a:r>
              <a:rPr sz="1200" spc="-380" dirty="0">
                <a:solidFill>
                  <a:srgbClr val="FFFFFF"/>
                </a:solidFill>
                <a:latin typeface="Calibri"/>
                <a:cs typeface="Calibri"/>
              </a:rPr>
              <a:t>Lsiog</a:t>
            </a:r>
            <a:r>
              <a:rPr sz="1800" spc="-569" baseline="16203" dirty="0">
                <a:latin typeface="Calibri"/>
                <a:cs typeface="Calibri"/>
              </a:rPr>
              <a:t>b</a:t>
            </a:r>
            <a:r>
              <a:rPr sz="1200" spc="-380" dirty="0">
                <a:solidFill>
                  <a:srgbClr val="FFFFFF"/>
                </a:solidFill>
                <a:latin typeface="Calibri"/>
                <a:cs typeface="Calibri"/>
              </a:rPr>
              <a:t>Lsio</a:t>
            </a:r>
            <a:r>
              <a:rPr sz="1800" spc="-569" baseline="16203" dirty="0">
                <a:latin typeface="Calibri"/>
                <a:cs typeface="Calibri"/>
              </a:rPr>
              <a:t>e</a:t>
            </a:r>
            <a:r>
              <a:rPr sz="1200" spc="-38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800" spc="-569" baseline="16203" dirty="0">
                <a:latin typeface="Calibri"/>
                <a:cs typeface="Calibri"/>
              </a:rPr>
              <a:t>m</a:t>
            </a:r>
            <a:r>
              <a:rPr sz="1200" spc="-380" dirty="0">
                <a:solidFill>
                  <a:srgbClr val="FFFFFF"/>
                </a:solidFill>
                <a:latin typeface="Calibri"/>
                <a:cs typeface="Calibri"/>
              </a:rPr>
              <a:t>Lsiog</a:t>
            </a:r>
            <a:r>
              <a:rPr sz="1800" spc="-569" baseline="16203" dirty="0">
                <a:latin typeface="Calibri"/>
                <a:cs typeface="Calibri"/>
              </a:rPr>
              <a:t>e</a:t>
            </a:r>
            <a:r>
              <a:rPr sz="1200" spc="-380" dirty="0">
                <a:solidFill>
                  <a:srgbClr val="FFFFFF"/>
                </a:solidFill>
                <a:latin typeface="Calibri"/>
                <a:cs typeface="Calibri"/>
              </a:rPr>
              <a:t>sLio</a:t>
            </a:r>
            <a:r>
              <a:rPr sz="1800" spc="-569" baseline="16203" dirty="0">
                <a:latin typeface="Calibri"/>
                <a:cs typeface="Calibri"/>
              </a:rPr>
              <a:t>m</a:t>
            </a:r>
            <a:r>
              <a:rPr sz="1200" spc="-380" dirty="0">
                <a:solidFill>
                  <a:srgbClr val="FFFFFF"/>
                </a:solidFill>
                <a:latin typeface="Calibri"/>
                <a:cs typeface="Calibri"/>
              </a:rPr>
              <a:t>gsLio</a:t>
            </a:r>
            <a:r>
              <a:rPr sz="1800" spc="-569" baseline="16203" dirty="0">
                <a:latin typeface="Calibri"/>
                <a:cs typeface="Calibri"/>
              </a:rPr>
              <a:t>b</a:t>
            </a:r>
            <a:r>
              <a:rPr sz="1200" spc="-38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800" spc="-569" baseline="16203" dirty="0">
                <a:latin typeface="Calibri"/>
                <a:cs typeface="Calibri"/>
              </a:rPr>
              <a:t>b</a:t>
            </a:r>
            <a:r>
              <a:rPr sz="1200" spc="-380" dirty="0">
                <a:solidFill>
                  <a:srgbClr val="FFFFFF"/>
                </a:solidFill>
                <a:latin typeface="Calibri"/>
                <a:cs typeface="Calibri"/>
              </a:rPr>
              <a:t>sitikikikikikiki</a:t>
            </a:r>
            <a:r>
              <a:rPr sz="1800" spc="-569" baseline="16203" dirty="0">
                <a:latin typeface="Calibri"/>
                <a:cs typeface="Calibri"/>
              </a:rPr>
              <a:t>eliaeliaeliannn </a:t>
            </a:r>
            <a:r>
              <a:rPr sz="1800" spc="-390" baseline="16203" dirty="0"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 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4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SSt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4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575" dirty="0">
                <a:solidFill>
                  <a:srgbClr val="FFFFFF"/>
                </a:solidFill>
                <a:latin typeface="Calibri"/>
                <a:cs typeface="Calibri"/>
              </a:rPr>
              <a:t>aaaaaa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Calibri"/>
                <a:cs typeface="Calibri"/>
              </a:rPr>
              <a:t>ffffff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4" name="object 274"/>
          <p:cNvSpPr txBox="1"/>
          <p:nvPr/>
        </p:nvSpPr>
        <p:spPr>
          <a:xfrm>
            <a:off x="9460738" y="3062985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800" spc="-1372" baseline="-16203" dirty="0">
                <a:latin typeface="Calibri"/>
                <a:cs typeface="Calibri"/>
              </a:rPr>
              <a:t>,</a:t>
            </a:r>
            <a:r>
              <a:rPr sz="1800" spc="-450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10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1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1220" dirty="0">
                <a:latin typeface="Calibri"/>
                <a:cs typeface="Calibri"/>
              </a:rPr>
              <a:t>0</a:t>
            </a:r>
            <a:r>
              <a:rPr sz="1200" spc="-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1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5" name="object 275"/>
          <p:cNvSpPr txBox="1"/>
          <p:nvPr/>
        </p:nvSpPr>
        <p:spPr>
          <a:xfrm>
            <a:off x="5521197" y="3258946"/>
            <a:ext cx="233045" cy="30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70"/>
              </a:lnSpc>
            </a:pPr>
            <a:r>
              <a:rPr sz="1200" spc="-610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31</a:t>
            </a:r>
            <a:r>
              <a:rPr sz="1800" spc="-914" baseline="-16203" dirty="0">
                <a:latin typeface="Calibri"/>
                <a:cs typeface="Calibri"/>
              </a:rPr>
              <a:t>4</a:t>
            </a:r>
            <a:r>
              <a:rPr sz="1800" spc="7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3</a:t>
            </a:r>
            <a:r>
              <a:rPr sz="1800" baseline="-16203" dirty="0">
                <a:latin typeface="Calibri"/>
                <a:cs typeface="Calibri"/>
              </a:rPr>
              <a:t>4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70"/>
              </a:lnSpc>
            </a:pPr>
            <a:r>
              <a:rPr sz="1800" spc="7" baseline="-23148" dirty="0">
                <a:latin typeface="Calibri"/>
                <a:cs typeface="Calibri"/>
              </a:rPr>
              <a:t>1</a:t>
            </a:r>
            <a:r>
              <a:rPr sz="1800" spc="-1837" baseline="-23148" dirty="0">
                <a:latin typeface="Calibri"/>
                <a:cs typeface="Calibri"/>
              </a:rPr>
              <a:t>3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5</a:t>
            </a:r>
            <a:r>
              <a:rPr sz="1200" spc="5" dirty="0">
                <a:latin typeface="Calibri"/>
                <a:cs typeface="Calibri"/>
              </a:rPr>
              <a:t>1</a:t>
            </a:r>
            <a:r>
              <a:rPr sz="1200" dirty="0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6" name="object 276"/>
          <p:cNvSpPr txBox="1"/>
          <p:nvPr/>
        </p:nvSpPr>
        <p:spPr>
          <a:xfrm>
            <a:off x="5799454" y="3258946"/>
            <a:ext cx="585470" cy="3054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ts val="1145"/>
              </a:lnSpc>
              <a:spcBef>
                <a:spcPts val="50"/>
              </a:spcBef>
            </a:pPr>
            <a:r>
              <a:rPr sz="1800" spc="-1162" baseline="16203" dirty="0">
                <a:latin typeface="Calibri"/>
                <a:cs typeface="Calibri"/>
              </a:rPr>
              <a:t>N</a:t>
            </a:r>
            <a:r>
              <a:rPr sz="1200" spc="-180" dirty="0">
                <a:latin typeface="Calibri"/>
                <a:cs typeface="Calibri"/>
              </a:rPr>
              <a:t>m</a:t>
            </a:r>
            <a:r>
              <a:rPr sz="1800" baseline="16203" dirty="0">
                <a:latin typeface="Calibri"/>
                <a:cs typeface="Calibri"/>
              </a:rPr>
              <a:t>a</a:t>
            </a:r>
            <a:r>
              <a:rPr sz="1800" spc="-2032" baseline="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80" dirty="0">
                <a:latin typeface="Calibri"/>
                <a:cs typeface="Calibri"/>
              </a:rPr>
              <a:t>m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baseline="16203" dirty="0">
                <a:latin typeface="Calibri"/>
                <a:cs typeface="Calibri"/>
              </a:rPr>
              <a:t>a</a:t>
            </a:r>
            <a:r>
              <a:rPr sz="1800" spc="-2032" baseline="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80" dirty="0">
                <a:latin typeface="Calibri"/>
                <a:cs typeface="Calibri"/>
              </a:rPr>
              <a:t>m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spc="-592" baseline="16203" dirty="0">
                <a:latin typeface="Calibri"/>
                <a:cs typeface="Calibri"/>
              </a:rPr>
              <a:t>a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1145"/>
              </a:lnSpc>
            </a:pPr>
            <a:r>
              <a:rPr sz="1200" spc="-5" dirty="0">
                <a:latin typeface="Calibri"/>
                <a:cs typeface="Calibri"/>
              </a:rPr>
              <a:t>m</a:t>
            </a:r>
            <a:r>
              <a:rPr sz="1200" spc="-1540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Na</a:t>
            </a:r>
            <a:r>
              <a:rPr sz="1800" spc="-1170" baseline="23148" dirty="0">
                <a:latin typeface="Calibri"/>
                <a:cs typeface="Calibri"/>
              </a:rPr>
              <a:t>m</a:t>
            </a:r>
            <a:r>
              <a:rPr sz="1200" spc="-1030" dirty="0">
                <a:latin typeface="Calibri"/>
                <a:cs typeface="Calibri"/>
              </a:rPr>
              <a:t>MMMMMMMMMMMMM</a:t>
            </a:r>
            <a:r>
              <a:rPr sz="1200" spc="-250" dirty="0">
                <a:latin typeface="Calibri"/>
                <a:cs typeface="Calibri"/>
              </a:rPr>
              <a:t>M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am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</a:t>
            </a:r>
            <a:endParaRPr sz="1800" baseline="23148">
              <a:latin typeface="Calibri"/>
              <a:cs typeface="Calibri"/>
            </a:endParaRPr>
          </a:p>
        </p:txBody>
      </p:sp>
      <p:sp>
        <p:nvSpPr>
          <p:cNvPr id="277" name="object 277"/>
          <p:cNvSpPr txBox="1"/>
          <p:nvPr/>
        </p:nvSpPr>
        <p:spPr>
          <a:xfrm>
            <a:off x="9460738" y="3258946"/>
            <a:ext cx="620395" cy="30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2,</a:t>
            </a:r>
            <a:r>
              <a:rPr sz="1800" spc="-1807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10" dirty="0">
                <a:latin typeface="Calibri"/>
                <a:cs typeface="Calibri"/>
              </a:rPr>
              <a:t>0</a:t>
            </a:r>
            <a:r>
              <a:rPr sz="1800" spc="-892" baseline="-16203" dirty="0">
                <a:latin typeface="Calibri"/>
                <a:cs typeface="Calibri"/>
              </a:rPr>
              <a:t>0</a:t>
            </a:r>
            <a:r>
              <a:rPr sz="1200" spc="-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1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1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8" name="object 278"/>
          <p:cNvSpPr txBox="1"/>
          <p:nvPr/>
        </p:nvSpPr>
        <p:spPr>
          <a:xfrm>
            <a:off x="5521197" y="3455796"/>
            <a:ext cx="233679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200" spc="-610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41</a:t>
            </a:r>
            <a:r>
              <a:rPr sz="1800" spc="-914" baseline="-16203" dirty="0">
                <a:latin typeface="Calibri"/>
                <a:cs typeface="Calibri"/>
              </a:rPr>
              <a:t>5</a:t>
            </a:r>
            <a:r>
              <a:rPr sz="1800" spc="7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4</a:t>
            </a:r>
            <a:r>
              <a:rPr sz="1800" baseline="-16203" dirty="0">
                <a:latin typeface="Calibri"/>
                <a:cs typeface="Calibri"/>
              </a:rPr>
              <a:t>5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800" spc="7" baseline="-23148" dirty="0">
                <a:latin typeface="Calibri"/>
                <a:cs typeface="Calibri"/>
              </a:rPr>
              <a:t>1</a:t>
            </a:r>
            <a:r>
              <a:rPr sz="1800" spc="-1837" baseline="-23148" dirty="0">
                <a:latin typeface="Calibri"/>
                <a:cs typeface="Calibri"/>
              </a:rPr>
              <a:t>4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6</a:t>
            </a:r>
            <a:r>
              <a:rPr sz="1200" dirty="0">
                <a:latin typeface="Calibri"/>
                <a:cs typeface="Calibri"/>
              </a:rPr>
              <a:t>16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9" name="object 279"/>
          <p:cNvSpPr txBox="1"/>
          <p:nvPr/>
        </p:nvSpPr>
        <p:spPr>
          <a:xfrm>
            <a:off x="5799454" y="3455796"/>
            <a:ext cx="585470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800" spc="-517" baseline="-16203" dirty="0">
                <a:latin typeface="Calibri"/>
                <a:cs typeface="Calibri"/>
              </a:rPr>
              <a:t>m</a:t>
            </a:r>
            <a:r>
              <a:rPr sz="1200" spc="-345" dirty="0">
                <a:latin typeface="Calibri"/>
                <a:cs typeface="Calibri"/>
              </a:rPr>
              <a:t>maama</a:t>
            </a:r>
            <a:r>
              <a:rPr sz="1800" spc="-517" baseline="-16203" dirty="0">
                <a:latin typeface="Calibri"/>
                <a:cs typeface="Calibri"/>
              </a:rPr>
              <a:t>ama </a:t>
            </a:r>
            <a:r>
              <a:rPr sz="1800" spc="-390" baseline="-16203" dirty="0">
                <a:latin typeface="Calibri"/>
                <a:cs typeface="Calibri"/>
              </a:rPr>
              <a:t> </a:t>
            </a:r>
            <a:r>
              <a:rPr sz="1800" spc="-1012" baseline="-16203" dirty="0">
                <a:latin typeface="Calibri"/>
                <a:cs typeface="Calibri"/>
              </a:rPr>
              <a:t>ama</a:t>
            </a:r>
            <a:r>
              <a:rPr sz="1200" spc="-675" dirty="0">
                <a:latin typeface="Calibri"/>
                <a:cs typeface="Calibri"/>
              </a:rPr>
              <a:t>NNNNNNNNNNNNNN</a:t>
            </a:r>
            <a:r>
              <a:rPr sz="1200" spc="-90" dirty="0">
                <a:latin typeface="Calibri"/>
                <a:cs typeface="Calibri"/>
              </a:rPr>
              <a:t> </a:t>
            </a:r>
            <a:r>
              <a:rPr sz="1800" spc="-434" baseline="-16203" dirty="0">
                <a:latin typeface="Calibri"/>
                <a:cs typeface="Calibri"/>
              </a:rPr>
              <a:t>aa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200" spc="-145" dirty="0">
                <a:latin typeface="Calibri"/>
                <a:cs typeface="Calibri"/>
              </a:rPr>
              <a:t>Namaamaa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0" name="object 280"/>
          <p:cNvSpPr txBox="1"/>
          <p:nvPr/>
        </p:nvSpPr>
        <p:spPr>
          <a:xfrm>
            <a:off x="9460738" y="3455796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2,</a:t>
            </a:r>
            <a:r>
              <a:rPr sz="1800" spc="-1807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20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5</a:t>
            </a:r>
            <a:r>
              <a:rPr sz="1800" spc="-914" baseline="16203" dirty="0">
                <a:latin typeface="Calibri"/>
                <a:cs typeface="Calibri"/>
              </a:rPr>
              <a:t>000000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5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5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5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1" name="object 281"/>
          <p:cNvSpPr txBox="1"/>
          <p:nvPr/>
        </p:nvSpPr>
        <p:spPr>
          <a:xfrm>
            <a:off x="5521197" y="3651910"/>
            <a:ext cx="233679" cy="30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70"/>
              </a:lnSpc>
            </a:pPr>
            <a:r>
              <a:rPr sz="1200" spc="-610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51</a:t>
            </a:r>
            <a:r>
              <a:rPr sz="1800" spc="-914" baseline="-16203" dirty="0">
                <a:latin typeface="Calibri"/>
                <a:cs typeface="Calibri"/>
              </a:rPr>
              <a:t>6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5</a:t>
            </a:r>
            <a:r>
              <a:rPr sz="1800" baseline="-16203" dirty="0">
                <a:latin typeface="Calibri"/>
                <a:cs typeface="Calibri"/>
              </a:rPr>
              <a:t>6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70"/>
              </a:lnSpc>
            </a:pPr>
            <a:r>
              <a:rPr sz="1800" spc="7" baseline="-23148" dirty="0">
                <a:latin typeface="Calibri"/>
                <a:cs typeface="Calibri"/>
              </a:rPr>
              <a:t>1</a:t>
            </a:r>
            <a:r>
              <a:rPr sz="1800" spc="-1837" baseline="-23148" dirty="0">
                <a:latin typeface="Calibri"/>
                <a:cs typeface="Calibri"/>
              </a:rPr>
              <a:t>5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7</a:t>
            </a:r>
            <a:r>
              <a:rPr sz="1200" spc="5" dirty="0">
                <a:latin typeface="Calibri"/>
                <a:cs typeface="Calibri"/>
              </a:rPr>
              <a:t>1</a:t>
            </a:r>
            <a:r>
              <a:rPr sz="1200" dirty="0"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2" name="object 282"/>
          <p:cNvSpPr txBox="1"/>
          <p:nvPr/>
        </p:nvSpPr>
        <p:spPr>
          <a:xfrm>
            <a:off x="5799454" y="3651910"/>
            <a:ext cx="585470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70"/>
              </a:lnSpc>
            </a:pPr>
            <a:r>
              <a:rPr sz="1800" spc="-517" baseline="-16203" dirty="0">
                <a:latin typeface="Calibri"/>
                <a:cs typeface="Calibri"/>
              </a:rPr>
              <a:t>m</a:t>
            </a:r>
            <a:r>
              <a:rPr sz="1200" spc="-345" dirty="0">
                <a:latin typeface="Calibri"/>
                <a:cs typeface="Calibri"/>
              </a:rPr>
              <a:t>maama</a:t>
            </a:r>
            <a:r>
              <a:rPr sz="1800" spc="-517" baseline="-16203" dirty="0">
                <a:latin typeface="Calibri"/>
                <a:cs typeface="Calibri"/>
              </a:rPr>
              <a:t>ama </a:t>
            </a:r>
            <a:r>
              <a:rPr sz="1800" spc="592" baseline="-16203" dirty="0">
                <a:latin typeface="Calibri"/>
                <a:cs typeface="Calibri"/>
              </a:rPr>
              <a:t> </a:t>
            </a:r>
            <a:r>
              <a:rPr sz="1800" spc="-600" baseline="-16203" dirty="0">
                <a:latin typeface="Calibri"/>
                <a:cs typeface="Calibri"/>
              </a:rPr>
              <a:t>a</a:t>
            </a:r>
            <a:r>
              <a:rPr sz="1800" spc="-2910" baseline="-16203" dirty="0">
                <a:latin typeface="Calibri"/>
                <a:cs typeface="Calibri"/>
              </a:rPr>
              <a:t>m</a:t>
            </a:r>
            <a:r>
              <a:rPr sz="1800" spc="-600" baseline="-16203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 </a:t>
            </a:r>
            <a:r>
              <a:rPr sz="1200" spc="-800" dirty="0">
                <a:latin typeface="Calibri"/>
                <a:cs typeface="Calibri"/>
              </a:rPr>
              <a:t>OOOOOOOOOOOOO</a:t>
            </a:r>
            <a:r>
              <a:rPr sz="1200" spc="-114" dirty="0">
                <a:latin typeface="Calibri"/>
                <a:cs typeface="Calibri"/>
              </a:rPr>
              <a:t>O</a:t>
            </a:r>
            <a:r>
              <a:rPr sz="1800" baseline="-16203" dirty="0">
                <a:latin typeface="Calibri"/>
                <a:cs typeface="Calibri"/>
              </a:rPr>
              <a:t>a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70"/>
              </a:lnSpc>
            </a:pPr>
            <a:r>
              <a:rPr sz="1200" spc="-145" dirty="0">
                <a:latin typeface="Calibri"/>
                <a:cs typeface="Calibri"/>
              </a:rPr>
              <a:t>Namaamaa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3" name="object 283"/>
          <p:cNvSpPr txBox="1"/>
          <p:nvPr/>
        </p:nvSpPr>
        <p:spPr>
          <a:xfrm>
            <a:off x="6739763" y="3651910"/>
            <a:ext cx="896619" cy="2413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ts val="894"/>
              </a:lnSpc>
              <a:spcBef>
                <a:spcPts val="50"/>
              </a:spcBef>
            </a:pPr>
            <a:r>
              <a:rPr sz="1200" spc="-4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spc="-600" baseline="16203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200" spc="-400" dirty="0">
                <a:solidFill>
                  <a:srgbClr val="FFFFFF"/>
                </a:solidFill>
                <a:latin typeface="Calibri"/>
                <a:cs typeface="Calibri"/>
              </a:rPr>
              <a:t>tStaaaaaaafffffffITTITITITITITI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894"/>
              </a:lnSpc>
            </a:pPr>
            <a:r>
              <a:rPr sz="1800" spc="-825" baseline="2314" dirty="0">
                <a:latin typeface="Calibri"/>
                <a:cs typeface="Calibri"/>
              </a:rPr>
              <a:t>S</a:t>
            </a:r>
            <a:r>
              <a:rPr sz="1800" spc="-832" baseline="2314" dirty="0">
                <a:latin typeface="Calibri"/>
                <a:cs typeface="Calibri"/>
              </a:rPr>
              <a:t>S</a:t>
            </a:r>
            <a:r>
              <a:rPr sz="1200" spc="-555" dirty="0">
                <a:latin typeface="Calibri"/>
                <a:cs typeface="Calibri"/>
              </a:rPr>
              <a:t>S</a:t>
            </a:r>
            <a:r>
              <a:rPr sz="1800" spc="-832" baseline="2314" dirty="0">
                <a:latin typeface="Calibri"/>
                <a:cs typeface="Calibri"/>
              </a:rPr>
              <a:t>S</a:t>
            </a:r>
            <a:r>
              <a:rPr sz="1800" spc="-345" baseline="2314" dirty="0">
                <a:latin typeface="Calibri"/>
                <a:cs typeface="Calibri"/>
              </a:rPr>
              <a:t>S</a:t>
            </a:r>
            <a:r>
              <a:rPr sz="1200" spc="-225" dirty="0">
                <a:latin typeface="Calibri"/>
                <a:cs typeface="Calibri"/>
              </a:rPr>
              <a:t>t</a:t>
            </a:r>
            <a:r>
              <a:rPr sz="1200" spc="-509" dirty="0">
                <a:latin typeface="Calibri"/>
                <a:cs typeface="Calibri"/>
              </a:rPr>
              <a:t>S</a:t>
            </a:r>
            <a:r>
              <a:rPr sz="1800" spc="-600" baseline="2314" dirty="0">
                <a:latin typeface="Calibri"/>
                <a:cs typeface="Calibri"/>
              </a:rPr>
              <a:t>t</a:t>
            </a:r>
            <a:r>
              <a:rPr sz="1800" spc="-607" baseline="2314" dirty="0">
                <a:latin typeface="Calibri"/>
                <a:cs typeface="Calibri"/>
              </a:rPr>
              <a:t>tt</a:t>
            </a:r>
            <a:r>
              <a:rPr sz="1800" spc="-195" baseline="2314" dirty="0">
                <a:latin typeface="Calibri"/>
                <a:cs typeface="Calibri"/>
              </a:rPr>
              <a:t>t</a:t>
            </a:r>
            <a:r>
              <a:rPr sz="1200" spc="-300" dirty="0">
                <a:latin typeface="Calibri"/>
                <a:cs typeface="Calibri"/>
              </a:rPr>
              <a:t>t</a:t>
            </a:r>
            <a:r>
              <a:rPr sz="1800" spc="-862" baseline="2314" dirty="0">
                <a:latin typeface="Calibri"/>
                <a:cs typeface="Calibri"/>
              </a:rPr>
              <a:t>aaa</a:t>
            </a:r>
            <a:r>
              <a:rPr sz="1800" spc="-757" baseline="2314" dirty="0">
                <a:latin typeface="Calibri"/>
                <a:cs typeface="Calibri"/>
              </a:rPr>
              <a:t>a</a:t>
            </a:r>
            <a:r>
              <a:rPr sz="1200" spc="-229" dirty="0">
                <a:latin typeface="Calibri"/>
                <a:cs typeface="Calibri"/>
              </a:rPr>
              <a:t>S</a:t>
            </a:r>
            <a:r>
              <a:rPr sz="1200" spc="-250" dirty="0">
                <a:latin typeface="Calibri"/>
                <a:cs typeface="Calibri"/>
              </a:rPr>
              <a:t>t</a:t>
            </a:r>
            <a:r>
              <a:rPr sz="1800" spc="-547" baseline="2314" dirty="0">
                <a:latin typeface="Calibri"/>
                <a:cs typeface="Calibri"/>
              </a:rPr>
              <a:t>f</a:t>
            </a:r>
            <a:r>
              <a:rPr sz="1800" spc="-555" baseline="2314" dirty="0">
                <a:latin typeface="Calibri"/>
                <a:cs typeface="Calibri"/>
              </a:rPr>
              <a:t>ff</a:t>
            </a:r>
            <a:r>
              <a:rPr sz="1800" spc="-532" baseline="2314" dirty="0">
                <a:latin typeface="Calibri"/>
                <a:cs typeface="Calibri"/>
              </a:rPr>
              <a:t>f</a:t>
            </a:r>
            <a:r>
              <a:rPr sz="1200" spc="-229" dirty="0">
                <a:latin typeface="Calibri"/>
                <a:cs typeface="Calibri"/>
              </a:rPr>
              <a:t>a</a:t>
            </a:r>
            <a:r>
              <a:rPr sz="1200" spc="-325" dirty="0">
                <a:latin typeface="Calibri"/>
                <a:cs typeface="Calibri"/>
              </a:rPr>
              <a:t>a</a:t>
            </a:r>
            <a:r>
              <a:rPr sz="1800" spc="-1537" baseline="2314" dirty="0">
                <a:latin typeface="Calibri"/>
                <a:cs typeface="Calibri"/>
              </a:rPr>
              <a:t>M</a:t>
            </a:r>
            <a:r>
              <a:rPr sz="1800" spc="-1545" baseline="2314" dirty="0">
                <a:latin typeface="Calibri"/>
                <a:cs typeface="Calibri"/>
              </a:rPr>
              <a:t>MM</a:t>
            </a:r>
            <a:r>
              <a:rPr sz="1800" spc="-1417" baseline="2314" dirty="0">
                <a:latin typeface="Calibri"/>
                <a:cs typeface="Calibri"/>
              </a:rPr>
              <a:t>M</a:t>
            </a:r>
            <a:r>
              <a:rPr sz="1200" spc="-240" dirty="0">
                <a:latin typeface="Calibri"/>
                <a:cs typeface="Calibri"/>
              </a:rPr>
              <a:t>a</a:t>
            </a:r>
            <a:r>
              <a:rPr sz="1200" spc="-235" dirty="0">
                <a:latin typeface="Calibri"/>
                <a:cs typeface="Calibri"/>
              </a:rPr>
              <a:t>f</a:t>
            </a:r>
            <a:r>
              <a:rPr sz="1200" spc="-250" dirty="0">
                <a:latin typeface="Calibri"/>
                <a:cs typeface="Calibri"/>
              </a:rPr>
              <a:t>f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800" baseline="2314" dirty="0">
                <a:latin typeface="Calibri"/>
                <a:cs typeface="Calibri"/>
              </a:rPr>
              <a:t>a</a:t>
            </a:r>
            <a:r>
              <a:rPr sz="1800" spc="-1492" baseline="2314" dirty="0">
                <a:latin typeface="Calibri"/>
                <a:cs typeface="Calibri"/>
              </a:rPr>
              <a:t>r</a:t>
            </a:r>
            <a:r>
              <a:rPr sz="1800" baseline="2314" dirty="0">
                <a:latin typeface="Calibri"/>
                <a:cs typeface="Calibri"/>
              </a:rPr>
              <a:t>a</a:t>
            </a:r>
            <a:r>
              <a:rPr sz="1800" spc="-1492" baseline="2314" dirty="0">
                <a:latin typeface="Calibri"/>
                <a:cs typeface="Calibri"/>
              </a:rPr>
              <a:t>r</a:t>
            </a:r>
            <a:r>
              <a:rPr sz="1800" baseline="2314" dirty="0">
                <a:latin typeface="Calibri"/>
                <a:cs typeface="Calibri"/>
              </a:rPr>
              <a:t>a</a:t>
            </a:r>
            <a:r>
              <a:rPr sz="1800" spc="-1492" baseline="2314" dirty="0">
                <a:latin typeface="Calibri"/>
                <a:cs typeface="Calibri"/>
              </a:rPr>
              <a:t>r</a:t>
            </a:r>
            <a:r>
              <a:rPr sz="1800" baseline="2314" dirty="0">
                <a:latin typeface="Calibri"/>
                <a:cs typeface="Calibri"/>
              </a:rPr>
              <a:t>ar</a:t>
            </a:r>
            <a:r>
              <a:rPr sz="1800" spc="-817" baseline="2314" dirty="0">
                <a:latin typeface="Calibri"/>
                <a:cs typeface="Calibri"/>
              </a:rPr>
              <a:t>k</a:t>
            </a:r>
            <a:r>
              <a:rPr sz="1800" spc="-825" baseline="2314" dirty="0">
                <a:latin typeface="Calibri"/>
                <a:cs typeface="Calibri"/>
              </a:rPr>
              <a:t>kk</a:t>
            </a:r>
            <a:r>
              <a:rPr sz="1800" spc="-120" baseline="2314" dirty="0">
                <a:latin typeface="Calibri"/>
                <a:cs typeface="Calibri"/>
              </a:rPr>
              <a:t>k</a:t>
            </a:r>
            <a:r>
              <a:rPr sz="1800" spc="-900" baseline="2314" dirty="0">
                <a:latin typeface="Calibri"/>
                <a:cs typeface="Calibri"/>
              </a:rPr>
              <a:t>eee</a:t>
            </a:r>
            <a:r>
              <a:rPr sz="1800" spc="-37" baseline="2314" dirty="0">
                <a:latin typeface="Calibri"/>
                <a:cs typeface="Calibri"/>
              </a:rPr>
              <a:t>e</a:t>
            </a:r>
            <a:r>
              <a:rPr sz="1800" spc="7" baseline="2314" dirty="0">
                <a:latin typeface="Calibri"/>
                <a:cs typeface="Calibri"/>
              </a:rPr>
              <a:t>t</a:t>
            </a:r>
            <a:r>
              <a:rPr sz="1800" spc="-1027" baseline="2314" dirty="0">
                <a:latin typeface="Calibri"/>
                <a:cs typeface="Calibri"/>
              </a:rPr>
              <a:t>i</a:t>
            </a:r>
            <a:r>
              <a:rPr sz="1800" spc="7" baseline="2314" dirty="0">
                <a:latin typeface="Calibri"/>
                <a:cs typeface="Calibri"/>
              </a:rPr>
              <a:t>t</a:t>
            </a:r>
            <a:r>
              <a:rPr sz="1800" spc="-1027" baseline="2314" dirty="0">
                <a:latin typeface="Calibri"/>
                <a:cs typeface="Calibri"/>
              </a:rPr>
              <a:t>i</a:t>
            </a:r>
            <a:r>
              <a:rPr sz="1800" spc="7" baseline="2314" dirty="0">
                <a:latin typeface="Calibri"/>
                <a:cs typeface="Calibri"/>
              </a:rPr>
              <a:t>t</a:t>
            </a:r>
            <a:r>
              <a:rPr sz="1800" spc="-1027" baseline="2314" dirty="0">
                <a:latin typeface="Calibri"/>
                <a:cs typeface="Calibri"/>
              </a:rPr>
              <a:t>i</a:t>
            </a:r>
            <a:r>
              <a:rPr sz="1800" spc="7" baseline="2314" dirty="0">
                <a:latin typeface="Calibri"/>
                <a:cs typeface="Calibri"/>
              </a:rPr>
              <a:t>t</a:t>
            </a:r>
            <a:r>
              <a:rPr sz="1800" spc="-7" baseline="2314" dirty="0">
                <a:latin typeface="Calibri"/>
                <a:cs typeface="Calibri"/>
              </a:rPr>
              <a:t>i</a:t>
            </a:r>
            <a:r>
              <a:rPr sz="1800" spc="-944" baseline="2314" dirty="0">
                <a:latin typeface="Calibri"/>
                <a:cs typeface="Calibri"/>
              </a:rPr>
              <a:t>n</a:t>
            </a:r>
            <a:r>
              <a:rPr sz="1800" spc="-952" baseline="2314" dirty="0">
                <a:latin typeface="Calibri"/>
                <a:cs typeface="Calibri"/>
              </a:rPr>
              <a:t>nn</a:t>
            </a:r>
            <a:r>
              <a:rPr sz="1800" baseline="2314" dirty="0">
                <a:latin typeface="Calibri"/>
                <a:cs typeface="Calibri"/>
              </a:rPr>
              <a:t>n</a:t>
            </a:r>
            <a:r>
              <a:rPr sz="1800" spc="-847" baseline="2314" dirty="0">
                <a:latin typeface="Calibri"/>
                <a:cs typeface="Calibri"/>
              </a:rPr>
              <a:t>ggg</a:t>
            </a:r>
            <a:r>
              <a:rPr sz="1800" baseline="2314" dirty="0">
                <a:latin typeface="Calibri"/>
                <a:cs typeface="Calibri"/>
              </a:rPr>
              <a:t>g</a:t>
            </a:r>
            <a:endParaRPr sz="1800" baseline="2314">
              <a:latin typeface="Calibri"/>
              <a:cs typeface="Calibri"/>
            </a:endParaRPr>
          </a:p>
        </p:txBody>
      </p:sp>
      <p:sp>
        <p:nvSpPr>
          <p:cNvPr id="284" name="object 284"/>
          <p:cNvSpPr txBox="1"/>
          <p:nvPr/>
        </p:nvSpPr>
        <p:spPr>
          <a:xfrm>
            <a:off x="9460738" y="3651910"/>
            <a:ext cx="620395" cy="30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25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5</a:t>
            </a:r>
            <a:r>
              <a:rPr sz="1800" baseline="-16203" dirty="0">
                <a:latin typeface="Calibri"/>
                <a:cs typeface="Calibri"/>
              </a:rPr>
              <a:t>2,</a:t>
            </a:r>
            <a:r>
              <a:rPr sz="1800" spc="-1814" baseline="-16203" dirty="0">
                <a:latin typeface="Calibri"/>
                <a:cs typeface="Calibri"/>
              </a:rPr>
              <a:t>5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25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5</a:t>
            </a:r>
            <a:r>
              <a:rPr sz="1800" spc="-914" baseline="-16203" dirty="0">
                <a:latin typeface="Calibri"/>
                <a:cs typeface="Calibri"/>
              </a:rPr>
              <a:t>5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5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5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5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5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5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5" name="object 285"/>
          <p:cNvSpPr txBox="1"/>
          <p:nvPr/>
        </p:nvSpPr>
        <p:spPr>
          <a:xfrm>
            <a:off x="5521197" y="3848989"/>
            <a:ext cx="23304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200" spc="-610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61</a:t>
            </a:r>
            <a:r>
              <a:rPr sz="1800" spc="-914" baseline="-16203" dirty="0">
                <a:latin typeface="Calibri"/>
                <a:cs typeface="Calibri"/>
              </a:rPr>
              <a:t>7</a:t>
            </a:r>
            <a:r>
              <a:rPr sz="1800" spc="7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6</a:t>
            </a:r>
            <a:r>
              <a:rPr sz="1800" baseline="-16203" dirty="0">
                <a:latin typeface="Calibri"/>
                <a:cs typeface="Calibri"/>
              </a:rPr>
              <a:t>7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800" spc="7" baseline="-23148" dirty="0">
                <a:latin typeface="Calibri"/>
                <a:cs typeface="Calibri"/>
              </a:rPr>
              <a:t>1</a:t>
            </a:r>
            <a:r>
              <a:rPr sz="1800" spc="-1837" baseline="-23148" dirty="0">
                <a:latin typeface="Calibri"/>
                <a:cs typeface="Calibri"/>
              </a:rPr>
              <a:t>6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8</a:t>
            </a:r>
            <a:r>
              <a:rPr sz="1200" spc="5" dirty="0">
                <a:latin typeface="Calibri"/>
                <a:cs typeface="Calibri"/>
              </a:rPr>
              <a:t>1</a:t>
            </a:r>
            <a:r>
              <a:rPr sz="1200" dirty="0"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6" name="object 286"/>
          <p:cNvSpPr txBox="1"/>
          <p:nvPr/>
        </p:nvSpPr>
        <p:spPr>
          <a:xfrm>
            <a:off x="5799454" y="3848989"/>
            <a:ext cx="585470" cy="24066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48000"/>
              </a:lnSpc>
              <a:spcBef>
                <a:spcPts val="445"/>
              </a:spcBef>
            </a:pPr>
            <a:r>
              <a:rPr sz="1800" spc="-1439" baseline="-16203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75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2302" baseline="-16203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200" spc="-1155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2302" baseline="-16203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 </a:t>
            </a:r>
            <a:r>
              <a:rPr sz="1800" spc="-112" baseline="-16203" dirty="0">
                <a:latin typeface="Calibri"/>
                <a:cs typeface="Calibri"/>
              </a:rPr>
              <a:t> </a:t>
            </a:r>
            <a:r>
              <a:rPr sz="1200" spc="-725" dirty="0">
                <a:latin typeface="Calibri"/>
                <a:cs typeface="Calibri"/>
              </a:rPr>
              <a:t>PP</a:t>
            </a:r>
            <a:r>
              <a:rPr sz="1200" spc="-730" dirty="0">
                <a:latin typeface="Calibri"/>
                <a:cs typeface="Calibri"/>
              </a:rPr>
              <a:t>P</a:t>
            </a:r>
            <a:r>
              <a:rPr sz="1200" spc="-725" dirty="0">
                <a:latin typeface="Calibri"/>
                <a:cs typeface="Calibri"/>
              </a:rPr>
              <a:t>PPPPPPPPPP</a:t>
            </a:r>
            <a:r>
              <a:rPr sz="1200" spc="-345" dirty="0">
                <a:latin typeface="Calibri"/>
                <a:cs typeface="Calibri"/>
              </a:rPr>
              <a:t>P</a:t>
            </a:r>
            <a:r>
              <a:rPr sz="1800" spc="-1019" baseline="-16203" dirty="0">
                <a:latin typeface="Calibri"/>
                <a:cs typeface="Calibri"/>
              </a:rPr>
              <a:t>a</a:t>
            </a:r>
            <a:r>
              <a:rPr sz="1800" spc="-157" baseline="-16203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7" name="object 287"/>
          <p:cNvSpPr txBox="1"/>
          <p:nvPr/>
        </p:nvSpPr>
        <p:spPr>
          <a:xfrm>
            <a:off x="6739763" y="3892930"/>
            <a:ext cx="750570" cy="19621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r>
              <a:rPr sz="1200" spc="-4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spc="-622" baseline="16203" dirty="0">
                <a:latin typeface="Calibri"/>
                <a:cs typeface="Calibri"/>
              </a:rPr>
              <a:t>M</a:t>
            </a:r>
            <a:r>
              <a:rPr sz="1200" spc="-415" dirty="0">
                <a:solidFill>
                  <a:srgbClr val="FFFFFF"/>
                </a:solidFill>
                <a:latin typeface="Calibri"/>
                <a:cs typeface="Calibri"/>
              </a:rPr>
              <a:t>tS</a:t>
            </a:r>
            <a:r>
              <a:rPr sz="1800" spc="-622" baseline="16203" dirty="0">
                <a:latin typeface="Calibri"/>
                <a:cs typeface="Calibri"/>
              </a:rPr>
              <a:t>M</a:t>
            </a:r>
            <a:r>
              <a:rPr sz="1200" spc="-415" dirty="0">
                <a:solidFill>
                  <a:srgbClr val="FFFFFF"/>
                </a:solidFill>
                <a:latin typeface="Calibri"/>
                <a:cs typeface="Calibri"/>
              </a:rPr>
              <a:t>tS</a:t>
            </a:r>
            <a:r>
              <a:rPr sz="1800" spc="-622" baseline="16203" dirty="0">
                <a:latin typeface="Calibri"/>
                <a:cs typeface="Calibri"/>
              </a:rPr>
              <a:t>M</a:t>
            </a:r>
            <a:r>
              <a:rPr sz="1200" spc="-415" dirty="0">
                <a:solidFill>
                  <a:srgbClr val="FFFFFF"/>
                </a:solidFill>
                <a:latin typeface="Calibri"/>
                <a:cs typeface="Calibri"/>
              </a:rPr>
              <a:t>tS</a:t>
            </a:r>
            <a:r>
              <a:rPr sz="1800" spc="-622" baseline="16203" dirty="0">
                <a:latin typeface="Calibri"/>
                <a:cs typeface="Calibri"/>
              </a:rPr>
              <a:t>a</a:t>
            </a:r>
            <a:r>
              <a:rPr sz="1200" spc="-415" dirty="0">
                <a:solidFill>
                  <a:srgbClr val="FFFFFF"/>
                </a:solidFill>
                <a:latin typeface="Calibri"/>
                <a:cs typeface="Calibri"/>
              </a:rPr>
              <a:t>St</a:t>
            </a:r>
            <a:r>
              <a:rPr sz="1800" spc="-622" baseline="16203" dirty="0">
                <a:latin typeface="Calibri"/>
                <a:cs typeface="Calibri"/>
              </a:rPr>
              <a:t>rkark</a:t>
            </a:r>
            <a:r>
              <a:rPr sz="1200" spc="-415" dirty="0">
                <a:solidFill>
                  <a:srgbClr val="FFFFFF"/>
                </a:solidFill>
                <a:latin typeface="Calibri"/>
                <a:cs typeface="Calibri"/>
              </a:rPr>
              <a:t>tS</a:t>
            </a:r>
            <a:r>
              <a:rPr sz="1800" spc="-622" baseline="16203" dirty="0">
                <a:latin typeface="Calibri"/>
                <a:cs typeface="Calibri"/>
              </a:rPr>
              <a:t>ark</a:t>
            </a:r>
            <a:r>
              <a:rPr sz="1200" spc="-415" dirty="0">
                <a:solidFill>
                  <a:srgbClr val="FFFFFF"/>
                </a:solidFill>
                <a:latin typeface="Calibri"/>
                <a:cs typeface="Calibri"/>
              </a:rPr>
              <a:t>St</a:t>
            </a:r>
            <a:r>
              <a:rPr sz="1800" spc="-622" baseline="16203" dirty="0">
                <a:latin typeface="Calibri"/>
                <a:cs typeface="Calibri"/>
              </a:rPr>
              <a:t>eee</a:t>
            </a:r>
            <a:r>
              <a:rPr sz="1200" spc="-41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spc="-622" baseline="16203" dirty="0">
                <a:latin typeface="Calibri"/>
                <a:cs typeface="Calibri"/>
              </a:rPr>
              <a:t>tttin</a:t>
            </a:r>
            <a:r>
              <a:rPr sz="1200" spc="-415" dirty="0">
                <a:solidFill>
                  <a:srgbClr val="FFFFFF"/>
                </a:solidFill>
                <a:latin typeface="Calibri"/>
                <a:cs typeface="Calibri"/>
              </a:rPr>
              <a:t>aaaaaaa</a:t>
            </a:r>
            <a:r>
              <a:rPr sz="1800" spc="-622" baseline="16203" dirty="0">
                <a:latin typeface="Calibri"/>
                <a:cs typeface="Calibri"/>
              </a:rPr>
              <a:t>inin</a:t>
            </a:r>
            <a:r>
              <a:rPr sz="1200" spc="-415" dirty="0">
                <a:solidFill>
                  <a:srgbClr val="FFFFFF"/>
                </a:solidFill>
                <a:latin typeface="Calibri"/>
                <a:cs typeface="Calibri"/>
              </a:rPr>
              <a:t>fffffff</a:t>
            </a:r>
            <a:r>
              <a:rPr sz="1800" spc="-622" baseline="16203" dirty="0">
                <a:latin typeface="Calibri"/>
                <a:cs typeface="Calibri"/>
              </a:rPr>
              <a:t>ggg</a:t>
            </a:r>
            <a:endParaRPr sz="1800" baseline="16203">
              <a:latin typeface="Calibri"/>
              <a:cs typeface="Calibri"/>
            </a:endParaRPr>
          </a:p>
        </p:txBody>
      </p:sp>
      <p:sp>
        <p:nvSpPr>
          <p:cNvPr id="288" name="object 288"/>
          <p:cNvSpPr txBox="1"/>
          <p:nvPr/>
        </p:nvSpPr>
        <p:spPr>
          <a:xfrm>
            <a:off x="9460738" y="3848989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5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5</a:t>
            </a:r>
            <a:r>
              <a:rPr sz="1800" spc="-914" baseline="-16203" dirty="0">
                <a:latin typeface="Calibri"/>
                <a:cs typeface="Calibri"/>
              </a:rPr>
              <a:t>5</a:t>
            </a:r>
            <a:r>
              <a:rPr sz="1800" baseline="-16203" dirty="0">
                <a:latin typeface="Calibri"/>
                <a:cs typeface="Calibri"/>
              </a:rPr>
              <a:t>2,</a:t>
            </a:r>
            <a:r>
              <a:rPr sz="1800" spc="-1807" baseline="-16203" dirty="0">
                <a:latin typeface="Calibri"/>
                <a:cs typeface="Calibri"/>
              </a:rPr>
              <a:t>5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5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5</a:t>
            </a:r>
            <a:r>
              <a:rPr sz="1200" spc="-620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5</a:t>
            </a:r>
            <a:r>
              <a:rPr sz="1800" spc="-914" baseline="-16203" dirty="0">
                <a:latin typeface="Calibri"/>
                <a:cs typeface="Calibri"/>
              </a:rPr>
              <a:t>5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5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5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5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5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5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9" name="object 289"/>
          <p:cNvSpPr txBox="1"/>
          <p:nvPr/>
        </p:nvSpPr>
        <p:spPr>
          <a:xfrm>
            <a:off x="5521197" y="4045330"/>
            <a:ext cx="23304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200" spc="-610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71</a:t>
            </a:r>
            <a:r>
              <a:rPr sz="1800" spc="-914" baseline="-16203" dirty="0">
                <a:latin typeface="Calibri"/>
                <a:cs typeface="Calibri"/>
              </a:rPr>
              <a:t>8</a:t>
            </a:r>
            <a:r>
              <a:rPr sz="1800" spc="7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7</a:t>
            </a:r>
            <a:r>
              <a:rPr sz="1800" baseline="-16203" dirty="0">
                <a:latin typeface="Calibri"/>
                <a:cs typeface="Calibri"/>
              </a:rPr>
              <a:t>8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800" spc="7" baseline="-23148" dirty="0">
                <a:latin typeface="Calibri"/>
                <a:cs typeface="Calibri"/>
              </a:rPr>
              <a:t>1</a:t>
            </a:r>
            <a:r>
              <a:rPr sz="1800" spc="-1837" baseline="-23148" dirty="0">
                <a:latin typeface="Calibri"/>
                <a:cs typeface="Calibri"/>
              </a:rPr>
              <a:t>7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9</a:t>
            </a:r>
            <a:r>
              <a:rPr sz="1200" spc="5" dirty="0">
                <a:latin typeface="Calibri"/>
                <a:cs typeface="Calibri"/>
              </a:rPr>
              <a:t>1</a:t>
            </a:r>
            <a:r>
              <a:rPr sz="1200" dirty="0"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0" name="object 290"/>
          <p:cNvSpPr txBox="1"/>
          <p:nvPr/>
        </p:nvSpPr>
        <p:spPr>
          <a:xfrm>
            <a:off x="5799454" y="4045330"/>
            <a:ext cx="585470" cy="24066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48100"/>
              </a:lnSpc>
              <a:spcBef>
                <a:spcPts val="445"/>
              </a:spcBef>
            </a:pPr>
            <a:r>
              <a:rPr sz="1800" spc="-517" baseline="-16203" dirty="0">
                <a:latin typeface="Calibri"/>
                <a:cs typeface="Calibri"/>
              </a:rPr>
              <a:t>m</a:t>
            </a:r>
            <a:r>
              <a:rPr sz="1200" spc="-345" dirty="0">
                <a:latin typeface="Calibri"/>
                <a:cs typeface="Calibri"/>
              </a:rPr>
              <a:t>maama</a:t>
            </a:r>
            <a:r>
              <a:rPr sz="1800" spc="-517" baseline="-16203" dirty="0">
                <a:latin typeface="Calibri"/>
                <a:cs typeface="Calibri"/>
              </a:rPr>
              <a:t>ama </a:t>
            </a:r>
            <a:r>
              <a:rPr sz="1800" spc="577" baseline="-16203" dirty="0">
                <a:latin typeface="Calibri"/>
                <a:cs typeface="Calibri"/>
              </a:rPr>
              <a:t> </a:t>
            </a:r>
            <a:r>
              <a:rPr sz="1800" spc="-885" baseline="-16203" dirty="0">
                <a:latin typeface="Calibri"/>
                <a:cs typeface="Calibri"/>
              </a:rPr>
              <a:t>ama</a:t>
            </a:r>
            <a:r>
              <a:rPr sz="1800" spc="7" baseline="-16203" dirty="0">
                <a:latin typeface="Calibri"/>
                <a:cs typeface="Calibri"/>
              </a:rPr>
              <a:t> </a:t>
            </a:r>
            <a:r>
              <a:rPr sz="1200" spc="-715" dirty="0">
                <a:latin typeface="Calibri"/>
                <a:cs typeface="Calibri"/>
              </a:rPr>
              <a:t>QQQQQQQQQQQQQQ</a:t>
            </a:r>
            <a:r>
              <a:rPr sz="1800" spc="-1072" baseline="-16203" dirty="0">
                <a:latin typeface="Calibri"/>
                <a:cs typeface="Calibri"/>
              </a:rPr>
              <a:t>a </a:t>
            </a:r>
            <a:r>
              <a:rPr sz="1800" spc="-382" baseline="-16203" dirty="0">
                <a:latin typeface="Calibri"/>
                <a:cs typeface="Calibri"/>
              </a:rPr>
              <a:t> </a:t>
            </a:r>
            <a:r>
              <a:rPr sz="1200" spc="-85" dirty="0">
                <a:latin typeface="Calibri"/>
                <a:cs typeface="Calibri"/>
              </a:rPr>
              <a:t>Namaama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1" name="object 291"/>
          <p:cNvSpPr txBox="1"/>
          <p:nvPr/>
        </p:nvSpPr>
        <p:spPr>
          <a:xfrm>
            <a:off x="9460738" y="4045330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5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5</a:t>
            </a:r>
            <a:r>
              <a:rPr sz="1800" spc="-914" baseline="-16203" dirty="0">
                <a:latin typeface="Calibri"/>
                <a:cs typeface="Calibri"/>
              </a:rPr>
              <a:t>5</a:t>
            </a:r>
            <a:r>
              <a:rPr sz="1800" baseline="-16203" dirty="0">
                <a:latin typeface="Calibri"/>
                <a:cs typeface="Calibri"/>
              </a:rPr>
              <a:t>2,</a:t>
            </a:r>
            <a:r>
              <a:rPr sz="1800" spc="-1807" baseline="-16203" dirty="0">
                <a:latin typeface="Calibri"/>
                <a:cs typeface="Calibri"/>
              </a:rPr>
              <a:t>5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5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5</a:t>
            </a:r>
            <a:r>
              <a:rPr sz="1200" spc="-620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5</a:t>
            </a:r>
            <a:r>
              <a:rPr sz="1800" spc="-914" baseline="-16203" dirty="0">
                <a:latin typeface="Calibri"/>
                <a:cs typeface="Calibri"/>
              </a:rPr>
              <a:t>5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5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5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5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5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5</a:t>
            </a:r>
            <a:r>
              <a:rPr sz="1800" baseline="23148" dirty="0">
                <a:latin typeface="Calibri"/>
                <a:cs typeface="Calibri"/>
              </a:rPr>
              <a:t>2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2" name="object 292"/>
          <p:cNvSpPr txBox="1"/>
          <p:nvPr/>
        </p:nvSpPr>
        <p:spPr>
          <a:xfrm>
            <a:off x="5521197" y="4241546"/>
            <a:ext cx="23304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200" spc="-610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81</a:t>
            </a:r>
            <a:r>
              <a:rPr sz="1800" spc="-914" baseline="-16203" dirty="0">
                <a:latin typeface="Calibri"/>
                <a:cs typeface="Calibri"/>
              </a:rPr>
              <a:t>9</a:t>
            </a:r>
            <a:r>
              <a:rPr sz="1800" spc="7" baseline="-16203" dirty="0">
                <a:latin typeface="Calibri"/>
                <a:cs typeface="Calibri"/>
              </a:rPr>
              <a:t>1</a:t>
            </a:r>
            <a:r>
              <a:rPr sz="1200" spc="-610" dirty="0">
                <a:latin typeface="Calibri"/>
                <a:cs typeface="Calibri"/>
              </a:rPr>
              <a:t>8</a:t>
            </a:r>
            <a:r>
              <a:rPr sz="1800" baseline="-16203" dirty="0">
                <a:latin typeface="Calibri"/>
                <a:cs typeface="Calibri"/>
              </a:rPr>
              <a:t>9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800" spc="7" baseline="-23148" dirty="0">
                <a:latin typeface="Calibri"/>
                <a:cs typeface="Calibri"/>
              </a:rPr>
              <a:t>1</a:t>
            </a:r>
            <a:r>
              <a:rPr sz="1800" spc="-1837" baseline="-23148" dirty="0">
                <a:latin typeface="Calibri"/>
                <a:cs typeface="Calibri"/>
              </a:rPr>
              <a:t>8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5" dirty="0">
                <a:latin typeface="Calibri"/>
                <a:cs typeface="Calibri"/>
              </a:rPr>
              <a:t>2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3" name="object 293"/>
          <p:cNvSpPr txBox="1"/>
          <p:nvPr/>
        </p:nvSpPr>
        <p:spPr>
          <a:xfrm>
            <a:off x="5799454" y="4241546"/>
            <a:ext cx="581660" cy="24066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48200"/>
              </a:lnSpc>
              <a:spcBef>
                <a:spcPts val="445"/>
              </a:spcBef>
            </a:pPr>
            <a:r>
              <a:rPr sz="1200" dirty="0">
                <a:latin typeface="Calibri"/>
                <a:cs typeface="Calibri"/>
              </a:rPr>
              <a:t>a</a:t>
            </a:r>
            <a:r>
              <a:rPr sz="1200" spc="-1535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200" spc="-2115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2302" baseline="-16203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   </a:t>
            </a:r>
            <a:r>
              <a:rPr sz="1800" spc="-1095" baseline="-16203" dirty="0">
                <a:latin typeface="Calibri"/>
                <a:cs typeface="Calibri"/>
              </a:rPr>
              <a:t> </a:t>
            </a:r>
            <a:r>
              <a:rPr sz="1800" spc="-1770" baseline="-16203" dirty="0">
                <a:latin typeface="Calibri"/>
                <a:cs typeface="Calibri"/>
              </a:rPr>
              <a:t>a</a:t>
            </a:r>
            <a:r>
              <a:rPr sz="1800" spc="-907" baseline="-16203" dirty="0">
                <a:latin typeface="Calibri"/>
                <a:cs typeface="Calibri"/>
              </a:rPr>
              <a:t>a</a:t>
            </a:r>
            <a:r>
              <a:rPr sz="1800" spc="7" baseline="-16203" dirty="0">
                <a:latin typeface="Calibri"/>
                <a:cs typeface="Calibri"/>
              </a:rPr>
              <a:t> </a:t>
            </a:r>
            <a:r>
              <a:rPr sz="1200" spc="-655" dirty="0">
                <a:latin typeface="Calibri"/>
                <a:cs typeface="Calibri"/>
              </a:rPr>
              <a:t>RRRRRRRRRRRRR</a:t>
            </a:r>
            <a:r>
              <a:rPr sz="1200" dirty="0">
                <a:latin typeface="Calibri"/>
                <a:cs typeface="Calibri"/>
              </a:rPr>
              <a:t>R </a:t>
            </a:r>
            <a:r>
              <a:rPr sz="1200" spc="-77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Nam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spc="-775" dirty="0">
                <a:latin typeface="Calibri"/>
                <a:cs typeface="Calibri"/>
              </a:rPr>
              <a:t>NNN</a:t>
            </a:r>
            <a:r>
              <a:rPr sz="1200" spc="-780" dirty="0">
                <a:latin typeface="Calibri"/>
                <a:cs typeface="Calibri"/>
              </a:rPr>
              <a:t>N</a:t>
            </a:r>
            <a:r>
              <a:rPr sz="1200" spc="5" dirty="0">
                <a:latin typeface="Calibri"/>
                <a:cs typeface="Calibri"/>
              </a:rPr>
              <a:t>Na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4" name="object 294"/>
          <p:cNvSpPr txBox="1"/>
          <p:nvPr/>
        </p:nvSpPr>
        <p:spPr>
          <a:xfrm>
            <a:off x="6739763" y="4329684"/>
            <a:ext cx="118554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latin typeface="Calibri"/>
                <a:cs typeface="Calibri"/>
              </a:rPr>
              <a:t>Asi</a:t>
            </a:r>
            <a:r>
              <a:rPr sz="1200" spc="-470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Asi</a:t>
            </a:r>
            <a:r>
              <a:rPr sz="1200" spc="-470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Asi</a:t>
            </a:r>
            <a:r>
              <a:rPr sz="1200" spc="-470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Asi</a:t>
            </a:r>
            <a:r>
              <a:rPr sz="1200" spc="-470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Asi</a:t>
            </a:r>
            <a:r>
              <a:rPr sz="1200" spc="-470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Asi</a:t>
            </a:r>
            <a:r>
              <a:rPr sz="1200" spc="-470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5" name="object 295"/>
          <p:cNvSpPr txBox="1"/>
          <p:nvPr/>
        </p:nvSpPr>
        <p:spPr>
          <a:xfrm>
            <a:off x="9460738" y="4241546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5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5</a:t>
            </a:r>
            <a:r>
              <a:rPr sz="1800" spc="-914" baseline="-16203" dirty="0">
                <a:latin typeface="Calibri"/>
                <a:cs typeface="Calibri"/>
              </a:rPr>
              <a:t>5</a:t>
            </a:r>
            <a:r>
              <a:rPr sz="1800" baseline="-16203" dirty="0">
                <a:latin typeface="Calibri"/>
                <a:cs typeface="Calibri"/>
              </a:rPr>
              <a:t>2,</a:t>
            </a:r>
            <a:r>
              <a:rPr sz="1800" spc="-1807" baseline="-16203" dirty="0">
                <a:latin typeface="Calibri"/>
                <a:cs typeface="Calibri"/>
              </a:rPr>
              <a:t>5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5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5</a:t>
            </a:r>
            <a:r>
              <a:rPr sz="1200" spc="-620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5</a:t>
            </a:r>
            <a:r>
              <a:rPr sz="1800" spc="-914" baseline="-16203" dirty="0">
                <a:latin typeface="Calibri"/>
                <a:cs typeface="Calibri"/>
              </a:rPr>
              <a:t>5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5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3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3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3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3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3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6" name="object 296"/>
          <p:cNvSpPr txBox="1"/>
          <p:nvPr/>
        </p:nvSpPr>
        <p:spPr>
          <a:xfrm>
            <a:off x="5521197" y="4438141"/>
            <a:ext cx="23304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200" spc="-610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91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9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800" spc="7" baseline="-23148" dirty="0">
                <a:latin typeface="Calibri"/>
                <a:cs typeface="Calibri"/>
              </a:rPr>
              <a:t>1</a:t>
            </a:r>
            <a:r>
              <a:rPr sz="1800" spc="-1837" baseline="-23148" dirty="0">
                <a:latin typeface="Calibri"/>
                <a:cs typeface="Calibri"/>
              </a:rPr>
              <a:t>9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1</a:t>
            </a:r>
            <a:r>
              <a:rPr sz="1200" spc="5" dirty="0">
                <a:latin typeface="Calibri"/>
                <a:cs typeface="Calibri"/>
              </a:rPr>
              <a:t>2</a:t>
            </a:r>
            <a:r>
              <a:rPr sz="120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7" name="object 297"/>
          <p:cNvSpPr txBox="1"/>
          <p:nvPr/>
        </p:nvSpPr>
        <p:spPr>
          <a:xfrm>
            <a:off x="5799454" y="4438141"/>
            <a:ext cx="661670" cy="30480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>
              <a:lnSpc>
                <a:spcPct val="59300"/>
              </a:lnSpc>
              <a:spcBef>
                <a:spcPts val="630"/>
              </a:spcBef>
            </a:pPr>
            <a:r>
              <a:rPr sz="1800" spc="-1439" baseline="16203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m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baseline="16203" dirty="0">
                <a:latin typeface="Calibri"/>
                <a:cs typeface="Calibri"/>
              </a:rPr>
              <a:t>a</a:t>
            </a:r>
            <a:r>
              <a:rPr sz="1800" spc="-2302" baseline="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baseline="16203" dirty="0">
                <a:latin typeface="Calibri"/>
                <a:cs typeface="Calibri"/>
              </a:rPr>
              <a:t>a</a:t>
            </a:r>
            <a:r>
              <a:rPr sz="1800" spc="-2302" baseline="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ama 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800" spc="-300" baseline="23148" dirty="0">
                <a:latin typeface="Calibri"/>
                <a:cs typeface="Calibri"/>
              </a:rPr>
              <a:t>N</a:t>
            </a:r>
            <a:r>
              <a:rPr sz="1200" spc="-555" dirty="0">
                <a:latin typeface="Calibri"/>
                <a:cs typeface="Calibri"/>
              </a:rPr>
              <a:t>SSSSSSSSSSSSS</a:t>
            </a:r>
            <a:r>
              <a:rPr sz="1200" spc="-350" dirty="0">
                <a:latin typeface="Calibri"/>
                <a:cs typeface="Calibri"/>
              </a:rPr>
              <a:t>S</a:t>
            </a:r>
            <a:r>
              <a:rPr sz="1800" baseline="23148" dirty="0">
                <a:latin typeface="Calibri"/>
                <a:cs typeface="Calibri"/>
              </a:rPr>
              <a:t>am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spc="-1162" baseline="23148" dirty="0">
                <a:latin typeface="Calibri"/>
                <a:cs typeface="Calibri"/>
              </a:rPr>
              <a:t>N</a:t>
            </a:r>
            <a:r>
              <a:rPr sz="1800" baseline="23148" dirty="0">
                <a:latin typeface="Calibri"/>
                <a:cs typeface="Calibri"/>
              </a:rPr>
              <a:t>Nama</a:t>
            </a:r>
            <a:endParaRPr sz="1800" baseline="23148">
              <a:latin typeface="Calibri"/>
              <a:cs typeface="Calibri"/>
            </a:endParaRPr>
          </a:p>
        </p:txBody>
      </p:sp>
      <p:sp>
        <p:nvSpPr>
          <p:cNvPr id="298" name="object 298"/>
          <p:cNvSpPr txBox="1"/>
          <p:nvPr/>
        </p:nvSpPr>
        <p:spPr>
          <a:xfrm>
            <a:off x="6739763" y="4482084"/>
            <a:ext cx="121920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800" baseline="-16203" dirty="0">
                <a:latin typeface="Calibri"/>
                <a:cs typeface="Calibri"/>
              </a:rPr>
              <a:t>As</a:t>
            </a:r>
            <a:r>
              <a:rPr sz="1800" spc="-2160" baseline="-16203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40" dirty="0">
                <a:latin typeface="Calibri"/>
                <a:cs typeface="Calibri"/>
              </a:rPr>
              <a:t>s</a:t>
            </a:r>
            <a:r>
              <a:rPr sz="1200" spc="-390" dirty="0">
                <a:latin typeface="Calibri"/>
                <a:cs typeface="Calibri"/>
              </a:rPr>
              <a:t>t</a:t>
            </a:r>
            <a:r>
              <a:rPr sz="1200" spc="-405" dirty="0">
                <a:latin typeface="Calibri"/>
                <a:cs typeface="Calibri"/>
              </a:rPr>
              <a:t>ttttt</a:t>
            </a:r>
            <a:r>
              <a:rPr sz="1200" spc="-150" dirty="0">
                <a:latin typeface="Calibri"/>
                <a:cs typeface="Calibri"/>
              </a:rPr>
              <a:t>t</a:t>
            </a:r>
            <a:r>
              <a:rPr sz="1800" spc="-705" baseline="-16203" dirty="0">
                <a:latin typeface="Calibri"/>
                <a:cs typeface="Calibri"/>
              </a:rPr>
              <a:t>s</a:t>
            </a:r>
            <a:r>
              <a:rPr sz="1800" baseline="-16203" dirty="0">
                <a:latin typeface="Calibri"/>
                <a:cs typeface="Calibri"/>
              </a:rPr>
              <a:t>As</a:t>
            </a:r>
            <a:r>
              <a:rPr sz="1800" spc="-1964" baseline="-16203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600" dirty="0">
                <a:latin typeface="Calibri"/>
                <a:cs typeface="Calibri"/>
              </a:rPr>
              <a:t>e</a:t>
            </a:r>
            <a:r>
              <a:rPr sz="1200" spc="-35" dirty="0">
                <a:latin typeface="Calibri"/>
                <a:cs typeface="Calibri"/>
              </a:rPr>
              <a:t>n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490" dirty="0">
                <a:latin typeface="Calibri"/>
                <a:cs typeface="Calibri"/>
              </a:rPr>
              <a:t>e</a:t>
            </a:r>
            <a:r>
              <a:rPr sz="1800" baseline="-16203" dirty="0">
                <a:latin typeface="Calibri"/>
                <a:cs typeface="Calibri"/>
              </a:rPr>
              <a:t>As</a:t>
            </a:r>
            <a:r>
              <a:rPr sz="1800" spc="-2160" baseline="-16203" dirty="0">
                <a:latin typeface="Calibri"/>
                <a:cs typeface="Calibri"/>
              </a:rPr>
              <a:t>i</a:t>
            </a:r>
            <a:r>
              <a:rPr sz="1800" spc="30" baseline="-16203" dirty="0">
                <a:latin typeface="Calibri"/>
                <a:cs typeface="Calibri"/>
              </a:rPr>
              <a:t>s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50" dirty="0">
                <a:latin typeface="Calibri"/>
                <a:cs typeface="Calibri"/>
              </a:rPr>
              <a:t>e</a:t>
            </a:r>
            <a:r>
              <a:rPr sz="1800" spc="-705" baseline="-16203" dirty="0">
                <a:latin typeface="Calibri"/>
                <a:cs typeface="Calibri"/>
              </a:rPr>
              <a:t>s</a:t>
            </a:r>
            <a:r>
              <a:rPr sz="1800" baseline="-16203" dirty="0">
                <a:latin typeface="Calibri"/>
                <a:cs typeface="Calibri"/>
              </a:rPr>
              <a:t>As</a:t>
            </a:r>
            <a:r>
              <a:rPr sz="1800" spc="-1785" baseline="-16203" dirty="0">
                <a:latin typeface="Calibri"/>
                <a:cs typeface="Calibri"/>
              </a:rPr>
              <a:t>i</a:t>
            </a:r>
            <a:r>
              <a:rPr sz="1200" spc="-600" dirty="0">
                <a:latin typeface="Calibri"/>
                <a:cs typeface="Calibri"/>
              </a:rPr>
              <a:t>e</a:t>
            </a:r>
            <a:r>
              <a:rPr sz="1200" spc="-3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1235" dirty="0">
                <a:latin typeface="Calibri"/>
                <a:cs typeface="Calibri"/>
              </a:rPr>
              <a:t>n</a:t>
            </a:r>
            <a:r>
              <a:rPr sz="1200" spc="-45" dirty="0">
                <a:latin typeface="Calibri"/>
                <a:cs typeface="Calibri"/>
              </a:rPr>
              <a:t>n</a:t>
            </a:r>
            <a:r>
              <a:rPr sz="1800" spc="-705" baseline="-16203" dirty="0">
                <a:latin typeface="Calibri"/>
                <a:cs typeface="Calibri"/>
              </a:rPr>
              <a:t>s</a:t>
            </a:r>
            <a:r>
              <a:rPr sz="1800" baseline="-16203" dirty="0">
                <a:latin typeface="Calibri"/>
                <a:cs typeface="Calibri"/>
              </a:rPr>
              <a:t>As</a:t>
            </a:r>
            <a:r>
              <a:rPr sz="1800" spc="-1192" baseline="-16203" dirty="0">
                <a:latin typeface="Calibri"/>
                <a:cs typeface="Calibri"/>
              </a:rPr>
              <a:t>i</a:t>
            </a:r>
            <a:r>
              <a:rPr sz="1200" spc="-355" dirty="0">
                <a:latin typeface="Calibri"/>
                <a:cs typeface="Calibri"/>
              </a:rPr>
              <a:t>M</a:t>
            </a:r>
            <a:r>
              <a:rPr sz="1200" spc="-1030" dirty="0">
                <a:latin typeface="Calibri"/>
                <a:cs typeface="Calibri"/>
              </a:rPr>
              <a:t>iMMMMM</a:t>
            </a:r>
            <a:r>
              <a:rPr sz="1200" spc="-355" dirty="0">
                <a:latin typeface="Calibri"/>
                <a:cs typeface="Calibri"/>
              </a:rPr>
              <a:t>M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80" dirty="0">
                <a:latin typeface="Calibri"/>
                <a:cs typeface="Calibri"/>
              </a:rPr>
              <a:t>ii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515" dirty="0">
                <a:latin typeface="Calibri"/>
                <a:cs typeface="Calibri"/>
              </a:rPr>
              <a:t>n</a:t>
            </a:r>
            <a:r>
              <a:rPr sz="1800" spc="-705" baseline="-16203" dirty="0">
                <a:latin typeface="Calibri"/>
                <a:cs typeface="Calibri"/>
              </a:rPr>
              <a:t>s</a:t>
            </a:r>
            <a:r>
              <a:rPr sz="1800" baseline="-16203" dirty="0">
                <a:latin typeface="Calibri"/>
                <a:cs typeface="Calibri"/>
              </a:rPr>
              <a:t>As</a:t>
            </a:r>
            <a:r>
              <a:rPr sz="1800" spc="-1927" baseline="-16203" dirty="0">
                <a:latin typeface="Calibri"/>
                <a:cs typeface="Calibri"/>
              </a:rPr>
              <a:t>i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360" dirty="0">
                <a:latin typeface="Calibri"/>
                <a:cs typeface="Calibri"/>
              </a:rPr>
              <a:t>ma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420" dirty="0">
                <a:latin typeface="Calibri"/>
                <a:cs typeface="Calibri"/>
              </a:rPr>
              <a:t>r</a:t>
            </a:r>
            <a:r>
              <a:rPr sz="1200" spc="-495" dirty="0">
                <a:latin typeface="Calibri"/>
                <a:cs typeface="Calibri"/>
              </a:rPr>
              <a:t>m</a:t>
            </a:r>
            <a:r>
              <a:rPr sz="1800" spc="-705" baseline="-16203" dirty="0">
                <a:latin typeface="Calibri"/>
                <a:cs typeface="Calibri"/>
              </a:rPr>
              <a:t>s</a:t>
            </a:r>
            <a:r>
              <a:rPr sz="1800" spc="-839" baseline="-16203" dirty="0">
                <a:latin typeface="Calibri"/>
                <a:cs typeface="Calibri"/>
              </a:rPr>
              <a:t>A</a:t>
            </a:r>
            <a:r>
              <a:rPr sz="1200" spc="-360" dirty="0">
                <a:latin typeface="Calibri"/>
                <a:cs typeface="Calibri"/>
              </a:rPr>
              <a:t>ar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9" name="object 299"/>
          <p:cNvSpPr txBox="1"/>
          <p:nvPr/>
        </p:nvSpPr>
        <p:spPr>
          <a:xfrm>
            <a:off x="9460738" y="4438141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5</a:t>
            </a:r>
            <a:r>
              <a:rPr sz="1800" baseline="-16203" dirty="0">
                <a:latin typeface="Calibri"/>
                <a:cs typeface="Calibri"/>
              </a:rPr>
              <a:t>3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5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3,</a:t>
            </a:r>
            <a:r>
              <a:rPr sz="1800" spc="-1807" baseline="-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5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5</a:t>
            </a:r>
            <a:r>
              <a:rPr sz="1200" spc="-620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3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3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3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3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3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0" name="object 300"/>
          <p:cNvSpPr txBox="1"/>
          <p:nvPr/>
        </p:nvSpPr>
        <p:spPr>
          <a:xfrm>
            <a:off x="5521197" y="4634484"/>
            <a:ext cx="23304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200" spc="-610" dirty="0">
                <a:latin typeface="Calibri"/>
                <a:cs typeface="Calibri"/>
              </a:rPr>
              <a:t>2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02</a:t>
            </a:r>
            <a:r>
              <a:rPr sz="1800" spc="-914" baseline="-16203" dirty="0">
                <a:latin typeface="Calibri"/>
                <a:cs typeface="Calibri"/>
              </a:rPr>
              <a:t>1</a:t>
            </a:r>
            <a:r>
              <a:rPr sz="1800" spc="7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1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800" spc="7" baseline="-23148" dirty="0">
                <a:latin typeface="Calibri"/>
                <a:cs typeface="Calibri"/>
              </a:rPr>
              <a:t>2</a:t>
            </a:r>
            <a:r>
              <a:rPr sz="1800" spc="-1837" baseline="-23148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2</a:t>
            </a:r>
            <a:r>
              <a:rPr sz="1200" spc="5" dirty="0">
                <a:latin typeface="Calibri"/>
                <a:cs typeface="Calibri"/>
              </a:rPr>
              <a:t>2</a:t>
            </a:r>
            <a:r>
              <a:rPr sz="120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1" name="object 301"/>
          <p:cNvSpPr txBox="1"/>
          <p:nvPr/>
        </p:nvSpPr>
        <p:spPr>
          <a:xfrm>
            <a:off x="5799454" y="4634484"/>
            <a:ext cx="687070" cy="30480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>
              <a:lnSpc>
                <a:spcPct val="59500"/>
              </a:lnSpc>
              <a:spcBef>
                <a:spcPts val="625"/>
              </a:spcBef>
            </a:pPr>
            <a:r>
              <a:rPr sz="1800" baseline="16203" dirty="0">
                <a:latin typeface="Calibri"/>
                <a:cs typeface="Calibri"/>
              </a:rPr>
              <a:t>a</a:t>
            </a:r>
            <a:r>
              <a:rPr sz="1800" spc="-2302" baseline="16203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Na</a:t>
            </a:r>
            <a:r>
              <a:rPr sz="1200" spc="-780" dirty="0">
                <a:latin typeface="Calibri"/>
                <a:cs typeface="Calibri"/>
              </a:rPr>
              <a:t>m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baseline="16203" dirty="0">
                <a:latin typeface="Calibri"/>
                <a:cs typeface="Calibri"/>
              </a:rPr>
              <a:t>a</a:t>
            </a:r>
            <a:r>
              <a:rPr sz="1800" spc="-1132" baseline="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spc="-20" dirty="0">
                <a:latin typeface="Calibri"/>
                <a:cs typeface="Calibri"/>
              </a:rPr>
              <a:t>N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spc="-832" baseline="16203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N m</a:t>
            </a:r>
            <a:r>
              <a:rPr sz="1200" spc="-1535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Na</a:t>
            </a:r>
            <a:r>
              <a:rPr sz="1800" spc="-1170" baseline="23148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TTTTTTTTTTTTT</a:t>
            </a:r>
            <a:r>
              <a:rPr sz="1200" spc="35" dirty="0">
                <a:latin typeface="Calibri"/>
                <a:cs typeface="Calibri"/>
              </a:rPr>
              <a:t>T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am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</a:t>
            </a:r>
            <a:endParaRPr sz="1800" baseline="23148">
              <a:latin typeface="Calibri"/>
              <a:cs typeface="Calibri"/>
            </a:endParaRPr>
          </a:p>
        </p:txBody>
      </p:sp>
      <p:sp>
        <p:nvSpPr>
          <p:cNvPr id="302" name="object 302"/>
          <p:cNvSpPr txBox="1"/>
          <p:nvPr/>
        </p:nvSpPr>
        <p:spPr>
          <a:xfrm>
            <a:off x="6739763" y="4634484"/>
            <a:ext cx="1217930" cy="24066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24400"/>
              </a:lnSpc>
              <a:spcBef>
                <a:spcPts val="5"/>
              </a:spcBef>
            </a:pP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-745" dirty="0">
                <a:latin typeface="Calibri"/>
                <a:cs typeface="Calibri"/>
              </a:rPr>
              <a:t>i</a:t>
            </a:r>
            <a:r>
              <a:rPr sz="1800" spc="-540" baseline="16203" dirty="0">
                <a:latin typeface="Calibri"/>
                <a:cs typeface="Calibri"/>
              </a:rPr>
              <a:t>m</a:t>
            </a:r>
            <a:r>
              <a:rPr sz="1800" spc="-652" baseline="16203" dirty="0">
                <a:latin typeface="Calibri"/>
                <a:cs typeface="Calibri"/>
              </a:rPr>
              <a:t>a</a:t>
            </a:r>
            <a:r>
              <a:rPr sz="1200" spc="-400" dirty="0">
                <a:latin typeface="Calibri"/>
                <a:cs typeface="Calibri"/>
              </a:rPr>
              <a:t>s</a:t>
            </a:r>
            <a:r>
              <a:rPr sz="1800" spc="-630" baseline="16203" dirty="0">
                <a:latin typeface="Calibri"/>
                <a:cs typeface="Calibri"/>
              </a:rPr>
              <a:t>r</a:t>
            </a:r>
            <a:r>
              <a:rPr sz="1800" spc="-419" baseline="16203" dirty="0">
                <a:latin typeface="Calibri"/>
                <a:cs typeface="Calibri"/>
              </a:rPr>
              <a:t>i</a:t>
            </a:r>
            <a:r>
              <a:rPr sz="1800" spc="-900" baseline="16203" dirty="0">
                <a:latin typeface="Calibri"/>
                <a:cs typeface="Calibri"/>
              </a:rPr>
              <a:t>m</a:t>
            </a:r>
            <a:r>
              <a:rPr sz="1200" spc="-405" dirty="0">
                <a:latin typeface="Calibri"/>
                <a:cs typeface="Calibri"/>
              </a:rPr>
              <a:t>tttttt</a:t>
            </a:r>
            <a:r>
              <a:rPr sz="1200" spc="-165" dirty="0">
                <a:latin typeface="Calibri"/>
                <a:cs typeface="Calibri"/>
              </a:rPr>
              <a:t>t</a:t>
            </a:r>
            <a:r>
              <a:rPr sz="1800" spc="-652" baseline="16203" dirty="0">
                <a:latin typeface="Calibri"/>
                <a:cs typeface="Calibri"/>
              </a:rPr>
              <a:t>a</a:t>
            </a:r>
            <a:r>
              <a:rPr sz="1200" spc="-530" dirty="0">
                <a:latin typeface="Calibri"/>
                <a:cs typeface="Calibri"/>
              </a:rPr>
              <a:t>e</a:t>
            </a:r>
            <a:r>
              <a:rPr sz="1800" spc="-630" baseline="16203" dirty="0">
                <a:latin typeface="Calibri"/>
                <a:cs typeface="Calibri"/>
              </a:rPr>
              <a:t>r</a:t>
            </a:r>
            <a:r>
              <a:rPr sz="1800" spc="-419" baseline="16203" dirty="0">
                <a:latin typeface="Calibri"/>
                <a:cs typeface="Calibri"/>
              </a:rPr>
              <a:t>i</a:t>
            </a:r>
            <a:r>
              <a:rPr sz="1800" spc="-652" baseline="16203" dirty="0">
                <a:latin typeface="Calibri"/>
                <a:cs typeface="Calibri"/>
              </a:rPr>
              <a:t>m</a:t>
            </a:r>
            <a:r>
              <a:rPr sz="1200" spc="-600" dirty="0">
                <a:latin typeface="Calibri"/>
                <a:cs typeface="Calibri"/>
              </a:rPr>
              <a:t>e</a:t>
            </a:r>
            <a:r>
              <a:rPr sz="1200" spc="-560" dirty="0">
                <a:latin typeface="Calibri"/>
                <a:cs typeface="Calibri"/>
              </a:rPr>
              <a:t>n</a:t>
            </a:r>
            <a:r>
              <a:rPr sz="1800" spc="-540" baseline="16203" dirty="0">
                <a:latin typeface="Calibri"/>
                <a:cs typeface="Calibri"/>
              </a:rPr>
              <a:t>a</a:t>
            </a:r>
            <a:r>
              <a:rPr sz="1800" spc="-419" baseline="16203" dirty="0">
                <a:latin typeface="Calibri"/>
                <a:cs typeface="Calibri"/>
              </a:rPr>
              <a:t>i</a:t>
            </a:r>
            <a:r>
              <a:rPr sz="1800" spc="-630" baseline="16203" dirty="0">
                <a:latin typeface="Calibri"/>
                <a:cs typeface="Calibri"/>
              </a:rPr>
              <a:t>r</a:t>
            </a:r>
            <a:r>
              <a:rPr sz="1800" spc="-975" baseline="16203" dirty="0">
                <a:latin typeface="Calibri"/>
                <a:cs typeface="Calibri"/>
              </a:rPr>
              <a:t>m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310" dirty="0">
                <a:latin typeface="Calibri"/>
                <a:cs typeface="Calibri"/>
              </a:rPr>
              <a:t>e</a:t>
            </a:r>
            <a:r>
              <a:rPr sz="1800" spc="-540" baseline="16203" dirty="0">
                <a:latin typeface="Calibri"/>
                <a:cs typeface="Calibri"/>
              </a:rPr>
              <a:t>a</a:t>
            </a:r>
            <a:r>
              <a:rPr sz="1800" spc="-630" baseline="16203" dirty="0">
                <a:latin typeface="Calibri"/>
                <a:cs typeface="Calibri"/>
              </a:rPr>
              <a:t>r</a:t>
            </a:r>
            <a:r>
              <a:rPr sz="1800" spc="-419" baseline="16203" dirty="0">
                <a:latin typeface="Calibri"/>
                <a:cs typeface="Calibri"/>
              </a:rPr>
              <a:t>i</a:t>
            </a:r>
            <a:r>
              <a:rPr sz="1800" spc="-1297" baseline="16203" dirty="0">
                <a:latin typeface="Calibri"/>
                <a:cs typeface="Calibri"/>
              </a:rPr>
              <a:t>m</a:t>
            </a:r>
            <a:r>
              <a:rPr sz="1200" spc="-600" dirty="0">
                <a:latin typeface="Calibri"/>
                <a:cs typeface="Calibri"/>
              </a:rPr>
              <a:t>e</a:t>
            </a:r>
            <a:r>
              <a:rPr sz="1200" spc="-130" dirty="0">
                <a:latin typeface="Calibri"/>
                <a:cs typeface="Calibri"/>
              </a:rPr>
              <a:t>n</a:t>
            </a:r>
            <a:r>
              <a:rPr sz="1800" spc="-719" baseline="16203" dirty="0">
                <a:latin typeface="Calibri"/>
                <a:cs typeface="Calibri"/>
              </a:rPr>
              <a:t>a</a:t>
            </a:r>
            <a:r>
              <a:rPr sz="1200" spc="-600" dirty="0">
                <a:latin typeface="Calibri"/>
                <a:cs typeface="Calibri"/>
              </a:rPr>
              <a:t>e</a:t>
            </a:r>
            <a:r>
              <a:rPr sz="1200" spc="-515" dirty="0">
                <a:latin typeface="Calibri"/>
                <a:cs typeface="Calibri"/>
              </a:rPr>
              <a:t>n</a:t>
            </a:r>
            <a:r>
              <a:rPr sz="1800" spc="-540" baseline="16203" dirty="0">
                <a:latin typeface="Calibri"/>
                <a:cs typeface="Calibri"/>
              </a:rPr>
              <a:t>r</a:t>
            </a:r>
            <a:r>
              <a:rPr sz="1800" spc="-825" baseline="16203" dirty="0">
                <a:latin typeface="Calibri"/>
                <a:cs typeface="Calibri"/>
              </a:rPr>
              <a:t>kkkkk</a:t>
            </a:r>
            <a:r>
              <a:rPr sz="1800" spc="-682" baseline="16203" dirty="0">
                <a:latin typeface="Calibri"/>
                <a:cs typeface="Calibri"/>
              </a:rPr>
              <a:t>k</a:t>
            </a:r>
            <a:r>
              <a:rPr sz="1800" spc="-900" baseline="16203" dirty="0">
                <a:latin typeface="Calibri"/>
                <a:cs typeface="Calibri"/>
              </a:rPr>
              <a:t>eeeee</a:t>
            </a:r>
            <a:r>
              <a:rPr sz="1800" spc="-885" baseline="16203" dirty="0">
                <a:latin typeface="Calibri"/>
                <a:cs typeface="Calibri"/>
              </a:rPr>
              <a:t>e</a:t>
            </a:r>
            <a:r>
              <a:rPr sz="1800" spc="-577" baseline="16203" dirty="0">
                <a:latin typeface="Calibri"/>
                <a:cs typeface="Calibri"/>
              </a:rPr>
              <a:t>e</a:t>
            </a:r>
            <a:r>
              <a:rPr sz="1800" spc="-607" baseline="16203" dirty="0">
                <a:latin typeface="Calibri"/>
                <a:cs typeface="Calibri"/>
              </a:rPr>
              <a:t>tttttt</a:t>
            </a:r>
            <a:r>
              <a:rPr sz="1800" spc="-465" baseline="16203" dirty="0">
                <a:latin typeface="Calibri"/>
                <a:cs typeface="Calibri"/>
              </a:rPr>
              <a:t>t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1030" dirty="0">
                <a:latin typeface="Calibri"/>
                <a:cs typeface="Calibri"/>
              </a:rPr>
              <a:t>MMMMMM</a:t>
            </a:r>
            <a:r>
              <a:rPr sz="1200" spc="-380" dirty="0">
                <a:latin typeface="Calibri"/>
                <a:cs typeface="Calibri"/>
              </a:rPr>
              <a:t>M</a:t>
            </a:r>
            <a:r>
              <a:rPr sz="1200" spc="-635" dirty="0">
                <a:latin typeface="Calibri"/>
                <a:cs typeface="Calibri"/>
              </a:rPr>
              <a:t>nn</a:t>
            </a:r>
            <a:r>
              <a:rPr sz="1200" spc="-280" dirty="0">
                <a:latin typeface="Calibri"/>
                <a:cs typeface="Calibri"/>
              </a:rPr>
              <a:t>ii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25" dirty="0">
                <a:latin typeface="Calibri"/>
                <a:cs typeface="Calibri"/>
              </a:rPr>
              <a:t>i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385" dirty="0">
                <a:latin typeface="Calibri"/>
                <a:cs typeface="Calibri"/>
              </a:rPr>
              <a:t>mar</a:t>
            </a:r>
            <a:r>
              <a:rPr sz="1200" spc="-550" dirty="0">
                <a:latin typeface="Calibri"/>
                <a:cs typeface="Calibri"/>
              </a:rPr>
              <a:t>k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385" dirty="0">
                <a:latin typeface="Calibri"/>
                <a:cs typeface="Calibri"/>
              </a:rPr>
              <a:t>mar</a:t>
            </a:r>
            <a:r>
              <a:rPr sz="1200" spc="-550" dirty="0">
                <a:latin typeface="Calibri"/>
                <a:cs typeface="Calibri"/>
              </a:rPr>
              <a:t>k</a:t>
            </a:r>
            <a:r>
              <a:rPr sz="1200" spc="-280" dirty="0">
                <a:latin typeface="Calibri"/>
                <a:cs typeface="Calibri"/>
              </a:rPr>
              <a:t>im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4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4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4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4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55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4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575" dirty="0">
                <a:solidFill>
                  <a:srgbClr val="FFFFFF"/>
                </a:solidFill>
                <a:latin typeface="Calibri"/>
                <a:cs typeface="Calibri"/>
              </a:rPr>
              <a:t>aaaaaa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Calibri"/>
                <a:cs typeface="Calibri"/>
              </a:rPr>
              <a:t>ffffff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3" name="object 303"/>
          <p:cNvSpPr txBox="1"/>
          <p:nvPr/>
        </p:nvSpPr>
        <p:spPr>
          <a:xfrm>
            <a:off x="9460738" y="4634484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3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3</a:t>
            </a:r>
            <a:r>
              <a:rPr sz="1800" spc="-1372" baseline="-16203" dirty="0">
                <a:latin typeface="Calibri"/>
                <a:cs typeface="Calibri"/>
              </a:rPr>
              <a:t>,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10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1220" dirty="0">
                <a:latin typeface="Calibri"/>
                <a:cs typeface="Calibri"/>
              </a:rPr>
              <a:t>0</a:t>
            </a:r>
            <a:r>
              <a:rPr sz="1200" spc="-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3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3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3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3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3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4" name="object 304"/>
          <p:cNvSpPr txBox="1"/>
          <p:nvPr/>
        </p:nvSpPr>
        <p:spPr>
          <a:xfrm>
            <a:off x="5521197" y="4830445"/>
            <a:ext cx="233045" cy="30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70"/>
              </a:lnSpc>
            </a:pPr>
            <a:r>
              <a:rPr sz="1200" spc="-610" dirty="0">
                <a:latin typeface="Calibri"/>
                <a:cs typeface="Calibri"/>
              </a:rPr>
              <a:t>2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12</a:t>
            </a:r>
            <a:r>
              <a:rPr sz="1800" spc="-914" baseline="-16203" dirty="0">
                <a:latin typeface="Calibri"/>
                <a:cs typeface="Calibri"/>
              </a:rPr>
              <a:t>2</a:t>
            </a:r>
            <a:r>
              <a:rPr sz="1800" spc="7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1</a:t>
            </a:r>
            <a:r>
              <a:rPr sz="1800" baseline="-16203" dirty="0">
                <a:latin typeface="Calibri"/>
                <a:cs typeface="Calibri"/>
              </a:rPr>
              <a:t>2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70"/>
              </a:lnSpc>
            </a:pPr>
            <a:r>
              <a:rPr sz="1800" spc="7" baseline="-23148" dirty="0">
                <a:latin typeface="Calibri"/>
                <a:cs typeface="Calibri"/>
              </a:rPr>
              <a:t>2</a:t>
            </a:r>
            <a:r>
              <a:rPr sz="1800" spc="-1837" baseline="-23148" dirty="0">
                <a:latin typeface="Calibri"/>
                <a:cs typeface="Calibri"/>
              </a:rPr>
              <a:t>1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3</a:t>
            </a:r>
            <a:r>
              <a:rPr sz="1200" spc="5" dirty="0">
                <a:latin typeface="Calibri"/>
                <a:cs typeface="Calibri"/>
              </a:rPr>
              <a:t>2</a:t>
            </a:r>
            <a:r>
              <a:rPr sz="1200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5" name="object 305"/>
          <p:cNvSpPr txBox="1"/>
          <p:nvPr/>
        </p:nvSpPr>
        <p:spPr>
          <a:xfrm>
            <a:off x="5799454" y="4830445"/>
            <a:ext cx="585470" cy="30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775" dirty="0">
                <a:latin typeface="Calibri"/>
                <a:cs typeface="Calibri"/>
              </a:rPr>
              <a:t>N</a:t>
            </a:r>
            <a:r>
              <a:rPr sz="1800" spc="-270" baseline="-16203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355" dirty="0">
                <a:latin typeface="Calibri"/>
                <a:cs typeface="Calibri"/>
              </a:rPr>
              <a:t>m</a:t>
            </a:r>
            <a:r>
              <a:rPr sz="1800" spc="-862" baseline="-16203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270" baseline="-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355" dirty="0">
                <a:latin typeface="Calibri"/>
                <a:cs typeface="Calibri"/>
              </a:rPr>
              <a:t>m</a:t>
            </a:r>
            <a:r>
              <a:rPr sz="1800" spc="-862" baseline="-16203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270" baseline="-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spc="-395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a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5" dirty="0">
                <a:latin typeface="Calibri"/>
                <a:cs typeface="Calibri"/>
              </a:rPr>
              <a:t>m</a:t>
            </a:r>
            <a:r>
              <a:rPr sz="1200" spc="-1540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Na</a:t>
            </a:r>
            <a:r>
              <a:rPr sz="1800" spc="-1170" baseline="23148" dirty="0">
                <a:latin typeface="Calibri"/>
                <a:cs typeface="Calibri"/>
              </a:rPr>
              <a:t>m</a:t>
            </a:r>
            <a:r>
              <a:rPr sz="1200" spc="-775" dirty="0">
                <a:latin typeface="Calibri"/>
                <a:cs typeface="Calibri"/>
              </a:rPr>
              <a:t>UUUUUUUUUUUUU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am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</a:t>
            </a:r>
            <a:endParaRPr sz="1800" baseline="23148">
              <a:latin typeface="Calibri"/>
              <a:cs typeface="Calibri"/>
            </a:endParaRPr>
          </a:p>
        </p:txBody>
      </p:sp>
      <p:sp>
        <p:nvSpPr>
          <p:cNvPr id="306" name="object 306"/>
          <p:cNvSpPr txBox="1"/>
          <p:nvPr/>
        </p:nvSpPr>
        <p:spPr>
          <a:xfrm>
            <a:off x="6739763" y="4830445"/>
            <a:ext cx="821055" cy="23177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9000"/>
              </a:lnSpc>
            </a:pPr>
            <a:r>
              <a:rPr sz="1200" spc="-69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577" baseline="16203" dirty="0">
                <a:latin typeface="Calibri"/>
                <a:cs typeface="Calibri"/>
              </a:rPr>
              <a:t>ar</a:t>
            </a:r>
            <a:r>
              <a:rPr sz="1800" spc="-825" baseline="16203" dirty="0">
                <a:latin typeface="Calibri"/>
                <a:cs typeface="Calibri"/>
              </a:rPr>
              <a:t>k</a:t>
            </a:r>
            <a:r>
              <a:rPr sz="1800" spc="-419" baseline="16203" dirty="0">
                <a:latin typeface="Calibri"/>
                <a:cs typeface="Calibri"/>
              </a:rPr>
              <a:t>i</a:t>
            </a:r>
            <a:r>
              <a:rPr sz="1800" spc="-989" baseline="16203" dirty="0">
                <a:latin typeface="Calibri"/>
                <a:cs typeface="Calibri"/>
              </a:rPr>
              <a:t>m</a:t>
            </a:r>
            <a:r>
              <a:rPr sz="1200" spc="-69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spc="-27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spc="-577" baseline="16203" dirty="0">
                <a:latin typeface="Calibri"/>
                <a:cs typeface="Calibri"/>
              </a:rPr>
              <a:t>ar</a:t>
            </a:r>
            <a:r>
              <a:rPr sz="1800" spc="-419" baseline="16203" dirty="0">
                <a:latin typeface="Calibri"/>
                <a:cs typeface="Calibri"/>
              </a:rPr>
              <a:t>i</a:t>
            </a:r>
            <a:r>
              <a:rPr sz="1800" spc="-825" baseline="16203" dirty="0">
                <a:latin typeface="Calibri"/>
                <a:cs typeface="Calibri"/>
              </a:rPr>
              <a:t>k</a:t>
            </a:r>
            <a:r>
              <a:rPr sz="1800" spc="-1402" baseline="16203" dirty="0">
                <a:latin typeface="Calibri"/>
                <a:cs typeface="Calibri"/>
              </a:rPr>
              <a:t>m</a:t>
            </a:r>
            <a:r>
              <a:rPr sz="1200" spc="-69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200" spc="-69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spc="-52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spc="-577" baseline="16203" dirty="0">
                <a:latin typeface="Calibri"/>
                <a:cs typeface="Calibri"/>
              </a:rPr>
              <a:t>a</a:t>
            </a:r>
            <a:r>
              <a:rPr sz="1800" spc="-630" baseline="16203" dirty="0">
                <a:latin typeface="Calibri"/>
                <a:cs typeface="Calibri"/>
              </a:rPr>
              <a:t>r</a:t>
            </a:r>
            <a:r>
              <a:rPr sz="1800" spc="-419" baseline="16203" dirty="0">
                <a:latin typeface="Calibri"/>
                <a:cs typeface="Calibri"/>
              </a:rPr>
              <a:t>i</a:t>
            </a:r>
            <a:r>
              <a:rPr sz="1800" spc="-975" baseline="16203" dirty="0">
                <a:latin typeface="Calibri"/>
                <a:cs typeface="Calibri"/>
              </a:rPr>
              <a:t>m</a:t>
            </a:r>
            <a:r>
              <a:rPr sz="1200" spc="-69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spc="-28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spc="-577" baseline="16203" dirty="0">
                <a:latin typeface="Calibri"/>
                <a:cs typeface="Calibri"/>
              </a:rPr>
              <a:t>ar</a:t>
            </a:r>
            <a:r>
              <a:rPr sz="1800" spc="-419" baseline="16203" dirty="0">
                <a:latin typeface="Calibri"/>
                <a:cs typeface="Calibri"/>
              </a:rPr>
              <a:t>i</a:t>
            </a:r>
            <a:r>
              <a:rPr sz="1800" spc="-825" baseline="16203" dirty="0">
                <a:latin typeface="Calibri"/>
                <a:cs typeface="Calibri"/>
              </a:rPr>
              <a:t>k</a:t>
            </a:r>
            <a:r>
              <a:rPr sz="1800" spc="-1387" baseline="16203" dirty="0">
                <a:latin typeface="Calibri"/>
                <a:cs typeface="Calibri"/>
              </a:rPr>
              <a:t>m</a:t>
            </a:r>
            <a:r>
              <a:rPr sz="1200" spc="-55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200" spc="-17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spc="-69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spc="-53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spc="-577" baseline="16203" dirty="0">
                <a:latin typeface="Calibri"/>
                <a:cs typeface="Calibri"/>
              </a:rPr>
              <a:t>ar</a:t>
            </a:r>
            <a:r>
              <a:rPr sz="1800" spc="-825" baseline="16203" dirty="0">
                <a:latin typeface="Calibri"/>
                <a:cs typeface="Calibri"/>
              </a:rPr>
              <a:t>k</a:t>
            </a:r>
            <a:r>
              <a:rPr sz="1800" spc="-697" baseline="16203" dirty="0">
                <a:latin typeface="Calibri"/>
                <a:cs typeface="Calibri"/>
              </a:rPr>
              <a:t>k</a:t>
            </a:r>
            <a:r>
              <a:rPr sz="1800" spc="-900" baseline="16203" dirty="0">
                <a:latin typeface="Calibri"/>
                <a:cs typeface="Calibri"/>
              </a:rPr>
              <a:t>eeeeee</a:t>
            </a:r>
            <a:r>
              <a:rPr sz="1800" spc="-615" baseline="16203" dirty="0">
                <a:latin typeface="Calibri"/>
                <a:cs typeface="Calibri"/>
              </a:rPr>
              <a:t>e</a:t>
            </a:r>
            <a:r>
              <a:rPr sz="1800" spc="-607" baseline="16203" dirty="0">
                <a:latin typeface="Calibri"/>
                <a:cs typeface="Calibri"/>
              </a:rPr>
              <a:t>tttttt</a:t>
            </a:r>
            <a:r>
              <a:rPr sz="1800" spc="-585" baseline="16203" dirty="0">
                <a:latin typeface="Calibri"/>
                <a:cs typeface="Calibri"/>
              </a:rPr>
              <a:t>t</a:t>
            </a:r>
            <a:r>
              <a:rPr sz="1200" spc="-21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200" spc="-635" dirty="0">
                <a:solidFill>
                  <a:srgbClr val="FFFFFF"/>
                </a:solidFill>
                <a:latin typeface="Calibri"/>
                <a:cs typeface="Calibri"/>
              </a:rPr>
              <a:t>uuuuuu</a:t>
            </a:r>
            <a:r>
              <a:rPr sz="1200" spc="-16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200" spc="-635" dirty="0">
                <a:solidFill>
                  <a:srgbClr val="FFFFFF"/>
                </a:solidFill>
                <a:latin typeface="Calibri"/>
                <a:cs typeface="Calibri"/>
              </a:rPr>
              <a:t>nnnnnn</a:t>
            </a:r>
            <a:r>
              <a:rPr sz="1200" spc="-19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spc="-16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52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405" dirty="0">
                <a:solidFill>
                  <a:srgbClr val="FFFFFF"/>
                </a:solidFill>
                <a:latin typeface="Calibri"/>
                <a:cs typeface="Calibri"/>
              </a:rPr>
              <a:t>ttttt</a:t>
            </a:r>
            <a:r>
              <a:rPr sz="1200" spc="-5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63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spc="-17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63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spc="-17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63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spc="-17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63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spc="-17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63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spc="-17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63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i </a:t>
            </a:r>
            <a:r>
              <a:rPr sz="1200" spc="-55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555" dirty="0">
                <a:solidFill>
                  <a:srgbClr val="FFFFFF"/>
                </a:solidFill>
                <a:latin typeface="Calibri"/>
                <a:cs typeface="Calibri"/>
              </a:rPr>
              <a:t>SS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63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200" spc="-635" dirty="0">
                <a:solidFill>
                  <a:srgbClr val="FFFFFF"/>
                </a:solidFill>
                <a:latin typeface="Calibri"/>
                <a:cs typeface="Calibri"/>
              </a:rPr>
              <a:t>uu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200" spc="-123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200" spc="-123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200" spc="-123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spc="-420" dirty="0">
                <a:solidFill>
                  <a:srgbClr val="FFFFFF"/>
                </a:solidFill>
                <a:latin typeface="Calibri"/>
                <a:cs typeface="Calibri"/>
              </a:rPr>
              <a:t>rrr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200" spc="-8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200" spc="-819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200" spc="-819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vis</a:t>
            </a:r>
            <a:r>
              <a:rPr sz="1200" spc="-11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110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110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spc="-420" dirty="0">
                <a:solidFill>
                  <a:srgbClr val="FFFFFF"/>
                </a:solidFill>
                <a:latin typeface="Calibri"/>
                <a:cs typeface="Calibri"/>
              </a:rPr>
              <a:t>rrr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200" spc="-7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63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151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63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151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63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151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63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7" name="object 307"/>
          <p:cNvSpPr txBox="1"/>
          <p:nvPr/>
        </p:nvSpPr>
        <p:spPr>
          <a:xfrm>
            <a:off x="9460738" y="4830445"/>
            <a:ext cx="620395" cy="30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3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3,</a:t>
            </a:r>
            <a:r>
              <a:rPr sz="1800" spc="-1807" baseline="-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10" dirty="0">
                <a:latin typeface="Calibri"/>
                <a:cs typeface="Calibri"/>
              </a:rPr>
              <a:t>0</a:t>
            </a:r>
            <a:r>
              <a:rPr sz="1800" spc="-892" baseline="-16203" dirty="0">
                <a:latin typeface="Calibri"/>
                <a:cs typeface="Calibri"/>
              </a:rPr>
              <a:t>0</a:t>
            </a:r>
            <a:r>
              <a:rPr sz="1200" spc="-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5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5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5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5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5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8" name="object 308"/>
          <p:cNvSpPr txBox="1"/>
          <p:nvPr/>
        </p:nvSpPr>
        <p:spPr>
          <a:xfrm>
            <a:off x="5521197" y="5027421"/>
            <a:ext cx="233679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200" spc="-610" dirty="0">
                <a:latin typeface="Calibri"/>
                <a:cs typeface="Calibri"/>
              </a:rPr>
              <a:t>2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22</a:t>
            </a:r>
            <a:r>
              <a:rPr sz="1800" spc="-914" baseline="-16203" dirty="0">
                <a:latin typeface="Calibri"/>
                <a:cs typeface="Calibri"/>
              </a:rPr>
              <a:t>3</a:t>
            </a:r>
            <a:r>
              <a:rPr sz="1800" spc="7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2</a:t>
            </a:r>
            <a:r>
              <a:rPr sz="1800" baseline="-16203" dirty="0">
                <a:latin typeface="Calibri"/>
                <a:cs typeface="Calibri"/>
              </a:rPr>
              <a:t>3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800" spc="7" baseline="-23148" dirty="0">
                <a:latin typeface="Calibri"/>
                <a:cs typeface="Calibri"/>
              </a:rPr>
              <a:t>2</a:t>
            </a:r>
            <a:r>
              <a:rPr sz="1800" spc="-1837" baseline="-23148" dirty="0">
                <a:latin typeface="Calibri"/>
                <a:cs typeface="Calibri"/>
              </a:rPr>
              <a:t>2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4</a:t>
            </a:r>
            <a:r>
              <a:rPr sz="1200" dirty="0">
                <a:latin typeface="Calibri"/>
                <a:cs typeface="Calibri"/>
              </a:rPr>
              <a:t>24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9" name="object 309"/>
          <p:cNvSpPr txBox="1"/>
          <p:nvPr/>
        </p:nvSpPr>
        <p:spPr>
          <a:xfrm>
            <a:off x="5799454" y="5027421"/>
            <a:ext cx="585470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800" spc="-1439" baseline="-16203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75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2302" baseline="-16203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200" spc="-1155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2302" baseline="-16203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 </a:t>
            </a:r>
            <a:r>
              <a:rPr sz="1800" spc="-112" baseline="-16203" dirty="0">
                <a:latin typeface="Calibri"/>
                <a:cs typeface="Calibri"/>
              </a:rPr>
              <a:t> </a:t>
            </a:r>
            <a:r>
              <a:rPr sz="1200" spc="-790" dirty="0">
                <a:latin typeface="Calibri"/>
                <a:cs typeface="Calibri"/>
              </a:rPr>
              <a:t>VVVVVVVVVV</a:t>
            </a:r>
            <a:r>
              <a:rPr sz="1200" spc="-775" dirty="0">
                <a:latin typeface="Calibri"/>
                <a:cs typeface="Calibri"/>
              </a:rPr>
              <a:t>V</a:t>
            </a:r>
            <a:r>
              <a:rPr sz="1200" spc="-790" dirty="0">
                <a:latin typeface="Calibri"/>
                <a:cs typeface="Calibri"/>
              </a:rPr>
              <a:t>VV</a:t>
            </a:r>
            <a:r>
              <a:rPr sz="1200" spc="-415" dirty="0">
                <a:latin typeface="Calibri"/>
                <a:cs typeface="Calibri"/>
              </a:rPr>
              <a:t>V</a:t>
            </a:r>
            <a:r>
              <a:rPr sz="1800" spc="-1019" baseline="-16203" dirty="0">
                <a:latin typeface="Calibri"/>
                <a:cs typeface="Calibri"/>
              </a:rPr>
              <a:t>a</a:t>
            </a:r>
            <a:r>
              <a:rPr sz="1800" spc="-157" baseline="-16203" dirty="0">
                <a:latin typeface="Calibri"/>
                <a:cs typeface="Calibri"/>
              </a:rPr>
              <a:t>a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200" spc="-145" dirty="0">
                <a:latin typeface="Calibri"/>
                <a:cs typeface="Calibri"/>
              </a:rPr>
              <a:t>Namaamaa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0" name="object 310"/>
          <p:cNvSpPr txBox="1"/>
          <p:nvPr/>
        </p:nvSpPr>
        <p:spPr>
          <a:xfrm>
            <a:off x="6739763" y="5115204"/>
            <a:ext cx="1400175" cy="153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350" dirty="0">
                <a:latin typeface="Calibri"/>
                <a:cs typeface="Calibri"/>
              </a:rPr>
              <a:t>SuSuSuSuSuSuSuppeppppp </a:t>
            </a:r>
            <a:r>
              <a:rPr sz="1200" spc="320" dirty="0">
                <a:latin typeface="Calibri"/>
                <a:cs typeface="Calibri"/>
              </a:rPr>
              <a:t> </a:t>
            </a:r>
            <a:r>
              <a:rPr sz="1200" spc="-185" dirty="0">
                <a:latin typeface="Calibri"/>
                <a:cs typeface="Calibri"/>
              </a:rPr>
              <a:t>rerererererervis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1" name="object 311"/>
          <p:cNvSpPr txBox="1"/>
          <p:nvPr/>
        </p:nvSpPr>
        <p:spPr>
          <a:xfrm>
            <a:off x="9460738" y="5027421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5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5,</a:t>
            </a:r>
            <a:r>
              <a:rPr sz="1800" spc="-1807" baseline="-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20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5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5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000000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5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5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5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2" name="object 312"/>
          <p:cNvSpPr txBox="1"/>
          <p:nvPr/>
        </p:nvSpPr>
        <p:spPr>
          <a:xfrm>
            <a:off x="5521197" y="5223408"/>
            <a:ext cx="233679" cy="30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70"/>
              </a:lnSpc>
            </a:pPr>
            <a:r>
              <a:rPr sz="1200" spc="-610" dirty="0">
                <a:latin typeface="Calibri"/>
                <a:cs typeface="Calibri"/>
              </a:rPr>
              <a:t>2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32</a:t>
            </a:r>
            <a:r>
              <a:rPr sz="1800" spc="-914" baseline="-16203" dirty="0">
                <a:latin typeface="Calibri"/>
                <a:cs typeface="Calibri"/>
              </a:rPr>
              <a:t>4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3</a:t>
            </a:r>
            <a:r>
              <a:rPr sz="1800" baseline="-16203" dirty="0">
                <a:latin typeface="Calibri"/>
                <a:cs typeface="Calibri"/>
              </a:rPr>
              <a:t>4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70"/>
              </a:lnSpc>
            </a:pPr>
            <a:r>
              <a:rPr sz="1800" spc="7" baseline="-23148" dirty="0">
                <a:latin typeface="Calibri"/>
                <a:cs typeface="Calibri"/>
              </a:rPr>
              <a:t>2</a:t>
            </a:r>
            <a:r>
              <a:rPr sz="1800" spc="-1837" baseline="-23148" dirty="0">
                <a:latin typeface="Calibri"/>
                <a:cs typeface="Calibri"/>
              </a:rPr>
              <a:t>3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5</a:t>
            </a:r>
            <a:r>
              <a:rPr sz="1200" spc="5" dirty="0">
                <a:latin typeface="Calibri"/>
                <a:cs typeface="Calibri"/>
              </a:rPr>
              <a:t>2</a:t>
            </a:r>
            <a:r>
              <a:rPr sz="1200" dirty="0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3" name="object 313"/>
          <p:cNvSpPr txBox="1"/>
          <p:nvPr/>
        </p:nvSpPr>
        <p:spPr>
          <a:xfrm>
            <a:off x="5799454" y="5223408"/>
            <a:ext cx="585470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70"/>
              </a:lnSpc>
            </a:pPr>
            <a:r>
              <a:rPr sz="1200" spc="-345" dirty="0">
                <a:latin typeface="Calibri"/>
                <a:cs typeface="Calibri"/>
              </a:rPr>
              <a:t>m</a:t>
            </a:r>
            <a:r>
              <a:rPr sz="1800" spc="-517" baseline="-16203" dirty="0">
                <a:latin typeface="Calibri"/>
                <a:cs typeface="Calibri"/>
              </a:rPr>
              <a:t>m</a:t>
            </a:r>
            <a:r>
              <a:rPr sz="1200" spc="-345" dirty="0">
                <a:latin typeface="Calibri"/>
                <a:cs typeface="Calibri"/>
              </a:rPr>
              <a:t>aama</a:t>
            </a:r>
            <a:r>
              <a:rPr sz="1800" spc="-517" baseline="-16203" dirty="0">
                <a:latin typeface="Calibri"/>
                <a:cs typeface="Calibri"/>
              </a:rPr>
              <a:t>ama </a:t>
            </a:r>
            <a:r>
              <a:rPr sz="1800" spc="-390" baseline="-16203" dirty="0">
                <a:latin typeface="Calibri"/>
                <a:cs typeface="Calibri"/>
              </a:rPr>
              <a:t> </a:t>
            </a:r>
            <a:r>
              <a:rPr sz="1800" spc="-1312" baseline="-16203" dirty="0">
                <a:latin typeface="Calibri"/>
                <a:cs typeface="Calibri"/>
              </a:rPr>
              <a:t>ama</a:t>
            </a:r>
            <a:r>
              <a:rPr sz="1200" spc="-875" dirty="0">
                <a:latin typeface="Calibri"/>
                <a:cs typeface="Calibri"/>
              </a:rPr>
              <a:t>WWWWWWWWWWWWWW</a:t>
            </a:r>
            <a:r>
              <a:rPr sz="1800" spc="-1312" baseline="-16203" dirty="0">
                <a:latin typeface="Calibri"/>
                <a:cs typeface="Calibri"/>
              </a:rPr>
              <a:t>a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70"/>
              </a:lnSpc>
            </a:pPr>
            <a:r>
              <a:rPr sz="1200" spc="-85" dirty="0">
                <a:latin typeface="Calibri"/>
                <a:cs typeface="Calibri"/>
              </a:rPr>
              <a:t>Namaama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4" name="object 314"/>
          <p:cNvSpPr txBox="1"/>
          <p:nvPr/>
        </p:nvSpPr>
        <p:spPr>
          <a:xfrm>
            <a:off x="6739763" y="5267604"/>
            <a:ext cx="138239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800" spc="-450" baseline="-16203" dirty="0">
                <a:latin typeface="Calibri"/>
                <a:cs typeface="Calibri"/>
              </a:rPr>
              <a:t>K</a:t>
            </a:r>
            <a:r>
              <a:rPr sz="1200" spc="-300" dirty="0">
                <a:latin typeface="Calibri"/>
                <a:cs typeface="Calibri"/>
              </a:rPr>
              <a:t>vi</a:t>
            </a:r>
            <a:r>
              <a:rPr sz="1800" spc="-450" baseline="-16203" dirty="0">
                <a:latin typeface="Calibri"/>
                <a:cs typeface="Calibri"/>
              </a:rPr>
              <a:t>e</a:t>
            </a:r>
            <a:r>
              <a:rPr sz="1200" spc="-300" dirty="0">
                <a:latin typeface="Calibri"/>
                <a:cs typeface="Calibri"/>
              </a:rPr>
              <a:t>svi</a:t>
            </a:r>
            <a:r>
              <a:rPr sz="1800" spc="-450" baseline="-16203" dirty="0">
                <a:latin typeface="Calibri"/>
                <a:cs typeface="Calibri"/>
              </a:rPr>
              <a:t>pe</a:t>
            </a:r>
            <a:r>
              <a:rPr sz="1200" spc="-300" dirty="0">
                <a:latin typeface="Calibri"/>
                <a:cs typeface="Calibri"/>
              </a:rPr>
              <a:t>svi</a:t>
            </a:r>
            <a:r>
              <a:rPr sz="1800" spc="-450" baseline="-16203" dirty="0">
                <a:latin typeface="Calibri"/>
                <a:cs typeface="Calibri"/>
              </a:rPr>
              <a:t>pepe</a:t>
            </a:r>
            <a:r>
              <a:rPr sz="1200" spc="-300" dirty="0">
                <a:latin typeface="Calibri"/>
                <a:cs typeface="Calibri"/>
              </a:rPr>
              <a:t>svi</a:t>
            </a:r>
            <a:r>
              <a:rPr sz="1800" spc="-450" baseline="-16203" dirty="0">
                <a:latin typeface="Calibri"/>
                <a:cs typeface="Calibri"/>
              </a:rPr>
              <a:t>ep</a:t>
            </a:r>
            <a:r>
              <a:rPr sz="1200" spc="-300" dirty="0">
                <a:latin typeface="Calibri"/>
                <a:cs typeface="Calibri"/>
              </a:rPr>
              <a:t>vis</a:t>
            </a:r>
            <a:r>
              <a:rPr sz="1800" spc="-450" baseline="-16203" dirty="0">
                <a:latin typeface="Calibri"/>
                <a:cs typeface="Calibri"/>
              </a:rPr>
              <a:t>pe</a:t>
            </a:r>
            <a:r>
              <a:rPr sz="1200" spc="-300" dirty="0">
                <a:latin typeface="Calibri"/>
                <a:cs typeface="Calibri"/>
              </a:rPr>
              <a:t>vis</a:t>
            </a:r>
            <a:r>
              <a:rPr sz="1800" spc="-450" baseline="-16203" dirty="0">
                <a:latin typeface="Calibri"/>
                <a:cs typeface="Calibri"/>
              </a:rPr>
              <a:t>pep</a:t>
            </a:r>
            <a:r>
              <a:rPr sz="1200" spc="-300" dirty="0">
                <a:latin typeface="Calibri"/>
                <a:cs typeface="Calibri"/>
              </a:rPr>
              <a:t>so</a:t>
            </a:r>
            <a:r>
              <a:rPr sz="1800" spc="-450" baseline="-16203" dirty="0">
                <a:latin typeface="Calibri"/>
                <a:cs typeface="Calibri"/>
              </a:rPr>
              <a:t>al</a:t>
            </a:r>
            <a:r>
              <a:rPr sz="1200" spc="-300" dirty="0">
                <a:latin typeface="Calibri"/>
                <a:cs typeface="Calibri"/>
              </a:rPr>
              <a:t>ro</a:t>
            </a:r>
            <a:r>
              <a:rPr sz="1800" spc="-450" baseline="-16203" dirty="0">
                <a:latin typeface="Calibri"/>
                <a:cs typeface="Calibri"/>
              </a:rPr>
              <a:t>aal</a:t>
            </a:r>
            <a:r>
              <a:rPr sz="1200" spc="-300" dirty="0">
                <a:latin typeface="Calibri"/>
                <a:cs typeface="Calibri"/>
              </a:rPr>
              <a:t>or</a:t>
            </a:r>
            <a:r>
              <a:rPr sz="1800" spc="-450" baseline="-16203" dirty="0">
                <a:latin typeface="Calibri"/>
                <a:cs typeface="Calibri"/>
              </a:rPr>
              <a:t>ala</a:t>
            </a:r>
            <a:r>
              <a:rPr sz="1200" spc="-300" dirty="0">
                <a:latin typeface="Calibri"/>
                <a:cs typeface="Calibri"/>
              </a:rPr>
              <a:t>or </a:t>
            </a:r>
            <a:r>
              <a:rPr sz="1200" spc="-204" dirty="0">
                <a:latin typeface="Calibri"/>
                <a:cs typeface="Calibri"/>
              </a:rPr>
              <a:t> </a:t>
            </a:r>
            <a:r>
              <a:rPr sz="1200" spc="-725" dirty="0">
                <a:latin typeface="Calibri"/>
                <a:cs typeface="Calibri"/>
              </a:rPr>
              <a:t>o</a:t>
            </a:r>
            <a:r>
              <a:rPr sz="1200" spc="-450" dirty="0">
                <a:latin typeface="Calibri"/>
                <a:cs typeface="Calibri"/>
              </a:rPr>
              <a:t>r</a:t>
            </a:r>
            <a:r>
              <a:rPr sz="1800" spc="-997" baseline="-16203" dirty="0">
                <a:latin typeface="Calibri"/>
                <a:cs typeface="Calibri"/>
              </a:rPr>
              <a:t>a</a:t>
            </a:r>
            <a:r>
              <a:rPr sz="1800" spc="-135" baseline="-16203" dirty="0">
                <a:latin typeface="Calibri"/>
                <a:cs typeface="Calibri"/>
              </a:rPr>
              <a:t>a</a:t>
            </a:r>
            <a:r>
              <a:rPr sz="1200" spc="-725" dirty="0">
                <a:latin typeface="Calibri"/>
                <a:cs typeface="Calibri"/>
              </a:rPr>
              <a:t>o</a:t>
            </a:r>
            <a:r>
              <a:rPr sz="1200" spc="-90" dirty="0">
                <a:latin typeface="Calibri"/>
                <a:cs typeface="Calibri"/>
              </a:rPr>
              <a:t>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63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spc="-625" dirty="0">
                <a:latin typeface="Calibri"/>
                <a:cs typeface="Calibri"/>
              </a:rPr>
              <a:t>PPPPPP</a:t>
            </a:r>
            <a:r>
              <a:rPr sz="1200" spc="-550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5" name="object 315"/>
          <p:cNvSpPr txBox="1"/>
          <p:nvPr/>
        </p:nvSpPr>
        <p:spPr>
          <a:xfrm>
            <a:off x="9460738" y="5223408"/>
            <a:ext cx="620395" cy="30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25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5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5,</a:t>
            </a:r>
            <a:r>
              <a:rPr sz="1800" spc="-1814" baseline="-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25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6" name="object 316"/>
          <p:cNvSpPr txBox="1"/>
          <p:nvPr/>
        </p:nvSpPr>
        <p:spPr>
          <a:xfrm>
            <a:off x="5521197" y="5420614"/>
            <a:ext cx="23304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200" spc="-610" dirty="0">
                <a:latin typeface="Calibri"/>
                <a:cs typeface="Calibri"/>
              </a:rPr>
              <a:t>2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42</a:t>
            </a:r>
            <a:r>
              <a:rPr sz="1800" spc="-914" baseline="-16203" dirty="0">
                <a:latin typeface="Calibri"/>
                <a:cs typeface="Calibri"/>
              </a:rPr>
              <a:t>5</a:t>
            </a:r>
            <a:r>
              <a:rPr sz="1800" spc="7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4</a:t>
            </a:r>
            <a:r>
              <a:rPr sz="1800" baseline="-16203" dirty="0">
                <a:latin typeface="Calibri"/>
                <a:cs typeface="Calibri"/>
              </a:rPr>
              <a:t>5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800" spc="7" baseline="-23148" dirty="0">
                <a:latin typeface="Calibri"/>
                <a:cs typeface="Calibri"/>
              </a:rPr>
              <a:t>2</a:t>
            </a:r>
            <a:r>
              <a:rPr sz="1800" spc="-1837" baseline="-23148" dirty="0">
                <a:latin typeface="Calibri"/>
                <a:cs typeface="Calibri"/>
              </a:rPr>
              <a:t>4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6</a:t>
            </a:r>
            <a:r>
              <a:rPr sz="1200" spc="5" dirty="0">
                <a:latin typeface="Calibri"/>
                <a:cs typeface="Calibri"/>
              </a:rPr>
              <a:t>2</a:t>
            </a:r>
            <a:r>
              <a:rPr sz="1200" dirty="0"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7" name="object 317"/>
          <p:cNvSpPr txBox="1"/>
          <p:nvPr/>
        </p:nvSpPr>
        <p:spPr>
          <a:xfrm>
            <a:off x="5799454" y="5420614"/>
            <a:ext cx="562610" cy="24066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48000"/>
              </a:lnSpc>
              <a:spcBef>
                <a:spcPts val="445"/>
              </a:spcBef>
            </a:pPr>
            <a:r>
              <a:rPr sz="1200" dirty="0">
                <a:latin typeface="Calibri"/>
                <a:cs typeface="Calibri"/>
              </a:rPr>
              <a:t>a</a:t>
            </a:r>
            <a:r>
              <a:rPr sz="1200" spc="-1535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200" spc="-2115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2302" baseline="-16203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   </a:t>
            </a:r>
            <a:r>
              <a:rPr sz="1800" spc="-419" baseline="-16203" dirty="0">
                <a:latin typeface="Calibri"/>
                <a:cs typeface="Calibri"/>
              </a:rPr>
              <a:t> </a:t>
            </a:r>
            <a:r>
              <a:rPr sz="1800" spc="-1095" baseline="-16203" dirty="0">
                <a:latin typeface="Calibri"/>
                <a:cs typeface="Calibri"/>
              </a:rPr>
              <a:t>a</a:t>
            </a:r>
            <a:r>
              <a:rPr sz="1800" spc="-232" baseline="-16203" dirty="0">
                <a:latin typeface="Calibri"/>
                <a:cs typeface="Calibri"/>
              </a:rPr>
              <a:t>a</a:t>
            </a:r>
            <a:r>
              <a:rPr sz="1200" spc="-780" dirty="0">
                <a:latin typeface="Calibri"/>
                <a:cs typeface="Calibri"/>
              </a:rPr>
              <a:t>XXXXXXXXXXXXX</a:t>
            </a:r>
            <a:r>
              <a:rPr sz="1200" spc="-155" dirty="0">
                <a:latin typeface="Calibri"/>
                <a:cs typeface="Calibri"/>
              </a:rPr>
              <a:t>X</a:t>
            </a:r>
            <a:r>
              <a:rPr sz="1200" dirty="0">
                <a:latin typeface="Calibri"/>
                <a:cs typeface="Calibri"/>
              </a:rPr>
              <a:t> Nam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8" name="object 318"/>
          <p:cNvSpPr txBox="1"/>
          <p:nvPr/>
        </p:nvSpPr>
        <p:spPr>
          <a:xfrm>
            <a:off x="6739763" y="5420614"/>
            <a:ext cx="1191895" cy="24066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24000"/>
              </a:lnSpc>
            </a:pPr>
            <a:r>
              <a:rPr sz="1200" spc="-280" dirty="0">
                <a:latin typeface="Calibri"/>
                <a:cs typeface="Calibri"/>
              </a:rPr>
              <a:t>l</a:t>
            </a:r>
            <a:r>
              <a:rPr sz="1800" spc="-1027" baseline="16203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855" dirty="0">
                <a:latin typeface="Calibri"/>
                <a:cs typeface="Calibri"/>
              </a:rPr>
              <a:t>l</a:t>
            </a:r>
            <a:r>
              <a:rPr sz="1200" spc="-395" dirty="0">
                <a:latin typeface="Calibri"/>
                <a:cs typeface="Calibri"/>
              </a:rPr>
              <a:t>a</a:t>
            </a:r>
            <a:r>
              <a:rPr sz="1800" spc="-952" baseline="16203" dirty="0">
                <a:latin typeface="Calibri"/>
                <a:cs typeface="Calibri"/>
              </a:rPr>
              <a:t>b</a:t>
            </a:r>
            <a:r>
              <a:rPr sz="1800" spc="-757" baseline="16203" dirty="0">
                <a:latin typeface="Calibri"/>
                <a:cs typeface="Calibri"/>
              </a:rPr>
              <a:t>em</a:t>
            </a:r>
            <a:r>
              <a:rPr sz="1800" spc="-952" baseline="16203" dirty="0">
                <a:latin typeface="Calibri"/>
                <a:cs typeface="Calibri"/>
              </a:rPr>
              <a:t>b</a:t>
            </a:r>
            <a:r>
              <a:rPr sz="1800" spc="-757" baseline="16203" dirty="0">
                <a:latin typeface="Calibri"/>
                <a:cs typeface="Calibri"/>
              </a:rPr>
              <a:t>e</a:t>
            </a:r>
            <a:r>
              <a:rPr sz="1800" spc="-1402" baseline="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20" dirty="0">
                <a:latin typeface="Calibri"/>
                <a:cs typeface="Calibri"/>
              </a:rPr>
              <a:t>l</a:t>
            </a:r>
            <a:r>
              <a:rPr sz="1800" spc="-757" baseline="16203" dirty="0">
                <a:latin typeface="Calibri"/>
                <a:cs typeface="Calibri"/>
              </a:rPr>
              <a:t>e</a:t>
            </a:r>
            <a:r>
              <a:rPr sz="1800" spc="-1582" baseline="16203" dirty="0">
                <a:latin typeface="Calibri"/>
                <a:cs typeface="Calibri"/>
              </a:rPr>
              <a:t>m</a:t>
            </a:r>
            <a:r>
              <a:rPr sz="1800" spc="-322" baseline="16203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1425" dirty="0">
                <a:latin typeface="Calibri"/>
                <a:cs typeface="Calibri"/>
              </a:rPr>
              <a:t>a</a:t>
            </a:r>
            <a:r>
              <a:rPr sz="1200" spc="-445" dirty="0">
                <a:latin typeface="Calibri"/>
                <a:cs typeface="Calibri"/>
              </a:rPr>
              <a:t>a</a:t>
            </a:r>
            <a:r>
              <a:rPr sz="1800" spc="-757" baseline="16203" dirty="0">
                <a:latin typeface="Calibri"/>
                <a:cs typeface="Calibri"/>
              </a:rPr>
              <a:t>e</a:t>
            </a:r>
            <a:r>
              <a:rPr sz="1800" spc="-1582" baseline="16203" dirty="0">
                <a:latin typeface="Calibri"/>
                <a:cs typeface="Calibri"/>
              </a:rPr>
              <a:t>m</a:t>
            </a:r>
            <a:r>
              <a:rPr sz="1800" spc="-120" baseline="16203" dirty="0">
                <a:latin typeface="Calibri"/>
                <a:cs typeface="Calibri"/>
              </a:rPr>
              <a:t>b</a:t>
            </a:r>
            <a:r>
              <a:rPr sz="1800" spc="-757" baseline="16203" dirty="0">
                <a:latin typeface="Calibri"/>
                <a:cs typeface="Calibri"/>
              </a:rPr>
              <a:t>e</a:t>
            </a:r>
            <a:r>
              <a:rPr sz="1800" spc="-1582" baseline="16203" dirty="0">
                <a:latin typeface="Calibri"/>
                <a:cs typeface="Calibri"/>
              </a:rPr>
              <a:t>m</a:t>
            </a:r>
            <a:r>
              <a:rPr sz="1800" spc="-120" baseline="16203" dirty="0">
                <a:latin typeface="Calibri"/>
                <a:cs typeface="Calibri"/>
              </a:rPr>
              <a:t>b</a:t>
            </a:r>
            <a:r>
              <a:rPr sz="1800" spc="-735" baseline="16203" dirty="0">
                <a:latin typeface="Calibri"/>
                <a:cs typeface="Calibri"/>
              </a:rPr>
              <a:t>e</a:t>
            </a:r>
            <a:r>
              <a:rPr sz="1800" spc="-1604" baseline="16203" dirty="0">
                <a:latin typeface="Calibri"/>
                <a:cs typeface="Calibri"/>
              </a:rPr>
              <a:t>m</a:t>
            </a:r>
            <a:r>
              <a:rPr sz="1800" spc="-644" baseline="16203" dirty="0">
                <a:latin typeface="Calibri"/>
                <a:cs typeface="Calibri"/>
              </a:rPr>
              <a:t>b</a:t>
            </a:r>
            <a:r>
              <a:rPr sz="1200" spc="-1030" dirty="0">
                <a:latin typeface="Calibri"/>
                <a:cs typeface="Calibri"/>
              </a:rPr>
              <a:t>MMMMMM</a:t>
            </a:r>
            <a:r>
              <a:rPr sz="1200" spc="-670" dirty="0">
                <a:latin typeface="Calibri"/>
                <a:cs typeface="Calibri"/>
              </a:rPr>
              <a:t>M</a:t>
            </a:r>
            <a:r>
              <a:rPr sz="1800" spc="-750" baseline="16203" dirty="0">
                <a:latin typeface="Calibri"/>
                <a:cs typeface="Calibri"/>
              </a:rPr>
              <a:t>b</a:t>
            </a:r>
            <a:r>
              <a:rPr sz="1800" spc="-757" baseline="16203" dirty="0">
                <a:latin typeface="Calibri"/>
                <a:cs typeface="Calibri"/>
              </a:rPr>
              <a:t>e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spc="-900" baseline="16203" dirty="0">
                <a:latin typeface="Calibri"/>
                <a:cs typeface="Calibri"/>
              </a:rPr>
              <a:t>e</a:t>
            </a:r>
            <a:r>
              <a:rPr sz="1800" spc="-419" baseline="16203" dirty="0">
                <a:latin typeface="Calibri"/>
                <a:cs typeface="Calibri"/>
              </a:rPr>
              <a:t>l</a:t>
            </a:r>
            <a:r>
              <a:rPr sz="1800" spc="-270" baseline="16203" dirty="0">
                <a:latin typeface="Calibri"/>
                <a:cs typeface="Calibri"/>
              </a:rPr>
              <a:t>i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spc="-900" baseline="16203" dirty="0">
                <a:latin typeface="Calibri"/>
                <a:cs typeface="Calibri"/>
              </a:rPr>
              <a:t>e</a:t>
            </a:r>
            <a:r>
              <a:rPr sz="1800" spc="-419" baseline="16203" dirty="0">
                <a:latin typeface="Calibri"/>
                <a:cs typeface="Calibri"/>
              </a:rPr>
              <a:t>l</a:t>
            </a:r>
            <a:r>
              <a:rPr sz="1800" spc="-270" baseline="16203" dirty="0">
                <a:latin typeface="Calibri"/>
                <a:cs typeface="Calibri"/>
              </a:rPr>
              <a:t>i</a:t>
            </a:r>
            <a:r>
              <a:rPr sz="1800" spc="-900" baseline="16203" dirty="0">
                <a:latin typeface="Calibri"/>
                <a:cs typeface="Calibri"/>
              </a:rPr>
              <a:t>e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spc="-419" baseline="16203" dirty="0">
                <a:latin typeface="Calibri"/>
                <a:cs typeface="Calibri"/>
              </a:rPr>
              <a:t>li</a:t>
            </a:r>
            <a:r>
              <a:rPr sz="1200" spc="-480" dirty="0">
                <a:latin typeface="Calibri"/>
                <a:cs typeface="Calibri"/>
              </a:rPr>
              <a:t>a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spc="-900" baseline="16203" dirty="0">
                <a:latin typeface="Calibri"/>
                <a:cs typeface="Calibri"/>
              </a:rPr>
              <a:t>e</a:t>
            </a:r>
            <a:r>
              <a:rPr sz="1800" spc="-419" baseline="16203" dirty="0">
                <a:latin typeface="Calibri"/>
                <a:cs typeface="Calibri"/>
              </a:rPr>
              <a:t>l</a:t>
            </a:r>
            <a:r>
              <a:rPr sz="1800" spc="-270" baseline="16203" dirty="0">
                <a:latin typeface="Calibri"/>
                <a:cs typeface="Calibri"/>
              </a:rPr>
              <a:t>i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spc="-419" baseline="16203" dirty="0">
                <a:latin typeface="Calibri"/>
                <a:cs typeface="Calibri"/>
              </a:rPr>
              <a:t>l</a:t>
            </a:r>
            <a:r>
              <a:rPr sz="1800" spc="-397" baseline="16203" dirty="0">
                <a:latin typeface="Calibri"/>
                <a:cs typeface="Calibri"/>
              </a:rPr>
              <a:t>i</a:t>
            </a:r>
            <a:r>
              <a:rPr sz="1800" spc="-757" baseline="16203" dirty="0">
                <a:latin typeface="Calibri"/>
                <a:cs typeface="Calibri"/>
              </a:rPr>
              <a:t>e</a:t>
            </a:r>
            <a:r>
              <a:rPr sz="1800" spc="-900" baseline="16203" dirty="0">
                <a:latin typeface="Calibri"/>
                <a:cs typeface="Calibri"/>
              </a:rPr>
              <a:t>e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spc="-419" baseline="16203" dirty="0">
                <a:latin typeface="Calibri"/>
                <a:cs typeface="Calibri"/>
              </a:rPr>
              <a:t>l</a:t>
            </a:r>
            <a:r>
              <a:rPr sz="1800" spc="-382" baseline="16203" dirty="0">
                <a:latin typeface="Calibri"/>
                <a:cs typeface="Calibri"/>
              </a:rPr>
              <a:t>i</a:t>
            </a:r>
            <a:r>
              <a:rPr sz="1200" spc="-350" dirty="0">
                <a:latin typeface="Calibri"/>
                <a:cs typeface="Calibri"/>
              </a:rPr>
              <a:t>r</a:t>
            </a:r>
            <a:r>
              <a:rPr sz="1800" spc="-419" baseline="16203" dirty="0">
                <a:latin typeface="Calibri"/>
                <a:cs typeface="Calibri"/>
              </a:rPr>
              <a:t>li</a:t>
            </a:r>
            <a:r>
              <a:rPr sz="1800" spc="-757" baseline="16203" dirty="0">
                <a:latin typeface="Calibri"/>
                <a:cs typeface="Calibri"/>
              </a:rPr>
              <a:t>a</a:t>
            </a:r>
            <a:r>
              <a:rPr sz="1800" spc="-952" baseline="16203" dirty="0">
                <a:latin typeface="Calibri"/>
                <a:cs typeface="Calibri"/>
              </a:rPr>
              <a:t>nnnnnn</a:t>
            </a:r>
            <a:r>
              <a:rPr sz="1800" spc="-914" baseline="16203" dirty="0">
                <a:latin typeface="Calibri"/>
                <a:cs typeface="Calibri"/>
              </a:rPr>
              <a:t>n</a:t>
            </a:r>
            <a:r>
              <a:rPr sz="1200" spc="-550" dirty="0">
                <a:latin typeface="Calibri"/>
                <a:cs typeface="Calibri"/>
              </a:rPr>
              <a:t>k</a:t>
            </a:r>
            <a:r>
              <a:rPr sz="1200" spc="-254" dirty="0">
                <a:latin typeface="Calibri"/>
                <a:cs typeface="Calibri"/>
              </a:rPr>
              <a:t>a</a:t>
            </a:r>
            <a:r>
              <a:rPr sz="1200" spc="-265" dirty="0">
                <a:latin typeface="Calibri"/>
                <a:cs typeface="Calibri"/>
              </a:rPr>
              <a:t>r</a:t>
            </a:r>
            <a:r>
              <a:rPr sz="1200" spc="-550" dirty="0">
                <a:latin typeface="Calibri"/>
                <a:cs typeface="Calibri"/>
              </a:rPr>
              <a:t>k</a:t>
            </a:r>
            <a:r>
              <a:rPr sz="1200" spc="-254" dirty="0">
                <a:latin typeface="Calibri"/>
                <a:cs typeface="Calibri"/>
              </a:rPr>
              <a:t>a</a:t>
            </a:r>
            <a:r>
              <a:rPr sz="1200" spc="-265" dirty="0">
                <a:latin typeface="Calibri"/>
                <a:cs typeface="Calibri"/>
              </a:rPr>
              <a:t>r</a:t>
            </a:r>
            <a:r>
              <a:rPr sz="1200" spc="-550" dirty="0">
                <a:latin typeface="Calibri"/>
                <a:cs typeface="Calibri"/>
              </a:rPr>
              <a:t>k</a:t>
            </a:r>
            <a:r>
              <a:rPr sz="1200" spc="-254" dirty="0">
                <a:latin typeface="Calibri"/>
                <a:cs typeface="Calibri"/>
              </a:rPr>
              <a:t>a</a:t>
            </a:r>
            <a:r>
              <a:rPr sz="1200" spc="-265" dirty="0">
                <a:latin typeface="Calibri"/>
                <a:cs typeface="Calibri"/>
              </a:rPr>
              <a:t>r</a:t>
            </a:r>
            <a:r>
              <a:rPr sz="1200" spc="-550" dirty="0">
                <a:latin typeface="Calibri"/>
                <a:cs typeface="Calibri"/>
              </a:rPr>
              <a:t>k</a:t>
            </a:r>
            <a:r>
              <a:rPr sz="1200" spc="-254" dirty="0">
                <a:latin typeface="Calibri"/>
                <a:cs typeface="Calibri"/>
              </a:rPr>
              <a:t>a</a:t>
            </a:r>
            <a:r>
              <a:rPr sz="1200" spc="-265" dirty="0">
                <a:latin typeface="Calibri"/>
                <a:cs typeface="Calibri"/>
              </a:rPr>
              <a:t>r</a:t>
            </a:r>
            <a:r>
              <a:rPr sz="1200" spc="-550" dirty="0">
                <a:latin typeface="Calibri"/>
                <a:cs typeface="Calibri"/>
              </a:rPr>
              <a:t>k</a:t>
            </a:r>
            <a:r>
              <a:rPr sz="1200" spc="-254" dirty="0">
                <a:latin typeface="Calibri"/>
                <a:cs typeface="Calibri"/>
              </a:rPr>
              <a:t>a</a:t>
            </a:r>
            <a:r>
              <a:rPr sz="1200" spc="-265" dirty="0">
                <a:latin typeface="Calibri"/>
                <a:cs typeface="Calibri"/>
              </a:rPr>
              <a:t>r</a:t>
            </a:r>
            <a:r>
              <a:rPr sz="1200" spc="-550" dirty="0">
                <a:latin typeface="Calibri"/>
                <a:cs typeface="Calibri"/>
              </a:rPr>
              <a:t>k</a:t>
            </a:r>
            <a:r>
              <a:rPr sz="1200" spc="-254" dirty="0">
                <a:latin typeface="Calibri"/>
                <a:cs typeface="Calibri"/>
              </a:rPr>
              <a:t>a</a:t>
            </a:r>
            <a:r>
              <a:rPr sz="1200" spc="-265" dirty="0">
                <a:latin typeface="Calibri"/>
                <a:cs typeface="Calibri"/>
              </a:rPr>
              <a:t>r</a:t>
            </a:r>
            <a:r>
              <a:rPr sz="1200" spc="-345" dirty="0">
                <a:latin typeface="Calibri"/>
                <a:cs typeface="Calibri"/>
              </a:rPr>
              <a:t>k</a:t>
            </a:r>
            <a:r>
              <a:rPr sz="1200" spc="-600" dirty="0">
                <a:latin typeface="Calibri"/>
                <a:cs typeface="Calibri"/>
              </a:rPr>
              <a:t>eeeeee</a:t>
            </a:r>
            <a:r>
              <a:rPr sz="1200" spc="-290" dirty="0">
                <a:latin typeface="Calibri"/>
                <a:cs typeface="Calibri"/>
              </a:rPr>
              <a:t>e</a:t>
            </a:r>
            <a:r>
              <a:rPr sz="1200" spc="-405" dirty="0">
                <a:latin typeface="Calibri"/>
                <a:cs typeface="Calibri"/>
              </a:rPr>
              <a:t>ttttt</a:t>
            </a:r>
            <a:r>
              <a:rPr sz="1200" spc="-250" dirty="0">
                <a:latin typeface="Calibri"/>
                <a:cs typeface="Calibri"/>
              </a:rPr>
              <a:t>t</a:t>
            </a:r>
            <a:r>
              <a:rPr sz="1200" spc="-434" dirty="0">
                <a:latin typeface="Calibri"/>
                <a:cs typeface="Calibri"/>
              </a:rPr>
              <a:t>i</a:t>
            </a:r>
            <a:r>
              <a:rPr sz="1200" spc="-225" dirty="0">
                <a:latin typeface="Calibri"/>
                <a:cs typeface="Calibri"/>
              </a:rPr>
              <a:t>t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54" dirty="0">
                <a:latin typeface="Calibri"/>
                <a:cs typeface="Calibri"/>
              </a:rPr>
              <a:t>i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610" dirty="0">
                <a:latin typeface="Calibri"/>
                <a:cs typeface="Calibri"/>
              </a:rPr>
              <a:t>n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54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54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65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i </a:t>
            </a:r>
            <a:r>
              <a:rPr sz="1200" spc="-60" dirty="0">
                <a:latin typeface="Calibri"/>
                <a:cs typeface="Calibri"/>
              </a:rPr>
              <a:t>K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600" dirty="0">
                <a:latin typeface="Calibri"/>
                <a:cs typeface="Calibri"/>
              </a:rPr>
              <a:t>e</a:t>
            </a:r>
            <a:r>
              <a:rPr sz="1200" spc="-35" dirty="0">
                <a:latin typeface="Calibri"/>
                <a:cs typeface="Calibri"/>
              </a:rPr>
              <a:t>p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ala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9" name="object 319"/>
          <p:cNvSpPr txBox="1"/>
          <p:nvPr/>
        </p:nvSpPr>
        <p:spPr>
          <a:xfrm>
            <a:off x="9460738" y="5420614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7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7,</a:t>
            </a:r>
            <a:r>
              <a:rPr sz="1800" spc="-1807" baseline="-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20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0" name="object 320"/>
          <p:cNvSpPr txBox="1"/>
          <p:nvPr/>
        </p:nvSpPr>
        <p:spPr>
          <a:xfrm>
            <a:off x="5521197" y="5616854"/>
            <a:ext cx="23304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200" spc="-610" dirty="0">
                <a:latin typeface="Calibri"/>
                <a:cs typeface="Calibri"/>
              </a:rPr>
              <a:t>2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52</a:t>
            </a:r>
            <a:r>
              <a:rPr sz="1800" spc="-914" baseline="-16203" dirty="0">
                <a:latin typeface="Calibri"/>
                <a:cs typeface="Calibri"/>
              </a:rPr>
              <a:t>6</a:t>
            </a:r>
            <a:r>
              <a:rPr sz="1800" spc="7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5</a:t>
            </a:r>
            <a:r>
              <a:rPr sz="1800" baseline="-16203" dirty="0">
                <a:latin typeface="Calibri"/>
                <a:cs typeface="Calibri"/>
              </a:rPr>
              <a:t>6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800" spc="7" baseline="-23148" dirty="0">
                <a:latin typeface="Calibri"/>
                <a:cs typeface="Calibri"/>
              </a:rPr>
              <a:t>2</a:t>
            </a:r>
            <a:r>
              <a:rPr sz="1800" spc="-1837" baseline="-23148" dirty="0">
                <a:latin typeface="Calibri"/>
                <a:cs typeface="Calibri"/>
              </a:rPr>
              <a:t>5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7</a:t>
            </a:r>
            <a:r>
              <a:rPr sz="1200" spc="5" dirty="0">
                <a:latin typeface="Calibri"/>
                <a:cs typeface="Calibri"/>
              </a:rPr>
              <a:t>2</a:t>
            </a:r>
            <a:r>
              <a:rPr sz="1200" dirty="0"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1" name="object 321"/>
          <p:cNvSpPr txBox="1"/>
          <p:nvPr/>
        </p:nvSpPr>
        <p:spPr>
          <a:xfrm>
            <a:off x="5799454" y="5616854"/>
            <a:ext cx="56261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455" dirty="0">
                <a:latin typeface="Calibri"/>
                <a:cs typeface="Calibri"/>
              </a:rPr>
              <a:t>m</a:t>
            </a:r>
            <a:r>
              <a:rPr sz="1800" spc="-682" baseline="-16203" dirty="0">
                <a:latin typeface="Calibri"/>
                <a:cs typeface="Calibri"/>
              </a:rPr>
              <a:t>am</a:t>
            </a:r>
            <a:r>
              <a:rPr sz="1200" spc="-455" dirty="0">
                <a:latin typeface="Calibri"/>
                <a:cs typeface="Calibri"/>
              </a:rPr>
              <a:t>aam</a:t>
            </a:r>
            <a:r>
              <a:rPr sz="1800" spc="-682" baseline="-16203" dirty="0">
                <a:latin typeface="Calibri"/>
                <a:cs typeface="Calibri"/>
              </a:rPr>
              <a:t>aam</a:t>
            </a:r>
            <a:r>
              <a:rPr sz="1200" spc="-455" dirty="0">
                <a:latin typeface="Calibri"/>
                <a:cs typeface="Calibri"/>
              </a:rPr>
              <a:t>aam</a:t>
            </a:r>
            <a:r>
              <a:rPr sz="1800" spc="-682" baseline="-16203" dirty="0">
                <a:latin typeface="Calibri"/>
                <a:cs typeface="Calibri"/>
              </a:rPr>
              <a:t>aa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434" dirty="0">
                <a:latin typeface="Calibri"/>
                <a:cs typeface="Calibri"/>
              </a:rPr>
              <a:t>a</a:t>
            </a:r>
            <a:r>
              <a:rPr sz="1800" spc="-652" baseline="23148" dirty="0">
                <a:latin typeface="Calibri"/>
                <a:cs typeface="Calibri"/>
              </a:rPr>
              <a:t>N</a:t>
            </a:r>
            <a:r>
              <a:rPr sz="1200" spc="-434" dirty="0">
                <a:latin typeface="Calibri"/>
                <a:cs typeface="Calibri"/>
              </a:rPr>
              <a:t>YYYYYYYYYYYYYY</a:t>
            </a:r>
            <a:r>
              <a:rPr sz="1800" spc="-652" baseline="23148" dirty="0">
                <a:latin typeface="Calibri"/>
                <a:cs typeface="Calibri"/>
              </a:rPr>
              <a:t>amaamaa</a:t>
            </a:r>
            <a:endParaRPr sz="1800" baseline="23148">
              <a:latin typeface="Calibri"/>
              <a:cs typeface="Calibri"/>
            </a:endParaRPr>
          </a:p>
        </p:txBody>
      </p:sp>
      <p:sp>
        <p:nvSpPr>
          <p:cNvPr id="322" name="object 322"/>
          <p:cNvSpPr txBox="1"/>
          <p:nvPr/>
        </p:nvSpPr>
        <p:spPr>
          <a:xfrm>
            <a:off x="6739763" y="5616854"/>
            <a:ext cx="1191895" cy="24066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242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a</a:t>
            </a:r>
            <a:r>
              <a:rPr sz="1200" spc="-855" dirty="0">
                <a:latin typeface="Calibri"/>
                <a:cs typeface="Calibri"/>
              </a:rPr>
              <a:t>l</a:t>
            </a:r>
            <a:r>
              <a:rPr sz="1800" spc="-375" baseline="16203" dirty="0">
                <a:latin typeface="Calibri"/>
                <a:cs typeface="Calibri"/>
              </a:rPr>
              <a:t>n</a:t>
            </a:r>
            <a:r>
              <a:rPr sz="1800" spc="-832" baseline="16203" dirty="0">
                <a:latin typeface="Calibri"/>
                <a:cs typeface="Calibri"/>
              </a:rPr>
              <a:t>gggggg</a:t>
            </a:r>
            <a:r>
              <a:rPr sz="1800" spc="-254" baseline="16203" dirty="0">
                <a:latin typeface="Calibri"/>
                <a:cs typeface="Calibri"/>
              </a:rPr>
              <a:t>g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ala</a:t>
            </a:r>
            <a:r>
              <a:rPr sz="1200" spc="-1030" dirty="0">
                <a:latin typeface="Calibri"/>
                <a:cs typeface="Calibri"/>
              </a:rPr>
              <a:t>MMM</a:t>
            </a:r>
            <a:r>
              <a:rPr sz="1200" spc="-295" dirty="0">
                <a:latin typeface="Calibri"/>
                <a:cs typeface="Calibri"/>
              </a:rPr>
              <a:t>M</a:t>
            </a:r>
            <a:r>
              <a:rPr sz="1200" spc="-1030" dirty="0">
                <a:latin typeface="Calibri"/>
                <a:cs typeface="Calibri"/>
              </a:rPr>
              <a:t>iMM</a:t>
            </a:r>
            <a:r>
              <a:rPr sz="1200" spc="-295" dirty="0">
                <a:latin typeface="Calibri"/>
                <a:cs typeface="Calibri"/>
              </a:rPr>
              <a:t>M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80" dirty="0">
                <a:latin typeface="Calibri"/>
                <a:cs typeface="Calibri"/>
              </a:rPr>
              <a:t>ii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635" dirty="0">
                <a:latin typeface="Calibri"/>
                <a:cs typeface="Calibri"/>
              </a:rPr>
              <a:t>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295" dirty="0">
                <a:latin typeface="Calibri"/>
                <a:cs typeface="Calibri"/>
              </a:rPr>
              <a:t>n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300" dirty="0">
                <a:latin typeface="Calibri"/>
                <a:cs typeface="Calibri"/>
              </a:rPr>
              <a:t>ma</a:t>
            </a:r>
            <a:r>
              <a:rPr sz="1200" spc="-420" dirty="0">
                <a:latin typeface="Calibri"/>
                <a:cs typeface="Calibri"/>
              </a:rPr>
              <a:t>r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300" dirty="0">
                <a:latin typeface="Calibri"/>
                <a:cs typeface="Calibri"/>
              </a:rPr>
              <a:t>ma</a:t>
            </a:r>
            <a:r>
              <a:rPr sz="1200" spc="-420" dirty="0">
                <a:latin typeface="Calibri"/>
                <a:cs typeface="Calibri"/>
              </a:rPr>
              <a:t>r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300" dirty="0">
                <a:latin typeface="Calibri"/>
                <a:cs typeface="Calibri"/>
              </a:rPr>
              <a:t>ma</a:t>
            </a:r>
            <a:r>
              <a:rPr sz="1200" spc="-420" dirty="0">
                <a:latin typeface="Calibri"/>
                <a:cs typeface="Calibri"/>
              </a:rPr>
              <a:t>r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300" dirty="0">
                <a:latin typeface="Calibri"/>
                <a:cs typeface="Calibri"/>
              </a:rPr>
              <a:t>ma</a:t>
            </a:r>
            <a:r>
              <a:rPr sz="1200" spc="-420" dirty="0">
                <a:latin typeface="Calibri"/>
                <a:cs typeface="Calibri"/>
              </a:rPr>
              <a:t>r</a:t>
            </a:r>
            <a:r>
              <a:rPr sz="1200" spc="-280" dirty="0">
                <a:latin typeface="Calibri"/>
                <a:cs typeface="Calibri"/>
              </a:rPr>
              <a:t>i</a:t>
            </a:r>
            <a:r>
              <a:rPr sz="1200" spc="-300" dirty="0">
                <a:latin typeface="Calibri"/>
                <a:cs typeface="Calibri"/>
              </a:rPr>
              <a:t>ma</a:t>
            </a:r>
            <a:r>
              <a:rPr sz="1200" spc="-420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i </a:t>
            </a:r>
            <a:r>
              <a:rPr sz="1200" spc="-60" dirty="0">
                <a:latin typeface="Calibri"/>
                <a:cs typeface="Calibri"/>
              </a:rPr>
              <a:t>K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600" dirty="0">
                <a:latin typeface="Calibri"/>
                <a:cs typeface="Calibri"/>
              </a:rPr>
              <a:t>e</a:t>
            </a:r>
            <a:r>
              <a:rPr sz="1200" spc="-35" dirty="0">
                <a:latin typeface="Calibri"/>
                <a:cs typeface="Calibri"/>
              </a:rPr>
              <a:t>p</a:t>
            </a:r>
            <a:r>
              <a:rPr sz="1200" spc="-63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ala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3" name="object 323"/>
          <p:cNvSpPr txBox="1"/>
          <p:nvPr/>
        </p:nvSpPr>
        <p:spPr>
          <a:xfrm>
            <a:off x="9460738" y="5616854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7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7,</a:t>
            </a:r>
            <a:r>
              <a:rPr sz="1800" spc="-1807" baseline="-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20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4" name="object 324"/>
          <p:cNvSpPr txBox="1"/>
          <p:nvPr/>
        </p:nvSpPr>
        <p:spPr>
          <a:xfrm>
            <a:off x="5521197" y="5813145"/>
            <a:ext cx="23304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200" spc="-610" dirty="0">
                <a:latin typeface="Calibri"/>
                <a:cs typeface="Calibri"/>
              </a:rPr>
              <a:t>2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62</a:t>
            </a:r>
            <a:r>
              <a:rPr sz="1800" spc="-914" baseline="-16203" dirty="0">
                <a:latin typeface="Calibri"/>
                <a:cs typeface="Calibri"/>
              </a:rPr>
              <a:t>7</a:t>
            </a:r>
            <a:r>
              <a:rPr sz="1800" spc="7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6</a:t>
            </a:r>
            <a:r>
              <a:rPr sz="1800" baseline="-16203" dirty="0">
                <a:latin typeface="Calibri"/>
                <a:cs typeface="Calibri"/>
              </a:rPr>
              <a:t>7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800" spc="7" baseline="-23148" dirty="0">
                <a:latin typeface="Calibri"/>
                <a:cs typeface="Calibri"/>
              </a:rPr>
              <a:t>2</a:t>
            </a:r>
            <a:r>
              <a:rPr sz="1800" spc="-1837" baseline="-23148" dirty="0">
                <a:latin typeface="Calibri"/>
                <a:cs typeface="Calibri"/>
              </a:rPr>
              <a:t>6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8</a:t>
            </a:r>
            <a:r>
              <a:rPr sz="1200" spc="5" dirty="0">
                <a:latin typeface="Calibri"/>
                <a:cs typeface="Calibri"/>
              </a:rPr>
              <a:t>2</a:t>
            </a:r>
            <a:r>
              <a:rPr sz="1200" dirty="0"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5" name="object 325"/>
          <p:cNvSpPr txBox="1"/>
          <p:nvPr/>
        </p:nvSpPr>
        <p:spPr>
          <a:xfrm>
            <a:off x="5799454" y="5813145"/>
            <a:ext cx="585470" cy="30480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>
              <a:lnSpc>
                <a:spcPct val="59200"/>
              </a:lnSpc>
              <a:spcBef>
                <a:spcPts val="635"/>
              </a:spcBef>
            </a:pPr>
            <a:r>
              <a:rPr sz="1800" spc="-1439" baseline="16203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m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baseline="16203" dirty="0">
                <a:latin typeface="Calibri"/>
                <a:cs typeface="Calibri"/>
              </a:rPr>
              <a:t>a</a:t>
            </a:r>
            <a:r>
              <a:rPr sz="1800" spc="-2302" baseline="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800" spc="-862" baseline="16203" dirty="0">
                <a:latin typeface="Calibri"/>
                <a:cs typeface="Calibri"/>
              </a:rPr>
              <a:t>a</a:t>
            </a:r>
            <a:r>
              <a:rPr sz="1800" baseline="16203" dirty="0">
                <a:latin typeface="Calibri"/>
                <a:cs typeface="Calibri"/>
              </a:rPr>
              <a:t>a</a:t>
            </a:r>
            <a:r>
              <a:rPr sz="1800" spc="-2302" baseline="16203" dirty="0">
                <a:latin typeface="Calibri"/>
                <a:cs typeface="Calibri"/>
              </a:rPr>
              <a:t>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ama 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800" spc="-300" baseline="23148" dirty="0">
                <a:latin typeface="Calibri"/>
                <a:cs typeface="Calibri"/>
              </a:rPr>
              <a:t>N</a:t>
            </a:r>
            <a:r>
              <a:rPr sz="1200" spc="-565" dirty="0">
                <a:latin typeface="Calibri"/>
                <a:cs typeface="Calibri"/>
              </a:rPr>
              <a:t>ZZZZZZZZZZZZZ</a:t>
            </a:r>
            <a:r>
              <a:rPr sz="1200" spc="-360" dirty="0">
                <a:latin typeface="Calibri"/>
                <a:cs typeface="Calibri"/>
              </a:rPr>
              <a:t>Z</a:t>
            </a:r>
            <a:r>
              <a:rPr sz="1800" baseline="23148" dirty="0">
                <a:latin typeface="Calibri"/>
                <a:cs typeface="Calibri"/>
              </a:rPr>
              <a:t>am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am</a:t>
            </a:r>
            <a:r>
              <a:rPr sz="1800" spc="-862" baseline="23148" dirty="0">
                <a:latin typeface="Calibri"/>
                <a:cs typeface="Calibri"/>
              </a:rPr>
              <a:t>a</a:t>
            </a:r>
            <a:r>
              <a:rPr sz="1800" baseline="23148" dirty="0">
                <a:latin typeface="Calibri"/>
                <a:cs typeface="Calibri"/>
              </a:rPr>
              <a:t>a</a:t>
            </a:r>
            <a:endParaRPr sz="1800" baseline="23148">
              <a:latin typeface="Calibri"/>
              <a:cs typeface="Calibri"/>
            </a:endParaRPr>
          </a:p>
        </p:txBody>
      </p:sp>
      <p:sp>
        <p:nvSpPr>
          <p:cNvPr id="326" name="object 326"/>
          <p:cNvSpPr txBox="1"/>
          <p:nvPr/>
        </p:nvSpPr>
        <p:spPr>
          <a:xfrm>
            <a:off x="6739763" y="5813145"/>
            <a:ext cx="1181735" cy="2406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24000"/>
              </a:lnSpc>
            </a:pPr>
            <a:r>
              <a:rPr sz="1200" spc="-400" dirty="0">
                <a:latin typeface="Calibri"/>
                <a:cs typeface="Calibri"/>
              </a:rPr>
              <a:t>al</a:t>
            </a:r>
            <a:r>
              <a:rPr sz="1800" spc="-600" baseline="16203" dirty="0">
                <a:latin typeface="Calibri"/>
                <a:cs typeface="Calibri"/>
              </a:rPr>
              <a:t>ma</a:t>
            </a:r>
            <a:r>
              <a:rPr sz="1200" spc="-400" dirty="0">
                <a:latin typeface="Calibri"/>
                <a:cs typeface="Calibri"/>
              </a:rPr>
              <a:t>aal</a:t>
            </a:r>
            <a:r>
              <a:rPr sz="1800" spc="-600" baseline="16203" dirty="0">
                <a:latin typeface="Calibri"/>
                <a:cs typeface="Calibri"/>
              </a:rPr>
              <a:t>rima</a:t>
            </a:r>
            <a:r>
              <a:rPr sz="1200" spc="-400" dirty="0">
                <a:latin typeface="Calibri"/>
                <a:cs typeface="Calibri"/>
              </a:rPr>
              <a:t>alaa</a:t>
            </a:r>
            <a:r>
              <a:rPr sz="1800" spc="-600" baseline="16203" dirty="0">
                <a:latin typeface="Calibri"/>
                <a:cs typeface="Calibri"/>
              </a:rPr>
              <a:t>rkkkkkkkeeeeeeettttttt </a:t>
            </a:r>
            <a:r>
              <a:rPr sz="1800" spc="-390" baseline="16203" dirty="0">
                <a:latin typeface="Calibri"/>
                <a:cs typeface="Calibri"/>
              </a:rPr>
              <a:t> </a:t>
            </a:r>
            <a:r>
              <a:rPr sz="1200" spc="-470" dirty="0">
                <a:latin typeface="Calibri"/>
                <a:cs typeface="Calibri"/>
              </a:rPr>
              <a:t>MMMMMMMiiininiinninnnimarimarimarimarimari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215" dirty="0">
                <a:latin typeface="Calibri"/>
                <a:cs typeface="Calibri"/>
              </a:rPr>
              <a:t>Kepepepeeppepepalaala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7" name="object 327"/>
          <p:cNvSpPr txBox="1"/>
          <p:nvPr/>
        </p:nvSpPr>
        <p:spPr>
          <a:xfrm>
            <a:off x="9460738" y="5813145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7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7,</a:t>
            </a:r>
            <a:r>
              <a:rPr sz="1800" spc="-1807" baseline="-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20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1372" baseline="23148" dirty="0">
                <a:latin typeface="Calibri"/>
                <a:cs typeface="Calibri"/>
              </a:rPr>
              <a:t>,</a:t>
            </a:r>
            <a:r>
              <a:rPr sz="1800" spc="-450" baseline="23148" dirty="0">
                <a:latin typeface="Calibri"/>
                <a:cs typeface="Calibri"/>
              </a:rPr>
              <a:t>5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5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5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9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23148" dirty="0">
                <a:latin typeface="Calibri"/>
                <a:cs typeface="Calibri"/>
              </a:rPr>
              <a:t>5</a:t>
            </a:r>
            <a:r>
              <a:rPr sz="1800" baseline="23148" dirty="0">
                <a:latin typeface="Calibri"/>
                <a:cs typeface="Calibri"/>
              </a:rPr>
              <a:t>7</a:t>
            </a:r>
            <a:r>
              <a:rPr sz="1800" spc="-450" baseline="23148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8" name="object 328"/>
          <p:cNvSpPr txBox="1"/>
          <p:nvPr/>
        </p:nvSpPr>
        <p:spPr>
          <a:xfrm>
            <a:off x="9460738" y="6009741"/>
            <a:ext cx="6203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7</a:t>
            </a:r>
            <a:r>
              <a:rPr sz="1800" spc="-450" baseline="-16203" dirty="0">
                <a:latin typeface="Calibri"/>
                <a:cs typeface="Calibri"/>
              </a:rPr>
              <a:t>,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5</a:t>
            </a:r>
            <a:r>
              <a:rPr sz="1800" baseline="-16203" dirty="0">
                <a:latin typeface="Calibri"/>
                <a:cs typeface="Calibri"/>
              </a:rPr>
              <a:t>7,</a:t>
            </a:r>
            <a:r>
              <a:rPr sz="1800" spc="-1807" baseline="-16203" dirty="0">
                <a:latin typeface="Calibri"/>
                <a:cs typeface="Calibri"/>
              </a:rPr>
              <a:t>5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20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900" baseline="-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-450" baseline="-16203" dirty="0">
                <a:latin typeface="Calibri"/>
                <a:cs typeface="Calibri"/>
              </a:rPr>
              <a:t>0</a:t>
            </a:r>
            <a:r>
              <a:rPr sz="1200" spc="-300" dirty="0">
                <a:latin typeface="Calibri"/>
                <a:cs typeface="Calibri"/>
              </a:rPr>
              <a:t>,</a:t>
            </a:r>
            <a:r>
              <a:rPr sz="1200" spc="-310" dirty="0">
                <a:latin typeface="Calibri"/>
                <a:cs typeface="Calibri"/>
              </a:rPr>
              <a:t>0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1837" baseline="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9" name="object 329"/>
          <p:cNvSpPr txBox="1"/>
          <p:nvPr/>
        </p:nvSpPr>
        <p:spPr>
          <a:xfrm>
            <a:off x="9460738" y="6206032"/>
            <a:ext cx="61849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204" dirty="0">
                <a:latin typeface="Calibri"/>
                <a:cs typeface="Calibri"/>
              </a:rPr>
              <a:t>00000000,00,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800" baseline="16203" dirty="0">
                <a:latin typeface="Calibri"/>
                <a:cs typeface="Calibri"/>
              </a:rPr>
              <a:t>0</a:t>
            </a:r>
            <a:r>
              <a:rPr sz="1800" spc="-1837" baseline="16203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00" dirty="0">
                <a:latin typeface="Calibri"/>
                <a:cs typeface="Calibri"/>
              </a:rPr>
              <a:t>0</a:t>
            </a:r>
            <a:r>
              <a:rPr sz="1800" spc="-914" baseline="16203" dirty="0">
                <a:latin typeface="Calibri"/>
                <a:cs typeface="Calibri"/>
              </a:rPr>
              <a:t>00000</a:t>
            </a:r>
            <a:r>
              <a:rPr sz="1800" spc="-922" baseline="16203" dirty="0">
                <a:latin typeface="Calibri"/>
                <a:cs typeface="Calibri"/>
              </a:rPr>
              <a:t>0</a:t>
            </a:r>
            <a:r>
              <a:rPr sz="1800" spc="-465" baseline="16203" dirty="0">
                <a:latin typeface="Calibri"/>
                <a:cs typeface="Calibri"/>
              </a:rPr>
              <a:t>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,0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0" name="object 330"/>
          <p:cNvSpPr txBox="1"/>
          <p:nvPr/>
        </p:nvSpPr>
        <p:spPr>
          <a:xfrm>
            <a:off x="5521197" y="6009741"/>
            <a:ext cx="23304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200" spc="-610" dirty="0">
                <a:latin typeface="Calibri"/>
                <a:cs typeface="Calibri"/>
              </a:rPr>
              <a:t>2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72</a:t>
            </a:r>
            <a:r>
              <a:rPr sz="1800" spc="-914" baseline="-16203" dirty="0">
                <a:latin typeface="Calibri"/>
                <a:cs typeface="Calibri"/>
              </a:rPr>
              <a:t>8</a:t>
            </a:r>
            <a:r>
              <a:rPr sz="1800" spc="7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7</a:t>
            </a:r>
            <a:r>
              <a:rPr sz="1800" baseline="-16203" dirty="0">
                <a:latin typeface="Calibri"/>
                <a:cs typeface="Calibri"/>
              </a:rPr>
              <a:t>8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800" spc="7" baseline="-23148" dirty="0">
                <a:latin typeface="Calibri"/>
                <a:cs typeface="Calibri"/>
              </a:rPr>
              <a:t>2</a:t>
            </a:r>
            <a:r>
              <a:rPr sz="1800" spc="-1837" baseline="-23148" dirty="0">
                <a:latin typeface="Calibri"/>
                <a:cs typeface="Calibri"/>
              </a:rPr>
              <a:t>7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9</a:t>
            </a:r>
            <a:r>
              <a:rPr sz="1200" spc="5" dirty="0">
                <a:latin typeface="Calibri"/>
                <a:cs typeface="Calibri"/>
              </a:rPr>
              <a:t>2</a:t>
            </a:r>
            <a:r>
              <a:rPr sz="1200" dirty="0"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1" name="object 331"/>
          <p:cNvSpPr txBox="1"/>
          <p:nvPr/>
        </p:nvSpPr>
        <p:spPr>
          <a:xfrm>
            <a:off x="5799454" y="6009741"/>
            <a:ext cx="585470" cy="24066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48000"/>
              </a:lnSpc>
              <a:spcBef>
                <a:spcPts val="445"/>
              </a:spcBef>
            </a:pPr>
            <a:r>
              <a:rPr sz="1800" spc="-1439" baseline="-16203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75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2302" baseline="-16203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200" spc="-1155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2302" baseline="-16203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 </a:t>
            </a:r>
            <a:r>
              <a:rPr sz="1800" spc="-179" baseline="-16203" dirty="0">
                <a:latin typeface="Calibri"/>
                <a:cs typeface="Calibri"/>
              </a:rPr>
              <a:t> </a:t>
            </a:r>
            <a:r>
              <a:rPr sz="1200" spc="-805" dirty="0">
                <a:latin typeface="Calibri"/>
                <a:cs typeface="Calibri"/>
              </a:rPr>
              <a:t>ABA</a:t>
            </a:r>
            <a:r>
              <a:rPr sz="1200" spc="-765" dirty="0">
                <a:latin typeface="Calibri"/>
                <a:cs typeface="Calibri"/>
              </a:rPr>
              <a:t>B</a:t>
            </a:r>
            <a:r>
              <a:rPr sz="1200" spc="-805" dirty="0">
                <a:latin typeface="Calibri"/>
                <a:cs typeface="Calibri"/>
              </a:rPr>
              <a:t>A</a:t>
            </a:r>
            <a:r>
              <a:rPr sz="1200" spc="-765" dirty="0">
                <a:latin typeface="Calibri"/>
                <a:cs typeface="Calibri"/>
              </a:rPr>
              <a:t>BB</a:t>
            </a:r>
            <a:r>
              <a:rPr sz="1200" spc="-805" dirty="0">
                <a:latin typeface="Calibri"/>
                <a:cs typeface="Calibri"/>
              </a:rPr>
              <a:t>A</a:t>
            </a:r>
            <a:r>
              <a:rPr sz="1200" spc="-765" dirty="0">
                <a:latin typeface="Calibri"/>
                <a:cs typeface="Calibri"/>
              </a:rPr>
              <a:t>B</a:t>
            </a:r>
            <a:r>
              <a:rPr sz="1200" spc="-805" dirty="0">
                <a:latin typeface="Calibri"/>
                <a:cs typeface="Calibri"/>
              </a:rPr>
              <a:t>A</a:t>
            </a:r>
            <a:r>
              <a:rPr sz="1200" spc="-765" dirty="0">
                <a:latin typeface="Calibri"/>
                <a:cs typeface="Calibri"/>
              </a:rPr>
              <a:t>B</a:t>
            </a:r>
            <a:r>
              <a:rPr sz="1200" spc="-805" dirty="0">
                <a:latin typeface="Calibri"/>
                <a:cs typeface="Calibri"/>
              </a:rPr>
              <a:t>A</a:t>
            </a:r>
            <a:r>
              <a:rPr sz="1200" spc="-765" dirty="0">
                <a:latin typeface="Calibri"/>
                <a:cs typeface="Calibri"/>
              </a:rPr>
              <a:t>B</a:t>
            </a:r>
            <a:r>
              <a:rPr sz="1200" spc="-425" dirty="0">
                <a:latin typeface="Calibri"/>
                <a:cs typeface="Calibri"/>
              </a:rPr>
              <a:t>A</a:t>
            </a:r>
            <a:r>
              <a:rPr sz="1800" spc="-165" baseline="-16203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2" name="object 332"/>
          <p:cNvSpPr txBox="1"/>
          <p:nvPr/>
        </p:nvSpPr>
        <p:spPr>
          <a:xfrm>
            <a:off x="6739763" y="6009741"/>
            <a:ext cx="1443990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800" spc="-555" baseline="-16203" dirty="0">
                <a:latin typeface="Calibri"/>
                <a:cs typeface="Calibri"/>
              </a:rPr>
              <a:t>al</a:t>
            </a:r>
            <a:r>
              <a:rPr sz="1200" spc="-370" dirty="0">
                <a:latin typeface="Calibri"/>
                <a:cs typeface="Calibri"/>
              </a:rPr>
              <a:t>ma</a:t>
            </a:r>
            <a:r>
              <a:rPr sz="1800" spc="-555" baseline="-16203" dirty="0">
                <a:latin typeface="Calibri"/>
                <a:cs typeface="Calibri"/>
              </a:rPr>
              <a:t>aal</a:t>
            </a:r>
            <a:r>
              <a:rPr sz="1200" spc="-370" dirty="0">
                <a:latin typeface="Calibri"/>
                <a:cs typeface="Calibri"/>
              </a:rPr>
              <a:t>rima</a:t>
            </a:r>
            <a:r>
              <a:rPr sz="1800" spc="-555" baseline="-16203" dirty="0">
                <a:latin typeface="Calibri"/>
                <a:cs typeface="Calibri"/>
              </a:rPr>
              <a:t>ala</a:t>
            </a:r>
            <a:r>
              <a:rPr sz="1200" spc="-370" dirty="0">
                <a:latin typeface="Calibri"/>
                <a:cs typeface="Calibri"/>
              </a:rPr>
              <a:t>rkkkkkkkeeeeeeettttttt</a:t>
            </a:r>
            <a:r>
              <a:rPr sz="1800" spc="-555" baseline="-16203" dirty="0">
                <a:latin typeface="Calibri"/>
                <a:cs typeface="Calibri"/>
              </a:rPr>
              <a:t>aalaala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200" spc="-260" dirty="0">
                <a:latin typeface="Calibri"/>
                <a:cs typeface="Calibri"/>
              </a:rPr>
              <a:t>Kepepepepepeepp </a:t>
            </a:r>
            <a:r>
              <a:rPr sz="1200" spc="285" dirty="0">
                <a:latin typeface="Calibri"/>
                <a:cs typeface="Calibri"/>
              </a:rPr>
              <a:t> </a:t>
            </a:r>
            <a:r>
              <a:rPr sz="1200" spc="-200" dirty="0">
                <a:latin typeface="Calibri"/>
                <a:cs typeface="Calibri"/>
              </a:rPr>
              <a:t>alaalaalaalaalaalaal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3" name="object 333"/>
          <p:cNvSpPr txBox="1"/>
          <p:nvPr/>
        </p:nvSpPr>
        <p:spPr>
          <a:xfrm>
            <a:off x="6739763" y="6206032"/>
            <a:ext cx="115824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500" dirty="0">
                <a:latin typeface="Calibri"/>
                <a:cs typeface="Calibri"/>
              </a:rPr>
              <a:t>L</a:t>
            </a:r>
            <a:r>
              <a:rPr sz="1800" spc="-750" baseline="-16203" dirty="0">
                <a:latin typeface="Calibri"/>
                <a:cs typeface="Calibri"/>
              </a:rPr>
              <a:t>a</a:t>
            </a:r>
            <a:r>
              <a:rPr sz="1200" spc="-500" dirty="0">
                <a:latin typeface="Calibri"/>
                <a:cs typeface="Calibri"/>
              </a:rPr>
              <a:t>ogsLi</a:t>
            </a:r>
            <a:r>
              <a:rPr sz="1800" spc="-750" baseline="-16203" dirty="0">
                <a:latin typeface="Calibri"/>
                <a:cs typeface="Calibri"/>
              </a:rPr>
              <a:t>S</a:t>
            </a:r>
            <a:r>
              <a:rPr sz="1200" spc="-500" dirty="0">
                <a:latin typeface="Calibri"/>
                <a:cs typeface="Calibri"/>
              </a:rPr>
              <a:t>o</a:t>
            </a:r>
            <a:r>
              <a:rPr sz="1800" spc="-750" baseline="-16203" dirty="0">
                <a:latin typeface="Calibri"/>
                <a:cs typeface="Calibri"/>
              </a:rPr>
              <a:t>DS</a:t>
            </a:r>
            <a:r>
              <a:rPr sz="1200" spc="-500" dirty="0">
                <a:latin typeface="Calibri"/>
                <a:cs typeface="Calibri"/>
              </a:rPr>
              <a:t>gLsi</a:t>
            </a:r>
            <a:r>
              <a:rPr sz="1800" spc="-750" baseline="-16203" dirty="0">
                <a:latin typeface="Calibri"/>
                <a:cs typeface="Calibri"/>
              </a:rPr>
              <a:t>SD</a:t>
            </a:r>
            <a:r>
              <a:rPr sz="1200" spc="-500" dirty="0">
                <a:latin typeface="Calibri"/>
                <a:cs typeface="Calibri"/>
              </a:rPr>
              <a:t>o</a:t>
            </a:r>
            <a:r>
              <a:rPr sz="1800" spc="-750" baseline="-16203" dirty="0">
                <a:latin typeface="Calibri"/>
                <a:cs typeface="Calibri"/>
              </a:rPr>
              <a:t>SD</a:t>
            </a:r>
            <a:r>
              <a:rPr sz="1200" spc="-500" dirty="0">
                <a:latin typeface="Calibri"/>
                <a:cs typeface="Calibri"/>
              </a:rPr>
              <a:t>gsLi</a:t>
            </a:r>
            <a:r>
              <a:rPr sz="1800" spc="-750" baseline="-16203" dirty="0">
                <a:latin typeface="Calibri"/>
                <a:cs typeface="Calibri"/>
              </a:rPr>
              <a:t>SD</a:t>
            </a:r>
            <a:r>
              <a:rPr sz="1200" spc="-500" dirty="0">
                <a:latin typeface="Calibri"/>
                <a:cs typeface="Calibri"/>
              </a:rPr>
              <a:t>o</a:t>
            </a:r>
            <a:r>
              <a:rPr sz="1800" spc="-750" baseline="-16203" dirty="0">
                <a:latin typeface="Calibri"/>
                <a:cs typeface="Calibri"/>
              </a:rPr>
              <a:t>SD</a:t>
            </a:r>
            <a:r>
              <a:rPr sz="1200" spc="-500" dirty="0">
                <a:latin typeface="Calibri"/>
                <a:cs typeface="Calibri"/>
              </a:rPr>
              <a:t>gsLi</a:t>
            </a:r>
            <a:r>
              <a:rPr sz="1800" spc="-750" baseline="-16203" dirty="0">
                <a:latin typeface="Calibri"/>
                <a:cs typeface="Calibri"/>
              </a:rPr>
              <a:t>SD</a:t>
            </a:r>
            <a:r>
              <a:rPr sz="1200" spc="-500" dirty="0">
                <a:latin typeface="Calibri"/>
                <a:cs typeface="Calibri"/>
              </a:rPr>
              <a:t>o</a:t>
            </a:r>
            <a:r>
              <a:rPr sz="1800" spc="-750" baseline="-16203" dirty="0">
                <a:latin typeface="Calibri"/>
                <a:cs typeface="Calibri"/>
              </a:rPr>
              <a:t>D</a:t>
            </a:r>
            <a:r>
              <a:rPr sz="1200" spc="-500" dirty="0">
                <a:latin typeface="Calibri"/>
                <a:cs typeface="Calibri"/>
              </a:rPr>
              <a:t>gsLio</a:t>
            </a:r>
            <a:r>
              <a:rPr sz="1800" spc="-750" baseline="-16203" dirty="0">
                <a:latin typeface="Calibri"/>
                <a:cs typeface="Calibri"/>
              </a:rPr>
              <a:t>MMMMMMM</a:t>
            </a:r>
            <a:r>
              <a:rPr sz="1200" spc="-500" dirty="0">
                <a:latin typeface="Calibri"/>
                <a:cs typeface="Calibri"/>
              </a:rPr>
              <a:t>gLsiogtisittttttkkikikiikikik</a:t>
            </a:r>
            <a:r>
              <a:rPr sz="1800" spc="-750" baseline="-16203" dirty="0">
                <a:latin typeface="Calibri"/>
                <a:cs typeface="Calibri"/>
              </a:rPr>
              <a:t>ddaddddd </a:t>
            </a:r>
            <a:r>
              <a:rPr sz="1800" spc="937" baseline="-16203" dirty="0">
                <a:latin typeface="Calibri"/>
                <a:cs typeface="Calibri"/>
              </a:rPr>
              <a:t> </a:t>
            </a:r>
            <a:r>
              <a:rPr sz="1800" spc="-480" baseline="-16203" dirty="0">
                <a:latin typeface="Calibri"/>
                <a:cs typeface="Calibri"/>
              </a:rPr>
              <a:t>nanananananan</a:t>
            </a:r>
            <a:endParaRPr sz="1800" baseline="-16203">
              <a:latin typeface="Calibri"/>
              <a:cs typeface="Calibri"/>
            </a:endParaRPr>
          </a:p>
        </p:txBody>
      </p:sp>
      <p:sp>
        <p:nvSpPr>
          <p:cNvPr id="334" name="object 334"/>
          <p:cNvSpPr txBox="1"/>
          <p:nvPr/>
        </p:nvSpPr>
        <p:spPr>
          <a:xfrm>
            <a:off x="5521197" y="6206032"/>
            <a:ext cx="23304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1200" spc="-610" dirty="0">
                <a:latin typeface="Calibri"/>
                <a:cs typeface="Calibri"/>
              </a:rPr>
              <a:t>2</a:t>
            </a:r>
            <a:r>
              <a:rPr sz="1800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82</a:t>
            </a:r>
            <a:r>
              <a:rPr sz="1800" spc="-914" baseline="-16203" dirty="0">
                <a:latin typeface="Calibri"/>
                <a:cs typeface="Calibri"/>
              </a:rPr>
              <a:t>9</a:t>
            </a:r>
            <a:r>
              <a:rPr sz="1800" spc="7" baseline="-16203" dirty="0">
                <a:latin typeface="Calibri"/>
                <a:cs typeface="Calibri"/>
              </a:rPr>
              <a:t>2</a:t>
            </a:r>
            <a:r>
              <a:rPr sz="1200" spc="-610" dirty="0">
                <a:latin typeface="Calibri"/>
                <a:cs typeface="Calibri"/>
              </a:rPr>
              <a:t>8</a:t>
            </a:r>
            <a:r>
              <a:rPr sz="1800" baseline="-16203" dirty="0">
                <a:latin typeface="Calibri"/>
                <a:cs typeface="Calibri"/>
              </a:rPr>
              <a:t>9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065"/>
              </a:lnSpc>
            </a:pPr>
            <a:r>
              <a:rPr sz="1800" spc="7" baseline="-23148" dirty="0">
                <a:latin typeface="Calibri"/>
                <a:cs typeface="Calibri"/>
              </a:rPr>
              <a:t>2</a:t>
            </a:r>
            <a:r>
              <a:rPr sz="1800" spc="-1837" baseline="-23148" dirty="0">
                <a:latin typeface="Calibri"/>
                <a:cs typeface="Calibri"/>
              </a:rPr>
              <a:t>8</a:t>
            </a:r>
            <a:r>
              <a:rPr sz="1200" dirty="0">
                <a:latin typeface="Calibri"/>
                <a:cs typeface="Calibri"/>
              </a:rPr>
              <a:t>3</a:t>
            </a:r>
            <a:r>
              <a:rPr sz="1200" spc="-610" dirty="0">
                <a:latin typeface="Calibri"/>
                <a:cs typeface="Calibri"/>
              </a:rPr>
              <a:t>0</a:t>
            </a:r>
            <a:r>
              <a:rPr sz="1200" spc="5" dirty="0">
                <a:latin typeface="Calibri"/>
                <a:cs typeface="Calibri"/>
              </a:rPr>
              <a:t>3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5" name="object 335"/>
          <p:cNvSpPr txBox="1"/>
          <p:nvPr/>
        </p:nvSpPr>
        <p:spPr>
          <a:xfrm>
            <a:off x="5521197" y="6402323"/>
            <a:ext cx="23304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"/>
              </a:lnSpc>
            </a:pPr>
            <a:r>
              <a:rPr sz="1200" spc="-610" dirty="0">
                <a:latin typeface="Calibri"/>
                <a:cs typeface="Calibri"/>
              </a:rPr>
              <a:t>2</a:t>
            </a:r>
            <a:r>
              <a:rPr sz="1800" baseline="-16203" dirty="0">
                <a:latin typeface="Calibri"/>
                <a:cs typeface="Calibri"/>
              </a:rPr>
              <a:t>3</a:t>
            </a:r>
            <a:r>
              <a:rPr sz="1200" spc="-610" dirty="0">
                <a:latin typeface="Calibri"/>
                <a:cs typeface="Calibri"/>
              </a:rPr>
              <a:t>92</a:t>
            </a:r>
            <a:r>
              <a:rPr sz="1800" spc="-914" baseline="-16203" dirty="0">
                <a:latin typeface="Calibri"/>
                <a:cs typeface="Calibri"/>
              </a:rPr>
              <a:t>0</a:t>
            </a:r>
            <a:r>
              <a:rPr sz="1800" spc="7" baseline="-16203" dirty="0">
                <a:latin typeface="Calibri"/>
                <a:cs typeface="Calibri"/>
              </a:rPr>
              <a:t>3</a:t>
            </a:r>
            <a:r>
              <a:rPr sz="1200" spc="-610" dirty="0">
                <a:latin typeface="Calibri"/>
                <a:cs typeface="Calibri"/>
              </a:rPr>
              <a:t>9</a:t>
            </a:r>
            <a:r>
              <a:rPr sz="1800" baseline="-16203" dirty="0">
                <a:latin typeface="Calibri"/>
                <a:cs typeface="Calibri"/>
              </a:rPr>
              <a:t>0</a:t>
            </a:r>
            <a:endParaRPr sz="1800" baseline="-16203">
              <a:latin typeface="Calibri"/>
              <a:cs typeface="Calibri"/>
            </a:endParaRPr>
          </a:p>
          <a:p>
            <a:pPr>
              <a:lnSpc>
                <a:spcPts val="1320"/>
              </a:lnSpc>
            </a:pPr>
            <a:r>
              <a:rPr sz="1200" spc="5" dirty="0">
                <a:latin typeface="Calibri"/>
                <a:cs typeface="Calibri"/>
              </a:rPr>
              <a:t>29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6" name="object 336"/>
          <p:cNvSpPr txBox="1"/>
          <p:nvPr/>
        </p:nvSpPr>
        <p:spPr>
          <a:xfrm>
            <a:off x="5508497" y="6700215"/>
            <a:ext cx="1816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7" name="object 337"/>
          <p:cNvSpPr txBox="1"/>
          <p:nvPr/>
        </p:nvSpPr>
        <p:spPr>
          <a:xfrm>
            <a:off x="5799454" y="6206032"/>
            <a:ext cx="585470" cy="24066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48200"/>
              </a:lnSpc>
              <a:spcBef>
                <a:spcPts val="445"/>
              </a:spcBef>
            </a:pPr>
            <a:r>
              <a:rPr sz="1800" spc="-1439" baseline="-16203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75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2302" baseline="-16203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200" spc="-1155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a</a:t>
            </a:r>
            <a:r>
              <a:rPr sz="1800" spc="-2302" baseline="-16203" dirty="0">
                <a:latin typeface="Calibri"/>
                <a:cs typeface="Calibri"/>
              </a:rPr>
              <a:t>m</a:t>
            </a:r>
            <a:r>
              <a:rPr sz="1800" baseline="-16203" dirty="0">
                <a:latin typeface="Calibri"/>
                <a:cs typeface="Calibri"/>
              </a:rPr>
              <a:t>a </a:t>
            </a:r>
            <a:r>
              <a:rPr sz="1800" spc="-195" baseline="-16203" dirty="0">
                <a:latin typeface="Calibri"/>
                <a:cs typeface="Calibri"/>
              </a:rPr>
              <a:t> </a:t>
            </a:r>
            <a:r>
              <a:rPr sz="1200" spc="-800" dirty="0">
                <a:latin typeface="Calibri"/>
                <a:cs typeface="Calibri"/>
              </a:rPr>
              <a:t>ACA</a:t>
            </a:r>
            <a:r>
              <a:rPr sz="1200" spc="-745" dirty="0">
                <a:latin typeface="Calibri"/>
                <a:cs typeface="Calibri"/>
              </a:rPr>
              <a:t>C</a:t>
            </a:r>
            <a:r>
              <a:rPr sz="1200" spc="-800" dirty="0">
                <a:latin typeface="Calibri"/>
                <a:cs typeface="Calibri"/>
              </a:rPr>
              <a:t>A</a:t>
            </a:r>
            <a:r>
              <a:rPr sz="1200" spc="-745" dirty="0">
                <a:latin typeface="Calibri"/>
                <a:cs typeface="Calibri"/>
              </a:rPr>
              <a:t>CC</a:t>
            </a:r>
            <a:r>
              <a:rPr sz="1200" spc="-800" dirty="0">
                <a:latin typeface="Calibri"/>
                <a:cs typeface="Calibri"/>
              </a:rPr>
              <a:t>A</a:t>
            </a:r>
            <a:r>
              <a:rPr sz="1200" spc="-745" dirty="0">
                <a:latin typeface="Calibri"/>
                <a:cs typeface="Calibri"/>
              </a:rPr>
              <a:t>C</a:t>
            </a:r>
            <a:r>
              <a:rPr sz="1200" spc="-800" dirty="0">
                <a:latin typeface="Calibri"/>
                <a:cs typeface="Calibri"/>
              </a:rPr>
              <a:t>A</a:t>
            </a:r>
            <a:r>
              <a:rPr sz="1200" spc="-745" dirty="0">
                <a:latin typeface="Calibri"/>
                <a:cs typeface="Calibri"/>
              </a:rPr>
              <a:t>C</a:t>
            </a:r>
            <a:r>
              <a:rPr sz="1200" spc="-800" dirty="0">
                <a:latin typeface="Calibri"/>
                <a:cs typeface="Calibri"/>
              </a:rPr>
              <a:t>A</a:t>
            </a:r>
            <a:r>
              <a:rPr sz="1200" spc="-745" dirty="0">
                <a:latin typeface="Calibri"/>
                <a:cs typeface="Calibri"/>
              </a:rPr>
              <a:t>C</a:t>
            </a:r>
            <a:r>
              <a:rPr sz="1200" spc="-420" dirty="0">
                <a:latin typeface="Calibri"/>
                <a:cs typeface="Calibri"/>
              </a:rPr>
              <a:t>A</a:t>
            </a:r>
            <a:r>
              <a:rPr sz="1800" spc="-1019" baseline="-16203" dirty="0">
                <a:latin typeface="Calibri"/>
                <a:cs typeface="Calibri"/>
              </a:rPr>
              <a:t>a</a:t>
            </a:r>
            <a:r>
              <a:rPr sz="1800" spc="-157" baseline="-16203" dirty="0">
                <a:latin typeface="Calibri"/>
                <a:cs typeface="Calibri"/>
              </a:rPr>
              <a:t>a</a:t>
            </a:r>
            <a:r>
              <a:rPr sz="1800" baseline="-16203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200" spc="-57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8" name="object 338"/>
          <p:cNvSpPr txBox="1"/>
          <p:nvPr/>
        </p:nvSpPr>
        <p:spPr>
          <a:xfrm>
            <a:off x="5799454" y="6402323"/>
            <a:ext cx="58547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800" spc="-517" baseline="-16203" dirty="0">
                <a:latin typeface="Calibri"/>
                <a:cs typeface="Calibri"/>
              </a:rPr>
              <a:t>m</a:t>
            </a:r>
            <a:r>
              <a:rPr sz="1200" spc="-345" dirty="0">
                <a:latin typeface="Calibri"/>
                <a:cs typeface="Calibri"/>
              </a:rPr>
              <a:t>maama</a:t>
            </a:r>
            <a:r>
              <a:rPr sz="1800" spc="-517" baseline="-16203" dirty="0">
                <a:latin typeface="Calibri"/>
                <a:cs typeface="Calibri"/>
              </a:rPr>
              <a:t>ama </a:t>
            </a:r>
            <a:r>
              <a:rPr sz="1800" spc="-390" baseline="-16203" dirty="0">
                <a:latin typeface="Calibri"/>
                <a:cs typeface="Calibri"/>
              </a:rPr>
              <a:t> </a:t>
            </a:r>
            <a:r>
              <a:rPr sz="1800" spc="-172" baseline="-16203" dirty="0">
                <a:latin typeface="Calibri"/>
                <a:cs typeface="Calibri"/>
              </a:rPr>
              <a:t>a</a:t>
            </a:r>
            <a:r>
              <a:rPr sz="1800" spc="-2475" baseline="-16203" dirty="0">
                <a:latin typeface="Calibri"/>
                <a:cs typeface="Calibri"/>
              </a:rPr>
              <a:t>m</a:t>
            </a:r>
            <a:r>
              <a:rPr sz="1800" spc="-172" baseline="-16203" dirty="0">
                <a:latin typeface="Calibri"/>
                <a:cs typeface="Calibri"/>
              </a:rPr>
              <a:t>a</a:t>
            </a:r>
            <a:r>
              <a:rPr sz="1200" spc="-810" dirty="0">
                <a:latin typeface="Calibri"/>
                <a:cs typeface="Calibri"/>
              </a:rPr>
              <a:t>A</a:t>
            </a:r>
            <a:r>
              <a:rPr sz="1200" spc="-855" dirty="0">
                <a:latin typeface="Calibri"/>
                <a:cs typeface="Calibri"/>
              </a:rPr>
              <a:t>D</a:t>
            </a:r>
            <a:r>
              <a:rPr sz="1200" spc="-810" dirty="0">
                <a:latin typeface="Calibri"/>
                <a:cs typeface="Calibri"/>
              </a:rPr>
              <a:t>A</a:t>
            </a:r>
            <a:r>
              <a:rPr sz="1200" spc="-855" dirty="0">
                <a:latin typeface="Calibri"/>
                <a:cs typeface="Calibri"/>
              </a:rPr>
              <a:t>D</a:t>
            </a:r>
            <a:r>
              <a:rPr sz="1200" spc="-810" dirty="0">
                <a:latin typeface="Calibri"/>
                <a:cs typeface="Calibri"/>
              </a:rPr>
              <a:t>A</a:t>
            </a:r>
            <a:r>
              <a:rPr sz="1200" spc="-855" dirty="0">
                <a:latin typeface="Calibri"/>
                <a:cs typeface="Calibri"/>
              </a:rPr>
              <a:t>DD</a:t>
            </a:r>
            <a:r>
              <a:rPr sz="1200" spc="-810" dirty="0">
                <a:latin typeface="Calibri"/>
                <a:cs typeface="Calibri"/>
              </a:rPr>
              <a:t>A</a:t>
            </a:r>
            <a:r>
              <a:rPr sz="1200" spc="-855" dirty="0">
                <a:latin typeface="Calibri"/>
                <a:cs typeface="Calibri"/>
              </a:rPr>
              <a:t>D</a:t>
            </a:r>
            <a:r>
              <a:rPr sz="1200" spc="-810" dirty="0">
                <a:latin typeface="Calibri"/>
                <a:cs typeface="Calibri"/>
              </a:rPr>
              <a:t>A</a:t>
            </a:r>
            <a:r>
              <a:rPr sz="1200" spc="-855" dirty="0">
                <a:latin typeface="Calibri"/>
                <a:cs typeface="Calibri"/>
              </a:rPr>
              <a:t>D</a:t>
            </a:r>
            <a:r>
              <a:rPr sz="1200" spc="-810" dirty="0">
                <a:latin typeface="Calibri"/>
                <a:cs typeface="Calibri"/>
              </a:rPr>
              <a:t>A</a:t>
            </a:r>
            <a:r>
              <a:rPr sz="1200" spc="-855" dirty="0">
                <a:latin typeface="Calibri"/>
                <a:cs typeface="Calibri"/>
              </a:rPr>
              <a:t>D</a:t>
            </a:r>
            <a:r>
              <a:rPr sz="1200" spc="-114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800" baseline="-16203" dirty="0">
                <a:latin typeface="Calibri"/>
                <a:cs typeface="Calibri"/>
              </a:rPr>
              <a:t>a</a:t>
            </a:r>
            <a:endParaRPr sz="1800" baseline="-16203">
              <a:latin typeface="Calibri"/>
              <a:cs typeface="Calibri"/>
            </a:endParaRPr>
          </a:p>
        </p:txBody>
      </p:sp>
      <p:sp>
        <p:nvSpPr>
          <p:cNvPr id="339" name="object 339"/>
          <p:cNvSpPr txBox="1"/>
          <p:nvPr/>
        </p:nvSpPr>
        <p:spPr>
          <a:xfrm>
            <a:off x="5508497" y="6548119"/>
            <a:ext cx="841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5" dirty="0">
                <a:latin typeface="Calibri"/>
                <a:cs typeface="Calibri"/>
              </a:rPr>
              <a:t>3030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380" dirty="0">
                <a:latin typeface="Calibri"/>
                <a:cs typeface="Calibri"/>
              </a:rPr>
              <a:t>amamaAEEAEAEAE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0" name="object 340"/>
          <p:cNvSpPr txBox="1"/>
          <p:nvPr/>
        </p:nvSpPr>
        <p:spPr>
          <a:xfrm>
            <a:off x="6739763" y="6402323"/>
            <a:ext cx="1251585" cy="23177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>
              <a:lnSpc>
                <a:spcPct val="43200"/>
              </a:lnSpc>
              <a:spcBef>
                <a:spcPts val="515"/>
              </a:spcBef>
            </a:pPr>
            <a:r>
              <a:rPr sz="1200" spc="-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m</a:t>
            </a:r>
            <a:r>
              <a:rPr sz="1200" spc="-635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U</a:t>
            </a:r>
            <a:r>
              <a:rPr sz="1200" spc="-960" dirty="0">
                <a:latin typeface="Calibri"/>
                <a:cs typeface="Calibri"/>
              </a:rPr>
              <a:t>m</a:t>
            </a:r>
            <a:r>
              <a:rPr sz="1200" spc="-5" dirty="0">
                <a:latin typeface="Calibri"/>
                <a:cs typeface="Calibri"/>
              </a:rPr>
              <a:t>U</a:t>
            </a:r>
            <a:r>
              <a:rPr sz="1200" spc="-960" dirty="0">
                <a:latin typeface="Calibri"/>
                <a:cs typeface="Calibri"/>
              </a:rPr>
              <a:t>m</a:t>
            </a:r>
            <a:r>
              <a:rPr sz="1200" spc="-5" dirty="0">
                <a:latin typeface="Calibri"/>
                <a:cs typeface="Calibri"/>
              </a:rPr>
              <a:t>U</a:t>
            </a:r>
            <a:r>
              <a:rPr sz="1200" spc="-960" dirty="0">
                <a:latin typeface="Calibri"/>
                <a:cs typeface="Calibri"/>
              </a:rPr>
              <a:t>m</a:t>
            </a:r>
            <a:r>
              <a:rPr sz="1200" spc="-5" dirty="0">
                <a:latin typeface="Calibri"/>
                <a:cs typeface="Calibri"/>
              </a:rPr>
              <a:t>U</a:t>
            </a:r>
            <a:r>
              <a:rPr sz="1200" spc="-960" dirty="0">
                <a:latin typeface="Calibri"/>
                <a:cs typeface="Calibri"/>
              </a:rPr>
              <a:t>m</a:t>
            </a:r>
            <a:r>
              <a:rPr sz="1200" spc="-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m</a:t>
            </a:r>
            <a:r>
              <a:rPr sz="1200" spc="-635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m</a:t>
            </a:r>
            <a:r>
              <a:rPr sz="1200" spc="-635" dirty="0">
                <a:latin typeface="Calibri"/>
                <a:cs typeface="Calibri"/>
              </a:rPr>
              <a:t>uuuu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spc="-960" dirty="0">
                <a:latin typeface="Calibri"/>
                <a:cs typeface="Calibri"/>
              </a:rPr>
              <a:t>mmmmmm</a:t>
            </a:r>
            <a:r>
              <a:rPr sz="1200" dirty="0">
                <a:latin typeface="Calibri"/>
                <a:cs typeface="Calibri"/>
              </a:rPr>
              <a:t>m  Ge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l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5" dirty="0">
                <a:latin typeface="Calibri"/>
                <a:cs typeface="Calibri"/>
              </a:rPr>
              <a:t>g</a:t>
            </a:r>
            <a:r>
              <a:rPr sz="1200" dirty="0">
                <a:latin typeface="Calibri"/>
                <a:cs typeface="Calibri"/>
              </a:rPr>
              <a:t>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1" name="object 341"/>
          <p:cNvSpPr txBox="1"/>
          <p:nvPr/>
        </p:nvSpPr>
        <p:spPr>
          <a:xfrm>
            <a:off x="9383014" y="6481267"/>
            <a:ext cx="620395" cy="182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latin typeface="Calibri"/>
                <a:cs typeface="Calibri"/>
              </a:rPr>
              <a:t>1</a:t>
            </a:r>
            <a:r>
              <a:rPr sz="1800" baseline="-11574" dirty="0">
                <a:latin typeface="Calibri"/>
                <a:cs typeface="Calibri"/>
              </a:rPr>
              <a:t>0</a:t>
            </a:r>
            <a:r>
              <a:rPr sz="1800" spc="-1837" baseline="-11574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5,</a:t>
            </a:r>
            <a:r>
              <a:rPr sz="1200" spc="-300" dirty="0">
                <a:latin typeface="Calibri"/>
                <a:cs typeface="Calibri"/>
              </a:rPr>
              <a:t>0</a:t>
            </a:r>
            <a:r>
              <a:rPr sz="1800" spc="-914" baseline="-11574" dirty="0">
                <a:latin typeface="Calibri"/>
                <a:cs typeface="Calibri"/>
              </a:rPr>
              <a:t>00000</a:t>
            </a:r>
            <a:r>
              <a:rPr sz="1800" spc="-922" baseline="-11574" dirty="0">
                <a:latin typeface="Calibri"/>
                <a:cs typeface="Calibri"/>
              </a:rPr>
              <a:t>0</a:t>
            </a:r>
            <a:r>
              <a:rPr sz="1800" spc="-465" baseline="-11574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00,00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2" name="object 342"/>
          <p:cNvSpPr txBox="1"/>
          <p:nvPr/>
        </p:nvSpPr>
        <p:spPr>
          <a:xfrm>
            <a:off x="9370314" y="6569150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43" name="object 343"/>
          <p:cNvGrpSpPr/>
          <p:nvPr/>
        </p:nvGrpSpPr>
        <p:grpSpPr>
          <a:xfrm>
            <a:off x="5387085" y="161544"/>
            <a:ext cx="4704715" cy="6500495"/>
            <a:chOff x="5387085" y="161544"/>
            <a:chExt cx="4704715" cy="6500495"/>
          </a:xfrm>
        </p:grpSpPr>
        <p:sp>
          <p:nvSpPr>
            <p:cNvPr id="344" name="object 344"/>
            <p:cNvSpPr/>
            <p:nvPr/>
          </p:nvSpPr>
          <p:spPr>
            <a:xfrm>
              <a:off x="5399531" y="169138"/>
              <a:ext cx="4680585" cy="196215"/>
            </a:xfrm>
            <a:custGeom>
              <a:avLst/>
              <a:gdLst/>
              <a:ahLst/>
              <a:cxnLst/>
              <a:rect l="l" t="t" r="r" b="b"/>
              <a:pathLst>
                <a:path w="4680584" h="196215">
                  <a:moveTo>
                    <a:pt x="4680204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4680204" y="196113"/>
                  </a:lnTo>
                  <a:lnTo>
                    <a:pt x="4680204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5399532" y="364210"/>
              <a:ext cx="4679950" cy="198120"/>
            </a:xfrm>
            <a:custGeom>
              <a:avLst/>
              <a:gdLst/>
              <a:ahLst/>
              <a:cxnLst/>
              <a:rect l="l" t="t" r="r" b="b"/>
              <a:pathLst>
                <a:path w="4679950" h="198120">
                  <a:moveTo>
                    <a:pt x="398475" y="0"/>
                  </a:moveTo>
                  <a:lnTo>
                    <a:pt x="0" y="0"/>
                  </a:lnTo>
                  <a:lnTo>
                    <a:pt x="0" y="197637"/>
                  </a:lnTo>
                  <a:lnTo>
                    <a:pt x="398475" y="197637"/>
                  </a:lnTo>
                  <a:lnTo>
                    <a:pt x="398475" y="0"/>
                  </a:lnTo>
                  <a:close/>
                </a:path>
                <a:path w="4679950" h="198120">
                  <a:moveTo>
                    <a:pt x="3657854" y="25"/>
                  </a:moveTo>
                  <a:lnTo>
                    <a:pt x="398526" y="25"/>
                  </a:lnTo>
                  <a:lnTo>
                    <a:pt x="398526" y="197637"/>
                  </a:lnTo>
                  <a:lnTo>
                    <a:pt x="3657854" y="197637"/>
                  </a:lnTo>
                  <a:lnTo>
                    <a:pt x="3657854" y="25"/>
                  </a:lnTo>
                  <a:close/>
                </a:path>
                <a:path w="4679950" h="198120">
                  <a:moveTo>
                    <a:pt x="4679734" y="0"/>
                  </a:moveTo>
                  <a:lnTo>
                    <a:pt x="3657981" y="0"/>
                  </a:lnTo>
                  <a:lnTo>
                    <a:pt x="3657981" y="197637"/>
                  </a:lnTo>
                  <a:lnTo>
                    <a:pt x="4679734" y="197637"/>
                  </a:lnTo>
                  <a:lnTo>
                    <a:pt x="4679734" y="0"/>
                  </a:lnTo>
                  <a:close/>
                </a:path>
              </a:pathLst>
            </a:custGeom>
            <a:solidFill>
              <a:srgbClr val="ADA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5399532" y="560831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5">
                  <a:moveTo>
                    <a:pt x="398627" y="0"/>
                  </a:moveTo>
                  <a:lnTo>
                    <a:pt x="0" y="0"/>
                  </a:lnTo>
                  <a:lnTo>
                    <a:pt x="0" y="196088"/>
                  </a:lnTo>
                  <a:lnTo>
                    <a:pt x="398627" y="196088"/>
                  </a:lnTo>
                  <a:lnTo>
                    <a:pt x="398627" y="0"/>
                  </a:lnTo>
                  <a:close/>
                </a:path>
                <a:path w="1339215" h="196215">
                  <a:moveTo>
                    <a:pt x="1339011" y="0"/>
                  </a:moveTo>
                  <a:lnTo>
                    <a:pt x="398653" y="0"/>
                  </a:lnTo>
                  <a:lnTo>
                    <a:pt x="398653" y="196088"/>
                  </a:lnTo>
                  <a:lnTo>
                    <a:pt x="1339011" y="196088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6737604" y="560831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5">
                  <a:moveTo>
                    <a:pt x="2319655" y="0"/>
                  </a:moveTo>
                  <a:lnTo>
                    <a:pt x="0" y="0"/>
                  </a:lnTo>
                  <a:lnTo>
                    <a:pt x="0" y="196088"/>
                  </a:lnTo>
                  <a:lnTo>
                    <a:pt x="2319655" y="196088"/>
                  </a:lnTo>
                  <a:lnTo>
                    <a:pt x="2319655" y="0"/>
                  </a:lnTo>
                  <a:close/>
                </a:path>
                <a:path w="3342004" h="196215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088"/>
                  </a:lnTo>
                  <a:lnTo>
                    <a:pt x="3341636" y="196088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A9D1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5399532" y="757402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5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5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6737604" y="757402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5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5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5399532" y="953998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5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5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6737604" y="953998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5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5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5399532" y="1150619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5">
                  <a:moveTo>
                    <a:pt x="398627" y="0"/>
                  </a:moveTo>
                  <a:lnTo>
                    <a:pt x="0" y="0"/>
                  </a:lnTo>
                  <a:lnTo>
                    <a:pt x="0" y="196088"/>
                  </a:lnTo>
                  <a:lnTo>
                    <a:pt x="398627" y="196088"/>
                  </a:lnTo>
                  <a:lnTo>
                    <a:pt x="398627" y="0"/>
                  </a:lnTo>
                  <a:close/>
                </a:path>
                <a:path w="1339215" h="196215">
                  <a:moveTo>
                    <a:pt x="1339011" y="0"/>
                  </a:moveTo>
                  <a:lnTo>
                    <a:pt x="398653" y="0"/>
                  </a:lnTo>
                  <a:lnTo>
                    <a:pt x="398653" y="196088"/>
                  </a:lnTo>
                  <a:lnTo>
                    <a:pt x="1339011" y="196088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6737604" y="1150619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5">
                  <a:moveTo>
                    <a:pt x="2319655" y="0"/>
                  </a:moveTo>
                  <a:lnTo>
                    <a:pt x="0" y="0"/>
                  </a:lnTo>
                  <a:lnTo>
                    <a:pt x="0" y="196088"/>
                  </a:lnTo>
                  <a:lnTo>
                    <a:pt x="2319655" y="196088"/>
                  </a:lnTo>
                  <a:lnTo>
                    <a:pt x="2319655" y="0"/>
                  </a:lnTo>
                  <a:close/>
                </a:path>
                <a:path w="3342004" h="196215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088"/>
                  </a:lnTo>
                  <a:lnTo>
                    <a:pt x="3341636" y="196088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5399532" y="1347190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5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5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6737604" y="1347190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5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5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5399532" y="1543799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00"/>
                  </a:lnTo>
                  <a:lnTo>
                    <a:pt x="398627" y="196100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00"/>
                  </a:lnTo>
                  <a:lnTo>
                    <a:pt x="1339011" y="196100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6737604" y="1543799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00"/>
                  </a:lnTo>
                  <a:lnTo>
                    <a:pt x="2319655" y="196100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00"/>
                  </a:lnTo>
                  <a:lnTo>
                    <a:pt x="3341636" y="196100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5399532" y="1738858"/>
              <a:ext cx="1339215" cy="198120"/>
            </a:xfrm>
            <a:custGeom>
              <a:avLst/>
              <a:gdLst/>
              <a:ahLst/>
              <a:cxnLst/>
              <a:rect l="l" t="t" r="r" b="b"/>
              <a:pathLst>
                <a:path w="1339215" h="198119">
                  <a:moveTo>
                    <a:pt x="398627" y="0"/>
                  </a:moveTo>
                  <a:lnTo>
                    <a:pt x="0" y="0"/>
                  </a:lnTo>
                  <a:lnTo>
                    <a:pt x="0" y="197637"/>
                  </a:lnTo>
                  <a:lnTo>
                    <a:pt x="398627" y="197637"/>
                  </a:lnTo>
                  <a:lnTo>
                    <a:pt x="398627" y="0"/>
                  </a:lnTo>
                  <a:close/>
                </a:path>
                <a:path w="1339215" h="198119">
                  <a:moveTo>
                    <a:pt x="1339011" y="0"/>
                  </a:moveTo>
                  <a:lnTo>
                    <a:pt x="398653" y="0"/>
                  </a:lnTo>
                  <a:lnTo>
                    <a:pt x="398653" y="197637"/>
                  </a:lnTo>
                  <a:lnTo>
                    <a:pt x="1339011" y="197637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6737604" y="1738858"/>
              <a:ext cx="3342004" cy="198120"/>
            </a:xfrm>
            <a:custGeom>
              <a:avLst/>
              <a:gdLst/>
              <a:ahLst/>
              <a:cxnLst/>
              <a:rect l="l" t="t" r="r" b="b"/>
              <a:pathLst>
                <a:path w="3342004" h="198119">
                  <a:moveTo>
                    <a:pt x="2319655" y="0"/>
                  </a:moveTo>
                  <a:lnTo>
                    <a:pt x="0" y="0"/>
                  </a:lnTo>
                  <a:lnTo>
                    <a:pt x="0" y="197637"/>
                  </a:lnTo>
                  <a:lnTo>
                    <a:pt x="2319655" y="197637"/>
                  </a:lnTo>
                  <a:lnTo>
                    <a:pt x="2319655" y="0"/>
                  </a:lnTo>
                  <a:close/>
                </a:path>
                <a:path w="3342004" h="198119">
                  <a:moveTo>
                    <a:pt x="3341636" y="0"/>
                  </a:moveTo>
                  <a:lnTo>
                    <a:pt x="2319782" y="0"/>
                  </a:lnTo>
                  <a:lnTo>
                    <a:pt x="2319782" y="197637"/>
                  </a:lnTo>
                  <a:lnTo>
                    <a:pt x="3341636" y="197637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5399532" y="1935454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6737604" y="1935454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5399532" y="2132063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00"/>
                  </a:lnTo>
                  <a:lnTo>
                    <a:pt x="398627" y="196100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00"/>
                  </a:lnTo>
                  <a:lnTo>
                    <a:pt x="1339011" y="196100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6737604" y="2132063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00"/>
                  </a:lnTo>
                  <a:lnTo>
                    <a:pt x="2319655" y="196100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00"/>
                  </a:lnTo>
                  <a:lnTo>
                    <a:pt x="3341636" y="196100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5399532" y="2328646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6737604" y="2328646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5399532" y="2525242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6737604" y="2525242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5399532" y="2721838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6737604" y="2721838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5399532" y="2916910"/>
              <a:ext cx="1339215" cy="198120"/>
            </a:xfrm>
            <a:custGeom>
              <a:avLst/>
              <a:gdLst/>
              <a:ahLst/>
              <a:cxnLst/>
              <a:rect l="l" t="t" r="r" b="b"/>
              <a:pathLst>
                <a:path w="1339215" h="198119">
                  <a:moveTo>
                    <a:pt x="398627" y="0"/>
                  </a:moveTo>
                  <a:lnTo>
                    <a:pt x="0" y="0"/>
                  </a:lnTo>
                  <a:lnTo>
                    <a:pt x="0" y="197637"/>
                  </a:lnTo>
                  <a:lnTo>
                    <a:pt x="398627" y="197637"/>
                  </a:lnTo>
                  <a:lnTo>
                    <a:pt x="398627" y="0"/>
                  </a:lnTo>
                  <a:close/>
                </a:path>
                <a:path w="1339215" h="198119">
                  <a:moveTo>
                    <a:pt x="1339011" y="0"/>
                  </a:moveTo>
                  <a:lnTo>
                    <a:pt x="398653" y="0"/>
                  </a:lnTo>
                  <a:lnTo>
                    <a:pt x="398653" y="197637"/>
                  </a:lnTo>
                  <a:lnTo>
                    <a:pt x="1339011" y="197637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6737604" y="2916910"/>
              <a:ext cx="3342004" cy="198120"/>
            </a:xfrm>
            <a:custGeom>
              <a:avLst/>
              <a:gdLst/>
              <a:ahLst/>
              <a:cxnLst/>
              <a:rect l="l" t="t" r="r" b="b"/>
              <a:pathLst>
                <a:path w="3342004" h="198119">
                  <a:moveTo>
                    <a:pt x="2319655" y="0"/>
                  </a:moveTo>
                  <a:lnTo>
                    <a:pt x="0" y="0"/>
                  </a:lnTo>
                  <a:lnTo>
                    <a:pt x="0" y="197637"/>
                  </a:lnTo>
                  <a:lnTo>
                    <a:pt x="2319655" y="197637"/>
                  </a:lnTo>
                  <a:lnTo>
                    <a:pt x="2319655" y="0"/>
                  </a:lnTo>
                  <a:close/>
                </a:path>
                <a:path w="3342004" h="198119">
                  <a:moveTo>
                    <a:pt x="3341636" y="0"/>
                  </a:moveTo>
                  <a:lnTo>
                    <a:pt x="2319782" y="0"/>
                  </a:lnTo>
                  <a:lnTo>
                    <a:pt x="2319782" y="197637"/>
                  </a:lnTo>
                  <a:lnTo>
                    <a:pt x="3341636" y="197637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5399532" y="3113531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088"/>
                  </a:lnTo>
                  <a:lnTo>
                    <a:pt x="398627" y="196088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088"/>
                  </a:lnTo>
                  <a:lnTo>
                    <a:pt x="1339011" y="196088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6737604" y="3113531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088"/>
                  </a:lnTo>
                  <a:lnTo>
                    <a:pt x="2319655" y="196088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088"/>
                  </a:lnTo>
                  <a:lnTo>
                    <a:pt x="3341636" y="196088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5399532" y="3310102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6737604" y="3310102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5399532" y="3506698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6737604" y="3506698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5399532" y="3703307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00"/>
                  </a:lnTo>
                  <a:lnTo>
                    <a:pt x="398627" y="196100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00"/>
                  </a:lnTo>
                  <a:lnTo>
                    <a:pt x="1339011" y="196100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6737604" y="3703307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00"/>
                  </a:lnTo>
                  <a:lnTo>
                    <a:pt x="2319655" y="196100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00"/>
                  </a:lnTo>
                  <a:lnTo>
                    <a:pt x="3341636" y="196100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5399532" y="3899890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6737604" y="3899890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5399532" y="4096486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6737604" y="4096486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5399532" y="4291571"/>
              <a:ext cx="1339215" cy="198120"/>
            </a:xfrm>
            <a:custGeom>
              <a:avLst/>
              <a:gdLst/>
              <a:ahLst/>
              <a:cxnLst/>
              <a:rect l="l" t="t" r="r" b="b"/>
              <a:pathLst>
                <a:path w="1339215" h="198120">
                  <a:moveTo>
                    <a:pt x="398627" y="0"/>
                  </a:moveTo>
                  <a:lnTo>
                    <a:pt x="0" y="0"/>
                  </a:lnTo>
                  <a:lnTo>
                    <a:pt x="0" y="197624"/>
                  </a:lnTo>
                  <a:lnTo>
                    <a:pt x="398627" y="197624"/>
                  </a:lnTo>
                  <a:lnTo>
                    <a:pt x="398627" y="0"/>
                  </a:lnTo>
                  <a:close/>
                </a:path>
                <a:path w="1339215" h="198120">
                  <a:moveTo>
                    <a:pt x="1339011" y="0"/>
                  </a:moveTo>
                  <a:lnTo>
                    <a:pt x="398653" y="0"/>
                  </a:lnTo>
                  <a:lnTo>
                    <a:pt x="398653" y="197624"/>
                  </a:lnTo>
                  <a:lnTo>
                    <a:pt x="1339011" y="197624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6737604" y="4291571"/>
              <a:ext cx="3342004" cy="198120"/>
            </a:xfrm>
            <a:custGeom>
              <a:avLst/>
              <a:gdLst/>
              <a:ahLst/>
              <a:cxnLst/>
              <a:rect l="l" t="t" r="r" b="b"/>
              <a:pathLst>
                <a:path w="3342004" h="198120">
                  <a:moveTo>
                    <a:pt x="2319655" y="0"/>
                  </a:moveTo>
                  <a:lnTo>
                    <a:pt x="0" y="0"/>
                  </a:lnTo>
                  <a:lnTo>
                    <a:pt x="0" y="197624"/>
                  </a:lnTo>
                  <a:lnTo>
                    <a:pt x="2319655" y="197624"/>
                  </a:lnTo>
                  <a:lnTo>
                    <a:pt x="2319655" y="0"/>
                  </a:lnTo>
                  <a:close/>
                </a:path>
                <a:path w="3342004" h="198120">
                  <a:moveTo>
                    <a:pt x="3341636" y="0"/>
                  </a:moveTo>
                  <a:lnTo>
                    <a:pt x="2319782" y="0"/>
                  </a:lnTo>
                  <a:lnTo>
                    <a:pt x="2319782" y="197624"/>
                  </a:lnTo>
                  <a:lnTo>
                    <a:pt x="3341636" y="197624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5399532" y="4488154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6737604" y="4488154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5399532" y="4684750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6737604" y="4684750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5399532" y="4881346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6737604" y="4881346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F4AF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5399532" y="5077942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6737604" y="5077942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F4AF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5399532" y="5274551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00"/>
                  </a:lnTo>
                  <a:lnTo>
                    <a:pt x="398627" y="196100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00"/>
                  </a:lnTo>
                  <a:lnTo>
                    <a:pt x="1339011" y="196100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6737604" y="5274551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00"/>
                  </a:lnTo>
                  <a:lnTo>
                    <a:pt x="2319655" y="196100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00"/>
                  </a:lnTo>
                  <a:lnTo>
                    <a:pt x="3341636" y="196100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5399532" y="5469635"/>
              <a:ext cx="1339215" cy="198120"/>
            </a:xfrm>
            <a:custGeom>
              <a:avLst/>
              <a:gdLst/>
              <a:ahLst/>
              <a:cxnLst/>
              <a:rect l="l" t="t" r="r" b="b"/>
              <a:pathLst>
                <a:path w="1339215" h="198120">
                  <a:moveTo>
                    <a:pt x="398627" y="0"/>
                  </a:moveTo>
                  <a:lnTo>
                    <a:pt x="0" y="0"/>
                  </a:lnTo>
                  <a:lnTo>
                    <a:pt x="0" y="197637"/>
                  </a:lnTo>
                  <a:lnTo>
                    <a:pt x="398627" y="197637"/>
                  </a:lnTo>
                  <a:lnTo>
                    <a:pt x="398627" y="0"/>
                  </a:lnTo>
                  <a:close/>
                </a:path>
                <a:path w="1339215" h="198120">
                  <a:moveTo>
                    <a:pt x="1339011" y="0"/>
                  </a:moveTo>
                  <a:lnTo>
                    <a:pt x="398653" y="0"/>
                  </a:lnTo>
                  <a:lnTo>
                    <a:pt x="398653" y="197637"/>
                  </a:lnTo>
                  <a:lnTo>
                    <a:pt x="1339011" y="197637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6737604" y="5469635"/>
              <a:ext cx="3342004" cy="198120"/>
            </a:xfrm>
            <a:custGeom>
              <a:avLst/>
              <a:gdLst/>
              <a:ahLst/>
              <a:cxnLst/>
              <a:rect l="l" t="t" r="r" b="b"/>
              <a:pathLst>
                <a:path w="3342004" h="198120">
                  <a:moveTo>
                    <a:pt x="2319655" y="0"/>
                  </a:moveTo>
                  <a:lnTo>
                    <a:pt x="0" y="0"/>
                  </a:lnTo>
                  <a:lnTo>
                    <a:pt x="0" y="197637"/>
                  </a:lnTo>
                  <a:lnTo>
                    <a:pt x="2319655" y="197637"/>
                  </a:lnTo>
                  <a:lnTo>
                    <a:pt x="2319655" y="0"/>
                  </a:lnTo>
                  <a:close/>
                </a:path>
                <a:path w="3342004" h="198120">
                  <a:moveTo>
                    <a:pt x="3341636" y="0"/>
                  </a:moveTo>
                  <a:lnTo>
                    <a:pt x="2319782" y="0"/>
                  </a:lnTo>
                  <a:lnTo>
                    <a:pt x="2319782" y="197637"/>
                  </a:lnTo>
                  <a:lnTo>
                    <a:pt x="3341636" y="197637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5399532" y="5666232"/>
              <a:ext cx="1339215" cy="198120"/>
            </a:xfrm>
            <a:custGeom>
              <a:avLst/>
              <a:gdLst/>
              <a:ahLst/>
              <a:cxnLst/>
              <a:rect l="l" t="t" r="r" b="b"/>
              <a:pathLst>
                <a:path w="1339215" h="198120">
                  <a:moveTo>
                    <a:pt x="398627" y="0"/>
                  </a:moveTo>
                  <a:lnTo>
                    <a:pt x="0" y="0"/>
                  </a:lnTo>
                  <a:lnTo>
                    <a:pt x="0" y="197637"/>
                  </a:lnTo>
                  <a:lnTo>
                    <a:pt x="398627" y="197637"/>
                  </a:lnTo>
                  <a:lnTo>
                    <a:pt x="398627" y="0"/>
                  </a:lnTo>
                  <a:close/>
                </a:path>
                <a:path w="1339215" h="198120">
                  <a:moveTo>
                    <a:pt x="1339011" y="0"/>
                  </a:moveTo>
                  <a:lnTo>
                    <a:pt x="398653" y="0"/>
                  </a:lnTo>
                  <a:lnTo>
                    <a:pt x="398653" y="197637"/>
                  </a:lnTo>
                  <a:lnTo>
                    <a:pt x="1339011" y="197637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6737604" y="5666232"/>
              <a:ext cx="3342004" cy="198120"/>
            </a:xfrm>
            <a:custGeom>
              <a:avLst/>
              <a:gdLst/>
              <a:ahLst/>
              <a:cxnLst/>
              <a:rect l="l" t="t" r="r" b="b"/>
              <a:pathLst>
                <a:path w="3342004" h="198120">
                  <a:moveTo>
                    <a:pt x="2319655" y="0"/>
                  </a:moveTo>
                  <a:lnTo>
                    <a:pt x="0" y="0"/>
                  </a:lnTo>
                  <a:lnTo>
                    <a:pt x="0" y="197637"/>
                  </a:lnTo>
                  <a:lnTo>
                    <a:pt x="2319655" y="197637"/>
                  </a:lnTo>
                  <a:lnTo>
                    <a:pt x="2319655" y="0"/>
                  </a:lnTo>
                  <a:close/>
                </a:path>
                <a:path w="3342004" h="198120">
                  <a:moveTo>
                    <a:pt x="3341636" y="0"/>
                  </a:moveTo>
                  <a:lnTo>
                    <a:pt x="2319782" y="0"/>
                  </a:lnTo>
                  <a:lnTo>
                    <a:pt x="2319782" y="197637"/>
                  </a:lnTo>
                  <a:lnTo>
                    <a:pt x="3341636" y="197637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5399532" y="5862827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6737604" y="5862827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5399532" y="6059423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6737604" y="6059423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5399532" y="6256020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4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4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6737604" y="6256020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4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4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5399532" y="6452615"/>
              <a:ext cx="1339215" cy="196215"/>
            </a:xfrm>
            <a:custGeom>
              <a:avLst/>
              <a:gdLst/>
              <a:ahLst/>
              <a:cxnLst/>
              <a:rect l="l" t="t" r="r" b="b"/>
              <a:pathLst>
                <a:path w="1339215" h="196215">
                  <a:moveTo>
                    <a:pt x="398627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398627" y="196113"/>
                  </a:lnTo>
                  <a:lnTo>
                    <a:pt x="398627" y="0"/>
                  </a:lnTo>
                  <a:close/>
                </a:path>
                <a:path w="1339215" h="196215">
                  <a:moveTo>
                    <a:pt x="1339011" y="0"/>
                  </a:moveTo>
                  <a:lnTo>
                    <a:pt x="398653" y="0"/>
                  </a:lnTo>
                  <a:lnTo>
                    <a:pt x="398653" y="196113"/>
                  </a:lnTo>
                  <a:lnTo>
                    <a:pt x="1339011" y="196113"/>
                  </a:lnTo>
                  <a:lnTo>
                    <a:pt x="1339011" y="0"/>
                  </a:lnTo>
                  <a:close/>
                </a:path>
              </a:pathLst>
            </a:custGeom>
            <a:solidFill>
              <a:srgbClr val="EAED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6737604" y="6452615"/>
              <a:ext cx="3342004" cy="196215"/>
            </a:xfrm>
            <a:custGeom>
              <a:avLst/>
              <a:gdLst/>
              <a:ahLst/>
              <a:cxnLst/>
              <a:rect l="l" t="t" r="r" b="b"/>
              <a:pathLst>
                <a:path w="3342004" h="196215">
                  <a:moveTo>
                    <a:pt x="2319655" y="0"/>
                  </a:moveTo>
                  <a:lnTo>
                    <a:pt x="0" y="0"/>
                  </a:lnTo>
                  <a:lnTo>
                    <a:pt x="0" y="196113"/>
                  </a:lnTo>
                  <a:lnTo>
                    <a:pt x="2319655" y="196113"/>
                  </a:lnTo>
                  <a:lnTo>
                    <a:pt x="2319655" y="0"/>
                  </a:lnTo>
                  <a:close/>
                </a:path>
                <a:path w="3342004" h="196215">
                  <a:moveTo>
                    <a:pt x="3341636" y="0"/>
                  </a:moveTo>
                  <a:lnTo>
                    <a:pt x="2319782" y="0"/>
                  </a:lnTo>
                  <a:lnTo>
                    <a:pt x="2319782" y="196113"/>
                  </a:lnTo>
                  <a:lnTo>
                    <a:pt x="3341636" y="196113"/>
                  </a:lnTo>
                  <a:lnTo>
                    <a:pt x="3341636" y="0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5393435" y="357886"/>
              <a:ext cx="4692015" cy="6297295"/>
            </a:xfrm>
            <a:custGeom>
              <a:avLst/>
              <a:gdLst/>
              <a:ahLst/>
              <a:cxnLst/>
              <a:rect l="l" t="t" r="r" b="b"/>
              <a:pathLst>
                <a:path w="4692015" h="6297295">
                  <a:moveTo>
                    <a:pt x="404749" y="0"/>
                  </a:moveTo>
                  <a:lnTo>
                    <a:pt x="404749" y="6297295"/>
                  </a:lnTo>
                </a:path>
                <a:path w="4692015" h="6297295">
                  <a:moveTo>
                    <a:pt x="1344675" y="0"/>
                  </a:moveTo>
                  <a:lnTo>
                    <a:pt x="1344675" y="6297295"/>
                  </a:lnTo>
                </a:path>
                <a:path w="4692015" h="6297295">
                  <a:moveTo>
                    <a:pt x="3663949" y="0"/>
                  </a:moveTo>
                  <a:lnTo>
                    <a:pt x="3663949" y="6297295"/>
                  </a:lnTo>
                </a:path>
                <a:path w="4692015" h="6297295">
                  <a:moveTo>
                    <a:pt x="0" y="6350"/>
                  </a:moveTo>
                  <a:lnTo>
                    <a:pt x="4691888" y="6350"/>
                  </a:lnTo>
                </a:path>
                <a:path w="4692015" h="6297295">
                  <a:moveTo>
                    <a:pt x="0" y="202818"/>
                  </a:moveTo>
                  <a:lnTo>
                    <a:pt x="4691888" y="202818"/>
                  </a:lnTo>
                </a:path>
                <a:path w="4692015" h="6297295">
                  <a:moveTo>
                    <a:pt x="0" y="399288"/>
                  </a:moveTo>
                  <a:lnTo>
                    <a:pt x="4691888" y="399288"/>
                  </a:lnTo>
                </a:path>
                <a:path w="4692015" h="6297295">
                  <a:moveTo>
                    <a:pt x="0" y="595629"/>
                  </a:moveTo>
                  <a:lnTo>
                    <a:pt x="4691888" y="595629"/>
                  </a:lnTo>
                </a:path>
                <a:path w="4692015" h="6297295">
                  <a:moveTo>
                    <a:pt x="0" y="791972"/>
                  </a:moveTo>
                  <a:lnTo>
                    <a:pt x="4691888" y="791972"/>
                  </a:lnTo>
                </a:path>
                <a:path w="4692015" h="6297295">
                  <a:moveTo>
                    <a:pt x="0" y="988313"/>
                  </a:moveTo>
                  <a:lnTo>
                    <a:pt x="4691888" y="988313"/>
                  </a:lnTo>
                </a:path>
                <a:path w="4692015" h="6297295">
                  <a:moveTo>
                    <a:pt x="0" y="1184655"/>
                  </a:moveTo>
                  <a:lnTo>
                    <a:pt x="4691888" y="1184655"/>
                  </a:lnTo>
                </a:path>
                <a:path w="4692015" h="6297295">
                  <a:moveTo>
                    <a:pt x="0" y="1381252"/>
                  </a:moveTo>
                  <a:lnTo>
                    <a:pt x="4691888" y="1381252"/>
                  </a:lnTo>
                </a:path>
                <a:path w="4692015" h="6297295">
                  <a:moveTo>
                    <a:pt x="0" y="1577593"/>
                  </a:moveTo>
                  <a:lnTo>
                    <a:pt x="4691888" y="1577593"/>
                  </a:lnTo>
                </a:path>
                <a:path w="4692015" h="6297295">
                  <a:moveTo>
                    <a:pt x="0" y="1773936"/>
                  </a:moveTo>
                  <a:lnTo>
                    <a:pt x="4691888" y="1773936"/>
                  </a:lnTo>
                </a:path>
                <a:path w="4692015" h="6297295">
                  <a:moveTo>
                    <a:pt x="0" y="1970277"/>
                  </a:moveTo>
                  <a:lnTo>
                    <a:pt x="4691888" y="1970277"/>
                  </a:lnTo>
                </a:path>
                <a:path w="4692015" h="6297295">
                  <a:moveTo>
                    <a:pt x="0" y="2166747"/>
                  </a:moveTo>
                  <a:lnTo>
                    <a:pt x="4691888" y="2166747"/>
                  </a:lnTo>
                </a:path>
                <a:path w="4692015" h="6297295">
                  <a:moveTo>
                    <a:pt x="0" y="2363089"/>
                  </a:moveTo>
                  <a:lnTo>
                    <a:pt x="4691888" y="2363089"/>
                  </a:lnTo>
                </a:path>
                <a:path w="4692015" h="6297295">
                  <a:moveTo>
                    <a:pt x="0" y="2559558"/>
                  </a:moveTo>
                  <a:lnTo>
                    <a:pt x="4691888" y="2559558"/>
                  </a:lnTo>
                </a:path>
                <a:path w="4692015" h="6297295">
                  <a:moveTo>
                    <a:pt x="0" y="2755900"/>
                  </a:moveTo>
                  <a:lnTo>
                    <a:pt x="4691888" y="2755900"/>
                  </a:lnTo>
                </a:path>
                <a:path w="4692015" h="6297295">
                  <a:moveTo>
                    <a:pt x="0" y="2952241"/>
                  </a:moveTo>
                  <a:lnTo>
                    <a:pt x="4691888" y="2952241"/>
                  </a:lnTo>
                </a:path>
                <a:path w="4692015" h="6297295">
                  <a:moveTo>
                    <a:pt x="0" y="3148711"/>
                  </a:moveTo>
                  <a:lnTo>
                    <a:pt x="4691888" y="3148711"/>
                  </a:lnTo>
                </a:path>
                <a:path w="4692015" h="6297295">
                  <a:moveTo>
                    <a:pt x="0" y="3345053"/>
                  </a:moveTo>
                  <a:lnTo>
                    <a:pt x="4691888" y="3345053"/>
                  </a:lnTo>
                </a:path>
                <a:path w="4692015" h="6297295">
                  <a:moveTo>
                    <a:pt x="0" y="3541522"/>
                  </a:moveTo>
                  <a:lnTo>
                    <a:pt x="4691888" y="3541522"/>
                  </a:lnTo>
                </a:path>
                <a:path w="4692015" h="6297295">
                  <a:moveTo>
                    <a:pt x="0" y="3737864"/>
                  </a:moveTo>
                  <a:lnTo>
                    <a:pt x="4691888" y="3737864"/>
                  </a:lnTo>
                </a:path>
                <a:path w="4692015" h="6297295">
                  <a:moveTo>
                    <a:pt x="0" y="3934205"/>
                  </a:moveTo>
                  <a:lnTo>
                    <a:pt x="4691888" y="3934205"/>
                  </a:lnTo>
                </a:path>
                <a:path w="4692015" h="6297295">
                  <a:moveTo>
                    <a:pt x="0" y="4130675"/>
                  </a:moveTo>
                  <a:lnTo>
                    <a:pt x="4691888" y="4130675"/>
                  </a:lnTo>
                </a:path>
                <a:path w="4692015" h="6297295">
                  <a:moveTo>
                    <a:pt x="0" y="4327017"/>
                  </a:moveTo>
                  <a:lnTo>
                    <a:pt x="4691888" y="4327017"/>
                  </a:lnTo>
                </a:path>
                <a:path w="4692015" h="6297295">
                  <a:moveTo>
                    <a:pt x="0" y="4523358"/>
                  </a:moveTo>
                  <a:lnTo>
                    <a:pt x="4691888" y="4523358"/>
                  </a:lnTo>
                </a:path>
                <a:path w="4692015" h="6297295">
                  <a:moveTo>
                    <a:pt x="0" y="4719828"/>
                  </a:moveTo>
                  <a:lnTo>
                    <a:pt x="4691888" y="4719828"/>
                  </a:lnTo>
                </a:path>
                <a:path w="4692015" h="6297295">
                  <a:moveTo>
                    <a:pt x="0" y="4916297"/>
                  </a:moveTo>
                  <a:lnTo>
                    <a:pt x="4691888" y="4916297"/>
                  </a:lnTo>
                </a:path>
                <a:path w="4692015" h="6297295">
                  <a:moveTo>
                    <a:pt x="0" y="5112639"/>
                  </a:moveTo>
                  <a:lnTo>
                    <a:pt x="4691888" y="5112639"/>
                  </a:lnTo>
                </a:path>
                <a:path w="4692015" h="6297295">
                  <a:moveTo>
                    <a:pt x="0" y="5308981"/>
                  </a:moveTo>
                  <a:lnTo>
                    <a:pt x="4691888" y="5308981"/>
                  </a:lnTo>
                </a:path>
                <a:path w="4692015" h="6297295">
                  <a:moveTo>
                    <a:pt x="0" y="5505373"/>
                  </a:moveTo>
                  <a:lnTo>
                    <a:pt x="4691888" y="5505373"/>
                  </a:lnTo>
                </a:path>
                <a:path w="4692015" h="6297295">
                  <a:moveTo>
                    <a:pt x="0" y="5701753"/>
                  </a:moveTo>
                  <a:lnTo>
                    <a:pt x="4691888" y="5701753"/>
                  </a:lnTo>
                </a:path>
                <a:path w="4692015" h="6297295">
                  <a:moveTo>
                    <a:pt x="0" y="5898159"/>
                  </a:moveTo>
                  <a:lnTo>
                    <a:pt x="4691888" y="5898159"/>
                  </a:lnTo>
                </a:path>
                <a:path w="4692015" h="6297295">
                  <a:moveTo>
                    <a:pt x="0" y="6094552"/>
                  </a:moveTo>
                  <a:lnTo>
                    <a:pt x="4691888" y="6094552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5393436" y="161543"/>
              <a:ext cx="4692015" cy="6494145"/>
            </a:xfrm>
            <a:custGeom>
              <a:avLst/>
              <a:gdLst/>
              <a:ahLst/>
              <a:cxnLst/>
              <a:rect l="l" t="t" r="r" b="b"/>
              <a:pathLst>
                <a:path w="4692015" h="6494145">
                  <a:moveTo>
                    <a:pt x="12700" y="0"/>
                  </a:moveTo>
                  <a:lnTo>
                    <a:pt x="0" y="0"/>
                  </a:lnTo>
                  <a:lnTo>
                    <a:pt x="0" y="6493637"/>
                  </a:lnTo>
                  <a:lnTo>
                    <a:pt x="12700" y="6493637"/>
                  </a:lnTo>
                  <a:lnTo>
                    <a:pt x="12700" y="0"/>
                  </a:lnTo>
                  <a:close/>
                </a:path>
                <a:path w="4692015" h="6494145">
                  <a:moveTo>
                    <a:pt x="4691888" y="0"/>
                  </a:moveTo>
                  <a:lnTo>
                    <a:pt x="4679188" y="0"/>
                  </a:lnTo>
                  <a:lnTo>
                    <a:pt x="4679188" y="6493637"/>
                  </a:lnTo>
                  <a:lnTo>
                    <a:pt x="4691888" y="6493637"/>
                  </a:lnTo>
                  <a:lnTo>
                    <a:pt x="46918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5393435" y="167894"/>
              <a:ext cx="4692015" cy="6481445"/>
            </a:xfrm>
            <a:custGeom>
              <a:avLst/>
              <a:gdLst/>
              <a:ahLst/>
              <a:cxnLst/>
              <a:rect l="l" t="t" r="r" b="b"/>
              <a:pathLst>
                <a:path w="4692015" h="6481445">
                  <a:moveTo>
                    <a:pt x="0" y="0"/>
                  </a:moveTo>
                  <a:lnTo>
                    <a:pt x="4691888" y="0"/>
                  </a:lnTo>
                </a:path>
                <a:path w="4692015" h="6481445">
                  <a:moveTo>
                    <a:pt x="0" y="6480936"/>
                  </a:moveTo>
                  <a:lnTo>
                    <a:pt x="4691888" y="648093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1" name="object 411"/>
          <p:cNvSpPr txBox="1"/>
          <p:nvPr/>
        </p:nvSpPr>
        <p:spPr>
          <a:xfrm>
            <a:off x="6961758" y="147573"/>
            <a:ext cx="15290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D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2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ar</a:t>
            </a:r>
            <a:r>
              <a:rPr sz="1200" spc="-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Ja</a:t>
            </a:r>
            <a:r>
              <a:rPr sz="1200" spc="5" dirty="0">
                <a:latin typeface="Calibri"/>
                <a:cs typeface="Calibri"/>
              </a:rPr>
              <a:t>b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Upah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2" name="object 412"/>
          <p:cNvSpPr txBox="1"/>
          <p:nvPr/>
        </p:nvSpPr>
        <p:spPr>
          <a:xfrm>
            <a:off x="5477002" y="344170"/>
            <a:ext cx="244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o.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3" name="object 413"/>
          <p:cNvSpPr txBox="1"/>
          <p:nvPr/>
        </p:nvSpPr>
        <p:spPr>
          <a:xfrm>
            <a:off x="6072378" y="344170"/>
            <a:ext cx="3924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Nama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4" name="object 414"/>
          <p:cNvSpPr txBox="1"/>
          <p:nvPr/>
        </p:nvSpPr>
        <p:spPr>
          <a:xfrm>
            <a:off x="7646923" y="344170"/>
            <a:ext cx="500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Jabatan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5" name="object 415"/>
          <p:cNvSpPr txBox="1"/>
          <p:nvPr/>
        </p:nvSpPr>
        <p:spPr>
          <a:xfrm>
            <a:off x="9265411" y="344170"/>
            <a:ext cx="643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Upah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(R</a:t>
            </a:r>
            <a:r>
              <a:rPr sz="1200" spc="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6" name="object 416"/>
          <p:cNvSpPr txBox="1"/>
          <p:nvPr/>
        </p:nvSpPr>
        <p:spPr>
          <a:xfrm>
            <a:off x="6726428" y="537464"/>
            <a:ext cx="6483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fi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7" name="object 417"/>
          <p:cNvSpPr txBox="1"/>
          <p:nvPr/>
        </p:nvSpPr>
        <p:spPr>
          <a:xfrm>
            <a:off x="9447403" y="546608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1,575,000</a:t>
            </a:r>
            <a:r>
              <a:rPr sz="1200" spc="-35" dirty="0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8" name="object 418"/>
          <p:cNvSpPr txBox="1"/>
          <p:nvPr/>
        </p:nvSpPr>
        <p:spPr>
          <a:xfrm>
            <a:off x="5547740" y="733425"/>
            <a:ext cx="8210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460" algn="l"/>
              </a:tabLst>
            </a:pPr>
            <a:r>
              <a:rPr sz="1200" dirty="0">
                <a:latin typeface="Calibri"/>
                <a:cs typeface="Calibri"/>
              </a:rPr>
              <a:t>2	Nama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BB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9" name="object 419"/>
          <p:cNvSpPr txBox="1"/>
          <p:nvPr/>
        </p:nvSpPr>
        <p:spPr>
          <a:xfrm>
            <a:off x="6726428" y="733425"/>
            <a:ext cx="4927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tpam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0" name="object 420"/>
          <p:cNvSpPr txBox="1"/>
          <p:nvPr/>
        </p:nvSpPr>
        <p:spPr>
          <a:xfrm>
            <a:off x="9447403" y="742569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aseline="2314" dirty="0">
                <a:latin typeface="Calibri"/>
                <a:cs typeface="Calibri"/>
              </a:rPr>
              <a:t>1,</a:t>
            </a:r>
            <a:r>
              <a:rPr sz="1800" spc="7" baseline="2314" dirty="0">
                <a:latin typeface="Calibri"/>
                <a:cs typeface="Calibri"/>
              </a:rPr>
              <a:t>8</a:t>
            </a:r>
            <a:r>
              <a:rPr sz="1800" baseline="2314" dirty="0">
                <a:latin typeface="Calibri"/>
                <a:cs typeface="Calibri"/>
              </a:rPr>
              <a:t>0</a:t>
            </a:r>
            <a:r>
              <a:rPr sz="1800" spc="7" baseline="2314" dirty="0">
                <a:latin typeface="Calibri"/>
                <a:cs typeface="Calibri"/>
              </a:rPr>
              <a:t>0</a:t>
            </a:r>
            <a:r>
              <a:rPr sz="1800" baseline="2314" dirty="0">
                <a:latin typeface="Calibri"/>
                <a:cs typeface="Calibri"/>
              </a:rPr>
              <a:t>,0</a:t>
            </a:r>
            <a:r>
              <a:rPr sz="1800" spc="7" baseline="2314" dirty="0">
                <a:latin typeface="Calibri"/>
                <a:cs typeface="Calibri"/>
              </a:rPr>
              <a:t>0</a:t>
            </a:r>
            <a:r>
              <a:rPr sz="1800" spc="-472" baseline="2314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1" name="object 421"/>
          <p:cNvSpPr txBox="1"/>
          <p:nvPr/>
        </p:nvSpPr>
        <p:spPr>
          <a:xfrm>
            <a:off x="5547740" y="939546"/>
            <a:ext cx="8197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460" algn="l"/>
              </a:tabLst>
            </a:pPr>
            <a:r>
              <a:rPr sz="1800" baseline="2314" dirty="0">
                <a:latin typeface="Calibri"/>
                <a:cs typeface="Calibri"/>
              </a:rPr>
              <a:t>3	</a:t>
            </a:r>
            <a:r>
              <a:rPr sz="1200" spc="-775" dirty="0">
                <a:latin typeface="Calibri"/>
                <a:cs typeface="Calibri"/>
              </a:rPr>
              <a:t>NNNNNN</a:t>
            </a:r>
            <a:r>
              <a:rPr sz="1800" baseline="2314" dirty="0">
                <a:latin typeface="Calibri"/>
                <a:cs typeface="Calibri"/>
              </a:rPr>
              <a:t>Nama</a:t>
            </a:r>
            <a:r>
              <a:rPr sz="1800" spc="-97" baseline="2314" dirty="0">
                <a:latin typeface="Calibri"/>
                <a:cs typeface="Calibri"/>
              </a:rPr>
              <a:t> </a:t>
            </a:r>
            <a:r>
              <a:rPr sz="1800" spc="-7" baseline="2314" dirty="0">
                <a:latin typeface="Calibri"/>
                <a:cs typeface="Calibri"/>
              </a:rPr>
              <a:t>CC</a:t>
            </a:r>
            <a:endParaRPr sz="1800" baseline="2314">
              <a:latin typeface="Calibri"/>
              <a:cs typeface="Calibri"/>
            </a:endParaRPr>
          </a:p>
        </p:txBody>
      </p:sp>
      <p:sp>
        <p:nvSpPr>
          <p:cNvPr id="422" name="object 422"/>
          <p:cNvSpPr txBox="1"/>
          <p:nvPr/>
        </p:nvSpPr>
        <p:spPr>
          <a:xfrm>
            <a:off x="6726428" y="930402"/>
            <a:ext cx="4927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tpam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3" name="object 423"/>
          <p:cNvSpPr txBox="1"/>
          <p:nvPr/>
        </p:nvSpPr>
        <p:spPr>
          <a:xfrm>
            <a:off x="9447403" y="939546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1,800,000</a:t>
            </a:r>
            <a:r>
              <a:rPr sz="1200" spc="-35" dirty="0"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4" name="object 424"/>
          <p:cNvSpPr txBox="1"/>
          <p:nvPr/>
        </p:nvSpPr>
        <p:spPr>
          <a:xfrm>
            <a:off x="5547740" y="1126616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5" name="object 425"/>
          <p:cNvSpPr txBox="1"/>
          <p:nvPr/>
        </p:nvSpPr>
        <p:spPr>
          <a:xfrm>
            <a:off x="5786754" y="1135760"/>
            <a:ext cx="6083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75" dirty="0">
                <a:latin typeface="Calibri"/>
                <a:cs typeface="Calibri"/>
              </a:rPr>
              <a:t>NNNNNN</a:t>
            </a:r>
            <a:r>
              <a:rPr sz="1800" baseline="2314" dirty="0">
                <a:latin typeface="Calibri"/>
                <a:cs typeface="Calibri"/>
              </a:rPr>
              <a:t>Nama</a:t>
            </a:r>
            <a:r>
              <a:rPr sz="1800" spc="-97" baseline="2314" dirty="0">
                <a:latin typeface="Calibri"/>
                <a:cs typeface="Calibri"/>
              </a:rPr>
              <a:t> </a:t>
            </a:r>
            <a:r>
              <a:rPr sz="1800" spc="7" baseline="2314" dirty="0">
                <a:latin typeface="Calibri"/>
                <a:cs typeface="Calibri"/>
              </a:rPr>
              <a:t>DD</a:t>
            </a:r>
            <a:endParaRPr sz="1800" baseline="2314">
              <a:latin typeface="Calibri"/>
              <a:cs typeface="Calibri"/>
            </a:endParaRPr>
          </a:p>
        </p:txBody>
      </p:sp>
      <p:sp>
        <p:nvSpPr>
          <p:cNvPr id="426" name="object 426"/>
          <p:cNvSpPr txBox="1"/>
          <p:nvPr/>
        </p:nvSpPr>
        <p:spPr>
          <a:xfrm>
            <a:off x="6726428" y="1126616"/>
            <a:ext cx="4927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tpam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7" name="object 427"/>
          <p:cNvSpPr txBox="1"/>
          <p:nvPr/>
        </p:nvSpPr>
        <p:spPr>
          <a:xfrm>
            <a:off x="9447403" y="1135760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1,800,000</a:t>
            </a:r>
            <a:r>
              <a:rPr sz="1200" spc="-35" dirty="0"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8" name="object 428"/>
          <p:cNvSpPr txBox="1"/>
          <p:nvPr/>
        </p:nvSpPr>
        <p:spPr>
          <a:xfrm>
            <a:off x="5547740" y="1332357"/>
            <a:ext cx="8077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460" algn="l"/>
              </a:tabLst>
            </a:pPr>
            <a:r>
              <a:rPr sz="1800" baseline="2314" dirty="0">
                <a:latin typeface="Calibri"/>
                <a:cs typeface="Calibri"/>
              </a:rPr>
              <a:t>5	</a:t>
            </a:r>
            <a:r>
              <a:rPr sz="1200" spc="-775" dirty="0">
                <a:latin typeface="Calibri"/>
                <a:cs typeface="Calibri"/>
              </a:rPr>
              <a:t>NNNNNN</a:t>
            </a:r>
            <a:r>
              <a:rPr sz="1800" baseline="2314" dirty="0">
                <a:latin typeface="Calibri"/>
                <a:cs typeface="Calibri"/>
              </a:rPr>
              <a:t>Nama</a:t>
            </a:r>
            <a:r>
              <a:rPr sz="1800" spc="-97" baseline="2314" dirty="0">
                <a:latin typeface="Calibri"/>
                <a:cs typeface="Calibri"/>
              </a:rPr>
              <a:t> </a:t>
            </a:r>
            <a:r>
              <a:rPr sz="1800" baseline="2314" dirty="0">
                <a:latin typeface="Calibri"/>
                <a:cs typeface="Calibri"/>
              </a:rPr>
              <a:t>EE</a:t>
            </a:r>
            <a:endParaRPr sz="1800" baseline="2314">
              <a:latin typeface="Calibri"/>
              <a:cs typeface="Calibri"/>
            </a:endParaRPr>
          </a:p>
        </p:txBody>
      </p:sp>
      <p:sp>
        <p:nvSpPr>
          <p:cNvPr id="429" name="object 429"/>
          <p:cNvSpPr txBox="1"/>
          <p:nvPr/>
        </p:nvSpPr>
        <p:spPr>
          <a:xfrm>
            <a:off x="6726428" y="1323213"/>
            <a:ext cx="1541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20" dirty="0">
                <a:latin typeface="Calibri"/>
                <a:cs typeface="Calibri"/>
              </a:rPr>
              <a:t>t</a:t>
            </a:r>
            <a:r>
              <a:rPr sz="1200" spc="-2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mini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spc="-35" dirty="0">
                <a:latin typeface="Calibri"/>
                <a:cs typeface="Calibri"/>
              </a:rPr>
              <a:t>r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9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Logi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tik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0" name="object 430"/>
          <p:cNvSpPr txBox="1"/>
          <p:nvPr/>
        </p:nvSpPr>
        <p:spPr>
          <a:xfrm>
            <a:off x="9447403" y="1332357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1,800,000</a:t>
            </a:r>
            <a:r>
              <a:rPr sz="1200" spc="-35" dirty="0"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1" name="object 431"/>
          <p:cNvSpPr txBox="1"/>
          <p:nvPr/>
        </p:nvSpPr>
        <p:spPr>
          <a:xfrm>
            <a:off x="5547740" y="151955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2" name="object 432"/>
          <p:cNvSpPr txBox="1"/>
          <p:nvPr/>
        </p:nvSpPr>
        <p:spPr>
          <a:xfrm>
            <a:off x="5786754" y="1528698"/>
            <a:ext cx="5594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75" dirty="0">
                <a:latin typeface="Calibri"/>
                <a:cs typeface="Calibri"/>
              </a:rPr>
              <a:t>NNNNNN</a:t>
            </a:r>
            <a:r>
              <a:rPr sz="1800" baseline="2314" dirty="0">
                <a:latin typeface="Calibri"/>
                <a:cs typeface="Calibri"/>
              </a:rPr>
              <a:t>Nama</a:t>
            </a:r>
            <a:r>
              <a:rPr sz="1800" spc="-97" baseline="2314" dirty="0">
                <a:latin typeface="Calibri"/>
                <a:cs typeface="Calibri"/>
              </a:rPr>
              <a:t> </a:t>
            </a:r>
            <a:r>
              <a:rPr sz="1800" baseline="2314" dirty="0">
                <a:latin typeface="Calibri"/>
                <a:cs typeface="Calibri"/>
              </a:rPr>
              <a:t>FF</a:t>
            </a:r>
            <a:endParaRPr sz="1800" baseline="2314">
              <a:latin typeface="Calibri"/>
              <a:cs typeface="Calibri"/>
            </a:endParaRPr>
          </a:p>
        </p:txBody>
      </p:sp>
      <p:sp>
        <p:nvSpPr>
          <p:cNvPr id="433" name="object 433"/>
          <p:cNvSpPr txBox="1"/>
          <p:nvPr/>
        </p:nvSpPr>
        <p:spPr>
          <a:xfrm>
            <a:off x="6726428" y="1519554"/>
            <a:ext cx="17926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20" dirty="0">
                <a:latin typeface="Calibri"/>
                <a:cs typeface="Calibri"/>
              </a:rPr>
              <a:t>t</a:t>
            </a:r>
            <a:r>
              <a:rPr sz="1200" spc="-2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mini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spc="-35" dirty="0">
                <a:latin typeface="Calibri"/>
                <a:cs typeface="Calibri"/>
              </a:rPr>
              <a:t>r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5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r</a:t>
            </a:r>
            <a:r>
              <a:rPr sz="1200" spc="-45" dirty="0">
                <a:latin typeface="Calibri"/>
                <a:cs typeface="Calibri"/>
              </a:rPr>
              <a:t>k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4" name="object 434"/>
          <p:cNvSpPr txBox="1"/>
          <p:nvPr/>
        </p:nvSpPr>
        <p:spPr>
          <a:xfrm>
            <a:off x="9447403" y="1528698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1,800,000</a:t>
            </a:r>
            <a:r>
              <a:rPr sz="1200" spc="-35" dirty="0"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5" name="object 435"/>
          <p:cNvSpPr txBox="1"/>
          <p:nvPr/>
        </p:nvSpPr>
        <p:spPr>
          <a:xfrm>
            <a:off x="5547740" y="1724914"/>
            <a:ext cx="850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460" algn="l"/>
              </a:tabLst>
            </a:pPr>
            <a:r>
              <a:rPr sz="1800" baseline="2314" dirty="0">
                <a:latin typeface="Calibri"/>
                <a:cs typeface="Calibri"/>
              </a:rPr>
              <a:t>7	</a:t>
            </a:r>
            <a:r>
              <a:rPr sz="1200" spc="-775" dirty="0">
                <a:latin typeface="Calibri"/>
                <a:cs typeface="Calibri"/>
              </a:rPr>
              <a:t>NNNNNN</a:t>
            </a:r>
            <a:r>
              <a:rPr sz="1800" baseline="2314" dirty="0">
                <a:latin typeface="Calibri"/>
                <a:cs typeface="Calibri"/>
              </a:rPr>
              <a:t>Nama</a:t>
            </a:r>
            <a:r>
              <a:rPr sz="1800" spc="-97" baseline="2314" dirty="0">
                <a:latin typeface="Calibri"/>
                <a:cs typeface="Calibri"/>
              </a:rPr>
              <a:t> </a:t>
            </a:r>
            <a:r>
              <a:rPr sz="1800" spc="-7" baseline="2314" dirty="0">
                <a:latin typeface="Calibri"/>
                <a:cs typeface="Calibri"/>
              </a:rPr>
              <a:t>GG</a:t>
            </a:r>
            <a:endParaRPr sz="1800" baseline="2314">
              <a:latin typeface="Calibri"/>
              <a:cs typeface="Calibri"/>
            </a:endParaRPr>
          </a:p>
        </p:txBody>
      </p:sp>
      <p:sp>
        <p:nvSpPr>
          <p:cNvPr id="436" name="object 436"/>
          <p:cNvSpPr txBox="1"/>
          <p:nvPr/>
        </p:nvSpPr>
        <p:spPr>
          <a:xfrm>
            <a:off x="6726428" y="1715770"/>
            <a:ext cx="17926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20" dirty="0">
                <a:latin typeface="Calibri"/>
                <a:cs typeface="Calibri"/>
              </a:rPr>
              <a:t>t</a:t>
            </a:r>
            <a:r>
              <a:rPr sz="1200" spc="-2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mini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spc="-35" dirty="0">
                <a:latin typeface="Calibri"/>
                <a:cs typeface="Calibri"/>
              </a:rPr>
              <a:t>r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5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r</a:t>
            </a:r>
            <a:r>
              <a:rPr sz="1200" spc="-45" dirty="0">
                <a:latin typeface="Calibri"/>
                <a:cs typeface="Calibri"/>
              </a:rPr>
              <a:t>k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7" name="object 437"/>
          <p:cNvSpPr txBox="1"/>
          <p:nvPr/>
        </p:nvSpPr>
        <p:spPr>
          <a:xfrm>
            <a:off x="9447403" y="1724914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1,800,000</a:t>
            </a:r>
            <a:r>
              <a:rPr sz="1200" spc="-35" dirty="0"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8" name="object 438"/>
          <p:cNvSpPr txBox="1"/>
          <p:nvPr/>
        </p:nvSpPr>
        <p:spPr>
          <a:xfrm>
            <a:off x="5547740" y="1912365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9" name="object 439"/>
          <p:cNvSpPr txBox="1"/>
          <p:nvPr/>
        </p:nvSpPr>
        <p:spPr>
          <a:xfrm>
            <a:off x="5786565" y="1921205"/>
            <a:ext cx="60833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80" dirty="0">
                <a:latin typeface="Calibri"/>
                <a:cs typeface="Calibri"/>
              </a:rPr>
              <a:t>NNNNN</a:t>
            </a:r>
            <a:r>
              <a:rPr sz="1200" spc="-775" dirty="0">
                <a:latin typeface="Calibri"/>
                <a:cs typeface="Calibri"/>
              </a:rPr>
              <a:t>N</a:t>
            </a:r>
            <a:r>
              <a:rPr sz="1800" baseline="2314" dirty="0">
                <a:latin typeface="Calibri"/>
                <a:cs typeface="Calibri"/>
              </a:rPr>
              <a:t>Nama</a:t>
            </a:r>
            <a:r>
              <a:rPr sz="1800" spc="-97" baseline="2314" dirty="0">
                <a:latin typeface="Calibri"/>
                <a:cs typeface="Calibri"/>
              </a:rPr>
              <a:t> </a:t>
            </a:r>
            <a:r>
              <a:rPr sz="1800" spc="-7" baseline="2314" dirty="0">
                <a:latin typeface="Calibri"/>
                <a:cs typeface="Calibri"/>
              </a:rPr>
              <a:t>HH</a:t>
            </a:r>
            <a:endParaRPr sz="1800" baseline="2314">
              <a:latin typeface="Calibri"/>
              <a:cs typeface="Calibri"/>
            </a:endParaRPr>
          </a:p>
        </p:txBody>
      </p:sp>
      <p:sp>
        <p:nvSpPr>
          <p:cNvPr id="440" name="object 440"/>
          <p:cNvSpPr txBox="1"/>
          <p:nvPr/>
        </p:nvSpPr>
        <p:spPr>
          <a:xfrm>
            <a:off x="6726428" y="1912365"/>
            <a:ext cx="3454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pir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1" name="object 441"/>
          <p:cNvSpPr txBox="1"/>
          <p:nvPr/>
        </p:nvSpPr>
        <p:spPr>
          <a:xfrm>
            <a:off x="9447403" y="1921509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1,800,000</a:t>
            </a:r>
            <a:r>
              <a:rPr sz="1200" spc="-35" dirty="0"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2" name="object 442"/>
          <p:cNvSpPr txBox="1"/>
          <p:nvPr/>
        </p:nvSpPr>
        <p:spPr>
          <a:xfrm>
            <a:off x="5547740" y="2108961"/>
            <a:ext cx="7340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460" algn="l"/>
              </a:tabLst>
            </a:pPr>
            <a:r>
              <a:rPr sz="1200" dirty="0">
                <a:latin typeface="Calibri"/>
                <a:cs typeface="Calibri"/>
              </a:rPr>
              <a:t>9	Nama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3" name="object 443"/>
          <p:cNvSpPr txBox="1"/>
          <p:nvPr/>
        </p:nvSpPr>
        <p:spPr>
          <a:xfrm>
            <a:off x="6726428" y="2108961"/>
            <a:ext cx="319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asir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4" name="object 444"/>
          <p:cNvSpPr txBox="1"/>
          <p:nvPr/>
        </p:nvSpPr>
        <p:spPr>
          <a:xfrm>
            <a:off x="9447403" y="2118105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2,100,000</a:t>
            </a:r>
            <a:r>
              <a:rPr sz="1200" spc="-35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5" name="object 445"/>
          <p:cNvSpPr txBox="1"/>
          <p:nvPr/>
        </p:nvSpPr>
        <p:spPr>
          <a:xfrm>
            <a:off x="5508116" y="2305050"/>
            <a:ext cx="7937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10  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JJ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6" name="object 446"/>
          <p:cNvSpPr txBox="1"/>
          <p:nvPr/>
        </p:nvSpPr>
        <p:spPr>
          <a:xfrm>
            <a:off x="6726428" y="2305050"/>
            <a:ext cx="10674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Kasir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Minimarket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7" name="object 447"/>
          <p:cNvSpPr txBox="1"/>
          <p:nvPr/>
        </p:nvSpPr>
        <p:spPr>
          <a:xfrm>
            <a:off x="9447403" y="2314194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aseline="2314" dirty="0">
                <a:latin typeface="Calibri"/>
                <a:cs typeface="Calibri"/>
              </a:rPr>
              <a:t>2,</a:t>
            </a:r>
            <a:r>
              <a:rPr sz="1800" spc="7" baseline="2314" dirty="0">
                <a:latin typeface="Calibri"/>
                <a:cs typeface="Calibri"/>
              </a:rPr>
              <a:t>1</a:t>
            </a:r>
            <a:r>
              <a:rPr sz="1800" baseline="2314" dirty="0">
                <a:latin typeface="Calibri"/>
                <a:cs typeface="Calibri"/>
              </a:rPr>
              <a:t>0</a:t>
            </a:r>
            <a:r>
              <a:rPr sz="1800" spc="7" baseline="2314" dirty="0">
                <a:latin typeface="Calibri"/>
                <a:cs typeface="Calibri"/>
              </a:rPr>
              <a:t>0</a:t>
            </a:r>
            <a:r>
              <a:rPr sz="1800" baseline="2314" dirty="0">
                <a:latin typeface="Calibri"/>
                <a:cs typeface="Calibri"/>
              </a:rPr>
              <a:t>,0</a:t>
            </a:r>
            <a:r>
              <a:rPr sz="1800" spc="7" baseline="2314" dirty="0">
                <a:latin typeface="Calibri"/>
                <a:cs typeface="Calibri"/>
              </a:rPr>
              <a:t>0</a:t>
            </a:r>
            <a:r>
              <a:rPr sz="1800" spc="-472" baseline="2314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8" name="object 448"/>
          <p:cNvSpPr txBox="1"/>
          <p:nvPr/>
        </p:nvSpPr>
        <p:spPr>
          <a:xfrm>
            <a:off x="5508116" y="2501900"/>
            <a:ext cx="8534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11  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KK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9" name="object 449"/>
          <p:cNvSpPr txBox="1"/>
          <p:nvPr/>
        </p:nvSpPr>
        <p:spPr>
          <a:xfrm>
            <a:off x="6726428" y="2501900"/>
            <a:ext cx="10674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Kasir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Minimarket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0" name="object 450"/>
          <p:cNvSpPr txBox="1"/>
          <p:nvPr/>
        </p:nvSpPr>
        <p:spPr>
          <a:xfrm>
            <a:off x="9447403" y="2511044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2,100,000</a:t>
            </a:r>
            <a:r>
              <a:rPr sz="1200" spc="-35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1" name="object 451"/>
          <p:cNvSpPr txBox="1"/>
          <p:nvPr/>
        </p:nvSpPr>
        <p:spPr>
          <a:xfrm>
            <a:off x="5508116" y="2698241"/>
            <a:ext cx="8242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12  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LL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2" name="object 452"/>
          <p:cNvSpPr txBox="1"/>
          <p:nvPr/>
        </p:nvSpPr>
        <p:spPr>
          <a:xfrm>
            <a:off x="6726428" y="2698241"/>
            <a:ext cx="16744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20" dirty="0">
                <a:latin typeface="Calibri"/>
                <a:cs typeface="Calibri"/>
              </a:rPr>
              <a:t>t</a:t>
            </a:r>
            <a:r>
              <a:rPr sz="1200" spc="-2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mi</a:t>
            </a:r>
            <a:r>
              <a:rPr sz="1200" spc="10" dirty="0">
                <a:latin typeface="Calibri"/>
                <a:cs typeface="Calibri"/>
              </a:rPr>
              <a:t>n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spc="-35" dirty="0">
                <a:latin typeface="Calibri"/>
                <a:cs typeface="Calibri"/>
              </a:rPr>
              <a:t>r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em</a:t>
            </a:r>
            <a:r>
              <a:rPr sz="1200" spc="5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0" dirty="0">
                <a:latin typeface="Calibri"/>
                <a:cs typeface="Calibri"/>
              </a:rPr>
              <a:t>i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3" name="object 453"/>
          <p:cNvSpPr txBox="1"/>
          <p:nvPr/>
        </p:nvSpPr>
        <p:spPr>
          <a:xfrm>
            <a:off x="9447403" y="2707385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2,100,000</a:t>
            </a:r>
            <a:r>
              <a:rPr sz="1200" spc="-35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4" name="object 454"/>
          <p:cNvSpPr txBox="1"/>
          <p:nvPr/>
        </p:nvSpPr>
        <p:spPr>
          <a:xfrm>
            <a:off x="5508116" y="2894203"/>
            <a:ext cx="96011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13  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MM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5" name="object 455"/>
          <p:cNvSpPr txBox="1"/>
          <p:nvPr/>
        </p:nvSpPr>
        <p:spPr>
          <a:xfrm>
            <a:off x="6726428" y="2894203"/>
            <a:ext cx="7550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ogi</a:t>
            </a:r>
            <a:r>
              <a:rPr sz="1200" spc="-4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tik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6" name="object 456"/>
          <p:cNvSpPr txBox="1"/>
          <p:nvPr/>
        </p:nvSpPr>
        <p:spPr>
          <a:xfrm>
            <a:off x="9447403" y="2903346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aseline="2314" dirty="0">
                <a:latin typeface="Calibri"/>
                <a:cs typeface="Calibri"/>
              </a:rPr>
              <a:t>2,</a:t>
            </a:r>
            <a:r>
              <a:rPr sz="1800" spc="7" baseline="2314" dirty="0">
                <a:latin typeface="Calibri"/>
                <a:cs typeface="Calibri"/>
              </a:rPr>
              <a:t>1</a:t>
            </a:r>
            <a:r>
              <a:rPr sz="1800" baseline="2314" dirty="0">
                <a:latin typeface="Calibri"/>
                <a:cs typeface="Calibri"/>
              </a:rPr>
              <a:t>0</a:t>
            </a:r>
            <a:r>
              <a:rPr sz="1800" spc="7" baseline="2314" dirty="0">
                <a:latin typeface="Calibri"/>
                <a:cs typeface="Calibri"/>
              </a:rPr>
              <a:t>0</a:t>
            </a:r>
            <a:r>
              <a:rPr sz="1800" baseline="2314" dirty="0">
                <a:latin typeface="Calibri"/>
                <a:cs typeface="Calibri"/>
              </a:rPr>
              <a:t>,0</a:t>
            </a:r>
            <a:r>
              <a:rPr sz="1800" spc="7" baseline="2314" dirty="0">
                <a:latin typeface="Calibri"/>
                <a:cs typeface="Calibri"/>
              </a:rPr>
              <a:t>0</a:t>
            </a:r>
            <a:r>
              <a:rPr sz="1800" spc="-472" baseline="2314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7" name="object 457"/>
          <p:cNvSpPr txBox="1"/>
          <p:nvPr/>
        </p:nvSpPr>
        <p:spPr>
          <a:xfrm>
            <a:off x="5508116" y="3091053"/>
            <a:ext cx="8940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14  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NN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8" name="object 458"/>
          <p:cNvSpPr txBox="1"/>
          <p:nvPr/>
        </p:nvSpPr>
        <p:spPr>
          <a:xfrm>
            <a:off x="6726428" y="3091053"/>
            <a:ext cx="756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ogi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tik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9" name="object 459"/>
          <p:cNvSpPr txBox="1"/>
          <p:nvPr/>
        </p:nvSpPr>
        <p:spPr>
          <a:xfrm>
            <a:off x="9447403" y="3100196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2,100,000</a:t>
            </a:r>
            <a:r>
              <a:rPr sz="1200" spc="-35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0" name="object 460"/>
          <p:cNvSpPr txBox="1"/>
          <p:nvPr/>
        </p:nvSpPr>
        <p:spPr>
          <a:xfrm>
            <a:off x="5508116" y="3287395"/>
            <a:ext cx="897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15  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1" name="object 461"/>
          <p:cNvSpPr txBox="1"/>
          <p:nvPr/>
        </p:nvSpPr>
        <p:spPr>
          <a:xfrm>
            <a:off x="6726428" y="3287395"/>
            <a:ext cx="715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Um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2" name="object 462"/>
          <p:cNvSpPr txBox="1"/>
          <p:nvPr/>
        </p:nvSpPr>
        <p:spPr>
          <a:xfrm>
            <a:off x="9447403" y="3296539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2,100,000</a:t>
            </a:r>
            <a:r>
              <a:rPr sz="1200" spc="-35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3" name="object 463"/>
          <p:cNvSpPr txBox="1"/>
          <p:nvPr/>
        </p:nvSpPr>
        <p:spPr>
          <a:xfrm>
            <a:off x="5508116" y="3483686"/>
            <a:ext cx="8547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16  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PP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4" name="object 464"/>
          <p:cNvSpPr txBox="1"/>
          <p:nvPr/>
        </p:nvSpPr>
        <p:spPr>
          <a:xfrm>
            <a:off x="6726428" y="3483686"/>
            <a:ext cx="40449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5" name="object 465"/>
          <p:cNvSpPr txBox="1"/>
          <p:nvPr/>
        </p:nvSpPr>
        <p:spPr>
          <a:xfrm>
            <a:off x="9447403" y="3492830"/>
            <a:ext cx="6826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2,550,000</a:t>
            </a:r>
            <a:r>
              <a:rPr sz="1200" spc="-35" dirty="0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6" name="object 466"/>
          <p:cNvSpPr txBox="1"/>
          <p:nvPr/>
        </p:nvSpPr>
        <p:spPr>
          <a:xfrm>
            <a:off x="5508116" y="3680586"/>
            <a:ext cx="9004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17  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QQ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7" name="object 467"/>
          <p:cNvSpPr txBox="1"/>
          <p:nvPr/>
        </p:nvSpPr>
        <p:spPr>
          <a:xfrm>
            <a:off x="6726428" y="3680586"/>
            <a:ext cx="92201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S</a:t>
            </a:r>
            <a:r>
              <a:rPr sz="1200" spc="-20" dirty="0">
                <a:latin typeface="Calibri"/>
                <a:cs typeface="Calibri"/>
              </a:rPr>
              <a:t>t</a:t>
            </a:r>
            <a:r>
              <a:rPr sz="1200" spc="-2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f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ar</a:t>
            </a:r>
            <a:r>
              <a:rPr sz="1200" spc="-80" dirty="0">
                <a:latin typeface="Calibri"/>
                <a:cs typeface="Calibri"/>
              </a:rPr>
              <a:t>k</a:t>
            </a:r>
            <a:r>
              <a:rPr sz="1200" spc="-25" dirty="0">
                <a:latin typeface="Calibri"/>
                <a:cs typeface="Calibri"/>
              </a:rPr>
              <a:t>e</a:t>
            </a:r>
            <a:r>
              <a:rPr sz="1200" spc="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8" name="object 468"/>
          <p:cNvSpPr txBox="1"/>
          <p:nvPr/>
        </p:nvSpPr>
        <p:spPr>
          <a:xfrm>
            <a:off x="9447403" y="3689730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2,550,000</a:t>
            </a:r>
            <a:r>
              <a:rPr sz="1200" spc="-35" dirty="0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9" name="object 469"/>
          <p:cNvSpPr txBox="1"/>
          <p:nvPr/>
        </p:nvSpPr>
        <p:spPr>
          <a:xfrm>
            <a:off x="5508116" y="3876802"/>
            <a:ext cx="8610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18  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RR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0" name="object 470"/>
          <p:cNvSpPr txBox="1"/>
          <p:nvPr/>
        </p:nvSpPr>
        <p:spPr>
          <a:xfrm>
            <a:off x="6726428" y="3876802"/>
            <a:ext cx="784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omo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1" name="object 471"/>
          <p:cNvSpPr txBox="1"/>
          <p:nvPr/>
        </p:nvSpPr>
        <p:spPr>
          <a:xfrm>
            <a:off x="9447403" y="3885945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2,550,000</a:t>
            </a:r>
            <a:r>
              <a:rPr sz="1200" spc="-35" dirty="0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2" name="object 472"/>
          <p:cNvSpPr txBox="1"/>
          <p:nvPr/>
        </p:nvSpPr>
        <p:spPr>
          <a:xfrm>
            <a:off x="5508116" y="4073397"/>
            <a:ext cx="83629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19  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3" name="object 473"/>
          <p:cNvSpPr txBox="1"/>
          <p:nvPr/>
        </p:nvSpPr>
        <p:spPr>
          <a:xfrm>
            <a:off x="6726428" y="4073397"/>
            <a:ext cx="587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4" name="object 474"/>
          <p:cNvSpPr txBox="1"/>
          <p:nvPr/>
        </p:nvSpPr>
        <p:spPr>
          <a:xfrm>
            <a:off x="9447403" y="4082542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2,550,000</a:t>
            </a:r>
            <a:r>
              <a:rPr sz="1200" spc="-35" dirty="0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5" name="object 475"/>
          <p:cNvSpPr txBox="1"/>
          <p:nvPr/>
        </p:nvSpPr>
        <p:spPr>
          <a:xfrm>
            <a:off x="5508116" y="4269740"/>
            <a:ext cx="8515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20  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25" dirty="0">
                <a:latin typeface="Calibri"/>
                <a:cs typeface="Calibri"/>
              </a:rPr>
              <a:t>TT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6" name="object 476"/>
          <p:cNvSpPr txBox="1"/>
          <p:nvPr/>
        </p:nvSpPr>
        <p:spPr>
          <a:xfrm>
            <a:off x="6726428" y="4269740"/>
            <a:ext cx="12134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Asi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5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r</a:t>
            </a:r>
            <a:r>
              <a:rPr sz="1200" spc="-45" dirty="0">
                <a:latin typeface="Calibri"/>
                <a:cs typeface="Calibri"/>
              </a:rPr>
              <a:t>k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7" name="object 477"/>
          <p:cNvSpPr txBox="1"/>
          <p:nvPr/>
        </p:nvSpPr>
        <p:spPr>
          <a:xfrm>
            <a:off x="9447403" y="4278883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3,000,000</a:t>
            </a:r>
            <a:r>
              <a:rPr sz="1200" spc="-35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8" name="object 478"/>
          <p:cNvSpPr txBox="1"/>
          <p:nvPr/>
        </p:nvSpPr>
        <p:spPr>
          <a:xfrm>
            <a:off x="5508116" y="4465701"/>
            <a:ext cx="8928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21  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UU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9" name="object 479"/>
          <p:cNvSpPr txBox="1"/>
          <p:nvPr/>
        </p:nvSpPr>
        <p:spPr>
          <a:xfrm>
            <a:off x="6726428" y="4465701"/>
            <a:ext cx="12134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Asi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5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r</a:t>
            </a:r>
            <a:r>
              <a:rPr sz="1200" spc="-45" dirty="0">
                <a:latin typeface="Calibri"/>
                <a:cs typeface="Calibri"/>
              </a:rPr>
              <a:t>k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0" name="object 480"/>
          <p:cNvSpPr txBox="1"/>
          <p:nvPr/>
        </p:nvSpPr>
        <p:spPr>
          <a:xfrm>
            <a:off x="9447403" y="4474845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aseline="2314" dirty="0">
                <a:latin typeface="Calibri"/>
                <a:cs typeface="Calibri"/>
              </a:rPr>
              <a:t>3,</a:t>
            </a:r>
            <a:r>
              <a:rPr sz="1800" spc="7" baseline="2314" dirty="0">
                <a:latin typeface="Calibri"/>
                <a:cs typeface="Calibri"/>
              </a:rPr>
              <a:t>0</a:t>
            </a:r>
            <a:r>
              <a:rPr sz="1800" baseline="2314" dirty="0">
                <a:latin typeface="Calibri"/>
                <a:cs typeface="Calibri"/>
              </a:rPr>
              <a:t>0</a:t>
            </a:r>
            <a:r>
              <a:rPr sz="1800" spc="7" baseline="2314" dirty="0">
                <a:latin typeface="Calibri"/>
                <a:cs typeface="Calibri"/>
              </a:rPr>
              <a:t>0</a:t>
            </a:r>
            <a:r>
              <a:rPr sz="1800" baseline="2314" dirty="0">
                <a:latin typeface="Calibri"/>
                <a:cs typeface="Calibri"/>
              </a:rPr>
              <a:t>,0</a:t>
            </a:r>
            <a:r>
              <a:rPr sz="1800" spc="7" baseline="2314" dirty="0">
                <a:latin typeface="Calibri"/>
                <a:cs typeface="Calibri"/>
              </a:rPr>
              <a:t>0</a:t>
            </a:r>
            <a:r>
              <a:rPr sz="1800" spc="-472" baseline="2314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1" name="object 481"/>
          <p:cNvSpPr txBox="1"/>
          <p:nvPr/>
        </p:nvSpPr>
        <p:spPr>
          <a:xfrm>
            <a:off x="5508116" y="4662678"/>
            <a:ext cx="8699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22  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VV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2" name="object 482"/>
          <p:cNvSpPr txBox="1"/>
          <p:nvPr/>
        </p:nvSpPr>
        <p:spPr>
          <a:xfrm>
            <a:off x="6726428" y="4662678"/>
            <a:ext cx="84264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spc="-4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3" name="object 483"/>
          <p:cNvSpPr txBox="1"/>
          <p:nvPr/>
        </p:nvSpPr>
        <p:spPr>
          <a:xfrm>
            <a:off x="9447403" y="4671821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3,000,000</a:t>
            </a:r>
            <a:r>
              <a:rPr sz="1200" spc="-35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4" name="object 484"/>
          <p:cNvSpPr txBox="1"/>
          <p:nvPr/>
        </p:nvSpPr>
        <p:spPr>
          <a:xfrm>
            <a:off x="5508116" y="4858892"/>
            <a:ext cx="967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23  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WW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5" name="object 485"/>
          <p:cNvSpPr txBox="1"/>
          <p:nvPr/>
        </p:nvSpPr>
        <p:spPr>
          <a:xfrm>
            <a:off x="6726428" y="4858892"/>
            <a:ext cx="8255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up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1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6" name="object 486"/>
          <p:cNvSpPr txBox="1"/>
          <p:nvPr/>
        </p:nvSpPr>
        <p:spPr>
          <a:xfrm>
            <a:off x="9447403" y="4868036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5,000,000</a:t>
            </a:r>
            <a:r>
              <a:rPr sz="1200" spc="-35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7" name="object 487"/>
          <p:cNvSpPr txBox="1"/>
          <p:nvPr/>
        </p:nvSpPr>
        <p:spPr>
          <a:xfrm>
            <a:off x="5508116" y="5055184"/>
            <a:ext cx="8547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24  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XX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8" name="object 488"/>
          <p:cNvSpPr txBox="1"/>
          <p:nvPr/>
        </p:nvSpPr>
        <p:spPr>
          <a:xfrm>
            <a:off x="6726428" y="5055184"/>
            <a:ext cx="13652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upe</a:t>
            </a:r>
            <a:r>
              <a:rPr sz="1200" spc="20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v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or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m</a:t>
            </a:r>
            <a:r>
              <a:rPr sz="1200" dirty="0">
                <a:latin typeface="Calibri"/>
                <a:cs typeface="Calibri"/>
              </a:rPr>
              <a:t>belian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9" name="object 489"/>
          <p:cNvSpPr txBox="1"/>
          <p:nvPr/>
        </p:nvSpPr>
        <p:spPr>
          <a:xfrm>
            <a:off x="9447403" y="5064328"/>
            <a:ext cx="6826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5,000,000</a:t>
            </a:r>
            <a:r>
              <a:rPr sz="1200" spc="-35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0" name="object 490"/>
          <p:cNvSpPr txBox="1"/>
          <p:nvPr/>
        </p:nvSpPr>
        <p:spPr>
          <a:xfrm>
            <a:off x="5508116" y="5252084"/>
            <a:ext cx="84581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25  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1" name="object 491"/>
          <p:cNvSpPr txBox="1"/>
          <p:nvPr/>
        </p:nvSpPr>
        <p:spPr>
          <a:xfrm>
            <a:off x="6726428" y="5252084"/>
            <a:ext cx="11004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Kepala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Marketing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2" name="object 492"/>
          <p:cNvSpPr txBox="1"/>
          <p:nvPr/>
        </p:nvSpPr>
        <p:spPr>
          <a:xfrm>
            <a:off x="9447403" y="5261228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7,000,000</a:t>
            </a:r>
            <a:r>
              <a:rPr sz="1200" spc="-35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3" name="object 493"/>
          <p:cNvSpPr txBox="1"/>
          <p:nvPr/>
        </p:nvSpPr>
        <p:spPr>
          <a:xfrm>
            <a:off x="5508116" y="5448401"/>
            <a:ext cx="83946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26  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ZZ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4" name="object 494"/>
          <p:cNvSpPr txBox="1"/>
          <p:nvPr/>
        </p:nvSpPr>
        <p:spPr>
          <a:xfrm>
            <a:off x="6726428" y="5448401"/>
            <a:ext cx="11836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Kepala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Minimarket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5" name="object 495"/>
          <p:cNvSpPr txBox="1"/>
          <p:nvPr/>
        </p:nvSpPr>
        <p:spPr>
          <a:xfrm>
            <a:off x="9447403" y="5457545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7,000,000</a:t>
            </a:r>
            <a:r>
              <a:rPr sz="1200" spc="-35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6" name="object 496"/>
          <p:cNvSpPr txBox="1"/>
          <p:nvPr/>
        </p:nvSpPr>
        <p:spPr>
          <a:xfrm>
            <a:off x="5508116" y="5644997"/>
            <a:ext cx="86804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27  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7" name="object 497"/>
          <p:cNvSpPr txBox="1"/>
          <p:nvPr/>
        </p:nvSpPr>
        <p:spPr>
          <a:xfrm>
            <a:off x="6726428" y="5644997"/>
            <a:ext cx="11836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Kepala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Minimarket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8" name="object 498"/>
          <p:cNvSpPr txBox="1"/>
          <p:nvPr/>
        </p:nvSpPr>
        <p:spPr>
          <a:xfrm>
            <a:off x="9447403" y="5654141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7,000,000</a:t>
            </a:r>
            <a:r>
              <a:rPr sz="1200" spc="-35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9" name="object 499"/>
          <p:cNvSpPr txBox="1"/>
          <p:nvPr/>
        </p:nvSpPr>
        <p:spPr>
          <a:xfrm>
            <a:off x="5508116" y="5841288"/>
            <a:ext cx="859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28  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25" dirty="0">
                <a:latin typeface="Calibri"/>
                <a:cs typeface="Calibri"/>
              </a:rPr>
              <a:t> AC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0" name="object 500"/>
          <p:cNvSpPr txBox="1"/>
          <p:nvPr/>
        </p:nvSpPr>
        <p:spPr>
          <a:xfrm>
            <a:off x="6726428" y="5841288"/>
            <a:ext cx="92519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Calibri"/>
                <a:cs typeface="Calibri"/>
              </a:rPr>
              <a:t>K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ala</a:t>
            </a:r>
            <a:r>
              <a:rPr sz="1200" spc="-1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Logi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1" name="object 501"/>
          <p:cNvSpPr txBox="1"/>
          <p:nvPr/>
        </p:nvSpPr>
        <p:spPr>
          <a:xfrm>
            <a:off x="9447403" y="5850432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2" baseline="2314" dirty="0">
                <a:latin typeface="Calibri"/>
                <a:cs typeface="Calibri"/>
              </a:rPr>
              <a:t>7,500,000</a:t>
            </a:r>
            <a:r>
              <a:rPr sz="1200" spc="-35" dirty="0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2" name="object 502"/>
          <p:cNvSpPr txBox="1"/>
          <p:nvPr/>
        </p:nvSpPr>
        <p:spPr>
          <a:xfrm>
            <a:off x="5508116" y="6037579"/>
            <a:ext cx="8788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29  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3" name="object 503"/>
          <p:cNvSpPr txBox="1"/>
          <p:nvPr/>
        </p:nvSpPr>
        <p:spPr>
          <a:xfrm>
            <a:off x="6726428" y="6037579"/>
            <a:ext cx="1475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Calibri"/>
                <a:cs typeface="Calibri"/>
              </a:rPr>
              <a:t>K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ala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spc="5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M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Umum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4" name="object 504"/>
          <p:cNvSpPr txBox="1"/>
          <p:nvPr/>
        </p:nvSpPr>
        <p:spPr>
          <a:xfrm>
            <a:off x="9447403" y="6037579"/>
            <a:ext cx="6457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7,50</a:t>
            </a:r>
            <a:r>
              <a:rPr sz="1200" spc="5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,000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5" name="object 505"/>
          <p:cNvSpPr txBox="1"/>
          <p:nvPr/>
        </p:nvSpPr>
        <p:spPr>
          <a:xfrm>
            <a:off x="5508116" y="6234176"/>
            <a:ext cx="8591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30  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6" name="object 506"/>
          <p:cNvSpPr txBox="1"/>
          <p:nvPr/>
        </p:nvSpPr>
        <p:spPr>
          <a:xfrm>
            <a:off x="6726428" y="6234176"/>
            <a:ext cx="14154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Calibri"/>
                <a:cs typeface="Calibri"/>
              </a:rPr>
              <a:t>K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ala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0" dirty="0">
                <a:latin typeface="Calibri"/>
                <a:cs typeface="Calibri"/>
              </a:rPr>
              <a:t>k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10" dirty="0">
                <a:latin typeface="Calibri"/>
                <a:cs typeface="Calibri"/>
              </a:rPr>
              <a:t>nt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g</a:t>
            </a:r>
            <a:r>
              <a:rPr sz="1200" spc="-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7" name="object 507"/>
          <p:cNvSpPr txBox="1"/>
          <p:nvPr/>
        </p:nvSpPr>
        <p:spPr>
          <a:xfrm>
            <a:off x="9447403" y="6234176"/>
            <a:ext cx="6457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8,00</a:t>
            </a:r>
            <a:r>
              <a:rPr sz="1200" spc="5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,000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8" name="object 508"/>
          <p:cNvSpPr txBox="1"/>
          <p:nvPr/>
        </p:nvSpPr>
        <p:spPr>
          <a:xfrm>
            <a:off x="5508116" y="6430467"/>
            <a:ext cx="8547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31  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9" name="object 509"/>
          <p:cNvSpPr txBox="1"/>
          <p:nvPr/>
        </p:nvSpPr>
        <p:spPr>
          <a:xfrm>
            <a:off x="6726428" y="6430467"/>
            <a:ext cx="1092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Ge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l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5" dirty="0">
                <a:latin typeface="Calibri"/>
                <a:cs typeface="Calibri"/>
              </a:rPr>
              <a:t>g</a:t>
            </a:r>
            <a:r>
              <a:rPr sz="1200" dirty="0">
                <a:latin typeface="Calibri"/>
                <a:cs typeface="Calibri"/>
              </a:rPr>
              <a:t>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0" name="object 510"/>
          <p:cNvSpPr txBox="1"/>
          <p:nvPr/>
        </p:nvSpPr>
        <p:spPr>
          <a:xfrm>
            <a:off x="9369679" y="6430467"/>
            <a:ext cx="723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15,00</a:t>
            </a:r>
            <a:r>
              <a:rPr sz="1200" spc="5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,000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11" name="object 511"/>
          <p:cNvGrpSpPr/>
          <p:nvPr/>
        </p:nvGrpSpPr>
        <p:grpSpPr>
          <a:xfrm>
            <a:off x="8795004" y="394715"/>
            <a:ext cx="504825" cy="594360"/>
            <a:chOff x="8795004" y="394715"/>
            <a:chExt cx="504825" cy="594360"/>
          </a:xfrm>
        </p:grpSpPr>
        <p:pic>
          <p:nvPicPr>
            <p:cNvPr id="512" name="object 5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10244" y="428244"/>
              <a:ext cx="473964" cy="458724"/>
            </a:xfrm>
            <a:prstGeom prst="rect">
              <a:avLst/>
            </a:prstGeom>
          </p:spPr>
        </p:pic>
        <p:pic>
          <p:nvPicPr>
            <p:cNvPr id="513" name="object 5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95004" y="394715"/>
              <a:ext cx="504444" cy="594360"/>
            </a:xfrm>
            <a:prstGeom prst="rect">
              <a:avLst/>
            </a:prstGeom>
          </p:spPr>
        </p:pic>
        <p:pic>
          <p:nvPicPr>
            <p:cNvPr id="514" name="object 5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9680" y="469392"/>
              <a:ext cx="359664" cy="344424"/>
            </a:xfrm>
            <a:prstGeom prst="rect">
              <a:avLst/>
            </a:prstGeom>
          </p:spPr>
        </p:pic>
      </p:grpSp>
      <p:sp>
        <p:nvSpPr>
          <p:cNvPr id="515" name="object 515"/>
          <p:cNvSpPr txBox="1"/>
          <p:nvPr/>
        </p:nvSpPr>
        <p:spPr>
          <a:xfrm>
            <a:off x="8980169" y="461517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16" name="object 516"/>
          <p:cNvGrpSpPr/>
          <p:nvPr/>
        </p:nvGrpSpPr>
        <p:grpSpPr>
          <a:xfrm>
            <a:off x="8795004" y="1135380"/>
            <a:ext cx="504825" cy="594360"/>
            <a:chOff x="8795004" y="1135380"/>
            <a:chExt cx="504825" cy="594360"/>
          </a:xfrm>
        </p:grpSpPr>
        <p:pic>
          <p:nvPicPr>
            <p:cNvPr id="517" name="object 5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0244" y="1170432"/>
              <a:ext cx="473964" cy="457200"/>
            </a:xfrm>
            <a:prstGeom prst="rect">
              <a:avLst/>
            </a:prstGeom>
          </p:spPr>
        </p:pic>
        <p:pic>
          <p:nvPicPr>
            <p:cNvPr id="518" name="object 5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95004" y="1135380"/>
              <a:ext cx="504444" cy="594360"/>
            </a:xfrm>
            <a:prstGeom prst="rect">
              <a:avLst/>
            </a:prstGeom>
          </p:spPr>
        </p:pic>
        <p:pic>
          <p:nvPicPr>
            <p:cNvPr id="519" name="object 5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9680" y="1210056"/>
              <a:ext cx="359664" cy="344424"/>
            </a:xfrm>
            <a:prstGeom prst="rect">
              <a:avLst/>
            </a:prstGeom>
          </p:spPr>
        </p:pic>
      </p:grpSp>
      <p:sp>
        <p:nvSpPr>
          <p:cNvPr id="520" name="object 520"/>
          <p:cNvSpPr txBox="1"/>
          <p:nvPr/>
        </p:nvSpPr>
        <p:spPr>
          <a:xfrm>
            <a:off x="8980169" y="120256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21" name="object 521"/>
          <p:cNvGrpSpPr/>
          <p:nvPr/>
        </p:nvGrpSpPr>
        <p:grpSpPr>
          <a:xfrm>
            <a:off x="8795004" y="2593848"/>
            <a:ext cx="504825" cy="594360"/>
            <a:chOff x="8795004" y="2593848"/>
            <a:chExt cx="504825" cy="594360"/>
          </a:xfrm>
        </p:grpSpPr>
        <p:pic>
          <p:nvPicPr>
            <p:cNvPr id="522" name="object 5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0244" y="2628900"/>
              <a:ext cx="473964" cy="457200"/>
            </a:xfrm>
            <a:prstGeom prst="rect">
              <a:avLst/>
            </a:prstGeom>
          </p:spPr>
        </p:pic>
        <p:pic>
          <p:nvPicPr>
            <p:cNvPr id="523" name="object 5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95004" y="2593848"/>
              <a:ext cx="504444" cy="594360"/>
            </a:xfrm>
            <a:prstGeom prst="rect">
              <a:avLst/>
            </a:prstGeom>
          </p:spPr>
        </p:pic>
        <p:pic>
          <p:nvPicPr>
            <p:cNvPr id="524" name="object 5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69680" y="2668524"/>
              <a:ext cx="359664" cy="344424"/>
            </a:xfrm>
            <a:prstGeom prst="rect">
              <a:avLst/>
            </a:prstGeom>
          </p:spPr>
        </p:pic>
      </p:grpSp>
      <p:sp>
        <p:nvSpPr>
          <p:cNvPr id="525" name="object 525"/>
          <p:cNvSpPr txBox="1"/>
          <p:nvPr/>
        </p:nvSpPr>
        <p:spPr>
          <a:xfrm>
            <a:off x="8980169" y="266166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26" name="object 526"/>
          <p:cNvGrpSpPr/>
          <p:nvPr/>
        </p:nvGrpSpPr>
        <p:grpSpPr>
          <a:xfrm>
            <a:off x="8795004" y="3896867"/>
            <a:ext cx="504825" cy="594360"/>
            <a:chOff x="8795004" y="3896867"/>
            <a:chExt cx="504825" cy="594360"/>
          </a:xfrm>
        </p:grpSpPr>
        <p:pic>
          <p:nvPicPr>
            <p:cNvPr id="527" name="object 5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0244" y="3931919"/>
              <a:ext cx="473964" cy="457200"/>
            </a:xfrm>
            <a:prstGeom prst="rect">
              <a:avLst/>
            </a:prstGeom>
          </p:spPr>
        </p:pic>
        <p:pic>
          <p:nvPicPr>
            <p:cNvPr id="528" name="object 5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95004" y="3896867"/>
              <a:ext cx="504444" cy="594360"/>
            </a:xfrm>
            <a:prstGeom prst="rect">
              <a:avLst/>
            </a:prstGeom>
          </p:spPr>
        </p:pic>
        <p:pic>
          <p:nvPicPr>
            <p:cNvPr id="529" name="object 5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869680" y="3971543"/>
              <a:ext cx="359664" cy="344424"/>
            </a:xfrm>
            <a:prstGeom prst="rect">
              <a:avLst/>
            </a:prstGeom>
          </p:spPr>
        </p:pic>
      </p:grpSp>
      <p:sp>
        <p:nvSpPr>
          <p:cNvPr id="530" name="object 530"/>
          <p:cNvSpPr txBox="1"/>
          <p:nvPr/>
        </p:nvSpPr>
        <p:spPr>
          <a:xfrm>
            <a:off x="8980169" y="396557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31" name="object 531"/>
          <p:cNvGrpSpPr/>
          <p:nvPr/>
        </p:nvGrpSpPr>
        <p:grpSpPr>
          <a:xfrm>
            <a:off x="8795004" y="4799076"/>
            <a:ext cx="504825" cy="594360"/>
            <a:chOff x="8795004" y="4799076"/>
            <a:chExt cx="504825" cy="594360"/>
          </a:xfrm>
        </p:grpSpPr>
        <p:pic>
          <p:nvPicPr>
            <p:cNvPr id="532" name="object 5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0244" y="4835652"/>
              <a:ext cx="473964" cy="457200"/>
            </a:xfrm>
            <a:prstGeom prst="rect">
              <a:avLst/>
            </a:prstGeom>
          </p:spPr>
        </p:pic>
        <p:pic>
          <p:nvPicPr>
            <p:cNvPr id="533" name="object 5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95004" y="4799076"/>
              <a:ext cx="504444" cy="594360"/>
            </a:xfrm>
            <a:prstGeom prst="rect">
              <a:avLst/>
            </a:prstGeom>
          </p:spPr>
        </p:pic>
        <p:pic>
          <p:nvPicPr>
            <p:cNvPr id="534" name="object 5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869680" y="4875276"/>
              <a:ext cx="359664" cy="344424"/>
            </a:xfrm>
            <a:prstGeom prst="rect">
              <a:avLst/>
            </a:prstGeom>
          </p:spPr>
        </p:pic>
      </p:grpSp>
      <p:sp>
        <p:nvSpPr>
          <p:cNvPr id="535" name="object 535"/>
          <p:cNvSpPr txBox="1"/>
          <p:nvPr/>
        </p:nvSpPr>
        <p:spPr>
          <a:xfrm>
            <a:off x="8980169" y="4868926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36" name="object 536"/>
          <p:cNvGrpSpPr/>
          <p:nvPr/>
        </p:nvGrpSpPr>
        <p:grpSpPr>
          <a:xfrm>
            <a:off x="8795004" y="5573267"/>
            <a:ext cx="504825" cy="594360"/>
            <a:chOff x="8795004" y="5573267"/>
            <a:chExt cx="504825" cy="594360"/>
          </a:xfrm>
        </p:grpSpPr>
        <p:pic>
          <p:nvPicPr>
            <p:cNvPr id="537" name="object 5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10244" y="5608319"/>
              <a:ext cx="473964" cy="458724"/>
            </a:xfrm>
            <a:prstGeom prst="rect">
              <a:avLst/>
            </a:prstGeom>
          </p:spPr>
        </p:pic>
        <p:pic>
          <p:nvPicPr>
            <p:cNvPr id="538" name="object 5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795004" y="5573267"/>
              <a:ext cx="504444" cy="594360"/>
            </a:xfrm>
            <a:prstGeom prst="rect">
              <a:avLst/>
            </a:prstGeom>
          </p:spPr>
        </p:pic>
        <p:pic>
          <p:nvPicPr>
            <p:cNvPr id="539" name="object 5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869680" y="5647943"/>
              <a:ext cx="359664" cy="345947"/>
            </a:xfrm>
            <a:prstGeom prst="rect">
              <a:avLst/>
            </a:prstGeom>
          </p:spPr>
        </p:pic>
      </p:grpSp>
      <p:sp>
        <p:nvSpPr>
          <p:cNvPr id="540" name="object 540"/>
          <p:cNvSpPr txBox="1"/>
          <p:nvPr/>
        </p:nvSpPr>
        <p:spPr>
          <a:xfrm>
            <a:off x="8980169" y="564255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41" name="object 541"/>
          <p:cNvGrpSpPr/>
          <p:nvPr/>
        </p:nvGrpSpPr>
        <p:grpSpPr>
          <a:xfrm>
            <a:off x="8795004" y="6243826"/>
            <a:ext cx="504825" cy="594360"/>
            <a:chOff x="8795004" y="6243826"/>
            <a:chExt cx="504825" cy="594360"/>
          </a:xfrm>
        </p:grpSpPr>
        <p:pic>
          <p:nvPicPr>
            <p:cNvPr id="542" name="object 5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0244" y="6278878"/>
              <a:ext cx="473964" cy="457198"/>
            </a:xfrm>
            <a:prstGeom prst="rect">
              <a:avLst/>
            </a:prstGeom>
          </p:spPr>
        </p:pic>
        <p:pic>
          <p:nvPicPr>
            <p:cNvPr id="543" name="object 5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795004" y="6243826"/>
              <a:ext cx="504444" cy="594360"/>
            </a:xfrm>
            <a:prstGeom prst="rect">
              <a:avLst/>
            </a:prstGeom>
          </p:spPr>
        </p:pic>
        <p:pic>
          <p:nvPicPr>
            <p:cNvPr id="544" name="object 5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869680" y="6318503"/>
              <a:ext cx="359664" cy="344424"/>
            </a:xfrm>
            <a:prstGeom prst="rect">
              <a:avLst/>
            </a:prstGeom>
          </p:spPr>
        </p:pic>
      </p:grpSp>
      <p:sp>
        <p:nvSpPr>
          <p:cNvPr id="545" name="object 545"/>
          <p:cNvSpPr txBox="1"/>
          <p:nvPr/>
        </p:nvSpPr>
        <p:spPr>
          <a:xfrm>
            <a:off x="8980169" y="631311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46" name="object 546"/>
          <p:cNvSpPr txBox="1">
            <a:spLocks noGrp="1"/>
          </p:cNvSpPr>
          <p:nvPr>
            <p:ph type="title"/>
          </p:nvPr>
        </p:nvSpPr>
        <p:spPr>
          <a:xfrm>
            <a:off x="476808" y="231140"/>
            <a:ext cx="2108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dirty="0">
                <a:solidFill>
                  <a:srgbClr val="000000"/>
                </a:solidFill>
                <a:latin typeface="Calibri Light"/>
                <a:cs typeface="Calibri Light"/>
              </a:rPr>
              <a:t>L</a:t>
            </a:r>
            <a:r>
              <a:rPr sz="3600" b="0" spc="-45" dirty="0">
                <a:solidFill>
                  <a:srgbClr val="000000"/>
                </a:solidFill>
                <a:latin typeface="Calibri Light"/>
                <a:cs typeface="Calibri Light"/>
              </a:rPr>
              <a:t>A</a:t>
            </a:r>
            <a:r>
              <a:rPr sz="3600" b="0" spc="-55" dirty="0">
                <a:solidFill>
                  <a:srgbClr val="000000"/>
                </a:solidFill>
                <a:latin typeface="Calibri Light"/>
                <a:cs typeface="Calibri Light"/>
              </a:rPr>
              <a:t>NG</a:t>
            </a:r>
            <a:r>
              <a:rPr sz="3600" b="0" spc="-45" dirty="0">
                <a:solidFill>
                  <a:srgbClr val="000000"/>
                </a:solidFill>
                <a:latin typeface="Calibri Light"/>
                <a:cs typeface="Calibri Light"/>
              </a:rPr>
              <a:t>K</a:t>
            </a:r>
            <a:r>
              <a:rPr sz="3600" b="0" spc="-50" dirty="0">
                <a:solidFill>
                  <a:srgbClr val="000000"/>
                </a:solidFill>
                <a:latin typeface="Calibri Light"/>
                <a:cs typeface="Calibri Light"/>
              </a:rPr>
              <a:t>A</a:t>
            </a:r>
            <a:r>
              <a:rPr sz="3600" b="0" dirty="0">
                <a:solidFill>
                  <a:srgbClr val="000000"/>
                </a:solidFill>
                <a:latin typeface="Calibri Light"/>
                <a:cs typeface="Calibri Light"/>
              </a:rPr>
              <a:t>H</a:t>
            </a:r>
            <a:r>
              <a:rPr sz="3600" b="0" spc="-165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3600" b="0" dirty="0">
                <a:solidFill>
                  <a:srgbClr val="000000"/>
                </a:solidFill>
                <a:latin typeface="Calibri Light"/>
                <a:cs typeface="Calibri Light"/>
              </a:rPr>
              <a:t>4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547" name="object 547"/>
          <p:cNvSpPr txBox="1"/>
          <p:nvPr/>
        </p:nvSpPr>
        <p:spPr>
          <a:xfrm>
            <a:off x="476808" y="1016634"/>
            <a:ext cx="3295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0" dirty="0">
                <a:latin typeface="Calibri"/>
                <a:cs typeface="Calibri"/>
              </a:rPr>
              <a:t>Tentukan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jumlah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Golongan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Jabatan.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48" name="object 548"/>
          <p:cNvSpPr txBox="1"/>
          <p:nvPr/>
        </p:nvSpPr>
        <p:spPr>
          <a:xfrm>
            <a:off x="476808" y="1755140"/>
            <a:ext cx="4490085" cy="3272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Dalam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menentukan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Golongan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Jabatan,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pertimbangkan</a:t>
            </a:r>
            <a:r>
              <a:rPr sz="1800" spc="38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Jabatan</a:t>
            </a:r>
            <a:r>
              <a:rPr sz="1800" spc="-5" dirty="0">
                <a:latin typeface="Calibri"/>
                <a:cs typeface="Calibri"/>
              </a:rPr>
              <a:t> dan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Upah.</a:t>
            </a:r>
            <a:endParaRPr sz="1800">
              <a:latin typeface="Calibri"/>
              <a:cs typeface="Calibri"/>
            </a:endParaRPr>
          </a:p>
          <a:p>
            <a:pPr marL="12700" marR="340995" algn="just">
              <a:lnSpc>
                <a:spcPct val="100000"/>
              </a:lnSpc>
              <a:spcBef>
                <a:spcPts val="600"/>
              </a:spcBef>
            </a:pPr>
            <a:r>
              <a:rPr sz="1800" spc="-10" dirty="0">
                <a:latin typeface="Calibri"/>
                <a:cs typeface="Calibri"/>
              </a:rPr>
              <a:t>Jabatan-Jabatan </a:t>
            </a:r>
            <a:r>
              <a:rPr sz="1800" spc="-15" dirty="0">
                <a:latin typeface="Calibri"/>
                <a:cs typeface="Calibri"/>
              </a:rPr>
              <a:t>dengan </a:t>
            </a:r>
            <a:r>
              <a:rPr sz="1800" spc="-20" dirty="0">
                <a:latin typeface="Calibri"/>
                <a:cs typeface="Calibri"/>
              </a:rPr>
              <a:t>tugas </a:t>
            </a:r>
            <a:r>
              <a:rPr sz="1800" spc="-5" dirty="0">
                <a:latin typeface="Calibri"/>
                <a:cs typeface="Calibri"/>
              </a:rPr>
              <a:t>dan tanggung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jawab </a:t>
            </a:r>
            <a:r>
              <a:rPr sz="1800" spc="-5" dirty="0">
                <a:latin typeface="Calibri"/>
                <a:cs typeface="Calibri"/>
              </a:rPr>
              <a:t>hampir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sama, dapat </a:t>
            </a:r>
            <a:r>
              <a:rPr sz="1800" spc="-20" dirty="0">
                <a:latin typeface="Calibri"/>
                <a:cs typeface="Calibri"/>
              </a:rPr>
              <a:t>dijadikan </a:t>
            </a:r>
            <a:r>
              <a:rPr sz="1800" dirty="0">
                <a:latin typeface="Calibri"/>
                <a:cs typeface="Calibri"/>
              </a:rPr>
              <a:t>1 </a:t>
            </a:r>
            <a:r>
              <a:rPr sz="1800" spc="-5" dirty="0">
                <a:latin typeface="Calibri"/>
                <a:cs typeface="Calibri"/>
              </a:rPr>
              <a:t>(satu)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Golongan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Jabatan.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sz="1800" spc="-5" dirty="0">
                <a:latin typeface="Calibri"/>
                <a:cs typeface="Calibri"/>
              </a:rPr>
              <a:t>Notasi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Golongan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Jabatan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dapat </a:t>
            </a:r>
            <a:r>
              <a:rPr sz="1800" spc="-15" dirty="0">
                <a:latin typeface="Calibri"/>
                <a:cs typeface="Calibri"/>
              </a:rPr>
              <a:t>dengan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angka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atau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huruf.</a:t>
            </a:r>
            <a:endParaRPr sz="1800">
              <a:latin typeface="Calibri"/>
              <a:cs typeface="Calibri"/>
            </a:endParaRPr>
          </a:p>
          <a:p>
            <a:pPr marL="12700" marR="4826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Jumlah </a:t>
            </a:r>
            <a:r>
              <a:rPr sz="1800" spc="-5" dirty="0">
                <a:latin typeface="Calibri"/>
                <a:cs typeface="Calibri"/>
              </a:rPr>
              <a:t>Golongan </a:t>
            </a:r>
            <a:r>
              <a:rPr sz="1800" spc="-20" dirty="0">
                <a:latin typeface="Calibri"/>
                <a:cs typeface="Calibri"/>
              </a:rPr>
              <a:t>Jabatan sebaiknya </a:t>
            </a:r>
            <a:r>
              <a:rPr sz="1800" spc="-25" dirty="0">
                <a:latin typeface="Calibri"/>
                <a:cs typeface="Calibri"/>
              </a:rPr>
              <a:t>kurang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dari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golongan.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sz="1800" spc="-5" dirty="0">
                <a:latin typeface="Calibri"/>
                <a:cs typeface="Calibri"/>
              </a:rPr>
              <a:t>Sehingga jumlah Golongan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Jabatan </a:t>
            </a:r>
            <a:r>
              <a:rPr sz="1800" spc="-5" dirty="0">
                <a:latin typeface="Calibri"/>
                <a:cs typeface="Calibri"/>
              </a:rPr>
              <a:t>untuk </a:t>
            </a:r>
            <a:r>
              <a:rPr sz="1800" spc="-20" dirty="0">
                <a:latin typeface="Calibri"/>
                <a:cs typeface="Calibri"/>
              </a:rPr>
              <a:t>daftar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 </a:t>
            </a:r>
            <a:r>
              <a:rPr sz="1800" spc="-5" dirty="0">
                <a:latin typeface="Calibri"/>
                <a:cs typeface="Calibri"/>
              </a:rPr>
              <a:t>samping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adalah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7</a:t>
            </a:r>
            <a:r>
              <a:rPr sz="1800" spc="-5" dirty="0">
                <a:latin typeface="Calibri"/>
                <a:cs typeface="Calibri"/>
              </a:rPr>
              <a:t> Golongan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Jabatan.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6808" y="176860"/>
            <a:ext cx="22294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0000"/>
                </a:solidFill>
              </a:rPr>
              <a:t>LANGKAH</a:t>
            </a:r>
            <a:r>
              <a:rPr sz="3600" spc="-180" dirty="0">
                <a:solidFill>
                  <a:srgbClr val="000000"/>
                </a:solidFill>
              </a:rPr>
              <a:t> </a:t>
            </a:r>
            <a:r>
              <a:rPr sz="3600" dirty="0">
                <a:solidFill>
                  <a:srgbClr val="000000"/>
                </a:solidFill>
              </a:rPr>
              <a:t>5</a:t>
            </a:r>
            <a:endParaRPr sz="36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1694541" y="6502400"/>
            <a:ext cx="2317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38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76808" y="1432940"/>
            <a:ext cx="340741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Buat tabel </a:t>
            </a:r>
            <a:r>
              <a:rPr sz="1800" spc="-20" dirty="0">
                <a:latin typeface="Calibri"/>
                <a:cs typeface="Calibri"/>
              </a:rPr>
              <a:t>yang terdiri </a:t>
            </a:r>
            <a:r>
              <a:rPr sz="1800" dirty="0">
                <a:latin typeface="Calibri"/>
                <a:cs typeface="Calibri"/>
              </a:rPr>
              <a:t>dari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kolom 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Rentang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(</a:t>
            </a:r>
            <a:r>
              <a:rPr sz="1800" i="1" spc="-15" dirty="0">
                <a:latin typeface="Calibri"/>
                <a:cs typeface="Calibri"/>
              </a:rPr>
              <a:t>Spread</a:t>
            </a:r>
            <a:r>
              <a:rPr sz="1800" spc="-15" dirty="0">
                <a:latin typeface="Calibri"/>
                <a:cs typeface="Calibri"/>
              </a:rPr>
              <a:t>),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Golongan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Jabatan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i="1" spc="-15" dirty="0">
                <a:latin typeface="Calibri"/>
                <a:cs typeface="Calibri"/>
              </a:rPr>
              <a:t>(Grade),</a:t>
            </a:r>
            <a:r>
              <a:rPr sz="1800" i="1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65" dirty="0">
                <a:latin typeface="Calibri"/>
                <a:cs typeface="Calibri"/>
              </a:rPr>
              <a:t>Terkecil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i="1" spc="-10" dirty="0">
                <a:latin typeface="Calibri"/>
                <a:cs typeface="Calibri"/>
              </a:rPr>
              <a:t>Minimum</a:t>
            </a:r>
            <a:r>
              <a:rPr sz="1800" spc="-10" dirty="0">
                <a:latin typeface="Calibri"/>
                <a:cs typeface="Calibri"/>
              </a:rPr>
              <a:t>),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95" dirty="0">
                <a:latin typeface="Calibri"/>
                <a:cs typeface="Calibri"/>
              </a:rPr>
              <a:t>T</a:t>
            </a:r>
            <a:r>
              <a:rPr sz="1800" spc="-35" dirty="0">
                <a:latin typeface="Calibri"/>
                <a:cs typeface="Calibri"/>
              </a:rPr>
              <a:t>en</a:t>
            </a:r>
            <a:r>
              <a:rPr sz="1800" spc="-70" dirty="0">
                <a:latin typeface="Calibri"/>
                <a:cs typeface="Calibri"/>
              </a:rPr>
              <a:t>g</a:t>
            </a:r>
            <a:r>
              <a:rPr sz="1800" spc="-3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i="1" dirty="0">
                <a:latin typeface="Calibri"/>
                <a:cs typeface="Calibri"/>
              </a:rPr>
              <a:t>M</a:t>
            </a:r>
            <a:r>
              <a:rPr sz="1800" i="1" spc="-10" dirty="0">
                <a:latin typeface="Calibri"/>
                <a:cs typeface="Calibri"/>
              </a:rPr>
              <a:t>i</a:t>
            </a:r>
            <a:r>
              <a:rPr sz="1800" i="1" dirty="0">
                <a:latin typeface="Calibri"/>
                <a:cs typeface="Calibri"/>
              </a:rPr>
              <a:t>d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55" dirty="0">
                <a:latin typeface="Calibri"/>
                <a:cs typeface="Calibri"/>
              </a:rPr>
              <a:t>P</a:t>
            </a:r>
            <a:r>
              <a:rPr sz="1800" i="1" spc="-15" dirty="0">
                <a:latin typeface="Calibri"/>
                <a:cs typeface="Calibri"/>
              </a:rPr>
              <a:t>o</a:t>
            </a:r>
            <a:r>
              <a:rPr sz="1800" i="1" spc="-20" dirty="0">
                <a:latin typeface="Calibri"/>
                <a:cs typeface="Calibri"/>
              </a:rPr>
              <a:t>i</a:t>
            </a:r>
            <a:r>
              <a:rPr sz="1800" i="1" spc="-30" dirty="0">
                <a:latin typeface="Calibri"/>
                <a:cs typeface="Calibri"/>
              </a:rPr>
              <a:t>n</a:t>
            </a:r>
            <a:r>
              <a:rPr sz="1800" i="1" spc="-20" dirty="0">
                <a:latin typeface="Calibri"/>
                <a:cs typeface="Calibri"/>
              </a:rPr>
              <a:t>t</a:t>
            </a:r>
            <a:r>
              <a:rPr sz="1800" spc="-20" dirty="0">
                <a:latin typeface="Calibri"/>
                <a:cs typeface="Calibri"/>
              </a:rPr>
              <a:t>)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-5" dirty="0">
                <a:latin typeface="Calibri"/>
                <a:cs typeface="Calibri"/>
              </a:rPr>
              <a:t> da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  </a:t>
            </a:r>
            <a:r>
              <a:rPr sz="1800" spc="-45" dirty="0">
                <a:latin typeface="Calibri"/>
                <a:cs typeface="Calibri"/>
              </a:rPr>
              <a:t>Terbesar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(Maximum).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196" y="3361182"/>
            <a:ext cx="22047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samping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contoh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Struktur</a:t>
            </a:r>
            <a:r>
              <a:rPr sz="1800" spc="-5" dirty="0">
                <a:latin typeface="Calibri"/>
                <a:cs typeface="Calibri"/>
              </a:rPr>
              <a:t> dan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Skala </a:t>
            </a:r>
            <a:r>
              <a:rPr sz="1800" spc="-15" dirty="0">
                <a:latin typeface="Calibri"/>
                <a:cs typeface="Calibri"/>
              </a:rPr>
              <a:t> dengan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Rentang.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65830" y="3361182"/>
            <a:ext cx="5245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8575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l  Upah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816221" y="1531111"/>
          <a:ext cx="6112509" cy="38036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3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1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22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8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70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b="1" spc="-17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Stru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ala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Upah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2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55575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Rentang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i="1" spc="-5" dirty="0">
                          <a:latin typeface="Calibri"/>
                          <a:cs typeface="Calibri"/>
                        </a:rPr>
                        <a:t>Spread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Golongan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40029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Jabatan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5560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Upah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565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spc="-60" dirty="0">
                          <a:latin typeface="Calibri"/>
                          <a:cs typeface="Calibri"/>
                        </a:rPr>
                        <a:t>Terkecil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0287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Tengah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9240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i="1" spc="-15" dirty="0">
                          <a:latin typeface="Calibri"/>
                          <a:cs typeface="Calibri"/>
                        </a:rPr>
                        <a:t>Mid</a:t>
                      </a:r>
                      <a:r>
                        <a:rPr sz="1800" i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i="1" spc="-25" dirty="0">
                          <a:latin typeface="Calibri"/>
                          <a:cs typeface="Calibri"/>
                        </a:rPr>
                        <a:t>Point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Upah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spc="-45" dirty="0">
                          <a:latin typeface="Calibri"/>
                          <a:cs typeface="Calibri"/>
                        </a:rPr>
                        <a:t>Terbesar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5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98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Gol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Jabatan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terendah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96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……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1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7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989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Gol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03835" marR="194945" indent="-635" algn="ctr">
                        <a:lnSpc>
                          <a:spcPct val="1094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Jabatan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ert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58233" y="1192402"/>
            <a:ext cx="803275" cy="643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05"/>
              </a:lnSpc>
            </a:pPr>
            <a:r>
              <a:rPr sz="1600" spc="-100" dirty="0">
                <a:latin typeface="Calibri"/>
                <a:cs typeface="Calibri"/>
              </a:rPr>
              <a:t>GolonGolo</a:t>
            </a:r>
            <a:endParaRPr sz="1600">
              <a:latin typeface="Calibri"/>
              <a:cs typeface="Calibri"/>
            </a:endParaRPr>
          </a:p>
          <a:p>
            <a:pPr>
              <a:lnSpc>
                <a:spcPts val="1710"/>
              </a:lnSpc>
            </a:pPr>
            <a:r>
              <a:rPr sz="1600" spc="-235" dirty="0">
                <a:latin typeface="Calibri"/>
                <a:cs typeface="Calibri"/>
              </a:rPr>
              <a:t>ngganan</a:t>
            </a:r>
            <a:endParaRPr sz="1600">
              <a:latin typeface="Calibri"/>
              <a:cs typeface="Calibri"/>
            </a:endParaRPr>
          </a:p>
          <a:p>
            <a:pPr marL="78740">
              <a:lnSpc>
                <a:spcPct val="100000"/>
              </a:lnSpc>
              <a:spcBef>
                <a:spcPts val="50"/>
              </a:spcBef>
            </a:pPr>
            <a:r>
              <a:rPr sz="1600" spc="-515" dirty="0">
                <a:latin typeface="Calibri"/>
                <a:cs typeface="Calibri"/>
              </a:rPr>
              <a:t>J</a:t>
            </a:r>
            <a:r>
              <a:rPr sz="1600" spc="-25" dirty="0">
                <a:latin typeface="Calibri"/>
                <a:cs typeface="Calibri"/>
              </a:rPr>
              <a:t>J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844" dirty="0">
                <a:latin typeface="Calibri"/>
                <a:cs typeface="Calibri"/>
              </a:rPr>
              <a:t>b</a:t>
            </a:r>
            <a:r>
              <a:rPr sz="1600" spc="-5" dirty="0">
                <a:latin typeface="Calibri"/>
                <a:cs typeface="Calibri"/>
              </a:rPr>
              <a:t>ab</a:t>
            </a:r>
            <a:r>
              <a:rPr sz="1600" spc="-770" dirty="0">
                <a:latin typeface="Calibri"/>
                <a:cs typeface="Calibri"/>
              </a:rPr>
              <a:t>a</a:t>
            </a:r>
            <a:r>
              <a:rPr sz="1600" spc="-30" dirty="0">
                <a:latin typeface="Calibri"/>
                <a:cs typeface="Calibri"/>
              </a:rPr>
              <a:t>a</a:t>
            </a:r>
            <a:r>
              <a:rPr sz="1600" spc="-540" dirty="0">
                <a:latin typeface="Calibri"/>
                <a:cs typeface="Calibri"/>
              </a:rPr>
              <a:t>t</a:t>
            </a:r>
            <a:r>
              <a:rPr sz="1600" spc="-50" dirty="0">
                <a:latin typeface="Calibri"/>
                <a:cs typeface="Calibri"/>
              </a:rPr>
              <a:t>t</a:t>
            </a:r>
            <a:r>
              <a:rPr sz="1600" spc="-15" dirty="0">
                <a:latin typeface="Calibri"/>
                <a:cs typeface="Calibri"/>
              </a:rPr>
              <a:t>a</a:t>
            </a:r>
            <a:r>
              <a:rPr sz="1600" spc="-844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xfrm>
            <a:off x="11694541" y="6502400"/>
            <a:ext cx="2317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39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6439153" y="1322958"/>
            <a:ext cx="725805" cy="393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05"/>
              </a:lnSpc>
            </a:pPr>
            <a:r>
              <a:rPr sz="1600" spc="-515" dirty="0">
                <a:latin typeface="Calibri"/>
                <a:cs typeface="Calibri"/>
              </a:rPr>
              <a:t>J</a:t>
            </a:r>
            <a:r>
              <a:rPr sz="1600" spc="-25" dirty="0">
                <a:latin typeface="Calibri"/>
                <a:cs typeface="Calibri"/>
              </a:rPr>
              <a:t>J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844" dirty="0">
                <a:latin typeface="Calibri"/>
                <a:cs typeface="Calibri"/>
              </a:rPr>
              <a:t>b</a:t>
            </a:r>
            <a:r>
              <a:rPr sz="1600" spc="-5" dirty="0">
                <a:latin typeface="Calibri"/>
                <a:cs typeface="Calibri"/>
              </a:rPr>
              <a:t>ab</a:t>
            </a:r>
            <a:r>
              <a:rPr sz="1600" spc="-770" dirty="0">
                <a:latin typeface="Calibri"/>
                <a:cs typeface="Calibri"/>
              </a:rPr>
              <a:t>a</a:t>
            </a:r>
            <a:r>
              <a:rPr sz="1600" spc="-30" dirty="0">
                <a:latin typeface="Calibri"/>
                <a:cs typeface="Calibri"/>
              </a:rPr>
              <a:t>a</a:t>
            </a:r>
            <a:r>
              <a:rPr sz="1600" spc="-540" dirty="0">
                <a:latin typeface="Calibri"/>
                <a:cs typeface="Calibri"/>
              </a:rPr>
              <a:t>t</a:t>
            </a:r>
            <a:r>
              <a:rPr sz="1600" spc="-50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an</a:t>
            </a:r>
            <a:endParaRPr sz="1600">
              <a:latin typeface="Calibri"/>
              <a:cs typeface="Calibri"/>
            </a:endParaRPr>
          </a:p>
          <a:p>
            <a:pPr>
              <a:lnSpc>
                <a:spcPts val="1710"/>
              </a:lnSpc>
            </a:pPr>
            <a:r>
              <a:rPr sz="1600" spc="-5" dirty="0">
                <a:latin typeface="Calibri"/>
                <a:cs typeface="Calibri"/>
              </a:rPr>
              <a:t>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18957" y="1322958"/>
            <a:ext cx="1207135" cy="393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05"/>
              </a:lnSpc>
            </a:pPr>
            <a:r>
              <a:rPr sz="1600" spc="-150" dirty="0">
                <a:latin typeface="Calibri"/>
                <a:cs typeface="Calibri"/>
              </a:rPr>
              <a:t>K</a:t>
            </a:r>
            <a:r>
              <a:rPr sz="1600" spc="-145" dirty="0">
                <a:latin typeface="Calibri"/>
                <a:cs typeface="Calibri"/>
              </a:rPr>
              <a:t>l</a:t>
            </a:r>
            <a:r>
              <a:rPr sz="1600" spc="-150" dirty="0">
                <a:latin typeface="Calibri"/>
                <a:cs typeface="Calibri"/>
              </a:rPr>
              <a:t>aK</a:t>
            </a:r>
            <a:r>
              <a:rPr sz="1600" spc="-145" dirty="0">
                <a:latin typeface="Calibri"/>
                <a:cs typeface="Calibri"/>
              </a:rPr>
              <a:t>l</a:t>
            </a:r>
            <a:r>
              <a:rPr sz="1600" spc="-150" dirty="0">
                <a:latin typeface="Calibri"/>
                <a:cs typeface="Calibri"/>
              </a:rPr>
              <a:t>as</a:t>
            </a:r>
            <a:r>
              <a:rPr sz="1600" spc="-145" dirty="0">
                <a:latin typeface="Calibri"/>
                <a:cs typeface="Calibri"/>
              </a:rPr>
              <a:t>i</a:t>
            </a:r>
            <a:r>
              <a:rPr sz="1600" spc="-150" dirty="0">
                <a:latin typeface="Calibri"/>
                <a:cs typeface="Calibri"/>
              </a:rPr>
              <a:t>s</a:t>
            </a:r>
            <a:r>
              <a:rPr sz="1600" spc="-145" dirty="0">
                <a:latin typeface="Calibri"/>
                <a:cs typeface="Calibri"/>
              </a:rPr>
              <a:t>i</a:t>
            </a:r>
            <a:r>
              <a:rPr sz="1600" spc="-170" dirty="0">
                <a:latin typeface="Calibri"/>
                <a:cs typeface="Calibri"/>
              </a:rPr>
              <a:t>f</a:t>
            </a:r>
            <a:r>
              <a:rPr sz="1600" spc="-145" dirty="0">
                <a:latin typeface="Calibri"/>
                <a:cs typeface="Calibri"/>
              </a:rPr>
              <a:t>f</a:t>
            </a:r>
            <a:r>
              <a:rPr sz="1600" spc="-160" dirty="0">
                <a:latin typeface="Calibri"/>
                <a:cs typeface="Calibri"/>
              </a:rPr>
              <a:t>ii</a:t>
            </a:r>
            <a:r>
              <a:rPr sz="1600" spc="-155" dirty="0">
                <a:latin typeface="Calibri"/>
                <a:cs typeface="Calibri"/>
              </a:rPr>
              <a:t>k</a:t>
            </a:r>
            <a:r>
              <a:rPr sz="1600" spc="-180" dirty="0">
                <a:latin typeface="Calibri"/>
                <a:cs typeface="Calibri"/>
              </a:rPr>
              <a:t>k</a:t>
            </a:r>
            <a:r>
              <a:rPr sz="1600" spc="-150" dirty="0">
                <a:latin typeface="Calibri"/>
                <a:cs typeface="Calibri"/>
              </a:rPr>
              <a:t>as</a:t>
            </a:r>
            <a:r>
              <a:rPr sz="1600" spc="-160" dirty="0">
                <a:latin typeface="Calibri"/>
                <a:cs typeface="Calibri"/>
              </a:rPr>
              <a:t>ia</a:t>
            </a:r>
            <a:r>
              <a:rPr sz="1600" spc="-15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i</a:t>
            </a:r>
            <a:endParaRPr sz="1600">
              <a:latin typeface="Calibri"/>
              <a:cs typeface="Calibri"/>
            </a:endParaRPr>
          </a:p>
          <a:p>
            <a:pPr>
              <a:lnSpc>
                <a:spcPts val="1710"/>
              </a:lnSpc>
            </a:pPr>
            <a:r>
              <a:rPr sz="1600" spc="-450" dirty="0">
                <a:latin typeface="Calibri"/>
                <a:cs typeface="Calibri"/>
              </a:rPr>
              <a:t>JJababaattanan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85882" y="1192402"/>
            <a:ext cx="785495" cy="643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20">
              <a:lnSpc>
                <a:spcPts val="1305"/>
              </a:lnSpc>
            </a:pPr>
            <a:r>
              <a:rPr sz="1600" spc="-300" dirty="0">
                <a:latin typeface="Calibri"/>
                <a:cs typeface="Calibri"/>
              </a:rPr>
              <a:t>RRenenttana</a:t>
            </a:r>
            <a:endParaRPr sz="1600">
              <a:latin typeface="Calibri"/>
              <a:cs typeface="Calibri"/>
            </a:endParaRPr>
          </a:p>
          <a:p>
            <a:pPr marL="7620">
              <a:lnSpc>
                <a:spcPts val="1710"/>
              </a:lnSpc>
            </a:pPr>
            <a:r>
              <a:rPr sz="1600" spc="-250" dirty="0">
                <a:latin typeface="Calibri"/>
                <a:cs typeface="Calibri"/>
              </a:rPr>
              <a:t>ngg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1600" spc="-490" dirty="0">
                <a:latin typeface="Calibri"/>
                <a:cs typeface="Calibri"/>
              </a:rPr>
              <a:t>(</a:t>
            </a:r>
            <a:r>
              <a:rPr sz="1600" spc="-25" dirty="0">
                <a:latin typeface="Calibri"/>
                <a:cs typeface="Calibri"/>
              </a:rPr>
              <a:t>(</a:t>
            </a:r>
            <a:r>
              <a:rPr sz="1600" i="1" spc="-20" dirty="0">
                <a:latin typeface="Calibri"/>
                <a:cs typeface="Calibri"/>
              </a:rPr>
              <a:t>S</a:t>
            </a:r>
            <a:r>
              <a:rPr sz="1600" i="1" spc="-830" dirty="0">
                <a:latin typeface="Calibri"/>
                <a:cs typeface="Calibri"/>
              </a:rPr>
              <a:t>p</a:t>
            </a:r>
            <a:r>
              <a:rPr sz="1600" i="1" spc="-20" dirty="0">
                <a:latin typeface="Calibri"/>
                <a:cs typeface="Calibri"/>
              </a:rPr>
              <a:t>S</a:t>
            </a:r>
            <a:r>
              <a:rPr sz="1600" i="1" spc="-25" dirty="0">
                <a:latin typeface="Calibri"/>
                <a:cs typeface="Calibri"/>
              </a:rPr>
              <a:t>p</a:t>
            </a:r>
            <a:r>
              <a:rPr sz="1600" i="1" spc="-5" dirty="0">
                <a:latin typeface="Calibri"/>
                <a:cs typeface="Calibri"/>
              </a:rPr>
              <a:t>r</a:t>
            </a:r>
            <a:r>
              <a:rPr sz="1600" i="1" spc="-770" dirty="0">
                <a:latin typeface="Calibri"/>
                <a:cs typeface="Calibri"/>
              </a:rPr>
              <a:t>e</a:t>
            </a:r>
            <a:r>
              <a:rPr sz="1600" i="1" spc="-5" dirty="0">
                <a:latin typeface="Calibri"/>
                <a:cs typeface="Calibri"/>
              </a:rPr>
              <a:t>r</a:t>
            </a:r>
            <a:r>
              <a:rPr sz="1600" i="1" dirty="0">
                <a:latin typeface="Calibri"/>
                <a:cs typeface="Calibri"/>
              </a:rPr>
              <a:t>e</a:t>
            </a:r>
            <a:r>
              <a:rPr sz="1600" i="1" spc="-25" dirty="0">
                <a:latin typeface="Calibri"/>
                <a:cs typeface="Calibri"/>
              </a:rPr>
              <a:t>a</a:t>
            </a:r>
            <a:r>
              <a:rPr sz="1600" i="1" spc="-5" dirty="0">
                <a:latin typeface="Calibri"/>
                <a:cs typeface="Calibri"/>
              </a:rPr>
              <a:t>d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85882" y="1877060"/>
            <a:ext cx="26606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15"/>
              </a:lnSpc>
            </a:pPr>
            <a:r>
              <a:rPr sz="1600" i="1" spc="-25" dirty="0">
                <a:latin typeface="Calibri"/>
                <a:cs typeface="Calibri"/>
              </a:rPr>
              <a:t>ad</a:t>
            </a:r>
            <a:r>
              <a:rPr sz="1600" spc="-490" dirty="0">
                <a:latin typeface="Calibri"/>
                <a:cs typeface="Calibri"/>
              </a:rPr>
              <a:t>)</a:t>
            </a:r>
            <a:r>
              <a:rPr sz="1600" spc="-5" dirty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4794" y="1877060"/>
            <a:ext cx="957580" cy="1042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2560">
              <a:lnSpc>
                <a:spcPts val="1165"/>
              </a:lnSpc>
            </a:pPr>
            <a:r>
              <a:rPr sz="1600" spc="-5" dirty="0"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  <a:p>
            <a:pPr marL="212725" marR="150495" indent="-48260" algn="ctr">
              <a:lnSpc>
                <a:spcPct val="78100"/>
              </a:lnSpc>
              <a:spcBef>
                <a:spcPts val="65"/>
              </a:spcBef>
            </a:pPr>
            <a:r>
              <a:rPr sz="1600" spc="-55" dirty="0">
                <a:latin typeface="Calibri"/>
                <a:cs typeface="Calibri"/>
              </a:rPr>
              <a:t>GolGol 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420" dirty="0">
                <a:latin typeface="Calibri"/>
                <a:cs typeface="Calibri"/>
              </a:rPr>
              <a:t>JJ</a:t>
            </a:r>
            <a:r>
              <a:rPr sz="1600" spc="-409" dirty="0">
                <a:latin typeface="Calibri"/>
                <a:cs typeface="Calibri"/>
              </a:rPr>
              <a:t>a</a:t>
            </a:r>
            <a:r>
              <a:rPr sz="1600" spc="-415" dirty="0">
                <a:latin typeface="Calibri"/>
                <a:cs typeface="Calibri"/>
              </a:rPr>
              <a:t>b</a:t>
            </a:r>
            <a:r>
              <a:rPr sz="1600" spc="-409" dirty="0">
                <a:latin typeface="Calibri"/>
                <a:cs typeface="Calibri"/>
              </a:rPr>
              <a:t>a</a:t>
            </a:r>
            <a:r>
              <a:rPr sz="1600" spc="-415" dirty="0">
                <a:latin typeface="Calibri"/>
                <a:cs typeface="Calibri"/>
              </a:rPr>
              <a:t>b</a:t>
            </a:r>
            <a:r>
              <a:rPr sz="1600" spc="-425" dirty="0">
                <a:latin typeface="Calibri"/>
                <a:cs typeface="Calibri"/>
              </a:rPr>
              <a:t>a</a:t>
            </a:r>
            <a:r>
              <a:rPr sz="1600" spc="-450" dirty="0">
                <a:latin typeface="Calibri"/>
                <a:cs typeface="Calibri"/>
              </a:rPr>
              <a:t>a</a:t>
            </a:r>
            <a:r>
              <a:rPr sz="1600" spc="-434" dirty="0">
                <a:latin typeface="Calibri"/>
                <a:cs typeface="Calibri"/>
              </a:rPr>
              <a:t>t</a:t>
            </a:r>
            <a:r>
              <a:rPr sz="1600" spc="-445" dirty="0">
                <a:latin typeface="Calibri"/>
                <a:cs typeface="Calibri"/>
              </a:rPr>
              <a:t>t</a:t>
            </a:r>
            <a:r>
              <a:rPr sz="1600" spc="-425" dirty="0">
                <a:latin typeface="Calibri"/>
                <a:cs typeface="Calibri"/>
              </a:rPr>
              <a:t>ana</a:t>
            </a:r>
            <a:r>
              <a:rPr sz="1600" spc="-5" dirty="0"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1600" spc="-540" dirty="0">
                <a:latin typeface="Calibri"/>
                <a:cs typeface="Calibri"/>
              </a:rPr>
              <a:t>t</a:t>
            </a:r>
            <a:r>
              <a:rPr sz="1600" spc="-25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56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70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en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spc="-770" dirty="0">
                <a:latin typeface="Calibri"/>
                <a:cs typeface="Calibri"/>
              </a:rPr>
              <a:t>a</a:t>
            </a:r>
            <a:r>
              <a:rPr sz="1600" spc="-5" dirty="0">
                <a:latin typeface="Calibri"/>
                <a:cs typeface="Calibri"/>
              </a:rPr>
              <a:t>end  </a:t>
            </a:r>
            <a:r>
              <a:rPr sz="1600" spc="-285" dirty="0">
                <a:latin typeface="Calibri"/>
                <a:cs typeface="Calibri"/>
              </a:rPr>
              <a:t>ahh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5979" y="1901063"/>
            <a:ext cx="1617345" cy="707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2540" algn="ctr">
              <a:lnSpc>
                <a:spcPts val="1510"/>
              </a:lnSpc>
            </a:pPr>
            <a:r>
              <a:rPr sz="1600" spc="-20" dirty="0">
                <a:latin typeface="Calibri"/>
                <a:cs typeface="Calibri"/>
              </a:rPr>
              <a:t>Sekretaris,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45" dirty="0">
                <a:latin typeface="Calibri"/>
                <a:cs typeface="Calibri"/>
              </a:rPr>
              <a:t>Teknisi,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1914"/>
              </a:lnSpc>
            </a:pPr>
            <a:r>
              <a:rPr sz="1600" spc="-15" dirty="0">
                <a:latin typeface="Calibri"/>
                <a:cs typeface="Calibri"/>
              </a:rPr>
              <a:t>Juru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Ketik,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Akuntan,</a:t>
            </a:r>
            <a:endParaRPr sz="1600">
              <a:latin typeface="Calibri"/>
              <a:cs typeface="Calibri"/>
            </a:endParaRPr>
          </a:p>
          <a:p>
            <a:pPr marL="17780" algn="ctr">
              <a:lnSpc>
                <a:spcPct val="100000"/>
              </a:lnSpc>
              <a:spcBef>
                <a:spcPts val="145"/>
              </a:spcBef>
            </a:pPr>
            <a:r>
              <a:rPr sz="1600" spc="-15" dirty="0">
                <a:latin typeface="Calibri"/>
                <a:cs typeface="Calibri"/>
              </a:rPr>
              <a:t>dst.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63406" y="2162048"/>
            <a:ext cx="37782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15"/>
              </a:lnSpc>
            </a:pPr>
            <a:r>
              <a:rPr sz="1600" i="1" spc="-20" dirty="0">
                <a:latin typeface="Calibri"/>
                <a:cs typeface="Calibri"/>
              </a:rPr>
              <a:t>S</a:t>
            </a:r>
            <a:r>
              <a:rPr sz="1600" i="1" spc="-50" dirty="0">
                <a:latin typeface="Calibri"/>
                <a:cs typeface="Calibri"/>
              </a:rPr>
              <a:t>t</a:t>
            </a:r>
            <a:r>
              <a:rPr sz="1600" i="1" spc="-25" dirty="0">
                <a:latin typeface="Calibri"/>
                <a:cs typeface="Calibri"/>
              </a:rPr>
              <a:t>a</a:t>
            </a:r>
            <a:r>
              <a:rPr sz="1600" i="1" spc="-15" dirty="0">
                <a:latin typeface="Calibri"/>
                <a:cs typeface="Calibri"/>
              </a:rPr>
              <a:t>f</a:t>
            </a:r>
            <a:r>
              <a:rPr sz="1600" i="1" spc="-5" dirty="0">
                <a:latin typeface="Calibri"/>
                <a:cs typeface="Calibri"/>
              </a:rPr>
              <a:t>f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3561" y="3012211"/>
            <a:ext cx="885825" cy="10902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10795" algn="ctr">
              <a:lnSpc>
                <a:spcPts val="1310"/>
              </a:lnSpc>
            </a:pPr>
            <a:r>
              <a:rPr sz="1600" spc="-55" dirty="0">
                <a:latin typeface="Calibri"/>
                <a:cs typeface="Calibri"/>
              </a:rPr>
              <a:t>GolGol</a:t>
            </a:r>
            <a:endParaRPr sz="1600">
              <a:latin typeface="Calibri"/>
              <a:cs typeface="Calibri"/>
            </a:endParaRPr>
          </a:p>
          <a:p>
            <a:pPr marL="28575" algn="ctr">
              <a:lnSpc>
                <a:spcPts val="1710"/>
              </a:lnSpc>
            </a:pPr>
            <a:r>
              <a:rPr sz="1600" spc="-395" dirty="0">
                <a:latin typeface="Calibri"/>
                <a:cs typeface="Calibri"/>
              </a:rPr>
              <a:t>JJababaattanan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1600" spc="-204" dirty="0">
                <a:latin typeface="Calibri"/>
                <a:cs typeface="Calibri"/>
              </a:rPr>
              <a:t>t</a:t>
            </a:r>
            <a:r>
              <a:rPr sz="1600" spc="-195" dirty="0">
                <a:latin typeface="Calibri"/>
                <a:cs typeface="Calibri"/>
              </a:rPr>
              <a:t>t</a:t>
            </a:r>
            <a:r>
              <a:rPr sz="1600" spc="-190" dirty="0">
                <a:latin typeface="Calibri"/>
                <a:cs typeface="Calibri"/>
              </a:rPr>
              <a:t>e</a:t>
            </a:r>
            <a:r>
              <a:rPr sz="1600" spc="-185" dirty="0">
                <a:latin typeface="Calibri"/>
                <a:cs typeface="Calibri"/>
              </a:rPr>
              <a:t>n</a:t>
            </a:r>
            <a:r>
              <a:rPr sz="1600" spc="-195" dirty="0">
                <a:latin typeface="Calibri"/>
                <a:cs typeface="Calibri"/>
              </a:rPr>
              <a:t>g</a:t>
            </a:r>
            <a:r>
              <a:rPr sz="1600" spc="-190" dirty="0">
                <a:latin typeface="Calibri"/>
                <a:cs typeface="Calibri"/>
              </a:rPr>
              <a:t>e</a:t>
            </a:r>
            <a:r>
              <a:rPr sz="1600" spc="-200" dirty="0">
                <a:latin typeface="Calibri"/>
                <a:cs typeface="Calibri"/>
              </a:rPr>
              <a:t>n</a:t>
            </a:r>
            <a:r>
              <a:rPr sz="1600" spc="-220" dirty="0">
                <a:latin typeface="Calibri"/>
                <a:cs typeface="Calibri"/>
              </a:rPr>
              <a:t>g</a:t>
            </a:r>
            <a:r>
              <a:rPr sz="1600" spc="-195" dirty="0">
                <a:latin typeface="Calibri"/>
                <a:cs typeface="Calibri"/>
              </a:rPr>
              <a:t>a</a:t>
            </a:r>
            <a:r>
              <a:rPr sz="1600" spc="-185" dirty="0">
                <a:latin typeface="Calibri"/>
                <a:cs typeface="Calibri"/>
              </a:rPr>
              <a:t>h</a:t>
            </a:r>
            <a:r>
              <a:rPr sz="1600" spc="-195" dirty="0">
                <a:latin typeface="Calibri"/>
                <a:cs typeface="Calibri"/>
              </a:rPr>
              <a:t>a</a:t>
            </a:r>
            <a:r>
              <a:rPr sz="1600" spc="-5" dirty="0">
                <a:latin typeface="Calibri"/>
                <a:cs typeface="Calibri"/>
              </a:rPr>
              <a:t>h</a:t>
            </a:r>
            <a:endParaRPr sz="1600">
              <a:latin typeface="Calibri"/>
              <a:cs typeface="Calibri"/>
            </a:endParaRPr>
          </a:p>
          <a:p>
            <a:pPr marL="164465" marR="127000" indent="5715">
              <a:lnSpc>
                <a:spcPct val="78100"/>
              </a:lnSpc>
              <a:spcBef>
                <a:spcPts val="520"/>
              </a:spcBef>
            </a:pPr>
            <a:r>
              <a:rPr sz="1600" spc="-55" dirty="0">
                <a:latin typeface="Calibri"/>
                <a:cs typeface="Calibri"/>
              </a:rPr>
              <a:t>GolGol 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420" dirty="0">
                <a:latin typeface="Calibri"/>
                <a:cs typeface="Calibri"/>
              </a:rPr>
              <a:t>JJ</a:t>
            </a:r>
            <a:r>
              <a:rPr sz="1600" spc="-409" dirty="0">
                <a:latin typeface="Calibri"/>
                <a:cs typeface="Calibri"/>
              </a:rPr>
              <a:t>a</a:t>
            </a:r>
            <a:r>
              <a:rPr sz="1600" spc="-415" dirty="0">
                <a:latin typeface="Calibri"/>
                <a:cs typeface="Calibri"/>
              </a:rPr>
              <a:t>b</a:t>
            </a:r>
            <a:r>
              <a:rPr sz="1600" spc="-409" dirty="0">
                <a:latin typeface="Calibri"/>
                <a:cs typeface="Calibri"/>
              </a:rPr>
              <a:t>a</a:t>
            </a:r>
            <a:r>
              <a:rPr sz="1600" spc="-425" dirty="0">
                <a:latin typeface="Calibri"/>
                <a:cs typeface="Calibri"/>
              </a:rPr>
              <a:t>ab</a:t>
            </a:r>
            <a:r>
              <a:rPr sz="1600" spc="-434" dirty="0">
                <a:latin typeface="Calibri"/>
                <a:cs typeface="Calibri"/>
              </a:rPr>
              <a:t>at</a:t>
            </a:r>
            <a:r>
              <a:rPr sz="1600" spc="-445" dirty="0">
                <a:latin typeface="Calibri"/>
                <a:cs typeface="Calibri"/>
              </a:rPr>
              <a:t>t</a:t>
            </a:r>
            <a:r>
              <a:rPr sz="1600" spc="-425" dirty="0">
                <a:latin typeface="Calibri"/>
                <a:cs typeface="Calibri"/>
              </a:rPr>
              <a:t>ana</a:t>
            </a:r>
            <a:r>
              <a:rPr sz="1600" spc="-5" dirty="0"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78096" y="4149597"/>
            <a:ext cx="952500" cy="447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515"/>
              </a:lnSpc>
            </a:pPr>
            <a:r>
              <a:rPr sz="1600" spc="-540" dirty="0">
                <a:latin typeface="Calibri"/>
                <a:cs typeface="Calibri"/>
              </a:rPr>
              <a:t>t</a:t>
            </a:r>
            <a:r>
              <a:rPr sz="1600" spc="-25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56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25" dirty="0">
                <a:latin typeface="Calibri"/>
                <a:cs typeface="Calibri"/>
              </a:rPr>
              <a:t>r</a:t>
            </a:r>
            <a:r>
              <a:rPr sz="1600" spc="-540" dirty="0">
                <a:latin typeface="Calibri"/>
                <a:cs typeface="Calibri"/>
              </a:rPr>
              <a:t>t</a:t>
            </a:r>
            <a:r>
              <a:rPr sz="1600" dirty="0">
                <a:latin typeface="Calibri"/>
                <a:cs typeface="Calibri"/>
              </a:rPr>
              <a:t>t</a:t>
            </a:r>
            <a:r>
              <a:rPr sz="1600" spc="-375" dirty="0">
                <a:latin typeface="Calibri"/>
                <a:cs typeface="Calibri"/>
              </a:rPr>
              <a:t>i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760" dirty="0">
                <a:latin typeface="Calibri"/>
                <a:cs typeface="Calibri"/>
              </a:rPr>
              <a:t>g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20" dirty="0">
                <a:latin typeface="Calibri"/>
                <a:cs typeface="Calibri"/>
              </a:rPr>
              <a:t>g</a:t>
            </a:r>
            <a:r>
              <a:rPr sz="1600" spc="-5" dirty="0">
                <a:latin typeface="Calibri"/>
                <a:cs typeface="Calibri"/>
              </a:rPr>
              <a:t>g</a:t>
            </a:r>
            <a:r>
              <a:rPr sz="1600" spc="-375" dirty="0">
                <a:latin typeface="Calibri"/>
                <a:cs typeface="Calibri"/>
              </a:rPr>
              <a:t>i</a:t>
            </a:r>
            <a:r>
              <a:rPr sz="1600" spc="-5" dirty="0"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90792" y="3012211"/>
            <a:ext cx="1333500" cy="8997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" algn="ctr">
              <a:lnSpc>
                <a:spcPts val="1520"/>
              </a:lnSpc>
            </a:pPr>
            <a:r>
              <a:rPr sz="1600" spc="-35" dirty="0">
                <a:latin typeface="Calibri"/>
                <a:cs typeface="Calibri"/>
              </a:rPr>
              <a:t>Supervisor,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1600" spc="-55" dirty="0">
                <a:latin typeface="Calibri"/>
                <a:cs typeface="Calibri"/>
              </a:rPr>
              <a:t>K</a:t>
            </a:r>
            <a:r>
              <a:rPr sz="1600" spc="-35" dirty="0">
                <a:latin typeface="Calibri"/>
                <a:cs typeface="Calibri"/>
              </a:rPr>
              <a:t>oo</a:t>
            </a:r>
            <a:r>
              <a:rPr sz="1600" spc="-60" dirty="0">
                <a:latin typeface="Calibri"/>
                <a:cs typeface="Calibri"/>
              </a:rPr>
              <a:t>r</a:t>
            </a:r>
            <a:r>
              <a:rPr sz="1600" spc="-30" dirty="0">
                <a:latin typeface="Calibri"/>
                <a:cs typeface="Calibri"/>
              </a:rPr>
              <a:t>d</a:t>
            </a:r>
            <a:r>
              <a:rPr sz="1600" spc="-25" dirty="0">
                <a:latin typeface="Calibri"/>
                <a:cs typeface="Calibri"/>
              </a:rPr>
              <a:t>i</a:t>
            </a:r>
            <a:r>
              <a:rPr sz="1600" spc="-30" dirty="0">
                <a:latin typeface="Calibri"/>
                <a:cs typeface="Calibri"/>
              </a:rPr>
              <a:t>n</a:t>
            </a:r>
            <a:r>
              <a:rPr sz="1600" spc="-40" dirty="0">
                <a:latin typeface="Calibri"/>
                <a:cs typeface="Calibri"/>
              </a:rPr>
              <a:t>at</a:t>
            </a:r>
            <a:r>
              <a:rPr sz="1600" spc="-35" dirty="0">
                <a:latin typeface="Calibri"/>
                <a:cs typeface="Calibri"/>
              </a:rPr>
              <a:t>o</a:t>
            </a:r>
            <a:r>
              <a:rPr sz="1600" spc="-170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, </a:t>
            </a:r>
            <a:r>
              <a:rPr sz="1600" spc="-20" dirty="0">
                <a:latin typeface="Calibri"/>
                <a:cs typeface="Calibri"/>
              </a:rPr>
              <a:t>d</a:t>
            </a:r>
            <a:r>
              <a:rPr sz="1600" spc="-30" dirty="0">
                <a:latin typeface="Calibri"/>
                <a:cs typeface="Calibri"/>
              </a:rPr>
              <a:t>s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30" dirty="0">
                <a:latin typeface="Calibri"/>
                <a:cs typeface="Calibri"/>
              </a:rPr>
              <a:t>Mana</a:t>
            </a:r>
            <a:r>
              <a:rPr sz="1600" spc="-40" dirty="0">
                <a:latin typeface="Calibri"/>
                <a:cs typeface="Calibri"/>
              </a:rPr>
              <a:t>g</a:t>
            </a:r>
            <a:r>
              <a:rPr sz="1600" spc="-35" dirty="0">
                <a:latin typeface="Calibri"/>
                <a:cs typeface="Calibri"/>
              </a:rPr>
              <a:t>e</a:t>
            </a:r>
            <a:r>
              <a:rPr sz="1600" spc="-170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spc="-45" dirty="0">
                <a:latin typeface="Calibri"/>
                <a:cs typeface="Calibri"/>
              </a:rPr>
              <a:t>K</a:t>
            </a:r>
            <a:r>
              <a:rPr sz="1600" spc="-20" dirty="0">
                <a:latin typeface="Calibri"/>
                <a:cs typeface="Calibri"/>
              </a:rPr>
              <a:t>ep</a:t>
            </a:r>
            <a:r>
              <a:rPr sz="1600" spc="-15" dirty="0">
                <a:latin typeface="Calibri"/>
                <a:cs typeface="Calibri"/>
              </a:rPr>
              <a:t>al</a:t>
            </a:r>
            <a:r>
              <a:rPr sz="1600" spc="-5" dirty="0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87389" y="3959097"/>
            <a:ext cx="93853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15"/>
              </a:lnSpc>
            </a:pPr>
            <a:r>
              <a:rPr sz="1600" spc="-5" dirty="0">
                <a:latin typeface="Calibri"/>
                <a:cs typeface="Calibri"/>
              </a:rPr>
              <a:t>Bag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15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-9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d</a:t>
            </a:r>
            <a:r>
              <a:rPr sz="1600" spc="-30" dirty="0">
                <a:latin typeface="Calibri"/>
                <a:cs typeface="Calibri"/>
              </a:rPr>
              <a:t>s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79561" y="3142640"/>
            <a:ext cx="949960" cy="8997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520"/>
              </a:lnSpc>
            </a:pPr>
            <a:r>
              <a:rPr sz="1600" i="1" spc="-20" dirty="0">
                <a:latin typeface="Calibri"/>
                <a:cs typeface="Calibri"/>
              </a:rPr>
              <a:t>S</a:t>
            </a:r>
            <a:r>
              <a:rPr sz="1600" i="1" spc="-25" dirty="0">
                <a:latin typeface="Calibri"/>
                <a:cs typeface="Calibri"/>
              </a:rPr>
              <a:t>up</a:t>
            </a:r>
            <a:r>
              <a:rPr sz="1600" i="1" spc="-15" dirty="0">
                <a:latin typeface="Calibri"/>
                <a:cs typeface="Calibri"/>
              </a:rPr>
              <a:t>e</a:t>
            </a:r>
            <a:r>
              <a:rPr sz="1600" i="1" spc="20" dirty="0">
                <a:latin typeface="Calibri"/>
                <a:cs typeface="Calibri"/>
              </a:rPr>
              <a:t>r</a:t>
            </a:r>
            <a:r>
              <a:rPr sz="1600" i="1" spc="-10" dirty="0">
                <a:latin typeface="Calibri"/>
                <a:cs typeface="Calibri"/>
              </a:rPr>
              <a:t>v</a:t>
            </a:r>
            <a:r>
              <a:rPr sz="1600" i="1" spc="-5" dirty="0">
                <a:latin typeface="Calibri"/>
                <a:cs typeface="Calibri"/>
              </a:rPr>
              <a:t>i</a:t>
            </a:r>
            <a:r>
              <a:rPr sz="1600" i="1" dirty="0">
                <a:latin typeface="Calibri"/>
                <a:cs typeface="Calibri"/>
              </a:rPr>
              <a:t>s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20" dirty="0">
                <a:latin typeface="Calibri"/>
                <a:cs typeface="Calibri"/>
              </a:rPr>
              <a:t>r</a:t>
            </a:r>
            <a:r>
              <a:rPr sz="1600" i="1" spc="-5" dirty="0">
                <a:latin typeface="Calibri"/>
                <a:cs typeface="Calibri"/>
              </a:rPr>
              <a:t>y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600" i="1" spc="-5" dirty="0">
                <a:latin typeface="Calibri"/>
                <a:cs typeface="Calibri"/>
              </a:rPr>
              <a:t>Ma</a:t>
            </a:r>
            <a:r>
              <a:rPr sz="1600" i="1" spc="-10" dirty="0">
                <a:latin typeface="Calibri"/>
                <a:cs typeface="Calibri"/>
              </a:rPr>
              <a:t>n</a:t>
            </a:r>
            <a:r>
              <a:rPr sz="1600" i="1" spc="-25" dirty="0">
                <a:latin typeface="Calibri"/>
                <a:cs typeface="Calibri"/>
              </a:rPr>
              <a:t>ag</a:t>
            </a:r>
            <a:r>
              <a:rPr sz="1600" i="1" spc="-15" dirty="0">
                <a:latin typeface="Calibri"/>
                <a:cs typeface="Calibri"/>
              </a:rPr>
              <a:t>e</a:t>
            </a:r>
            <a:r>
              <a:rPr sz="1600" i="1" spc="-5" dirty="0">
                <a:latin typeface="Calibri"/>
                <a:cs typeface="Calibri"/>
              </a:rPr>
              <a:t>r</a:t>
            </a:r>
            <a:r>
              <a:rPr sz="1600" i="1" dirty="0">
                <a:latin typeface="Calibri"/>
                <a:cs typeface="Calibri"/>
              </a:rPr>
              <a:t>i</a:t>
            </a:r>
            <a:r>
              <a:rPr sz="1600" i="1" spc="-10" dirty="0">
                <a:latin typeface="Calibri"/>
                <a:cs typeface="Calibri"/>
              </a:rPr>
              <a:t>al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310253" y="762634"/>
          <a:ext cx="6755765" cy="3896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4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6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8813">
                <a:tc gridSpan="4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14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g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301">
                <a:tc>
                  <a:txBody>
                    <a:bodyPr/>
                    <a:lstStyle/>
                    <a:p>
                      <a:pPr marL="33401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Golongan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13384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20" dirty="0">
                          <a:latin typeface="Calibri"/>
                          <a:cs typeface="Calibri"/>
                        </a:rPr>
                        <a:t>Jabatan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600" spc="-20" dirty="0">
                          <a:latin typeface="Calibri"/>
                          <a:cs typeface="Calibri"/>
                        </a:rPr>
                        <a:t>Jabatan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Kl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fi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41084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Rentang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0322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600" i="1" spc="-10" dirty="0">
                          <a:latin typeface="Calibri"/>
                          <a:cs typeface="Calibri"/>
                        </a:rPr>
                        <a:t>Spread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46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55600" marR="258445" indent="-106680">
                        <a:lnSpc>
                          <a:spcPct val="1075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Gol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 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terendah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70180" marR="148590" indent="-1270" algn="ctr">
                        <a:lnSpc>
                          <a:spcPct val="107200"/>
                        </a:lnSpc>
                        <a:spcBef>
                          <a:spcPts val="980"/>
                        </a:spcBef>
                      </a:pPr>
                      <a:r>
                        <a:rPr sz="1600" spc="-20" dirty="0">
                          <a:latin typeface="Calibri"/>
                          <a:cs typeface="Calibri"/>
                        </a:rPr>
                        <a:t>Sekretaris,</a:t>
                      </a:r>
                      <a:r>
                        <a:rPr sz="16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Teknisi, 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Juru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Ketik, Akuntan, </a:t>
                      </a:r>
                      <a:r>
                        <a:rPr sz="1600" spc="-3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dst.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244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i="1" spc="-20" dirty="0">
                          <a:latin typeface="Calibri"/>
                          <a:cs typeface="Calibri"/>
                        </a:rPr>
                        <a:t>Staff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20%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s.d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50%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54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2626">
                <a:tc>
                  <a:txBody>
                    <a:bodyPr/>
                    <a:lstStyle/>
                    <a:p>
                      <a:pPr marL="443865" marR="258445" indent="-195580">
                        <a:lnSpc>
                          <a:spcPct val="107500"/>
                        </a:lnSpc>
                        <a:spcBef>
                          <a:spcPts val="91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Gol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 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tengah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287020" marR="325120" indent="231140">
                        <a:lnSpc>
                          <a:spcPct val="107500"/>
                        </a:lnSpc>
                        <a:spcBef>
                          <a:spcPts val="910"/>
                        </a:spcBef>
                      </a:pPr>
                      <a:r>
                        <a:rPr sz="1600" spc="-35" dirty="0">
                          <a:latin typeface="Calibri"/>
                          <a:cs typeface="Calibri"/>
                        </a:rPr>
                        <a:t>Supervisor, 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oo</a:t>
                      </a:r>
                      <a:r>
                        <a:rPr sz="1600" spc="-5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16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.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i="1" spc="-5" dirty="0">
                          <a:latin typeface="Calibri"/>
                          <a:cs typeface="Calibri"/>
                        </a:rPr>
                        <a:t>Supervisory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50%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s.d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90%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0301">
                <a:tc>
                  <a:txBody>
                    <a:bodyPr/>
                    <a:lstStyle/>
                    <a:p>
                      <a:pPr marL="381635" marR="246379" indent="-125095">
                        <a:lnSpc>
                          <a:spcPts val="2020"/>
                        </a:lnSpc>
                        <a:spcBef>
                          <a:spcPts val="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Gol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 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tertinggi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504190" marR="296545" indent="-198120">
                        <a:lnSpc>
                          <a:spcPts val="2020"/>
                        </a:lnSpc>
                        <a:spcBef>
                          <a:spcPts val="5"/>
                        </a:spcBef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Mana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16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6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ep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  Bag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6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.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600" i="1" spc="-5" dirty="0">
                          <a:latin typeface="Calibri"/>
                          <a:cs typeface="Calibri"/>
                        </a:rPr>
                        <a:t>Managerial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600" spc="-15" dirty="0">
                          <a:latin typeface="Calibri"/>
                          <a:cs typeface="Calibri"/>
                        </a:rPr>
                        <a:t>90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%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lebih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476808" y="69291"/>
            <a:ext cx="22294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0000"/>
                </a:solidFill>
              </a:rPr>
              <a:t>LANGKAH</a:t>
            </a:r>
            <a:r>
              <a:rPr sz="3600" spc="-170" dirty="0">
                <a:solidFill>
                  <a:srgbClr val="000000"/>
                </a:solidFill>
              </a:rPr>
              <a:t> </a:t>
            </a:r>
            <a:r>
              <a:rPr sz="3600" dirty="0">
                <a:solidFill>
                  <a:srgbClr val="000000"/>
                </a:solidFill>
              </a:rPr>
              <a:t>6</a:t>
            </a:r>
            <a:endParaRPr sz="3600"/>
          </a:p>
        </p:txBody>
      </p:sp>
      <p:sp>
        <p:nvSpPr>
          <p:cNvPr id="17" name="object 17"/>
          <p:cNvSpPr txBox="1"/>
          <p:nvPr/>
        </p:nvSpPr>
        <p:spPr>
          <a:xfrm>
            <a:off x="476808" y="790194"/>
            <a:ext cx="3405504" cy="5370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385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Buat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tabel</a:t>
            </a:r>
            <a:r>
              <a:rPr sz="1800" spc="-25" dirty="0">
                <a:latin typeface="Calibri"/>
                <a:cs typeface="Calibri"/>
              </a:rPr>
              <a:t> Rentang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tentukan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Rentang </a:t>
            </a:r>
            <a:r>
              <a:rPr sz="1800" spc="-5" dirty="0">
                <a:latin typeface="Calibri"/>
                <a:cs typeface="Calibri"/>
              </a:rPr>
              <a:t>untuk masing-masing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Golongan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Jabatan.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Calibri"/>
              <a:cs typeface="Calibri"/>
            </a:endParaRPr>
          </a:p>
          <a:p>
            <a:pPr marL="12700" marR="227329">
              <a:lnSpc>
                <a:spcPct val="100000"/>
              </a:lnSpc>
            </a:pPr>
            <a:r>
              <a:rPr sz="1700" spc="-5" dirty="0">
                <a:latin typeface="Calibri"/>
                <a:cs typeface="Calibri"/>
              </a:rPr>
              <a:t>Dalam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pengupahan</a:t>
            </a:r>
            <a:r>
              <a:rPr sz="1700" spc="-114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ada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aturan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tidak </a:t>
            </a:r>
            <a:r>
              <a:rPr sz="1700" spc="-37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tertulis </a:t>
            </a:r>
            <a:r>
              <a:rPr sz="1700" dirty="0">
                <a:latin typeface="Calibri"/>
                <a:cs typeface="Calibri"/>
              </a:rPr>
              <a:t>(</a:t>
            </a:r>
            <a:r>
              <a:rPr sz="1700" i="1" dirty="0">
                <a:latin typeface="Calibri"/>
                <a:cs typeface="Calibri"/>
              </a:rPr>
              <a:t>rule </a:t>
            </a:r>
            <a:r>
              <a:rPr sz="1700" i="1" spc="-5" dirty="0">
                <a:latin typeface="Calibri"/>
                <a:cs typeface="Calibri"/>
              </a:rPr>
              <a:t>of </a:t>
            </a:r>
            <a:r>
              <a:rPr sz="1700" i="1" dirty="0">
                <a:latin typeface="Calibri"/>
                <a:cs typeface="Calibri"/>
              </a:rPr>
              <a:t>thumb</a:t>
            </a:r>
            <a:r>
              <a:rPr sz="1700" dirty="0">
                <a:latin typeface="Calibri"/>
                <a:cs typeface="Calibri"/>
              </a:rPr>
              <a:t>)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sebagai 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petunjuk </a:t>
            </a:r>
            <a:r>
              <a:rPr sz="1700" dirty="0">
                <a:latin typeface="Calibri"/>
                <a:cs typeface="Calibri"/>
              </a:rPr>
              <a:t>dalam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menentukan 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Rentang.</a:t>
            </a:r>
            <a:endParaRPr sz="1700">
              <a:latin typeface="Calibri"/>
              <a:cs typeface="Calibri"/>
            </a:endParaRPr>
          </a:p>
          <a:p>
            <a:pPr marL="12700" marR="45085">
              <a:lnSpc>
                <a:spcPct val="100000"/>
              </a:lnSpc>
              <a:spcBef>
                <a:spcPts val="605"/>
              </a:spcBef>
            </a:pPr>
            <a:r>
              <a:rPr sz="1700" spc="-65" dirty="0">
                <a:latin typeface="Calibri"/>
                <a:cs typeface="Calibri"/>
              </a:rPr>
              <a:t>A</a:t>
            </a:r>
            <a:r>
              <a:rPr sz="1700" spc="-10" dirty="0">
                <a:latin typeface="Calibri"/>
                <a:cs typeface="Calibri"/>
              </a:rPr>
              <a:t>tu</a:t>
            </a:r>
            <a:r>
              <a:rPr sz="1700" spc="-45" dirty="0">
                <a:latin typeface="Calibri"/>
                <a:cs typeface="Calibri"/>
              </a:rPr>
              <a:t>r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dirty="0">
                <a:latin typeface="Calibri"/>
                <a:cs typeface="Calibri"/>
              </a:rPr>
              <a:t>n</a:t>
            </a:r>
            <a:r>
              <a:rPr sz="1700" spc="-7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</a:t>
            </a:r>
            <a:r>
              <a:rPr sz="1700" spc="5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i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m</a:t>
            </a:r>
            <a:r>
              <a:rPr sz="1700" spc="-10" dirty="0">
                <a:latin typeface="Calibri"/>
                <a:cs typeface="Calibri"/>
              </a:rPr>
              <a:t>e</a:t>
            </a:r>
            <a:r>
              <a:rPr sz="1700" spc="-45" dirty="0">
                <a:latin typeface="Calibri"/>
                <a:cs typeface="Calibri"/>
              </a:rPr>
              <a:t>n</a:t>
            </a:r>
            <a:r>
              <a:rPr sz="1700" spc="-40" dirty="0">
                <a:latin typeface="Calibri"/>
                <a:cs typeface="Calibri"/>
              </a:rPr>
              <a:t>y</a:t>
            </a:r>
            <a:r>
              <a:rPr sz="1700" spc="-10" dirty="0">
                <a:latin typeface="Calibri"/>
                <a:cs typeface="Calibri"/>
              </a:rPr>
              <a:t>ebut</a:t>
            </a:r>
            <a:r>
              <a:rPr sz="1700" spc="-30" dirty="0">
                <a:latin typeface="Calibri"/>
                <a:cs typeface="Calibri"/>
              </a:rPr>
              <a:t>k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dirty="0">
                <a:latin typeface="Calibri"/>
                <a:cs typeface="Calibri"/>
              </a:rPr>
              <a:t>n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b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spc="-20" dirty="0">
                <a:latin typeface="Calibri"/>
                <a:cs typeface="Calibri"/>
              </a:rPr>
              <a:t>h</a:t>
            </a:r>
            <a:r>
              <a:rPr sz="1700" spc="-35" dirty="0">
                <a:latin typeface="Calibri"/>
                <a:cs typeface="Calibri"/>
              </a:rPr>
              <a:t>w</a:t>
            </a:r>
            <a:r>
              <a:rPr sz="1700" dirty="0">
                <a:latin typeface="Calibri"/>
                <a:cs typeface="Calibri"/>
              </a:rPr>
              <a:t>a  </a:t>
            </a:r>
            <a:r>
              <a:rPr sz="1700" spc="-20" dirty="0">
                <a:latin typeface="Calibri"/>
                <a:cs typeface="Calibri"/>
              </a:rPr>
              <a:t>Rentang</a:t>
            </a:r>
            <a:r>
              <a:rPr sz="1700" spc="-6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untuk</a:t>
            </a:r>
            <a:r>
              <a:rPr sz="1700" spc="-6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Jabatan-jabatan</a:t>
            </a:r>
            <a:r>
              <a:rPr sz="1700" spc="3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dalam </a:t>
            </a:r>
            <a:r>
              <a:rPr sz="1700" spc="-37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suatu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organisasi  </a:t>
            </a:r>
            <a:r>
              <a:rPr sz="1700" spc="-15" dirty="0">
                <a:latin typeface="Calibri"/>
                <a:cs typeface="Calibri"/>
              </a:rPr>
              <a:t>dikelompokkan 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dalam 3 </a:t>
            </a:r>
            <a:r>
              <a:rPr sz="1700" spc="-10" dirty="0">
                <a:latin typeface="Calibri"/>
                <a:cs typeface="Calibri"/>
              </a:rPr>
              <a:t>(tiga)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klasifikasi: </a:t>
            </a:r>
            <a:r>
              <a:rPr sz="1700" i="1" spc="-20" dirty="0">
                <a:latin typeface="Calibri"/>
                <a:cs typeface="Calibri"/>
              </a:rPr>
              <a:t>Staff</a:t>
            </a:r>
            <a:r>
              <a:rPr sz="1700" spc="-20" dirty="0">
                <a:latin typeface="Calibri"/>
                <a:cs typeface="Calibri"/>
              </a:rPr>
              <a:t>, 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Supervisory</a:t>
            </a:r>
            <a:r>
              <a:rPr sz="1700" dirty="0">
                <a:latin typeface="Calibri"/>
                <a:cs typeface="Calibri"/>
              </a:rPr>
              <a:t>,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dan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i="1" spc="-5" dirty="0">
                <a:latin typeface="Calibri"/>
                <a:cs typeface="Calibri"/>
              </a:rPr>
              <a:t>Managerial</a:t>
            </a:r>
            <a:r>
              <a:rPr sz="1700" spc="-5" dirty="0">
                <a:latin typeface="Calibri"/>
                <a:cs typeface="Calibri"/>
              </a:rPr>
              <a:t>.</a:t>
            </a:r>
            <a:endParaRPr sz="1700">
              <a:latin typeface="Calibri"/>
              <a:cs typeface="Calibri"/>
            </a:endParaRPr>
          </a:p>
          <a:p>
            <a:pPr marL="12700" marR="23495">
              <a:lnSpc>
                <a:spcPct val="100000"/>
              </a:lnSpc>
              <a:spcBef>
                <a:spcPts val="600"/>
              </a:spcBef>
            </a:pPr>
            <a:r>
              <a:rPr sz="1700" spc="-20" dirty="0">
                <a:latin typeface="Calibri"/>
                <a:cs typeface="Calibri"/>
              </a:rPr>
              <a:t>Rentang </a:t>
            </a:r>
            <a:r>
              <a:rPr sz="1700" spc="-25" dirty="0">
                <a:latin typeface="Calibri"/>
                <a:cs typeface="Calibri"/>
              </a:rPr>
              <a:t>ketiga </a:t>
            </a:r>
            <a:r>
              <a:rPr sz="1700" spc="-10" dirty="0">
                <a:latin typeface="Calibri"/>
                <a:cs typeface="Calibri"/>
              </a:rPr>
              <a:t>klasifikasi </a:t>
            </a:r>
            <a:r>
              <a:rPr sz="1700" dirty="0">
                <a:latin typeface="Calibri"/>
                <a:cs typeface="Calibri"/>
              </a:rPr>
              <a:t>ini tidak </a:t>
            </a:r>
            <a:r>
              <a:rPr sz="1700" spc="-5" dirty="0">
                <a:latin typeface="Calibri"/>
                <a:cs typeface="Calibri"/>
              </a:rPr>
              <a:t>satu </a:t>
            </a:r>
            <a:r>
              <a:rPr sz="1700" spc="-37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ang</a:t>
            </a:r>
            <a:r>
              <a:rPr sz="1700" spc="-35" dirty="0">
                <a:latin typeface="Calibri"/>
                <a:cs typeface="Calibri"/>
              </a:rPr>
              <a:t>k</a:t>
            </a:r>
            <a:r>
              <a:rPr sz="1700" dirty="0">
                <a:latin typeface="Calibri"/>
                <a:cs typeface="Calibri"/>
              </a:rPr>
              <a:t>a</a:t>
            </a:r>
            <a:r>
              <a:rPr sz="1700" spc="-9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m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5" dirty="0">
                <a:latin typeface="Calibri"/>
                <a:cs typeface="Calibri"/>
              </a:rPr>
              <a:t>l</a:t>
            </a:r>
            <a:r>
              <a:rPr sz="1700" dirty="0">
                <a:latin typeface="Calibri"/>
                <a:cs typeface="Calibri"/>
              </a:rPr>
              <a:t>ai</a:t>
            </a:r>
            <a:r>
              <a:rPr sz="1700" spc="5" dirty="0">
                <a:latin typeface="Calibri"/>
                <a:cs typeface="Calibri"/>
              </a:rPr>
              <a:t>n</a:t>
            </a:r>
            <a:r>
              <a:rPr sz="1700" spc="-20" dirty="0">
                <a:latin typeface="Calibri"/>
                <a:cs typeface="Calibri"/>
              </a:rPr>
              <a:t>k</a:t>
            </a:r>
            <a:r>
              <a:rPr sz="1700" dirty="0">
                <a:latin typeface="Calibri"/>
                <a:cs typeface="Calibri"/>
              </a:rPr>
              <a:t>an</a:t>
            </a:r>
            <a:r>
              <a:rPr sz="1700" spc="-1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m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5" dirty="0">
                <a:latin typeface="Calibri"/>
                <a:cs typeface="Calibri"/>
              </a:rPr>
              <a:t>r</a:t>
            </a:r>
            <a:r>
              <a:rPr sz="1700" dirty="0">
                <a:latin typeface="Calibri"/>
                <a:cs typeface="Calibri"/>
              </a:rPr>
              <a:t>u</a:t>
            </a:r>
            <a:r>
              <a:rPr sz="1700" spc="-10" dirty="0">
                <a:latin typeface="Calibri"/>
                <a:cs typeface="Calibri"/>
              </a:rPr>
              <a:t>p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spc="-30" dirty="0">
                <a:latin typeface="Calibri"/>
                <a:cs typeface="Calibri"/>
              </a:rPr>
              <a:t>k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dirty="0">
                <a:latin typeface="Calibri"/>
                <a:cs typeface="Calibri"/>
              </a:rPr>
              <a:t>n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se</a:t>
            </a:r>
            <a:r>
              <a:rPr sz="1700" spc="5" dirty="0">
                <a:latin typeface="Calibri"/>
                <a:cs typeface="Calibri"/>
              </a:rPr>
              <a:t>b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spc="-55" dirty="0">
                <a:latin typeface="Calibri"/>
                <a:cs typeface="Calibri"/>
              </a:rPr>
              <a:t>r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dirty="0">
                <a:latin typeface="Calibri"/>
                <a:cs typeface="Calibri"/>
              </a:rPr>
              <a:t>n  se</a:t>
            </a:r>
            <a:r>
              <a:rPr sz="1700" spc="5" dirty="0">
                <a:latin typeface="Calibri"/>
                <a:cs typeface="Calibri"/>
              </a:rPr>
              <a:t>p</a:t>
            </a:r>
            <a:r>
              <a:rPr sz="1700" spc="-10" dirty="0">
                <a:latin typeface="Calibri"/>
                <a:cs typeface="Calibri"/>
              </a:rPr>
              <a:t>ert</a:t>
            </a:r>
            <a:r>
              <a:rPr sz="1700" dirty="0">
                <a:latin typeface="Calibri"/>
                <a:cs typeface="Calibri"/>
              </a:rPr>
              <a:t>i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30" dirty="0">
                <a:latin typeface="Calibri"/>
                <a:cs typeface="Calibri"/>
              </a:rPr>
              <a:t>c</a:t>
            </a:r>
            <a:r>
              <a:rPr sz="1700" spc="-15" dirty="0">
                <a:latin typeface="Calibri"/>
                <a:cs typeface="Calibri"/>
              </a:rPr>
              <a:t>o</a:t>
            </a:r>
            <a:r>
              <a:rPr sz="1700" spc="-20" dirty="0">
                <a:latin typeface="Calibri"/>
                <a:cs typeface="Calibri"/>
              </a:rPr>
              <a:t>nt</a:t>
            </a:r>
            <a:r>
              <a:rPr sz="1700" spc="-15" dirty="0">
                <a:latin typeface="Calibri"/>
                <a:cs typeface="Calibri"/>
              </a:rPr>
              <a:t>o</a:t>
            </a:r>
            <a:r>
              <a:rPr sz="1700" dirty="0">
                <a:latin typeface="Calibri"/>
                <a:cs typeface="Calibri"/>
              </a:rPr>
              <a:t>h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dalam 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spc="-175" dirty="0">
                <a:latin typeface="Calibri"/>
                <a:cs typeface="Calibri"/>
              </a:rPr>
              <a:t>T</a:t>
            </a:r>
            <a:r>
              <a:rPr sz="1700" spc="-40" dirty="0">
                <a:latin typeface="Calibri"/>
                <a:cs typeface="Calibri"/>
              </a:rPr>
              <a:t>a</a:t>
            </a:r>
            <a:r>
              <a:rPr sz="1700" spc="-35" dirty="0">
                <a:latin typeface="Calibri"/>
                <a:cs typeface="Calibri"/>
              </a:rPr>
              <a:t>be</a:t>
            </a:r>
            <a:r>
              <a:rPr sz="1700" dirty="0">
                <a:latin typeface="Calibri"/>
                <a:cs typeface="Calibri"/>
              </a:rPr>
              <a:t>l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40" dirty="0">
                <a:latin typeface="Calibri"/>
                <a:cs typeface="Calibri"/>
              </a:rPr>
              <a:t>R</a:t>
            </a:r>
            <a:r>
              <a:rPr sz="1700" spc="-10" dirty="0">
                <a:latin typeface="Calibri"/>
                <a:cs typeface="Calibri"/>
              </a:rPr>
              <a:t>e</a:t>
            </a:r>
            <a:r>
              <a:rPr sz="1700" spc="-20" dirty="0">
                <a:latin typeface="Calibri"/>
                <a:cs typeface="Calibri"/>
              </a:rPr>
              <a:t>n</a:t>
            </a:r>
            <a:r>
              <a:rPr sz="1700" spc="-35" dirty="0">
                <a:latin typeface="Calibri"/>
                <a:cs typeface="Calibri"/>
              </a:rPr>
              <a:t>t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spc="-10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g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di  samping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ini.</a:t>
            </a:r>
            <a:endParaRPr sz="17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700" dirty="0">
                <a:latin typeface="Calibri"/>
                <a:cs typeface="Calibri"/>
              </a:rPr>
              <a:t>U</a:t>
            </a:r>
            <a:r>
              <a:rPr sz="1700" spc="-10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tuk</a:t>
            </a:r>
            <a:r>
              <a:rPr sz="1700" spc="-6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m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5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e</a:t>
            </a:r>
            <a:r>
              <a:rPr sz="1700" spc="-15" dirty="0">
                <a:latin typeface="Calibri"/>
                <a:cs typeface="Calibri"/>
              </a:rPr>
              <a:t>n</a:t>
            </a:r>
            <a:r>
              <a:rPr sz="1700" spc="-10" dirty="0">
                <a:latin typeface="Calibri"/>
                <a:cs typeface="Calibri"/>
              </a:rPr>
              <a:t>tu</a:t>
            </a:r>
            <a:r>
              <a:rPr sz="1700" spc="-30" dirty="0">
                <a:latin typeface="Calibri"/>
                <a:cs typeface="Calibri"/>
              </a:rPr>
              <a:t>k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dirty="0">
                <a:latin typeface="Calibri"/>
                <a:cs typeface="Calibri"/>
              </a:rPr>
              <a:t>n</a:t>
            </a:r>
            <a:r>
              <a:rPr sz="1700" spc="-85" dirty="0">
                <a:latin typeface="Calibri"/>
                <a:cs typeface="Calibri"/>
              </a:rPr>
              <a:t> </a:t>
            </a:r>
            <a:r>
              <a:rPr sz="1700" spc="-40" dirty="0">
                <a:latin typeface="Calibri"/>
                <a:cs typeface="Calibri"/>
              </a:rPr>
              <a:t>R</a:t>
            </a:r>
            <a:r>
              <a:rPr sz="1700" spc="-10" dirty="0">
                <a:latin typeface="Calibri"/>
                <a:cs typeface="Calibri"/>
              </a:rPr>
              <a:t>e</a:t>
            </a:r>
            <a:r>
              <a:rPr sz="1700" spc="-20" dirty="0">
                <a:latin typeface="Calibri"/>
                <a:cs typeface="Calibri"/>
              </a:rPr>
              <a:t>n</a:t>
            </a:r>
            <a:r>
              <a:rPr sz="1700" spc="-35" dirty="0">
                <a:latin typeface="Calibri"/>
                <a:cs typeface="Calibri"/>
              </a:rPr>
              <a:t>t</a:t>
            </a:r>
            <a:r>
              <a:rPr sz="1700" spc="-15" dirty="0">
                <a:latin typeface="Calibri"/>
                <a:cs typeface="Calibri"/>
              </a:rPr>
              <a:t>a</a:t>
            </a:r>
            <a:r>
              <a:rPr sz="1700" spc="-20" dirty="0">
                <a:latin typeface="Calibri"/>
                <a:cs typeface="Calibri"/>
              </a:rPr>
              <a:t>n</a:t>
            </a:r>
            <a:r>
              <a:rPr sz="1700" dirty="0">
                <a:latin typeface="Calibri"/>
                <a:cs typeface="Calibri"/>
              </a:rPr>
              <a:t>g</a:t>
            </a:r>
            <a:r>
              <a:rPr sz="1700" spc="-7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su</a:t>
            </a:r>
            <a:r>
              <a:rPr sz="1700" spc="-25" dirty="0">
                <a:latin typeface="Calibri"/>
                <a:cs typeface="Calibri"/>
              </a:rPr>
              <a:t>a</a:t>
            </a:r>
            <a:r>
              <a:rPr sz="1700" spc="-10" dirty="0">
                <a:latin typeface="Calibri"/>
                <a:cs typeface="Calibri"/>
              </a:rPr>
              <a:t>t</a:t>
            </a:r>
            <a:r>
              <a:rPr sz="1700" dirty="0">
                <a:latin typeface="Calibri"/>
                <a:cs typeface="Calibri"/>
              </a:rPr>
              <a:t>u  </a:t>
            </a:r>
            <a:r>
              <a:rPr sz="1700" spc="-10" dirty="0">
                <a:latin typeface="Calibri"/>
                <a:cs typeface="Calibri"/>
              </a:rPr>
              <a:t>Jabatan,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bisa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mengambil</a:t>
            </a:r>
            <a:r>
              <a:rPr sz="1700" spc="-6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satu</a:t>
            </a:r>
            <a:r>
              <a:rPr sz="1700" spc="35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angka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di </a:t>
            </a:r>
            <a:r>
              <a:rPr sz="1700" spc="-37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dalam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sebaran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sesuai</a:t>
            </a:r>
            <a:r>
              <a:rPr sz="1700" spc="350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klasifikasinya.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291" y="279019"/>
            <a:ext cx="198628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0000"/>
                </a:solidFill>
              </a:rPr>
              <a:t>LANGKAH</a:t>
            </a:r>
            <a:r>
              <a:rPr sz="3200" spc="-165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6</a:t>
            </a:r>
            <a:endParaRPr sz="3200"/>
          </a:p>
          <a:p>
            <a:pPr marL="12700">
              <a:lnSpc>
                <a:spcPct val="100000"/>
              </a:lnSpc>
            </a:pPr>
            <a:r>
              <a:rPr sz="3200" spc="-15" dirty="0">
                <a:solidFill>
                  <a:srgbClr val="000000"/>
                </a:solidFill>
              </a:rPr>
              <a:t>(</a:t>
            </a:r>
            <a:r>
              <a:rPr sz="3200" i="1" spc="-15" dirty="0">
                <a:solidFill>
                  <a:srgbClr val="000000"/>
                </a:solidFill>
                <a:latin typeface="Calibri"/>
                <a:cs typeface="Calibri"/>
              </a:rPr>
              <a:t>lanjutan</a:t>
            </a:r>
            <a:r>
              <a:rPr sz="3200" spc="-15" dirty="0">
                <a:solidFill>
                  <a:srgbClr val="000000"/>
                </a:solidFill>
              </a:rPr>
              <a:t>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808" y="1813940"/>
            <a:ext cx="30454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Sehingga untuk </a:t>
            </a:r>
            <a:r>
              <a:rPr sz="1800" spc="-5" dirty="0">
                <a:latin typeface="Calibri"/>
                <a:cs typeface="Calibri"/>
              </a:rPr>
              <a:t>nomor </a:t>
            </a:r>
            <a:r>
              <a:rPr sz="1800" spc="-10" dirty="0">
                <a:latin typeface="Calibri"/>
                <a:cs typeface="Calibri"/>
              </a:rPr>
              <a:t>urut </a:t>
            </a:r>
            <a:r>
              <a:rPr sz="1800" spc="-5" dirty="0">
                <a:latin typeface="Calibri"/>
                <a:cs typeface="Calibri"/>
              </a:rPr>
              <a:t>dan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Golongan </a:t>
            </a:r>
            <a:r>
              <a:rPr sz="1800" spc="-20" dirty="0">
                <a:latin typeface="Calibri"/>
                <a:cs typeface="Calibri"/>
              </a:rPr>
              <a:t>Jabatan </a:t>
            </a:r>
            <a:r>
              <a:rPr sz="1800" spc="-5" dirty="0">
                <a:latin typeface="Calibri"/>
                <a:cs typeface="Calibri"/>
              </a:rPr>
              <a:t>pada </a:t>
            </a:r>
            <a:r>
              <a:rPr sz="1800" spc="-20" dirty="0">
                <a:latin typeface="Calibri"/>
                <a:cs typeface="Calibri"/>
              </a:rPr>
              <a:t>daftar </a:t>
            </a:r>
            <a:r>
              <a:rPr sz="1800" dirty="0">
                <a:latin typeface="Calibri"/>
                <a:cs typeface="Calibri"/>
              </a:rPr>
              <a:t>di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Langkah </a:t>
            </a:r>
            <a:r>
              <a:rPr sz="1800" spc="5" dirty="0">
                <a:latin typeface="Calibri"/>
                <a:cs typeface="Calibri"/>
              </a:rPr>
              <a:t>4, </a:t>
            </a:r>
            <a:r>
              <a:rPr sz="1800" spc="-10" dirty="0">
                <a:latin typeface="Calibri"/>
                <a:cs typeface="Calibri"/>
              </a:rPr>
              <a:t>didapat </a:t>
            </a:r>
            <a:r>
              <a:rPr sz="1800" spc="-5" dirty="0">
                <a:latin typeface="Calibri"/>
                <a:cs typeface="Calibri"/>
              </a:rPr>
              <a:t>seperti </a:t>
            </a:r>
            <a:r>
              <a:rPr sz="1800" spc="-10" dirty="0">
                <a:latin typeface="Calibri"/>
                <a:cs typeface="Calibri"/>
              </a:rPr>
              <a:t>tabel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samping.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641850" y="1593850"/>
          <a:ext cx="6470014" cy="20472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9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1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16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73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913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mo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Urut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Klasifikasi</a:t>
                      </a:r>
                      <a:r>
                        <a:rPr sz="18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Jabatan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398780" marR="303530" indent="-86995">
                        <a:lnSpc>
                          <a:spcPct val="107200"/>
                        </a:lnSpc>
                        <a:spcBef>
                          <a:spcPts val="45"/>
                        </a:spcBef>
                      </a:pPr>
                      <a:r>
                        <a:rPr sz="1800" b="1" spc="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olo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7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an 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Jabatan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1800" b="1" spc="-20" dirty="0">
                          <a:latin typeface="Calibri"/>
                          <a:cs typeface="Calibri"/>
                        </a:rPr>
                        <a:t>Rentang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4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i="1" spc="-15" dirty="0">
                          <a:latin typeface="Calibri"/>
                          <a:cs typeface="Calibri"/>
                        </a:rPr>
                        <a:t>Staff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3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23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24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i="1" spc="-5" dirty="0">
                          <a:latin typeface="Calibri"/>
                          <a:cs typeface="Calibri"/>
                        </a:rPr>
                        <a:t>Supervisory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70%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3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25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31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800" i="1" spc="-5" dirty="0">
                          <a:latin typeface="Calibri"/>
                          <a:cs typeface="Calibri"/>
                        </a:rPr>
                        <a:t>Managerial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100%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19941" y="6464300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B9BD3"/>
                </a:solidFill>
                <a:latin typeface="Calibri"/>
                <a:cs typeface="Calibri"/>
              </a:rPr>
              <a:t>35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6808" y="210769"/>
            <a:ext cx="19799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00"/>
                </a:solidFill>
              </a:rPr>
              <a:t>LANGK</a:t>
            </a:r>
            <a:r>
              <a:rPr sz="3200" spc="-20" dirty="0">
                <a:solidFill>
                  <a:srgbClr val="000000"/>
                </a:solidFill>
              </a:rPr>
              <a:t>A</a:t>
            </a:r>
            <a:r>
              <a:rPr sz="3200" dirty="0">
                <a:solidFill>
                  <a:srgbClr val="000000"/>
                </a:solidFill>
              </a:rPr>
              <a:t>H</a:t>
            </a:r>
            <a:r>
              <a:rPr sz="3200" spc="-120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7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461873" y="1053210"/>
            <a:ext cx="330200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Asumsikan </a:t>
            </a:r>
            <a:r>
              <a:rPr sz="1800" spc="-5" dirty="0">
                <a:latin typeface="Calibri"/>
                <a:cs typeface="Calibri"/>
              </a:rPr>
              <a:t>upah paling </a:t>
            </a:r>
            <a:r>
              <a:rPr sz="1800" spc="-15" dirty="0">
                <a:latin typeface="Calibri"/>
                <a:cs typeface="Calibri"/>
              </a:rPr>
              <a:t>rendah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=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95" dirty="0">
                <a:latin typeface="Calibri"/>
                <a:cs typeface="Calibri"/>
              </a:rPr>
              <a:t>T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-35" dirty="0">
                <a:latin typeface="Calibri"/>
                <a:cs typeface="Calibri"/>
              </a:rPr>
              <a:t>n</a:t>
            </a:r>
            <a:r>
              <a:rPr sz="1800" spc="-65" dirty="0">
                <a:latin typeface="Calibri"/>
                <a:cs typeface="Calibri"/>
              </a:rPr>
              <a:t>g</a:t>
            </a:r>
            <a:r>
              <a:rPr sz="1800" spc="-3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dar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Golon</a:t>
            </a:r>
            <a:r>
              <a:rPr sz="1800" spc="-3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an  </a:t>
            </a:r>
            <a:r>
              <a:rPr sz="1800" spc="-20" dirty="0">
                <a:latin typeface="Calibri"/>
                <a:cs typeface="Calibri"/>
              </a:rPr>
              <a:t>Jabatan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terendah,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upah</a:t>
            </a:r>
            <a:r>
              <a:rPr sz="1800" spc="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paling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1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gi =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95" dirty="0">
                <a:latin typeface="Calibri"/>
                <a:cs typeface="Calibri"/>
              </a:rPr>
              <a:t>T</a:t>
            </a:r>
            <a:r>
              <a:rPr sz="1800" spc="-35" dirty="0">
                <a:latin typeface="Calibri"/>
                <a:cs typeface="Calibri"/>
              </a:rPr>
              <a:t>en</a:t>
            </a:r>
            <a:r>
              <a:rPr sz="1800" spc="-70" dirty="0">
                <a:latin typeface="Calibri"/>
                <a:cs typeface="Calibri"/>
              </a:rPr>
              <a:t>g</a:t>
            </a:r>
            <a:r>
              <a:rPr sz="1800" spc="-3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dar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Golon</a:t>
            </a:r>
            <a:r>
              <a:rPr sz="1800" spc="-3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an  </a:t>
            </a:r>
            <a:r>
              <a:rPr sz="1800" spc="-20" dirty="0">
                <a:latin typeface="Calibri"/>
                <a:cs typeface="Calibri"/>
              </a:rPr>
              <a:t>Jabatan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tertinggi.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873" y="2713101"/>
            <a:ext cx="2979420" cy="3897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Siapkan </a:t>
            </a:r>
            <a:r>
              <a:rPr sz="1800" spc="-5" dirty="0">
                <a:latin typeface="Calibri"/>
                <a:cs typeface="Calibri"/>
              </a:rPr>
              <a:t>tabel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Struktur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spc="-20" dirty="0">
                <a:latin typeface="Calibri"/>
                <a:cs typeface="Calibri"/>
              </a:rPr>
              <a:t> Skala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-5" dirty="0">
                <a:latin typeface="Calibri"/>
                <a:cs typeface="Calibri"/>
              </a:rPr>
              <a:t> plus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Rentang.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spc="-5" dirty="0">
                <a:latin typeface="Calibri"/>
                <a:cs typeface="Calibri"/>
              </a:rPr>
              <a:t>Dari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Langkah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didapat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jumlah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Golongan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Jabatan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5" dirty="0">
                <a:latin typeface="Calibri"/>
                <a:cs typeface="Calibri"/>
              </a:rPr>
              <a:t> 7.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spc="-5" dirty="0">
                <a:latin typeface="Calibri"/>
                <a:cs typeface="Calibri"/>
              </a:rPr>
              <a:t>Dari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Langkah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didapat:</a:t>
            </a:r>
            <a:endParaRPr sz="1800">
              <a:latin typeface="Calibri"/>
              <a:cs typeface="Calibri"/>
            </a:endParaRPr>
          </a:p>
          <a:p>
            <a:pPr marL="12700" marR="12763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Upah </a:t>
            </a:r>
            <a:r>
              <a:rPr sz="1800" spc="-20" dirty="0">
                <a:latin typeface="Calibri"/>
                <a:cs typeface="Calibri"/>
              </a:rPr>
              <a:t>terendah </a:t>
            </a:r>
            <a:r>
              <a:rPr sz="1800" dirty="0">
                <a:latin typeface="Calibri"/>
                <a:cs typeface="Calibri"/>
              </a:rPr>
              <a:t>= Rp1.575.000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tertinggi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Rp15.000.000</a:t>
            </a:r>
            <a:endParaRPr sz="1800">
              <a:latin typeface="Calibri"/>
              <a:cs typeface="Calibri"/>
            </a:endParaRPr>
          </a:p>
          <a:p>
            <a:pPr marL="12700" marR="275590">
              <a:lnSpc>
                <a:spcPct val="100000"/>
              </a:lnSpc>
              <a:spcBef>
                <a:spcPts val="600"/>
              </a:spcBef>
            </a:pPr>
            <a:r>
              <a:rPr sz="1800" spc="-5" dirty="0">
                <a:latin typeface="Calibri"/>
                <a:cs typeface="Calibri"/>
              </a:rPr>
              <a:t>Dari </a:t>
            </a:r>
            <a:r>
              <a:rPr sz="1800" spc="-20" dirty="0">
                <a:latin typeface="Calibri"/>
                <a:cs typeface="Calibri"/>
              </a:rPr>
              <a:t>Langkah </a:t>
            </a:r>
            <a:r>
              <a:rPr sz="1800" dirty="0">
                <a:latin typeface="Calibri"/>
                <a:cs typeface="Calibri"/>
              </a:rPr>
              <a:t>5 </a:t>
            </a:r>
            <a:r>
              <a:rPr sz="1800" spc="-5" dirty="0">
                <a:latin typeface="Calibri"/>
                <a:cs typeface="Calibri"/>
              </a:rPr>
              <a:t>dan </a:t>
            </a:r>
            <a:r>
              <a:rPr sz="1800" dirty="0">
                <a:latin typeface="Calibri"/>
                <a:cs typeface="Calibri"/>
              </a:rPr>
              <a:t>6 </a:t>
            </a:r>
            <a:r>
              <a:rPr sz="1800" spc="-5" dirty="0">
                <a:latin typeface="Calibri"/>
                <a:cs typeface="Calibri"/>
              </a:rPr>
              <a:t>didapat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Rentang </a:t>
            </a:r>
            <a:r>
              <a:rPr sz="1800" spc="-5" dirty="0">
                <a:latin typeface="Calibri"/>
                <a:cs typeface="Calibri"/>
              </a:rPr>
              <a:t>untuk masing2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Golongan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Jabatan.</a:t>
            </a:r>
            <a:endParaRPr sz="1800">
              <a:latin typeface="Calibri"/>
              <a:cs typeface="Calibri"/>
            </a:endParaRPr>
          </a:p>
          <a:p>
            <a:pPr marL="12700" marR="221615">
              <a:lnSpc>
                <a:spcPct val="100000"/>
              </a:lnSpc>
              <a:spcBef>
                <a:spcPts val="605"/>
              </a:spcBef>
            </a:pPr>
            <a:r>
              <a:rPr sz="1800" spc="-5" dirty="0">
                <a:latin typeface="Calibri"/>
                <a:cs typeface="Calibri"/>
              </a:rPr>
              <a:t>Sehingga tabel Struktur dan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Skala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 </a:t>
            </a:r>
            <a:r>
              <a:rPr sz="1800" spc="-5" dirty="0">
                <a:latin typeface="Calibri"/>
                <a:cs typeface="Calibri"/>
              </a:rPr>
              <a:t>menjadi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seperti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samping.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63109" y="1868297"/>
            <a:ext cx="762000" cy="7378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8890">
              <a:lnSpc>
                <a:spcPct val="78900"/>
              </a:lnSpc>
              <a:spcBef>
                <a:spcPts val="5"/>
              </a:spcBef>
            </a:pPr>
            <a:r>
              <a:rPr sz="1800" spc="-980" dirty="0">
                <a:solidFill>
                  <a:srgbClr val="001F5F"/>
                </a:solidFill>
                <a:latin typeface="Calibri"/>
                <a:cs typeface="Calibri"/>
              </a:rPr>
              <a:t>RR</a:t>
            </a:r>
            <a:r>
              <a:rPr sz="1800" spc="-9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00" spc="-95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00" spc="-95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spc="-605" dirty="0">
                <a:solidFill>
                  <a:srgbClr val="001F5F"/>
                </a:solidFill>
                <a:latin typeface="Calibri"/>
                <a:cs typeface="Calibri"/>
              </a:rPr>
              <a:t>tt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  </a:t>
            </a:r>
            <a:r>
              <a:rPr sz="1800" spc="-215" dirty="0">
                <a:solidFill>
                  <a:srgbClr val="001F5F"/>
                </a:solidFill>
                <a:latin typeface="Calibri"/>
                <a:cs typeface="Calibri"/>
              </a:rPr>
              <a:t>ngangang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r>
              <a:rPr sz="1800" spc="-210" dirty="0">
                <a:solidFill>
                  <a:srgbClr val="001F5F"/>
                </a:solidFill>
                <a:latin typeface="Calibri"/>
                <a:cs typeface="Calibri"/>
              </a:rPr>
              <a:t>(((</a:t>
            </a:r>
            <a:r>
              <a:rPr sz="1800" i="1" spc="-210" dirty="0">
                <a:solidFill>
                  <a:srgbClr val="001F5F"/>
                </a:solidFill>
                <a:latin typeface="Calibri"/>
                <a:cs typeface="Calibri"/>
              </a:rPr>
              <a:t>SpreadS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63109" y="2651632"/>
            <a:ext cx="72136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i="1" spc="-5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ea</a:t>
            </a:r>
            <a:r>
              <a:rPr sz="1800" i="1" spc="-93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800" i="1" spc="-5" dirty="0">
                <a:solidFill>
                  <a:srgbClr val="001F5F"/>
                </a:solidFill>
                <a:latin typeface="Calibri"/>
                <a:cs typeface="Calibri"/>
              </a:rPr>
              <a:t>Spr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63109" y="2925724"/>
            <a:ext cx="414020" cy="22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ea</a:t>
            </a:r>
            <a:r>
              <a:rPr sz="1800" i="1" spc="-5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800" spc="-550" dirty="0">
                <a:solidFill>
                  <a:srgbClr val="001F5F"/>
                </a:solidFill>
                <a:latin typeface="Calibri"/>
                <a:cs typeface="Calibri"/>
              </a:rPr>
              <a:t>))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40857" y="1721104"/>
            <a:ext cx="848994" cy="93471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algn="just">
              <a:lnSpc>
                <a:spcPct val="789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415" dirty="0">
                <a:latin typeface="Calibri"/>
                <a:cs typeface="Calibri"/>
              </a:rPr>
              <a:t>l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41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l  </a:t>
            </a:r>
            <a:r>
              <a:rPr sz="1800" spc="-190" dirty="0">
                <a:latin typeface="Calibri"/>
                <a:cs typeface="Calibri"/>
              </a:rPr>
              <a:t>ongongong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320" dirty="0">
                <a:latin typeface="Calibri"/>
                <a:cs typeface="Calibri"/>
              </a:rPr>
              <a:t>ananan</a:t>
            </a:r>
            <a:endParaRPr sz="1800">
              <a:latin typeface="Calibri"/>
              <a:cs typeface="Calibri"/>
            </a:endParaRPr>
          </a:p>
          <a:p>
            <a:pPr marL="88265">
              <a:lnSpc>
                <a:spcPts val="2150"/>
              </a:lnSpc>
            </a:pPr>
            <a:r>
              <a:rPr sz="1800" spc="-330" dirty="0">
                <a:latin typeface="Calibri"/>
                <a:cs typeface="Calibri"/>
              </a:rPr>
              <a:t>JabJabJabaa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78980" y="1868297"/>
            <a:ext cx="1280160" cy="7378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R="142240">
              <a:lnSpc>
                <a:spcPct val="789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Up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95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Up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95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Upa  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50" dirty="0">
                <a:latin typeface="Calibri"/>
                <a:cs typeface="Calibri"/>
              </a:rPr>
              <a:t>TTTerkerkerkecieciecilll</a:t>
            </a:r>
            <a:endParaRPr sz="1800">
              <a:latin typeface="Calibri"/>
              <a:cs typeface="Calibri"/>
            </a:endParaRPr>
          </a:p>
          <a:p>
            <a:pPr marL="100330">
              <a:lnSpc>
                <a:spcPct val="100000"/>
              </a:lnSpc>
              <a:spcBef>
                <a:spcPts val="145"/>
              </a:spcBef>
            </a:pP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spc="-1540" dirty="0">
                <a:latin typeface="Calibri"/>
                <a:cs typeface="Calibri"/>
              </a:rPr>
              <a:t>M</a:t>
            </a: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spc="-1540" dirty="0">
                <a:latin typeface="Calibri"/>
                <a:cs typeface="Calibri"/>
              </a:rPr>
              <a:t>M</a:t>
            </a: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spc="-15" dirty="0">
                <a:latin typeface="Calibri"/>
                <a:cs typeface="Calibri"/>
              </a:rPr>
              <a:t>M</a:t>
            </a:r>
            <a:r>
              <a:rPr sz="1800" spc="-415" dirty="0">
                <a:latin typeface="Calibri"/>
                <a:cs typeface="Calibri"/>
              </a:rPr>
              <a:t>ii</a:t>
            </a:r>
            <a:r>
              <a:rPr sz="1800" spc="-5" dirty="0">
                <a:latin typeface="Calibri"/>
                <a:cs typeface="Calibri"/>
              </a:rPr>
              <a:t>inimu</a:t>
            </a:r>
            <a:r>
              <a:rPr sz="1800" spc="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79564" y="2651632"/>
            <a:ext cx="11334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nimu</a:t>
            </a:r>
            <a:r>
              <a:rPr sz="1800" spc="5" dirty="0">
                <a:latin typeface="Calibri"/>
                <a:cs typeface="Calibri"/>
              </a:rPr>
              <a:t>m</a:t>
            </a:r>
            <a:r>
              <a:rPr sz="1800" spc="-550" dirty="0">
                <a:latin typeface="Calibri"/>
                <a:cs typeface="Calibri"/>
              </a:rPr>
              <a:t>)</a:t>
            </a:r>
            <a:r>
              <a:rPr sz="1800" spc="-5" dirty="0">
                <a:latin typeface="Calibri"/>
                <a:cs typeface="Calibri"/>
              </a:rPr>
              <a:t>nimu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79564" y="2925724"/>
            <a:ext cx="252729" cy="22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m)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39302" y="1868297"/>
            <a:ext cx="1129665" cy="7378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789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Up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95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Up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95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Upa  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715" dirty="0">
                <a:latin typeface="Calibri"/>
                <a:cs typeface="Calibri"/>
              </a:rPr>
              <a:t>TTTenenengggahahah</a:t>
            </a:r>
            <a:endParaRPr sz="1800">
              <a:latin typeface="Calibri"/>
              <a:cs typeface="Calibri"/>
            </a:endParaRPr>
          </a:p>
          <a:p>
            <a:pPr marL="88265">
              <a:lnSpc>
                <a:spcPct val="100000"/>
              </a:lnSpc>
              <a:spcBef>
                <a:spcPts val="145"/>
              </a:spcBef>
            </a:pPr>
            <a:r>
              <a:rPr sz="1800" spc="-300" dirty="0">
                <a:latin typeface="Calibri"/>
                <a:cs typeface="Calibri"/>
              </a:rPr>
              <a:t>(((</a:t>
            </a:r>
            <a:r>
              <a:rPr sz="1800" i="1" spc="-300" dirty="0">
                <a:latin typeface="Calibri"/>
                <a:cs typeface="Calibri"/>
              </a:rPr>
              <a:t>MiMiMiddd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289793" y="1721104"/>
            <a:ext cx="1019810" cy="10121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algn="ctr">
              <a:lnSpc>
                <a:spcPct val="789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Up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95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Up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95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Up  </a:t>
            </a:r>
            <a:r>
              <a:rPr sz="1800" dirty="0">
                <a:latin typeface="Calibri"/>
                <a:cs typeface="Calibri"/>
              </a:rPr>
              <a:t>ah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855" dirty="0">
                <a:latin typeface="Calibri"/>
                <a:cs typeface="Calibri"/>
              </a:rPr>
              <a:t>TT</a:t>
            </a:r>
            <a:r>
              <a:rPr sz="1800" spc="-3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erb</a:t>
            </a:r>
            <a:r>
              <a:rPr sz="1800" spc="-90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erb</a:t>
            </a:r>
            <a:r>
              <a:rPr sz="1800" spc="-90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erb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sz="1800" spc="-300" dirty="0">
                <a:latin typeface="Calibri"/>
                <a:cs typeface="Calibri"/>
              </a:rPr>
              <a:t>esasasarrr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280650" y="2798826"/>
            <a:ext cx="1036319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spc="-1540" dirty="0">
                <a:latin typeface="Calibri"/>
                <a:cs typeface="Calibri"/>
              </a:rPr>
              <a:t>M</a:t>
            </a: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spc="-1540" dirty="0">
                <a:latin typeface="Calibri"/>
                <a:cs typeface="Calibri"/>
              </a:rPr>
              <a:t>M</a:t>
            </a: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spc="-15" dirty="0">
                <a:latin typeface="Calibri"/>
                <a:cs typeface="Calibri"/>
              </a:rPr>
              <a:t>M</a:t>
            </a:r>
            <a:r>
              <a:rPr sz="1800" spc="-865" dirty="0">
                <a:latin typeface="Calibri"/>
                <a:cs typeface="Calibri"/>
              </a:rPr>
              <a:t>aa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-41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-41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-2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309606" y="3092957"/>
            <a:ext cx="979169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u</a:t>
            </a:r>
            <a:r>
              <a:rPr sz="1800" spc="-1440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mu</a:t>
            </a:r>
            <a:r>
              <a:rPr sz="1800" spc="-1440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mum</a:t>
            </a:r>
            <a:r>
              <a:rPr sz="1800" spc="-550" dirty="0">
                <a:latin typeface="Calibri"/>
                <a:cs typeface="Calibri"/>
              </a:rPr>
              <a:t>))</a:t>
            </a:r>
            <a:r>
              <a:rPr sz="1800" dirty="0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36869" y="2720619"/>
            <a:ext cx="625475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30"/>
              </a:lnSpc>
            </a:pP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605" dirty="0">
                <a:latin typeface="Calibri"/>
                <a:cs typeface="Calibri"/>
              </a:rPr>
              <a:t>tt</a:t>
            </a:r>
            <a:r>
              <a:rPr sz="1800" spc="-6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950" dirty="0">
                <a:latin typeface="Calibri"/>
                <a:cs typeface="Calibri"/>
              </a:rPr>
              <a:t>n</a:t>
            </a:r>
            <a:r>
              <a:rPr sz="1800" spc="-805" dirty="0">
                <a:latin typeface="Calibri"/>
                <a:cs typeface="Calibri"/>
              </a:rPr>
              <a:t>a</a:t>
            </a:r>
            <a:r>
              <a:rPr sz="1800" spc="-915" dirty="0">
                <a:latin typeface="Calibri"/>
                <a:cs typeface="Calibri"/>
              </a:rPr>
              <a:t>1</a:t>
            </a:r>
            <a:r>
              <a:rPr sz="1800" spc="-110" dirty="0">
                <a:latin typeface="Calibri"/>
                <a:cs typeface="Calibri"/>
              </a:rPr>
              <a:t>1</a:t>
            </a:r>
            <a:r>
              <a:rPr sz="1800" spc="-95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27693" y="2651632"/>
            <a:ext cx="953135" cy="300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i="1" spc="-730" dirty="0">
                <a:latin typeface="Calibri"/>
                <a:cs typeface="Calibri"/>
              </a:rPr>
              <a:t>P</a:t>
            </a:r>
            <a:r>
              <a:rPr sz="2700" baseline="-16975" dirty="0">
                <a:latin typeface="Calibri"/>
                <a:cs typeface="Calibri"/>
              </a:rPr>
              <a:t>1.57</a:t>
            </a:r>
            <a:r>
              <a:rPr sz="2700" spc="-5827" baseline="-16975" dirty="0">
                <a:latin typeface="Calibri"/>
                <a:cs typeface="Calibri"/>
              </a:rPr>
              <a:t>5</a:t>
            </a:r>
            <a:r>
              <a:rPr sz="1800" i="1" spc="-500" dirty="0">
                <a:latin typeface="Calibri"/>
                <a:cs typeface="Calibri"/>
              </a:rPr>
              <a:t>P</a:t>
            </a:r>
            <a:r>
              <a:rPr sz="1800" i="1" spc="-535" dirty="0">
                <a:latin typeface="Calibri"/>
                <a:cs typeface="Calibri"/>
              </a:rPr>
              <a:t>P</a:t>
            </a:r>
            <a:r>
              <a:rPr sz="1800" i="1" spc="-495" dirty="0">
                <a:latin typeface="Calibri"/>
                <a:cs typeface="Calibri"/>
              </a:rPr>
              <a:t>o</a:t>
            </a:r>
            <a:r>
              <a:rPr sz="1800" i="1" spc="-415" dirty="0">
                <a:latin typeface="Calibri"/>
                <a:cs typeface="Calibri"/>
              </a:rPr>
              <a:t>i</a:t>
            </a:r>
            <a:r>
              <a:rPr sz="1800" i="1" spc="-495" dirty="0">
                <a:latin typeface="Calibri"/>
                <a:cs typeface="Calibri"/>
              </a:rPr>
              <a:t>o</a:t>
            </a:r>
            <a:r>
              <a:rPr sz="1800" i="1" spc="-415" dirty="0">
                <a:latin typeface="Calibri"/>
                <a:cs typeface="Calibri"/>
              </a:rPr>
              <a:t>i</a:t>
            </a:r>
            <a:r>
              <a:rPr sz="1800" i="1" spc="-495" dirty="0">
                <a:latin typeface="Calibri"/>
                <a:cs typeface="Calibri"/>
              </a:rPr>
              <a:t>o</a:t>
            </a:r>
            <a:r>
              <a:rPr sz="1800" i="1" spc="-415" dirty="0">
                <a:latin typeface="Calibri"/>
                <a:cs typeface="Calibri"/>
              </a:rPr>
              <a:t>i</a:t>
            </a:r>
            <a:r>
              <a:rPr sz="1800" i="1" spc="-495" dirty="0">
                <a:latin typeface="Calibri"/>
                <a:cs typeface="Calibri"/>
              </a:rPr>
              <a:t>nn</a:t>
            </a:r>
            <a:r>
              <a:rPr sz="1800" i="1" spc="-509" dirty="0">
                <a:latin typeface="Calibri"/>
                <a:cs typeface="Calibri"/>
              </a:rPr>
              <a:t>ntt</a:t>
            </a:r>
            <a:r>
              <a:rPr sz="1800" i="1" spc="-495" dirty="0">
                <a:latin typeface="Calibri"/>
                <a:cs typeface="Calibri"/>
              </a:rPr>
              <a:t>t</a:t>
            </a:r>
            <a:r>
              <a:rPr sz="1800" spc="-500" dirty="0">
                <a:latin typeface="Calibri"/>
                <a:cs typeface="Calibri"/>
              </a:rPr>
              <a:t>))</a:t>
            </a:r>
            <a:r>
              <a:rPr sz="1800" spc="-475" dirty="0">
                <a:latin typeface="Calibri"/>
                <a:cs typeface="Calibri"/>
              </a:rPr>
              <a:t>)</a:t>
            </a:r>
            <a:r>
              <a:rPr sz="2700" spc="-7" baseline="-16975" dirty="0">
                <a:latin typeface="Calibri"/>
                <a:cs typeface="Calibri"/>
              </a:rPr>
              <a:t>.000</a:t>
            </a:r>
            <a:endParaRPr sz="2700" baseline="-16975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36869" y="3015233"/>
            <a:ext cx="720725" cy="296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63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spc="-1055" dirty="0">
                <a:latin typeface="Calibri"/>
                <a:cs typeface="Calibri"/>
              </a:rPr>
              <a:t>G</a:t>
            </a:r>
            <a:r>
              <a:rPr sz="2700" spc="-1372" baseline="-16975" dirty="0">
                <a:latin typeface="Calibri"/>
                <a:cs typeface="Calibri"/>
              </a:rPr>
              <a:t>2</a:t>
            </a:r>
            <a:r>
              <a:rPr sz="2700" spc="217" baseline="-16975" dirty="0">
                <a:latin typeface="Calibri"/>
                <a:cs typeface="Calibri"/>
              </a:rPr>
              <a:t>2</a:t>
            </a:r>
            <a:r>
              <a:rPr sz="1800" spc="-63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dirty="0">
                <a:latin typeface="Calibri"/>
                <a:cs typeface="Calibri"/>
              </a:rPr>
              <a:t>Gr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36869" y="3307841"/>
            <a:ext cx="690880" cy="523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65"/>
              </a:lnSpc>
            </a:pPr>
            <a:r>
              <a:rPr sz="1800" dirty="0">
                <a:latin typeface="Calibri"/>
                <a:cs typeface="Calibri"/>
              </a:rPr>
              <a:t>ad</a:t>
            </a:r>
            <a:r>
              <a:rPr sz="1800" spc="-90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ad</a:t>
            </a:r>
            <a:r>
              <a:rPr sz="1800" spc="-90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ad</a:t>
            </a:r>
            <a:endParaRPr sz="1800">
              <a:latin typeface="Calibri"/>
              <a:cs typeface="Calibri"/>
            </a:endParaRPr>
          </a:p>
          <a:p>
            <a:pPr marL="10160" algn="ctr">
              <a:lnSpc>
                <a:spcPts val="1160"/>
              </a:lnSpc>
            </a:pPr>
            <a:r>
              <a:rPr sz="1800" spc="-459" dirty="0">
                <a:latin typeface="Calibri"/>
                <a:cs typeface="Calibri"/>
              </a:rPr>
              <a:t>33</a:t>
            </a:r>
            <a:endParaRPr sz="1800">
              <a:latin typeface="Calibri"/>
              <a:cs typeface="Calibri"/>
            </a:endParaRPr>
          </a:p>
          <a:p>
            <a:pPr marR="499109" algn="ctr">
              <a:lnSpc>
                <a:spcPts val="1705"/>
              </a:lnSpc>
            </a:pPr>
            <a:r>
              <a:rPr sz="1800" dirty="0">
                <a:latin typeface="Calibri"/>
                <a:cs typeface="Calibri"/>
              </a:rPr>
              <a:t>e</a:t>
            </a:r>
            <a:r>
              <a:rPr sz="1800" spc="-550" dirty="0">
                <a:latin typeface="Calibri"/>
                <a:cs typeface="Calibri"/>
              </a:rPr>
              <a:t>))</a:t>
            </a:r>
            <a:r>
              <a:rPr sz="1800" dirty="0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29477" y="3803396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91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29477" y="4163212"/>
            <a:ext cx="116205" cy="22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915" dirty="0">
                <a:latin typeface="Calibri"/>
                <a:cs typeface="Calibri"/>
              </a:rPr>
              <a:t>5</a:t>
            </a:r>
            <a:r>
              <a:rPr sz="180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29477" y="4523994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915" dirty="0">
                <a:latin typeface="Calibri"/>
                <a:cs typeface="Calibri"/>
              </a:rPr>
              <a:t>6</a:t>
            </a: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29477" y="4883911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915" dirty="0">
                <a:latin typeface="Calibri"/>
                <a:cs typeface="Calibri"/>
              </a:rPr>
              <a:t>7</a:t>
            </a:r>
            <a:r>
              <a:rPr sz="1800" dirty="0">
                <a:latin typeface="Calibri"/>
                <a:cs typeface="Calibri"/>
              </a:rPr>
              <a:t>7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21597" y="4883911"/>
            <a:ext cx="10433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15.000.000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4307966" y="1234566"/>
          <a:ext cx="7200265" cy="39166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3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3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1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3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1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17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Stru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ala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Upah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370">
                <a:tc>
                  <a:txBody>
                    <a:bodyPr/>
                    <a:lstStyle/>
                    <a:p>
                      <a:pPr marL="242570" marR="233045" indent="8890">
                        <a:lnSpc>
                          <a:spcPct val="107200"/>
                        </a:lnSpc>
                        <a:spcBef>
                          <a:spcPts val="151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Rentang </a:t>
                      </a:r>
                      <a:r>
                        <a:rPr sz="1800" spc="-3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i="1" spc="-5" dirty="0">
                          <a:latin typeface="Calibri"/>
                          <a:cs typeface="Calibri"/>
                        </a:rPr>
                        <a:t>Spread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924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344805" marR="254635" indent="-88900">
                        <a:lnSpc>
                          <a:spcPct val="107200"/>
                        </a:lnSpc>
                        <a:spcBef>
                          <a:spcPts val="28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 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Jabatan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(Grade)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191135" marR="120650" indent="-100965">
                        <a:lnSpc>
                          <a:spcPct val="107200"/>
                        </a:lnSpc>
                        <a:spcBef>
                          <a:spcPts val="151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9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ci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 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(Minimum)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924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318135" marR="248285" indent="-88900">
                        <a:lnSpc>
                          <a:spcPct val="107200"/>
                        </a:lnSpc>
                        <a:spcBef>
                          <a:spcPts val="151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9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h 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i="1" spc="-5" dirty="0">
                          <a:latin typeface="Calibri"/>
                          <a:cs typeface="Calibri"/>
                        </a:rPr>
                        <a:t>Mid</a:t>
                      </a:r>
                      <a:r>
                        <a:rPr sz="1800" i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i="1" spc="-25" dirty="0">
                          <a:latin typeface="Calibri"/>
                          <a:cs typeface="Calibri"/>
                        </a:rPr>
                        <a:t>Point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924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193040" marR="172720" indent="-635" algn="ctr">
                        <a:lnSpc>
                          <a:spcPct val="107200"/>
                        </a:lnSpc>
                        <a:spcBef>
                          <a:spcPts val="28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Upah 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Terbesar 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mum)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marR="39941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467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1.575.000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17">
                <a:tc>
                  <a:txBody>
                    <a:bodyPr/>
                    <a:lstStyle/>
                    <a:p>
                      <a:pPr marR="39941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4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marR="39941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917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70%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marR="367665" algn="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100%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918">
                <a:tc>
                  <a:txBody>
                    <a:bodyPr/>
                    <a:lstStyle/>
                    <a:p>
                      <a:pPr marR="36766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100%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178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15.000.000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19941" y="6464300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B9BD3"/>
                </a:solidFill>
                <a:latin typeface="Calibri"/>
                <a:cs typeface="Calibri"/>
              </a:rPr>
              <a:t>36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587" y="342900"/>
            <a:ext cx="1928622" cy="27203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6808" y="5197602"/>
            <a:ext cx="294068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Garis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Kebijakan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dijelaskan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seperti pada penjelasan di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samping.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3105" y="1051940"/>
            <a:ext cx="3107690" cy="3592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83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tung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95" dirty="0">
                <a:latin typeface="Calibri"/>
                <a:cs typeface="Calibri"/>
              </a:rPr>
              <a:t>T</a:t>
            </a:r>
            <a:r>
              <a:rPr sz="1800" spc="-35" dirty="0">
                <a:latin typeface="Calibri"/>
                <a:cs typeface="Calibri"/>
              </a:rPr>
              <a:t>en</a:t>
            </a:r>
            <a:r>
              <a:rPr sz="1800" spc="-70" dirty="0">
                <a:latin typeface="Calibri"/>
                <a:cs typeface="Calibri"/>
              </a:rPr>
              <a:t>g</a:t>
            </a:r>
            <a:r>
              <a:rPr sz="1800" spc="-3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25" dirty="0">
                <a:latin typeface="Calibri"/>
                <a:cs typeface="Calibri"/>
              </a:rPr>
              <a:t>n</a:t>
            </a:r>
            <a:r>
              <a:rPr sz="1800" spc="-4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5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pah  </a:t>
            </a:r>
            <a:r>
              <a:rPr sz="1800" spc="-20" dirty="0">
                <a:latin typeface="Calibri"/>
                <a:cs typeface="Calibri"/>
              </a:rPr>
              <a:t>tengah </a:t>
            </a:r>
            <a:r>
              <a:rPr sz="1800" spc="-25" dirty="0">
                <a:latin typeface="Calibri"/>
                <a:cs typeface="Calibri"/>
              </a:rPr>
              <a:t>terkecil </a:t>
            </a:r>
            <a:r>
              <a:rPr sz="1800" spc="-5" dirty="0">
                <a:latin typeface="Calibri"/>
                <a:cs typeface="Calibri"/>
              </a:rPr>
              <a:t>dan upah </a:t>
            </a:r>
            <a:r>
              <a:rPr sz="1800" spc="-20" dirty="0">
                <a:latin typeface="Calibri"/>
                <a:cs typeface="Calibri"/>
              </a:rPr>
              <a:t>tengah 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terbesar </a:t>
            </a:r>
            <a:r>
              <a:rPr sz="1800" spc="-15" dirty="0">
                <a:latin typeface="Calibri"/>
                <a:cs typeface="Calibri"/>
              </a:rPr>
              <a:t>dengan </a:t>
            </a:r>
            <a:r>
              <a:rPr sz="1800" spc="-5" dirty="0">
                <a:latin typeface="Calibri"/>
                <a:cs typeface="Calibri"/>
              </a:rPr>
              <a:t>menggunakan </a:t>
            </a:r>
            <a:r>
              <a:rPr sz="1800" dirty="0">
                <a:latin typeface="Calibri"/>
                <a:cs typeface="Calibri"/>
              </a:rPr>
              <a:t> rumus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persamaan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garis</a:t>
            </a:r>
            <a:r>
              <a:rPr sz="1800" spc="-5" dirty="0">
                <a:latin typeface="Calibri"/>
                <a:cs typeface="Calibri"/>
              </a:rPr>
              <a:t> lurus:</a:t>
            </a:r>
            <a:endParaRPr sz="1800">
              <a:latin typeface="Calibri"/>
              <a:cs typeface="Calibri"/>
            </a:endParaRPr>
          </a:p>
          <a:p>
            <a:pPr marL="103505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Y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(X)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dimana: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Y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adalah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X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adalah </a:t>
            </a:r>
            <a:r>
              <a:rPr sz="1800" spc="-5" dirty="0">
                <a:latin typeface="Calibri"/>
                <a:cs typeface="Calibri"/>
              </a:rPr>
              <a:t>Golongan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Jabatan;</a:t>
            </a:r>
            <a:endParaRPr sz="1800">
              <a:latin typeface="Calibri"/>
              <a:cs typeface="Calibri"/>
            </a:endParaRPr>
          </a:p>
          <a:p>
            <a:pPr marL="192405" marR="184785" indent="-180340" algn="just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a adalah </a:t>
            </a:r>
            <a:r>
              <a:rPr sz="1800" i="1" spc="-20" dirty="0">
                <a:latin typeface="Calibri"/>
                <a:cs typeface="Calibri"/>
              </a:rPr>
              <a:t>intercept </a:t>
            </a:r>
            <a:r>
              <a:rPr sz="1800" spc="-15" dirty="0">
                <a:latin typeface="Calibri"/>
                <a:cs typeface="Calibri"/>
              </a:rPr>
              <a:t>(titik potong </a:t>
            </a:r>
            <a:r>
              <a:rPr sz="1800" spc="-10" dirty="0">
                <a:latin typeface="Calibri"/>
                <a:cs typeface="Calibri"/>
              </a:rPr>
              <a:t> Garis </a:t>
            </a:r>
            <a:r>
              <a:rPr sz="1800" spc="-25" dirty="0">
                <a:latin typeface="Calibri"/>
                <a:cs typeface="Calibri"/>
              </a:rPr>
              <a:t>Kebijakan </a:t>
            </a:r>
            <a:r>
              <a:rPr sz="1800" dirty="0">
                <a:latin typeface="Calibri"/>
                <a:cs typeface="Calibri"/>
              </a:rPr>
              <a:t>Upah </a:t>
            </a:r>
            <a:r>
              <a:rPr sz="1800" spc="-15" dirty="0">
                <a:latin typeface="Calibri"/>
                <a:cs typeface="Calibri"/>
              </a:rPr>
              <a:t>dengan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sumbu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Y);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b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adalah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i="1" spc="-15" dirty="0">
                <a:latin typeface="Calibri"/>
                <a:cs typeface="Calibri"/>
              </a:rPr>
              <a:t>slope</a:t>
            </a:r>
            <a:r>
              <a:rPr sz="1800" i="1" spc="8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(sudut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kemiringan</a:t>
            </a:r>
            <a:endParaRPr sz="1800">
              <a:latin typeface="Calibri"/>
              <a:cs typeface="Calibri"/>
            </a:endParaRPr>
          </a:p>
          <a:p>
            <a:pPr marL="192405" algn="just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Garis</a:t>
            </a:r>
            <a:r>
              <a:rPr sz="1800" spc="-25" dirty="0">
                <a:latin typeface="Calibri"/>
                <a:cs typeface="Calibri"/>
              </a:rPr>
              <a:t> Kebijakan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Upah).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44188" y="363728"/>
            <a:ext cx="5588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-20" dirty="0">
                <a:solidFill>
                  <a:srgbClr val="000000"/>
                </a:solidFill>
                <a:latin typeface="Calibri"/>
                <a:cs typeface="Calibri"/>
              </a:rPr>
              <a:t>Pada</a:t>
            </a:r>
            <a:r>
              <a:rPr sz="18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Calibri"/>
                <a:cs typeface="Calibri"/>
              </a:rPr>
              <a:t>bidang</a:t>
            </a:r>
            <a:r>
              <a:rPr sz="1800" b="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0" spc="-25" dirty="0">
                <a:solidFill>
                  <a:srgbClr val="000000"/>
                </a:solidFill>
                <a:latin typeface="Calibri"/>
                <a:cs typeface="Calibri"/>
              </a:rPr>
              <a:t>koordinat</a:t>
            </a:r>
            <a:r>
              <a:rPr sz="1800" b="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0" dirty="0">
                <a:solidFill>
                  <a:srgbClr val="000000"/>
                </a:solidFill>
                <a:latin typeface="Calibri"/>
                <a:cs typeface="Calibri"/>
              </a:rPr>
              <a:t>sumbu-X</a:t>
            </a:r>
            <a:r>
              <a:rPr sz="1800" b="0" spc="-5" dirty="0">
                <a:solidFill>
                  <a:srgbClr val="000000"/>
                </a:solidFill>
                <a:latin typeface="Calibri"/>
                <a:cs typeface="Calibri"/>
              </a:rPr>
              <a:t> dan</a:t>
            </a:r>
            <a:r>
              <a:rPr sz="18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0" spc="-60" dirty="0">
                <a:solidFill>
                  <a:srgbClr val="000000"/>
                </a:solidFill>
                <a:latin typeface="Calibri"/>
                <a:cs typeface="Calibri"/>
              </a:rPr>
              <a:t>sumbu-Y,</a:t>
            </a:r>
            <a:r>
              <a:rPr sz="18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0" spc="-25" dirty="0">
                <a:solidFill>
                  <a:srgbClr val="000000"/>
                </a:solidFill>
                <a:latin typeface="Calibri"/>
                <a:cs typeface="Calibri"/>
              </a:rPr>
              <a:t>ketahui</a:t>
            </a:r>
            <a:r>
              <a:rPr sz="1800"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0" dirty="0">
                <a:solidFill>
                  <a:srgbClr val="000000"/>
                </a:solidFill>
                <a:latin typeface="Calibri"/>
                <a:cs typeface="Calibri"/>
              </a:rPr>
              <a:t>2</a:t>
            </a:r>
            <a:r>
              <a:rPr sz="18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Calibri"/>
                <a:cs typeface="Calibri"/>
              </a:rPr>
              <a:t>titik: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19422" y="644144"/>
            <a:ext cx="74212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448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24485" algn="l"/>
                <a:tab pos="325120" algn="l"/>
              </a:tabLst>
            </a:pPr>
            <a:r>
              <a:rPr sz="1800" spc="-5" dirty="0">
                <a:latin typeface="Calibri"/>
                <a:cs typeface="Calibri"/>
              </a:rPr>
              <a:t>Titik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(X</a:t>
            </a:r>
            <a:r>
              <a:rPr sz="1800" spc="-7" baseline="-16203" dirty="0">
                <a:latin typeface="Calibri"/>
                <a:cs typeface="Calibri"/>
              </a:rPr>
              <a:t>1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-7" baseline="-16203" dirty="0">
                <a:latin typeface="Calibri"/>
                <a:cs typeface="Calibri"/>
              </a:rPr>
              <a:t>1</a:t>
            </a:r>
            <a:r>
              <a:rPr sz="1800" spc="-5" dirty="0">
                <a:latin typeface="Calibri"/>
                <a:cs typeface="Calibri"/>
              </a:rPr>
              <a:t>)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baseline="-16203" dirty="0">
                <a:latin typeface="Calibri"/>
                <a:cs typeface="Calibri"/>
              </a:rPr>
              <a:t>1</a:t>
            </a:r>
            <a:r>
              <a:rPr sz="1800" spc="225" baseline="-1620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Golongan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Jabatan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(1)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-7" baseline="-16203" dirty="0">
                <a:latin typeface="Calibri"/>
                <a:cs typeface="Calibri"/>
              </a:rPr>
              <a:t>1</a:t>
            </a:r>
            <a:r>
              <a:rPr sz="1800" spc="7" baseline="-1620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 </a:t>
            </a:r>
            <a:r>
              <a:rPr sz="1800" spc="-65" dirty="0">
                <a:latin typeface="Calibri"/>
                <a:cs typeface="Calibri"/>
              </a:rPr>
              <a:t>Tengah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(1.575.000)</a:t>
            </a:r>
            <a:endParaRPr sz="1800">
              <a:latin typeface="Calibri"/>
              <a:cs typeface="Calibri"/>
            </a:endParaRPr>
          </a:p>
          <a:p>
            <a:pPr marL="324485" indent="-287020">
              <a:lnSpc>
                <a:spcPct val="100000"/>
              </a:lnSpc>
              <a:buFont typeface="Arial MT"/>
              <a:buChar char="•"/>
              <a:tabLst>
                <a:tab pos="324485" algn="l"/>
                <a:tab pos="325120" algn="l"/>
              </a:tabLst>
            </a:pPr>
            <a:r>
              <a:rPr sz="1800" spc="-5" dirty="0">
                <a:latin typeface="Calibri"/>
                <a:cs typeface="Calibri"/>
              </a:rPr>
              <a:t>Titik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(X</a:t>
            </a:r>
            <a:r>
              <a:rPr sz="1800" spc="-7" baseline="-16203" dirty="0">
                <a:latin typeface="Calibri"/>
                <a:cs typeface="Calibri"/>
              </a:rPr>
              <a:t>7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-7" baseline="-16203" dirty="0">
                <a:latin typeface="Calibri"/>
                <a:cs typeface="Calibri"/>
              </a:rPr>
              <a:t>7</a:t>
            </a:r>
            <a:r>
              <a:rPr sz="1800" spc="-5" dirty="0">
                <a:latin typeface="Calibri"/>
                <a:cs typeface="Calibri"/>
              </a:rPr>
              <a:t>)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baseline="-16203" dirty="0">
                <a:latin typeface="Calibri"/>
                <a:cs typeface="Calibri"/>
              </a:rPr>
              <a:t>7</a:t>
            </a:r>
            <a:r>
              <a:rPr sz="1800" spc="225" baseline="-1620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Golongan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Jabatan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(7)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-7" baseline="-16203" dirty="0">
                <a:latin typeface="Calibri"/>
                <a:cs typeface="Calibri"/>
              </a:rPr>
              <a:t>7</a:t>
            </a:r>
            <a:r>
              <a:rPr sz="1800" spc="30" baseline="-1620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 Upah </a:t>
            </a:r>
            <a:r>
              <a:rPr sz="1800" spc="-65" dirty="0">
                <a:latin typeface="Calibri"/>
                <a:cs typeface="Calibri"/>
              </a:rPr>
              <a:t>Tengah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(15.000.000)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430267" y="2095500"/>
            <a:ext cx="6728459" cy="4247515"/>
            <a:chOff x="4430267" y="2095500"/>
            <a:chExt cx="6728459" cy="424751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30267" y="2095500"/>
              <a:ext cx="6728459" cy="42473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25055" y="3340608"/>
              <a:ext cx="1740407" cy="10287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6808" y="419862"/>
            <a:ext cx="19799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00"/>
                </a:solidFill>
              </a:rPr>
              <a:t>LANGKAH</a:t>
            </a:r>
            <a:r>
              <a:rPr sz="3200" spc="-130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8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76808" y="1398778"/>
            <a:ext cx="3187700" cy="288290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2400" spc="-20" dirty="0">
                <a:latin typeface="Calibri Light"/>
                <a:cs typeface="Calibri Light"/>
              </a:rPr>
              <a:t>(</a:t>
            </a:r>
            <a:r>
              <a:rPr sz="2400" i="1" spc="-20" dirty="0">
                <a:latin typeface="Calibri Light"/>
                <a:cs typeface="Calibri Light"/>
              </a:rPr>
              <a:t>lanjutan</a:t>
            </a:r>
            <a:r>
              <a:rPr sz="2400" spc="-20" dirty="0">
                <a:latin typeface="Calibri Light"/>
                <a:cs typeface="Calibri Light"/>
              </a:rPr>
              <a:t>)</a:t>
            </a:r>
            <a:endParaRPr sz="2400">
              <a:latin typeface="Calibri Light"/>
              <a:cs typeface="Calibri Light"/>
            </a:endParaRPr>
          </a:p>
          <a:p>
            <a:pPr marL="12700" marR="35560">
              <a:lnSpc>
                <a:spcPct val="100000"/>
              </a:lnSpc>
              <a:spcBef>
                <a:spcPts val="745"/>
              </a:spcBef>
            </a:pPr>
            <a:r>
              <a:rPr sz="1800" dirty="0">
                <a:latin typeface="Calibri"/>
                <a:cs typeface="Calibri"/>
              </a:rPr>
              <a:t>Upah </a:t>
            </a:r>
            <a:r>
              <a:rPr sz="1800" spc="-65" dirty="0">
                <a:latin typeface="Calibri"/>
                <a:cs typeface="Calibri"/>
              </a:rPr>
              <a:t>Tengah</a:t>
            </a:r>
            <a:r>
              <a:rPr sz="1800" spc="27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sudah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diketahui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pada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tabel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Struktur</a:t>
            </a:r>
            <a:r>
              <a:rPr sz="1800" spc="3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Skala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 </a:t>
            </a:r>
            <a:r>
              <a:rPr sz="1800" spc="-20" dirty="0">
                <a:latin typeface="Calibri"/>
                <a:cs typeface="Calibri"/>
              </a:rPr>
              <a:t>Langkah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7  adalah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untuk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Golongah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7.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sz="1800" spc="-5" dirty="0">
                <a:latin typeface="Calibri"/>
                <a:cs typeface="Calibri"/>
              </a:rPr>
              <a:t>Untuk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menghitung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405" dirty="0">
                <a:latin typeface="Calibri"/>
                <a:cs typeface="Calibri"/>
              </a:rPr>
              <a:t> </a:t>
            </a:r>
            <a:r>
              <a:rPr sz="1800" spc="-65" dirty="0">
                <a:latin typeface="Calibri"/>
                <a:cs typeface="Calibri"/>
              </a:rPr>
              <a:t>Tengah 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dari Golongan </a:t>
            </a:r>
            <a:r>
              <a:rPr sz="1800" spc="-20" dirty="0">
                <a:latin typeface="Calibri"/>
                <a:cs typeface="Calibri"/>
              </a:rPr>
              <a:t>Jabatan </a:t>
            </a:r>
            <a:r>
              <a:rPr sz="1800" dirty="0">
                <a:latin typeface="Calibri"/>
                <a:cs typeface="Calibri"/>
              </a:rPr>
              <a:t>2 sampai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dengan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6,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cari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dulu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Intercept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Slope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caranya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seperti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samping.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31207" y="767841"/>
            <a:ext cx="3553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Kurangkan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persamaan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dari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kedua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titik: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51853" y="1048258"/>
            <a:ext cx="16395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3065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dirty="0">
                <a:latin typeface="Calibri"/>
                <a:cs typeface="Calibri"/>
              </a:rPr>
              <a:t>15.000.000</a:t>
            </a:r>
            <a:r>
              <a:rPr sz="1800" spc="1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Wingdings"/>
                <a:cs typeface="Wingdings"/>
              </a:rPr>
              <a:t>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93107" y="1045209"/>
            <a:ext cx="42614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55880">
              <a:lnSpc>
                <a:spcPct val="100000"/>
              </a:lnSpc>
              <a:spcBef>
                <a:spcPts val="100"/>
              </a:spcBef>
              <a:tabLst>
                <a:tab pos="412115" algn="l"/>
                <a:tab pos="681355" algn="l"/>
                <a:tab pos="3454400" algn="l"/>
              </a:tabLst>
            </a:pPr>
            <a:r>
              <a:rPr sz="1800" dirty="0">
                <a:latin typeface="Calibri"/>
                <a:cs typeface="Calibri"/>
              </a:rPr>
              <a:t>Y</a:t>
            </a:r>
            <a:r>
              <a:rPr sz="1800" i="1" baseline="-16203" dirty="0">
                <a:latin typeface="Calibri"/>
                <a:cs typeface="Calibri"/>
              </a:rPr>
              <a:t>7	</a:t>
            </a:r>
            <a:r>
              <a:rPr sz="1800" dirty="0">
                <a:latin typeface="Calibri"/>
                <a:cs typeface="Calibri"/>
              </a:rPr>
              <a:t>=	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(X</a:t>
            </a:r>
            <a:r>
              <a:rPr sz="1800" spc="-7" baseline="-16203" dirty="0">
                <a:latin typeface="Calibri"/>
                <a:cs typeface="Calibri"/>
              </a:rPr>
              <a:t>7</a:t>
            </a:r>
            <a:r>
              <a:rPr sz="1800" spc="-5" dirty="0">
                <a:latin typeface="Calibri"/>
                <a:cs typeface="Calibri"/>
              </a:rPr>
              <a:t>)	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(7)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baseline="-16203" dirty="0">
                <a:latin typeface="Calibri"/>
                <a:cs typeface="Calibri"/>
              </a:rPr>
              <a:t>1	</a:t>
            </a:r>
            <a:r>
              <a:rPr sz="1800" dirty="0">
                <a:latin typeface="Calibri"/>
                <a:cs typeface="Calibri"/>
              </a:rPr>
              <a:t>=	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(X</a:t>
            </a:r>
            <a:r>
              <a:rPr sz="1800" spc="-7" baseline="-16203" dirty="0">
                <a:latin typeface="Calibri"/>
                <a:cs typeface="Calibri"/>
              </a:rPr>
              <a:t>1</a:t>
            </a:r>
            <a:r>
              <a:rPr sz="1800" spc="-5" dirty="0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19392" y="1322578"/>
            <a:ext cx="2184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8115" algn="l"/>
              </a:tabLst>
            </a:pPr>
            <a:r>
              <a:rPr sz="1800" u="sng" dirty="0">
                <a:uFill>
                  <a:solidFill>
                    <a:srgbClr val="4471C4"/>
                  </a:solidFill>
                </a:uFill>
                <a:latin typeface="Calibri"/>
                <a:cs typeface="Calibri"/>
              </a:rPr>
              <a:t>  </a:t>
            </a:r>
            <a:r>
              <a:rPr sz="1800" u="sng" spc="-204" dirty="0">
                <a:uFill>
                  <a:solidFill>
                    <a:srgbClr val="4471C4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4471C4"/>
                  </a:solidFill>
                </a:uFill>
                <a:latin typeface="Calibri"/>
                <a:cs typeface="Calibri"/>
              </a:rPr>
              <a:t>1.575.000</a:t>
            </a:r>
            <a:r>
              <a:rPr sz="1800" u="sng" spc="190" dirty="0">
                <a:uFill>
                  <a:solidFill>
                    <a:srgbClr val="4471C4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4471C4"/>
                  </a:solidFill>
                </a:uFill>
                <a:latin typeface="Calibri"/>
                <a:cs typeface="Calibri"/>
              </a:rPr>
              <a:t>=	a</a:t>
            </a:r>
            <a:r>
              <a:rPr sz="1800" u="sng" spc="-65" dirty="0">
                <a:uFill>
                  <a:solidFill>
                    <a:srgbClr val="4471C4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4471C4"/>
                  </a:solidFill>
                </a:uFill>
                <a:latin typeface="Calibri"/>
                <a:cs typeface="Calibri"/>
              </a:rPr>
              <a:t>+</a:t>
            </a:r>
            <a:r>
              <a:rPr sz="1800" u="sng" spc="-45" dirty="0">
                <a:uFill>
                  <a:solidFill>
                    <a:srgbClr val="4471C4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4471C4"/>
                  </a:solidFill>
                </a:uFill>
                <a:latin typeface="Calibri"/>
                <a:cs typeface="Calibri"/>
              </a:rPr>
              <a:t>b</a:t>
            </a:r>
            <a:r>
              <a:rPr sz="1800" u="sng" spc="-65" dirty="0">
                <a:uFill>
                  <a:solidFill>
                    <a:srgbClr val="4471C4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5" dirty="0">
                <a:uFill>
                  <a:solidFill>
                    <a:srgbClr val="4471C4"/>
                  </a:solidFill>
                </a:uFill>
                <a:latin typeface="Calibri"/>
                <a:cs typeface="Calibri"/>
              </a:rPr>
              <a:t>(1)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54190" y="1758441"/>
            <a:ext cx="12585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13.425.000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b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35442" y="1758441"/>
            <a:ext cx="13398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b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(6)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13.425.000</a:t>
            </a:r>
            <a:r>
              <a:rPr sz="1800" spc="-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2.237.500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31207" y="2856357"/>
            <a:ext cx="3223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Calibri"/>
                <a:cs typeface="Calibri"/>
              </a:rPr>
              <a:t>Masukkan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nilai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 </a:t>
            </a:r>
            <a:r>
              <a:rPr sz="1800" spc="-5" dirty="0">
                <a:latin typeface="Calibri"/>
                <a:cs typeface="Calibri"/>
              </a:rPr>
              <a:t>pada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persamaan: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81041" y="3136772"/>
            <a:ext cx="1958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  <a:tabLst>
                <a:tab pos="424180" algn="l"/>
                <a:tab pos="694055" algn="l"/>
                <a:tab pos="1683385" algn="l"/>
              </a:tabLst>
            </a:pP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-7" baseline="-16203" dirty="0">
                <a:latin typeface="Calibri"/>
                <a:cs typeface="Calibri"/>
              </a:rPr>
              <a:t>1	</a:t>
            </a:r>
            <a:r>
              <a:rPr sz="1800" dirty="0">
                <a:latin typeface="Calibri"/>
                <a:cs typeface="Calibri"/>
              </a:rPr>
              <a:t>=	a +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(X</a:t>
            </a:r>
            <a:r>
              <a:rPr sz="1800" spc="-7" baseline="-16203" dirty="0">
                <a:latin typeface="Calibri"/>
                <a:cs typeface="Calibri"/>
              </a:rPr>
              <a:t>1</a:t>
            </a:r>
            <a:r>
              <a:rPr sz="1800" spc="-5" dirty="0">
                <a:latin typeface="Calibri"/>
                <a:cs typeface="Calibri"/>
              </a:rPr>
              <a:t>)	</a:t>
            </a:r>
            <a:r>
              <a:rPr sz="1800" dirty="0">
                <a:latin typeface="Wingdings"/>
                <a:cs typeface="Wingdings"/>
              </a:rPr>
              <a:t>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70014" y="3130677"/>
            <a:ext cx="1143000" cy="862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1.575.000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35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70"/>
              </a:spcBef>
            </a:pPr>
            <a:r>
              <a:rPr sz="1800" dirty="0"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35442" y="3130677"/>
            <a:ext cx="2086610" cy="862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2.237.500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(1)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800" dirty="0">
                <a:latin typeface="Calibri"/>
                <a:cs typeface="Calibri"/>
              </a:rPr>
              <a:t>1.575.000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2.237.500</a:t>
            </a:r>
            <a:endParaRPr sz="1800">
              <a:latin typeface="Calibri"/>
              <a:cs typeface="Calibri"/>
            </a:endParaRPr>
          </a:p>
          <a:p>
            <a:pPr marL="64135">
              <a:lnSpc>
                <a:spcPct val="100000"/>
              </a:lnSpc>
              <a:spcBef>
                <a:spcPts val="70"/>
              </a:spcBef>
            </a:pPr>
            <a:r>
              <a:rPr sz="1800" dirty="0">
                <a:latin typeface="Calibri"/>
                <a:cs typeface="Calibri"/>
              </a:rPr>
              <a:t>–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662.500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31207" y="4228592"/>
            <a:ext cx="4220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Hitung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 </a:t>
            </a:r>
            <a:r>
              <a:rPr sz="1800" spc="-65" dirty="0">
                <a:latin typeface="Calibri"/>
                <a:cs typeface="Calibri"/>
              </a:rPr>
              <a:t>Tengah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dari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Golongan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Jabatan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31207" y="4509007"/>
            <a:ext cx="2296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Persamaan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garis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lurus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Wingdings"/>
                <a:cs typeface="Wingdings"/>
              </a:rPr>
              <a:t>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48447" y="4502911"/>
            <a:ext cx="3053080" cy="862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270">
              <a:lnSpc>
                <a:spcPct val="100000"/>
              </a:lnSpc>
              <a:spcBef>
                <a:spcPts val="100"/>
              </a:spcBef>
              <a:tabLst>
                <a:tab pos="598805" algn="l"/>
              </a:tabLst>
            </a:pPr>
            <a:r>
              <a:rPr sz="1800" dirty="0">
                <a:latin typeface="Calibri"/>
                <a:cs typeface="Calibri"/>
              </a:rPr>
              <a:t>Y</a:t>
            </a:r>
            <a:r>
              <a:rPr sz="1800" spc="2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	a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(X)</a:t>
            </a:r>
            <a:endParaRPr sz="18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35"/>
              </a:spcBef>
              <a:tabLst>
                <a:tab pos="652145" algn="l"/>
              </a:tabLst>
            </a:pP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-7" baseline="-16203" dirty="0">
                <a:latin typeface="Calibri"/>
                <a:cs typeface="Calibri"/>
              </a:rPr>
              <a:t>2</a:t>
            </a:r>
            <a:r>
              <a:rPr sz="1800" spc="652" baseline="-1620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	–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662.500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2.237.500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(2)</a:t>
            </a:r>
            <a:endParaRPr sz="18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75"/>
              </a:spcBef>
              <a:tabLst>
                <a:tab pos="598805" algn="l"/>
              </a:tabLst>
            </a:pP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-7" baseline="-16203" dirty="0">
                <a:latin typeface="Calibri"/>
                <a:cs typeface="Calibri"/>
              </a:rPr>
              <a:t>2</a:t>
            </a:r>
            <a:r>
              <a:rPr sz="1800" spc="652" baseline="-1620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	3.812.500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131" y="914400"/>
            <a:ext cx="11212068" cy="51816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9188" y="140334"/>
            <a:ext cx="22301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0000"/>
                </a:solidFill>
              </a:rPr>
              <a:t>LANGKAH</a:t>
            </a:r>
            <a:r>
              <a:rPr sz="3600" spc="-180" dirty="0">
                <a:solidFill>
                  <a:srgbClr val="000000"/>
                </a:solidFill>
              </a:rPr>
              <a:t> </a:t>
            </a:r>
            <a:r>
              <a:rPr sz="3600" dirty="0">
                <a:solidFill>
                  <a:srgbClr val="000000"/>
                </a:solidFill>
              </a:rPr>
              <a:t>8</a:t>
            </a:r>
            <a:endParaRPr sz="3600"/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xfrm>
            <a:off x="11694541" y="6502400"/>
            <a:ext cx="2317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45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76808" y="648969"/>
            <a:ext cx="2949575" cy="315722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2400" spc="-20" dirty="0">
                <a:latin typeface="Calibri Light"/>
                <a:cs typeface="Calibri Light"/>
              </a:rPr>
              <a:t>(</a:t>
            </a:r>
            <a:r>
              <a:rPr sz="2400" i="1" spc="-20" dirty="0">
                <a:latin typeface="Calibri Light"/>
                <a:cs typeface="Calibri Light"/>
              </a:rPr>
              <a:t>lanjutan</a:t>
            </a:r>
            <a:r>
              <a:rPr sz="2400" spc="-20" dirty="0">
                <a:latin typeface="Calibri Light"/>
                <a:cs typeface="Calibri Light"/>
              </a:rPr>
              <a:t>)</a:t>
            </a:r>
            <a:endParaRPr sz="2400">
              <a:latin typeface="Calibri Light"/>
              <a:cs typeface="Calibri Light"/>
            </a:endParaRPr>
          </a:p>
          <a:p>
            <a:pPr marL="12700" marR="153670">
              <a:lnSpc>
                <a:spcPct val="100000"/>
              </a:lnSpc>
              <a:spcBef>
                <a:spcPts val="745"/>
              </a:spcBef>
            </a:pPr>
            <a:r>
              <a:rPr sz="1800" spc="-5" dirty="0">
                <a:latin typeface="Calibri"/>
                <a:cs typeface="Calibri"/>
              </a:rPr>
              <a:t>Dari slide </a:t>
            </a:r>
            <a:r>
              <a:rPr sz="1800" spc="-20" dirty="0">
                <a:latin typeface="Calibri"/>
                <a:cs typeface="Calibri"/>
              </a:rPr>
              <a:t>sebelumnya </a:t>
            </a:r>
            <a:r>
              <a:rPr sz="1800" spc="-5" dirty="0">
                <a:latin typeface="Calibri"/>
                <a:cs typeface="Calibri"/>
              </a:rPr>
              <a:t>didapat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 </a:t>
            </a:r>
            <a:r>
              <a:rPr sz="1800" spc="-65" dirty="0">
                <a:latin typeface="Calibri"/>
                <a:cs typeface="Calibri"/>
              </a:rPr>
              <a:t>Tengah </a:t>
            </a:r>
            <a:r>
              <a:rPr sz="1800" spc="-5" dirty="0">
                <a:latin typeface="Calibri"/>
                <a:cs typeface="Calibri"/>
              </a:rPr>
              <a:t>dari Golongan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Jabatan</a:t>
            </a:r>
            <a:r>
              <a:rPr sz="1800" spc="-5" dirty="0">
                <a:latin typeface="Calibri"/>
                <a:cs typeface="Calibri"/>
              </a:rPr>
              <a:t> 2.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sz="1800" spc="-20" dirty="0">
                <a:latin typeface="Calibri"/>
                <a:cs typeface="Calibri"/>
              </a:rPr>
              <a:t>Dengan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cara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yang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sama,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dapat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dihitung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65" dirty="0">
                <a:latin typeface="Calibri"/>
                <a:cs typeface="Calibri"/>
              </a:rPr>
              <a:t>Tengah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untuk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Golongan </a:t>
            </a:r>
            <a:r>
              <a:rPr sz="1800" spc="-20" dirty="0">
                <a:latin typeface="Calibri"/>
                <a:cs typeface="Calibri"/>
              </a:rPr>
              <a:t>Jabatan </a:t>
            </a:r>
            <a:r>
              <a:rPr sz="1800" dirty="0">
                <a:latin typeface="Calibri"/>
                <a:cs typeface="Calibri"/>
              </a:rPr>
              <a:t>3 sampai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dengan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6,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sehingga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tabel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Struktur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spc="-20" dirty="0">
                <a:latin typeface="Calibri"/>
                <a:cs typeface="Calibri"/>
              </a:rPr>
              <a:t> Skala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seperti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samping.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72000" y="2103882"/>
            <a:ext cx="876300" cy="7378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8890">
              <a:lnSpc>
                <a:spcPct val="78900"/>
              </a:lnSpc>
              <a:spcBef>
                <a:spcPts val="5"/>
              </a:spcBef>
            </a:pPr>
            <a:r>
              <a:rPr sz="1800" spc="-98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00" spc="-9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00" spc="-95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spc="-60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ang  ang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r>
              <a:rPr sz="1800" spc="-170" dirty="0">
                <a:solidFill>
                  <a:srgbClr val="001F5F"/>
                </a:solidFill>
                <a:latin typeface="Calibri"/>
                <a:cs typeface="Calibri"/>
              </a:rPr>
              <a:t>((</a:t>
            </a:r>
            <a:r>
              <a:rPr sz="1800" i="1" spc="-170" dirty="0">
                <a:solidFill>
                  <a:srgbClr val="001F5F"/>
                </a:solidFill>
                <a:latin typeface="Calibri"/>
                <a:cs typeface="Calibri"/>
              </a:rPr>
              <a:t>SpreadS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50001" y="2103882"/>
            <a:ext cx="980440" cy="7378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R="96520">
              <a:lnSpc>
                <a:spcPct val="789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Golon</a:t>
            </a:r>
            <a:r>
              <a:rPr sz="1800" spc="-85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Gol  </a:t>
            </a:r>
            <a:r>
              <a:rPr sz="1800" spc="-150" dirty="0">
                <a:latin typeface="Calibri"/>
                <a:cs typeface="Calibri"/>
              </a:rPr>
              <a:t>onganan</a:t>
            </a:r>
            <a:endParaRPr sz="1800">
              <a:latin typeface="Calibri"/>
              <a:cs typeface="Calibri"/>
            </a:endParaRPr>
          </a:p>
          <a:p>
            <a:pPr marL="88265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alibri"/>
                <a:cs typeface="Calibri"/>
              </a:rPr>
              <a:t>Ja</a:t>
            </a:r>
            <a:r>
              <a:rPr sz="1800" spc="-950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Jab</a:t>
            </a:r>
            <a:r>
              <a:rPr sz="1800" spc="-865" dirty="0">
                <a:latin typeface="Calibri"/>
                <a:cs typeface="Calibri"/>
              </a:rPr>
              <a:t>a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605" dirty="0">
                <a:latin typeface="Calibri"/>
                <a:cs typeface="Calibri"/>
              </a:rPr>
              <a:t>t</a:t>
            </a:r>
            <a:r>
              <a:rPr sz="1800" spc="-6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88123" y="2249957"/>
            <a:ext cx="887094" cy="445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85"/>
              </a:lnSpc>
            </a:pPr>
            <a:r>
              <a:rPr sz="1800" spc="-125" dirty="0">
                <a:latin typeface="Calibri"/>
                <a:cs typeface="Calibri"/>
              </a:rPr>
              <a:t>U</a:t>
            </a:r>
            <a:r>
              <a:rPr sz="1800" spc="-120" dirty="0">
                <a:latin typeface="Calibri"/>
                <a:cs typeface="Calibri"/>
              </a:rPr>
              <a:t>pah</a:t>
            </a:r>
            <a:r>
              <a:rPr sz="1800" spc="-125" dirty="0">
                <a:latin typeface="Calibri"/>
                <a:cs typeface="Calibri"/>
              </a:rPr>
              <a:t>U</a:t>
            </a:r>
            <a:r>
              <a:rPr sz="1800" spc="-120" dirty="0">
                <a:latin typeface="Calibri"/>
                <a:cs typeface="Calibri"/>
              </a:rPr>
              <a:t>pa</a:t>
            </a:r>
            <a:r>
              <a:rPr sz="1800" dirty="0">
                <a:latin typeface="Calibri"/>
                <a:cs typeface="Calibri"/>
              </a:rPr>
              <a:t>h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1935"/>
              </a:lnSpc>
            </a:pPr>
            <a:r>
              <a:rPr sz="1800" spc="-450" dirty="0">
                <a:latin typeface="Calibri"/>
                <a:cs typeface="Calibri"/>
              </a:rPr>
              <a:t>TTerkerkeciecill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48445" y="2103882"/>
            <a:ext cx="886460" cy="7378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78900"/>
              </a:lnSpc>
              <a:spcBef>
                <a:spcPts val="5"/>
              </a:spcBef>
            </a:pPr>
            <a:r>
              <a:rPr sz="1800" spc="-125" dirty="0">
                <a:latin typeface="Calibri"/>
                <a:cs typeface="Calibri"/>
              </a:rPr>
              <a:t>U</a:t>
            </a:r>
            <a:r>
              <a:rPr sz="1800" spc="-120" dirty="0">
                <a:latin typeface="Calibri"/>
                <a:cs typeface="Calibri"/>
              </a:rPr>
              <a:t>pah</a:t>
            </a:r>
            <a:r>
              <a:rPr sz="1800" spc="-125" dirty="0">
                <a:latin typeface="Calibri"/>
                <a:cs typeface="Calibri"/>
              </a:rPr>
              <a:t>U</a:t>
            </a:r>
            <a:r>
              <a:rPr sz="1800" spc="-120" dirty="0">
                <a:latin typeface="Calibri"/>
                <a:cs typeface="Calibri"/>
              </a:rPr>
              <a:t>pa</a:t>
            </a:r>
            <a:r>
              <a:rPr sz="1800" dirty="0">
                <a:latin typeface="Calibri"/>
                <a:cs typeface="Calibri"/>
              </a:rPr>
              <a:t>h  </a:t>
            </a:r>
            <a:r>
              <a:rPr sz="1800" spc="-555" dirty="0">
                <a:latin typeface="Calibri"/>
                <a:cs typeface="Calibri"/>
              </a:rPr>
              <a:t>TTenenggahah</a:t>
            </a:r>
            <a:endParaRPr sz="1800">
              <a:latin typeface="Calibri"/>
              <a:cs typeface="Calibri"/>
            </a:endParaRPr>
          </a:p>
          <a:p>
            <a:pPr marL="88265">
              <a:lnSpc>
                <a:spcPct val="100000"/>
              </a:lnSpc>
              <a:spcBef>
                <a:spcPts val="145"/>
              </a:spcBef>
            </a:pPr>
            <a:r>
              <a:rPr sz="1800" spc="-220" dirty="0">
                <a:latin typeface="Calibri"/>
                <a:cs typeface="Calibri"/>
              </a:rPr>
              <a:t>((</a:t>
            </a:r>
            <a:r>
              <a:rPr sz="1800" i="1" spc="-220" dirty="0">
                <a:latin typeface="Calibri"/>
                <a:cs typeface="Calibri"/>
              </a:rPr>
              <a:t>MiMidd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431144" y="2103882"/>
            <a:ext cx="753110" cy="7378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14960" indent="-315595">
              <a:lnSpc>
                <a:spcPct val="789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Up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95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Upa  h</a:t>
            </a:r>
            <a:endParaRPr sz="1800">
              <a:latin typeface="Calibri"/>
              <a:cs typeface="Calibri"/>
            </a:endParaRPr>
          </a:p>
          <a:p>
            <a:pPr marL="24130">
              <a:lnSpc>
                <a:spcPct val="100000"/>
              </a:lnSpc>
              <a:spcBef>
                <a:spcPts val="145"/>
              </a:spcBef>
            </a:pPr>
            <a:r>
              <a:rPr sz="1800" spc="-229" dirty="0">
                <a:latin typeface="Calibri"/>
                <a:cs typeface="Calibri"/>
              </a:rPr>
              <a:t>TTerbeerb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65256" y="2887217"/>
            <a:ext cx="48387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es</a:t>
            </a:r>
            <a:r>
              <a:rPr sz="1800" spc="-86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sa</a:t>
            </a:r>
            <a:r>
              <a:rPr sz="1800" spc="-6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72000" y="2887217"/>
            <a:ext cx="614680" cy="3448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1085"/>
              </a:lnSpc>
            </a:pPr>
            <a:r>
              <a:rPr sz="1800" i="1" spc="-5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ea</a:t>
            </a:r>
            <a:r>
              <a:rPr sz="1800" i="1" spc="-5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800" spc="-550" dirty="0">
                <a:solidFill>
                  <a:srgbClr val="001F5F"/>
                </a:solidFill>
                <a:latin typeface="Calibri"/>
                <a:cs typeface="Calibri"/>
              </a:rPr>
              <a:t>)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  <a:p>
            <a:pPr algn="r">
              <a:lnSpc>
                <a:spcPts val="1535"/>
              </a:lnSpc>
            </a:pPr>
            <a:r>
              <a:rPr sz="1800" spc="-325" dirty="0">
                <a:solidFill>
                  <a:srgbClr val="001F5F"/>
                </a:solidFill>
                <a:latin typeface="Calibri"/>
                <a:cs typeface="Calibri"/>
              </a:rPr>
              <a:t>40%4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38392" y="2887217"/>
            <a:ext cx="416559" cy="3448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an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2700" spc="-690" baseline="-27777" dirty="0">
                <a:latin typeface="Calibri"/>
                <a:cs typeface="Calibri"/>
              </a:rPr>
              <a:t>11</a:t>
            </a:r>
            <a:endParaRPr sz="2700" baseline="-27777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36838" y="2887217"/>
            <a:ext cx="978535" cy="34480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51435" indent="-52069">
              <a:lnSpc>
                <a:spcPct val="42300"/>
              </a:lnSpc>
              <a:spcBef>
                <a:spcPts val="795"/>
              </a:spcBef>
            </a:pPr>
            <a:r>
              <a:rPr sz="1800" i="1" spc="-395" dirty="0">
                <a:latin typeface="Calibri"/>
                <a:cs typeface="Calibri"/>
              </a:rPr>
              <a:t>PPoioinntt</a:t>
            </a:r>
            <a:r>
              <a:rPr sz="1800" spc="-395" dirty="0">
                <a:latin typeface="Calibri"/>
                <a:cs typeface="Calibri"/>
              </a:rPr>
              <a:t>))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1.5</a:t>
            </a:r>
            <a:r>
              <a:rPr sz="1800" spc="-5" dirty="0">
                <a:latin typeface="Calibri"/>
                <a:cs typeface="Calibri"/>
              </a:rPr>
              <a:t>7</a:t>
            </a:r>
            <a:r>
              <a:rPr sz="1800" spc="-915" dirty="0">
                <a:latin typeface="Calibri"/>
                <a:cs typeface="Calibri"/>
              </a:rPr>
              <a:t>5</a:t>
            </a:r>
            <a:r>
              <a:rPr sz="1800" dirty="0">
                <a:latin typeface="Calibri"/>
                <a:cs typeface="Calibri"/>
              </a:rPr>
              <a:t>1.5</a:t>
            </a:r>
            <a:r>
              <a:rPr sz="1800" spc="-5" dirty="0">
                <a:latin typeface="Calibri"/>
                <a:cs typeface="Calibri"/>
              </a:rPr>
              <a:t>7</a:t>
            </a:r>
            <a:r>
              <a:rPr sz="180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91455" y="3219704"/>
            <a:ext cx="395605" cy="462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0%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2000"/>
              </a:lnSpc>
            </a:pPr>
            <a:r>
              <a:rPr sz="1800" spc="-325" dirty="0">
                <a:solidFill>
                  <a:srgbClr val="001F5F"/>
                </a:solidFill>
                <a:latin typeface="Calibri"/>
                <a:cs typeface="Calibri"/>
              </a:rPr>
              <a:t>40%4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38621" y="3453891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915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88654" y="3219704"/>
            <a:ext cx="934719" cy="5086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120" dirty="0">
                <a:latin typeface="Calibri"/>
                <a:cs typeface="Calibri"/>
              </a:rPr>
              <a:t>.000.000</a:t>
            </a:r>
            <a:endParaRPr sz="1800">
              <a:latin typeface="Calibri"/>
              <a:cs typeface="Calibri"/>
            </a:endParaRPr>
          </a:p>
          <a:p>
            <a:pPr marL="7620">
              <a:lnSpc>
                <a:spcPct val="100000"/>
              </a:lnSpc>
              <a:spcBef>
                <a:spcPts val="45"/>
              </a:spcBef>
            </a:pPr>
            <a:r>
              <a:rPr sz="1800" dirty="0">
                <a:latin typeface="Calibri"/>
                <a:cs typeface="Calibri"/>
              </a:rPr>
              <a:t>3.812.500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65547" y="3670300"/>
            <a:ext cx="395605" cy="462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5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0%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2000"/>
              </a:lnSpc>
            </a:pPr>
            <a:r>
              <a:rPr sz="1800" spc="-325" dirty="0">
                <a:solidFill>
                  <a:srgbClr val="001F5F"/>
                </a:solidFill>
                <a:latin typeface="Calibri"/>
                <a:cs typeface="Calibri"/>
              </a:rPr>
              <a:t>40%4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38621" y="3903979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915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65547" y="4120388"/>
            <a:ext cx="421005" cy="462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0%</a:t>
            </a:r>
            <a:endParaRPr sz="1800">
              <a:latin typeface="Calibri"/>
              <a:cs typeface="Calibri"/>
            </a:endParaRPr>
          </a:p>
          <a:p>
            <a:pPr marL="25400">
              <a:lnSpc>
                <a:spcPts val="2000"/>
              </a:lnSpc>
            </a:pPr>
            <a:r>
              <a:rPr sz="1800" spc="-325" dirty="0">
                <a:solidFill>
                  <a:srgbClr val="001F5F"/>
                </a:solidFill>
                <a:latin typeface="Calibri"/>
                <a:cs typeface="Calibri"/>
              </a:rPr>
              <a:t>40%4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38621" y="4353940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91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65547" y="4570348"/>
            <a:ext cx="395605" cy="462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5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0%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2000"/>
              </a:lnSpc>
            </a:pPr>
            <a:r>
              <a:rPr sz="1800" spc="-325" dirty="0">
                <a:solidFill>
                  <a:srgbClr val="001F5F"/>
                </a:solidFill>
                <a:latin typeface="Calibri"/>
                <a:cs typeface="Calibri"/>
              </a:rPr>
              <a:t>70%7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38621" y="4804409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915" dirty="0">
                <a:latin typeface="Calibri"/>
                <a:cs typeface="Calibri"/>
              </a:rPr>
              <a:t>5</a:t>
            </a:r>
            <a:r>
              <a:rPr sz="180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07635" y="5020817"/>
            <a:ext cx="511175" cy="462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85">
              <a:lnSpc>
                <a:spcPts val="155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0%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2000"/>
              </a:lnSpc>
            </a:pPr>
            <a:r>
              <a:rPr sz="1800" spc="-265" dirty="0">
                <a:solidFill>
                  <a:srgbClr val="001F5F"/>
                </a:solidFill>
                <a:latin typeface="Calibri"/>
                <a:cs typeface="Calibri"/>
              </a:rPr>
              <a:t>100%1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38621" y="5254625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915" dirty="0">
                <a:latin typeface="Calibri"/>
                <a:cs typeface="Calibri"/>
              </a:rPr>
              <a:t>6</a:t>
            </a: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07635" y="5471007"/>
            <a:ext cx="511175" cy="462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00%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2000"/>
              </a:lnSpc>
            </a:pPr>
            <a:r>
              <a:rPr sz="1800" spc="-265" dirty="0">
                <a:solidFill>
                  <a:srgbClr val="001F5F"/>
                </a:solidFill>
                <a:latin typeface="Calibri"/>
                <a:cs typeface="Calibri"/>
              </a:rPr>
              <a:t>100%1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94935" y="5851042"/>
            <a:ext cx="421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00%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38621" y="5704484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915" dirty="0">
                <a:latin typeface="Calibri"/>
                <a:cs typeface="Calibri"/>
              </a:rPr>
              <a:t>7</a:t>
            </a:r>
            <a:r>
              <a:rPr sz="1800" dirty="0">
                <a:latin typeface="Calibri"/>
                <a:cs typeface="Calibri"/>
              </a:rPr>
              <a:t>7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30742" y="5704484"/>
            <a:ext cx="104140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15.</a:t>
            </a:r>
            <a:r>
              <a:rPr sz="1800" spc="-3195" dirty="0">
                <a:latin typeface="Calibri"/>
                <a:cs typeface="Calibri"/>
              </a:rPr>
              <a:t>0</a:t>
            </a:r>
            <a:r>
              <a:rPr sz="1800" dirty="0">
                <a:latin typeface="Calibri"/>
                <a:cs typeface="Calibri"/>
              </a:rPr>
              <a:t>15.</a:t>
            </a:r>
            <a:r>
              <a:rPr sz="1800" spc="-5" dirty="0">
                <a:latin typeface="Calibri"/>
                <a:cs typeface="Calibri"/>
              </a:rPr>
              <a:t>0</a:t>
            </a:r>
            <a:r>
              <a:rPr sz="1800" spc="-915" dirty="0">
                <a:latin typeface="Calibri"/>
                <a:cs typeface="Calibri"/>
              </a:rPr>
              <a:t>0</a:t>
            </a:r>
            <a:r>
              <a:rPr sz="1800" spc="-15" dirty="0">
                <a:latin typeface="Calibri"/>
                <a:cs typeface="Calibri"/>
              </a:rPr>
              <a:t>0</a:t>
            </a:r>
            <a:r>
              <a:rPr sz="1800" dirty="0">
                <a:latin typeface="Calibri"/>
                <a:cs typeface="Calibri"/>
              </a:rPr>
              <a:t>0.00</a:t>
            </a:r>
            <a:r>
              <a:rPr sz="1800" spc="-4105" dirty="0">
                <a:latin typeface="Calibri"/>
                <a:cs typeface="Calibri"/>
              </a:rPr>
              <a:t>0</a:t>
            </a:r>
            <a:r>
              <a:rPr sz="1800" dirty="0">
                <a:latin typeface="Calibri"/>
                <a:cs typeface="Calibri"/>
              </a:rPr>
              <a:t>0.000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4316857" y="1470025"/>
          <a:ext cx="7198357" cy="45468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3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1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3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1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1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16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Stru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Upah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4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50190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Rentang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413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i="1" spc="-5" dirty="0">
                          <a:latin typeface="Calibri"/>
                          <a:cs typeface="Calibri"/>
                        </a:rPr>
                        <a:t>Spread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5654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Golongan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448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Jabatan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Terkecil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2923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Tengah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181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i="1" spc="-10" dirty="0">
                          <a:latin typeface="Calibri"/>
                          <a:cs typeface="Calibri"/>
                        </a:rPr>
                        <a:t>Mid</a:t>
                      </a:r>
                      <a:r>
                        <a:rPr sz="1800" i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i="1" spc="-25" dirty="0">
                          <a:latin typeface="Calibri"/>
                          <a:cs typeface="Calibri"/>
                        </a:rPr>
                        <a:t>Point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Upah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R="762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40" dirty="0">
                          <a:latin typeface="Calibri"/>
                          <a:cs typeface="Calibri"/>
                        </a:rPr>
                        <a:t>Terbesar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61">
                <a:tc>
                  <a:txBody>
                    <a:bodyPr/>
                    <a:lstStyle/>
                    <a:p>
                      <a:pPr marL="55880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1.575.000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60">
                <a:tc>
                  <a:txBody>
                    <a:bodyPr/>
                    <a:lstStyle/>
                    <a:p>
                      <a:pPr marL="55880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3.812.500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3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961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6.050.000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088">
                <a:tc>
                  <a:txBody>
                    <a:bodyPr/>
                    <a:lstStyle/>
                    <a:p>
                      <a:pPr marL="55880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8.287.500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961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70%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10.525.000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96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100%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12.762.500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85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049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100%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15.000.000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382255"/>
            <a:ext cx="12192000" cy="5476240"/>
            <a:chOff x="0" y="1382255"/>
            <a:chExt cx="12192000" cy="5476240"/>
          </a:xfrm>
        </p:grpSpPr>
        <p:sp>
          <p:nvSpPr>
            <p:cNvPr id="3" name="object 3"/>
            <p:cNvSpPr/>
            <p:nvPr/>
          </p:nvSpPr>
          <p:spPr>
            <a:xfrm>
              <a:off x="3989832" y="1382267"/>
              <a:ext cx="7883525" cy="709930"/>
            </a:xfrm>
            <a:custGeom>
              <a:avLst/>
              <a:gdLst/>
              <a:ahLst/>
              <a:cxnLst/>
              <a:rect l="l" t="t" r="r" b="b"/>
              <a:pathLst>
                <a:path w="7883525" h="709930">
                  <a:moveTo>
                    <a:pt x="536562" y="0"/>
                  </a:moveTo>
                  <a:lnTo>
                    <a:pt x="0" y="0"/>
                  </a:lnTo>
                  <a:lnTo>
                    <a:pt x="0" y="709676"/>
                  </a:lnTo>
                  <a:lnTo>
                    <a:pt x="536562" y="709676"/>
                  </a:lnTo>
                  <a:lnTo>
                    <a:pt x="536562" y="0"/>
                  </a:lnTo>
                  <a:close/>
                </a:path>
                <a:path w="7883525" h="709930">
                  <a:moveTo>
                    <a:pt x="7883144" y="0"/>
                  </a:moveTo>
                  <a:lnTo>
                    <a:pt x="536575" y="0"/>
                  </a:lnTo>
                  <a:lnTo>
                    <a:pt x="536575" y="709676"/>
                  </a:lnTo>
                  <a:lnTo>
                    <a:pt x="7883144" y="709676"/>
                  </a:lnTo>
                  <a:lnTo>
                    <a:pt x="7883144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89832" y="2090927"/>
              <a:ext cx="7883525" cy="562610"/>
            </a:xfrm>
            <a:custGeom>
              <a:avLst/>
              <a:gdLst/>
              <a:ahLst/>
              <a:cxnLst/>
              <a:rect l="l" t="t" r="r" b="b"/>
              <a:pathLst>
                <a:path w="7883525" h="562610">
                  <a:moveTo>
                    <a:pt x="536562" y="0"/>
                  </a:moveTo>
                  <a:lnTo>
                    <a:pt x="0" y="0"/>
                  </a:lnTo>
                  <a:lnTo>
                    <a:pt x="0" y="562102"/>
                  </a:lnTo>
                  <a:lnTo>
                    <a:pt x="536562" y="562102"/>
                  </a:lnTo>
                  <a:lnTo>
                    <a:pt x="536562" y="0"/>
                  </a:lnTo>
                  <a:close/>
                </a:path>
                <a:path w="7883525" h="562610">
                  <a:moveTo>
                    <a:pt x="7883144" y="0"/>
                  </a:moveTo>
                  <a:lnTo>
                    <a:pt x="536575" y="0"/>
                  </a:lnTo>
                  <a:lnTo>
                    <a:pt x="536575" y="562102"/>
                  </a:lnTo>
                  <a:lnTo>
                    <a:pt x="7883144" y="562102"/>
                  </a:lnTo>
                  <a:lnTo>
                    <a:pt x="7883144" y="0"/>
                  </a:lnTo>
                  <a:close/>
                </a:path>
              </a:pathLst>
            </a:custGeom>
            <a:solidFill>
              <a:srgbClr val="CFD3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89832" y="2653283"/>
              <a:ext cx="7883525" cy="560705"/>
            </a:xfrm>
            <a:custGeom>
              <a:avLst/>
              <a:gdLst/>
              <a:ahLst/>
              <a:cxnLst/>
              <a:rect l="l" t="t" r="r" b="b"/>
              <a:pathLst>
                <a:path w="7883525" h="560705">
                  <a:moveTo>
                    <a:pt x="536562" y="0"/>
                  </a:moveTo>
                  <a:lnTo>
                    <a:pt x="0" y="0"/>
                  </a:lnTo>
                  <a:lnTo>
                    <a:pt x="0" y="560578"/>
                  </a:lnTo>
                  <a:lnTo>
                    <a:pt x="536562" y="560578"/>
                  </a:lnTo>
                  <a:lnTo>
                    <a:pt x="536562" y="0"/>
                  </a:lnTo>
                  <a:close/>
                </a:path>
                <a:path w="7883525" h="560705">
                  <a:moveTo>
                    <a:pt x="7883144" y="0"/>
                  </a:moveTo>
                  <a:lnTo>
                    <a:pt x="536575" y="0"/>
                  </a:lnTo>
                  <a:lnTo>
                    <a:pt x="536575" y="560578"/>
                  </a:lnTo>
                  <a:lnTo>
                    <a:pt x="7883144" y="560578"/>
                  </a:lnTo>
                  <a:lnTo>
                    <a:pt x="7883144" y="0"/>
                  </a:lnTo>
                  <a:close/>
                </a:path>
              </a:pathLst>
            </a:custGeom>
            <a:solidFill>
              <a:srgbClr val="E9E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89832" y="3214115"/>
              <a:ext cx="7883525" cy="560705"/>
            </a:xfrm>
            <a:custGeom>
              <a:avLst/>
              <a:gdLst/>
              <a:ahLst/>
              <a:cxnLst/>
              <a:rect l="l" t="t" r="r" b="b"/>
              <a:pathLst>
                <a:path w="7883525" h="560704">
                  <a:moveTo>
                    <a:pt x="536562" y="0"/>
                  </a:moveTo>
                  <a:lnTo>
                    <a:pt x="0" y="0"/>
                  </a:lnTo>
                  <a:lnTo>
                    <a:pt x="0" y="560578"/>
                  </a:lnTo>
                  <a:lnTo>
                    <a:pt x="536562" y="560578"/>
                  </a:lnTo>
                  <a:lnTo>
                    <a:pt x="536562" y="0"/>
                  </a:lnTo>
                  <a:close/>
                </a:path>
                <a:path w="7883525" h="560704">
                  <a:moveTo>
                    <a:pt x="7883144" y="0"/>
                  </a:moveTo>
                  <a:lnTo>
                    <a:pt x="536575" y="0"/>
                  </a:lnTo>
                  <a:lnTo>
                    <a:pt x="536575" y="560578"/>
                  </a:lnTo>
                  <a:lnTo>
                    <a:pt x="7883144" y="560578"/>
                  </a:lnTo>
                  <a:lnTo>
                    <a:pt x="7883144" y="0"/>
                  </a:lnTo>
                  <a:close/>
                </a:path>
              </a:pathLst>
            </a:custGeom>
            <a:solidFill>
              <a:srgbClr val="CFD3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89832" y="3774947"/>
              <a:ext cx="7883525" cy="560705"/>
            </a:xfrm>
            <a:custGeom>
              <a:avLst/>
              <a:gdLst/>
              <a:ahLst/>
              <a:cxnLst/>
              <a:rect l="l" t="t" r="r" b="b"/>
              <a:pathLst>
                <a:path w="7883525" h="560704">
                  <a:moveTo>
                    <a:pt x="536562" y="0"/>
                  </a:moveTo>
                  <a:lnTo>
                    <a:pt x="0" y="0"/>
                  </a:lnTo>
                  <a:lnTo>
                    <a:pt x="0" y="560578"/>
                  </a:lnTo>
                  <a:lnTo>
                    <a:pt x="536562" y="560578"/>
                  </a:lnTo>
                  <a:lnTo>
                    <a:pt x="536562" y="0"/>
                  </a:lnTo>
                  <a:close/>
                </a:path>
                <a:path w="7883525" h="560704">
                  <a:moveTo>
                    <a:pt x="7883144" y="0"/>
                  </a:moveTo>
                  <a:lnTo>
                    <a:pt x="536575" y="0"/>
                  </a:lnTo>
                  <a:lnTo>
                    <a:pt x="536575" y="560578"/>
                  </a:lnTo>
                  <a:lnTo>
                    <a:pt x="7883144" y="560578"/>
                  </a:lnTo>
                  <a:lnTo>
                    <a:pt x="7883144" y="0"/>
                  </a:lnTo>
                  <a:close/>
                </a:path>
              </a:pathLst>
            </a:custGeom>
            <a:solidFill>
              <a:srgbClr val="E9E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89832" y="4335779"/>
              <a:ext cx="7883525" cy="560705"/>
            </a:xfrm>
            <a:custGeom>
              <a:avLst/>
              <a:gdLst/>
              <a:ahLst/>
              <a:cxnLst/>
              <a:rect l="l" t="t" r="r" b="b"/>
              <a:pathLst>
                <a:path w="7883525" h="560704">
                  <a:moveTo>
                    <a:pt x="536562" y="0"/>
                  </a:moveTo>
                  <a:lnTo>
                    <a:pt x="0" y="0"/>
                  </a:lnTo>
                  <a:lnTo>
                    <a:pt x="0" y="560578"/>
                  </a:lnTo>
                  <a:lnTo>
                    <a:pt x="536562" y="560578"/>
                  </a:lnTo>
                  <a:lnTo>
                    <a:pt x="536562" y="0"/>
                  </a:lnTo>
                  <a:close/>
                </a:path>
                <a:path w="7883525" h="560704">
                  <a:moveTo>
                    <a:pt x="7883144" y="0"/>
                  </a:moveTo>
                  <a:lnTo>
                    <a:pt x="536575" y="0"/>
                  </a:lnTo>
                  <a:lnTo>
                    <a:pt x="536575" y="560578"/>
                  </a:lnTo>
                  <a:lnTo>
                    <a:pt x="7883144" y="560578"/>
                  </a:lnTo>
                  <a:lnTo>
                    <a:pt x="7883144" y="0"/>
                  </a:lnTo>
                  <a:close/>
                </a:path>
              </a:pathLst>
            </a:custGeom>
            <a:solidFill>
              <a:srgbClr val="CFD3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89832" y="4896611"/>
              <a:ext cx="7883525" cy="555625"/>
            </a:xfrm>
            <a:custGeom>
              <a:avLst/>
              <a:gdLst/>
              <a:ahLst/>
              <a:cxnLst/>
              <a:rect l="l" t="t" r="r" b="b"/>
              <a:pathLst>
                <a:path w="7883525" h="555625">
                  <a:moveTo>
                    <a:pt x="536562" y="0"/>
                  </a:moveTo>
                  <a:lnTo>
                    <a:pt x="0" y="0"/>
                  </a:lnTo>
                  <a:lnTo>
                    <a:pt x="0" y="555244"/>
                  </a:lnTo>
                  <a:lnTo>
                    <a:pt x="536562" y="555244"/>
                  </a:lnTo>
                  <a:lnTo>
                    <a:pt x="536562" y="0"/>
                  </a:lnTo>
                  <a:close/>
                </a:path>
                <a:path w="7883525" h="555625">
                  <a:moveTo>
                    <a:pt x="7883144" y="0"/>
                  </a:moveTo>
                  <a:lnTo>
                    <a:pt x="536575" y="0"/>
                  </a:lnTo>
                  <a:lnTo>
                    <a:pt x="536575" y="555244"/>
                  </a:lnTo>
                  <a:lnTo>
                    <a:pt x="7883144" y="555244"/>
                  </a:lnTo>
                  <a:lnTo>
                    <a:pt x="7883144" y="0"/>
                  </a:lnTo>
                  <a:close/>
                </a:path>
              </a:pathLst>
            </a:custGeom>
            <a:solidFill>
              <a:srgbClr val="E9E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9644" y="1559051"/>
              <a:ext cx="510539" cy="4282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92979" y="1444751"/>
              <a:ext cx="720851" cy="4282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56276" y="1444751"/>
              <a:ext cx="854963" cy="4282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93208" y="1673351"/>
              <a:ext cx="717803" cy="4282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89776" y="1444751"/>
              <a:ext cx="720851" cy="4282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53071" y="1444751"/>
              <a:ext cx="934212" cy="4282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06768" y="1673351"/>
              <a:ext cx="763524" cy="4282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29471" y="1444751"/>
              <a:ext cx="908303" cy="42824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82228" y="1673351"/>
              <a:ext cx="1001268" cy="42824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79964" y="1444751"/>
              <a:ext cx="1280159" cy="42824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413492" y="1673351"/>
              <a:ext cx="1214627" cy="42824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94988" y="2205227"/>
              <a:ext cx="341375" cy="40081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60620" y="2205227"/>
              <a:ext cx="982979" cy="40081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97040" y="2205227"/>
              <a:ext cx="982979" cy="40081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305800" y="2394203"/>
              <a:ext cx="1068324" cy="5791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14943" y="2182367"/>
              <a:ext cx="1046988" cy="23317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8331708" y="2191511"/>
              <a:ext cx="991869" cy="166370"/>
            </a:xfrm>
            <a:custGeom>
              <a:avLst/>
              <a:gdLst/>
              <a:ahLst/>
              <a:cxnLst/>
              <a:rect l="l" t="t" r="r" b="b"/>
              <a:pathLst>
                <a:path w="991870" h="166369">
                  <a:moveTo>
                    <a:pt x="54991" y="6604"/>
                  </a:moveTo>
                  <a:lnTo>
                    <a:pt x="52705" y="0"/>
                  </a:lnTo>
                  <a:lnTo>
                    <a:pt x="13589" y="28956"/>
                  </a:lnTo>
                  <a:lnTo>
                    <a:pt x="889" y="67818"/>
                  </a:lnTo>
                  <a:lnTo>
                    <a:pt x="0" y="83058"/>
                  </a:lnTo>
                  <a:lnTo>
                    <a:pt x="889" y="98298"/>
                  </a:lnTo>
                  <a:lnTo>
                    <a:pt x="13589" y="137160"/>
                  </a:lnTo>
                  <a:lnTo>
                    <a:pt x="52705" y="166116"/>
                  </a:lnTo>
                  <a:lnTo>
                    <a:pt x="54737" y="159385"/>
                  </a:lnTo>
                  <a:lnTo>
                    <a:pt x="45339" y="155194"/>
                  </a:lnTo>
                  <a:lnTo>
                    <a:pt x="37211" y="149352"/>
                  </a:lnTo>
                  <a:lnTo>
                    <a:pt x="17399" y="110109"/>
                  </a:lnTo>
                  <a:lnTo>
                    <a:pt x="14986" y="82169"/>
                  </a:lnTo>
                  <a:lnTo>
                    <a:pt x="15621" y="67945"/>
                  </a:lnTo>
                  <a:lnTo>
                    <a:pt x="30353" y="24003"/>
                  </a:lnTo>
                  <a:lnTo>
                    <a:pt x="54991" y="6604"/>
                  </a:lnTo>
                  <a:close/>
                </a:path>
                <a:path w="991870" h="166369">
                  <a:moveTo>
                    <a:pt x="991743" y="83058"/>
                  </a:moveTo>
                  <a:lnTo>
                    <a:pt x="990854" y="67818"/>
                  </a:lnTo>
                  <a:lnTo>
                    <a:pt x="978027" y="28956"/>
                  </a:lnTo>
                  <a:lnTo>
                    <a:pt x="950976" y="4318"/>
                  </a:lnTo>
                  <a:lnTo>
                    <a:pt x="939038" y="0"/>
                  </a:lnTo>
                  <a:lnTo>
                    <a:pt x="936625" y="6604"/>
                  </a:lnTo>
                  <a:lnTo>
                    <a:pt x="946277" y="10795"/>
                  </a:lnTo>
                  <a:lnTo>
                    <a:pt x="954405" y="16637"/>
                  </a:lnTo>
                  <a:lnTo>
                    <a:pt x="974217" y="55118"/>
                  </a:lnTo>
                  <a:lnTo>
                    <a:pt x="976630" y="82169"/>
                  </a:lnTo>
                  <a:lnTo>
                    <a:pt x="975995" y="96774"/>
                  </a:lnTo>
                  <a:lnTo>
                    <a:pt x="961390" y="141859"/>
                  </a:lnTo>
                  <a:lnTo>
                    <a:pt x="936879" y="159385"/>
                  </a:lnTo>
                  <a:lnTo>
                    <a:pt x="939038" y="166116"/>
                  </a:lnTo>
                  <a:lnTo>
                    <a:pt x="978154" y="137160"/>
                  </a:lnTo>
                  <a:lnTo>
                    <a:pt x="990854" y="98298"/>
                  </a:lnTo>
                  <a:lnTo>
                    <a:pt x="991743" y="830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321040" y="2165603"/>
              <a:ext cx="510540" cy="25755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740140" y="2243327"/>
              <a:ext cx="236220" cy="14630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883395" y="2165603"/>
              <a:ext cx="477011" cy="25755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601456" y="2420111"/>
              <a:ext cx="477011" cy="25755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317735" y="2327147"/>
              <a:ext cx="272796" cy="21945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468611" y="2298191"/>
              <a:ext cx="632459" cy="27279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472928" y="2394203"/>
              <a:ext cx="1068324" cy="5791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482071" y="2183891"/>
              <a:ext cx="1045464" cy="23164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0497312" y="2193035"/>
              <a:ext cx="991869" cy="164465"/>
            </a:xfrm>
            <a:custGeom>
              <a:avLst/>
              <a:gdLst/>
              <a:ahLst/>
              <a:cxnLst/>
              <a:rect l="l" t="t" r="r" b="b"/>
              <a:pathLst>
                <a:path w="991870" h="164464">
                  <a:moveTo>
                    <a:pt x="54991" y="6731"/>
                  </a:moveTo>
                  <a:lnTo>
                    <a:pt x="52705" y="0"/>
                  </a:lnTo>
                  <a:lnTo>
                    <a:pt x="13589" y="28702"/>
                  </a:lnTo>
                  <a:lnTo>
                    <a:pt x="889" y="67056"/>
                  </a:lnTo>
                  <a:lnTo>
                    <a:pt x="0" y="82169"/>
                  </a:lnTo>
                  <a:lnTo>
                    <a:pt x="889" y="97155"/>
                  </a:lnTo>
                  <a:lnTo>
                    <a:pt x="13589" y="135382"/>
                  </a:lnTo>
                  <a:lnTo>
                    <a:pt x="52705" y="164084"/>
                  </a:lnTo>
                  <a:lnTo>
                    <a:pt x="54737" y="157353"/>
                  </a:lnTo>
                  <a:lnTo>
                    <a:pt x="45339" y="153289"/>
                  </a:lnTo>
                  <a:lnTo>
                    <a:pt x="37211" y="147447"/>
                  </a:lnTo>
                  <a:lnTo>
                    <a:pt x="17526" y="108839"/>
                  </a:lnTo>
                  <a:lnTo>
                    <a:pt x="15113" y="81280"/>
                  </a:lnTo>
                  <a:lnTo>
                    <a:pt x="15748" y="67183"/>
                  </a:lnTo>
                  <a:lnTo>
                    <a:pt x="30353" y="23749"/>
                  </a:lnTo>
                  <a:lnTo>
                    <a:pt x="54991" y="6731"/>
                  </a:lnTo>
                  <a:close/>
                </a:path>
                <a:path w="991870" h="164464">
                  <a:moveTo>
                    <a:pt x="991743" y="82169"/>
                  </a:moveTo>
                  <a:lnTo>
                    <a:pt x="990854" y="67056"/>
                  </a:lnTo>
                  <a:lnTo>
                    <a:pt x="978154" y="28702"/>
                  </a:lnTo>
                  <a:lnTo>
                    <a:pt x="951103" y="4318"/>
                  </a:lnTo>
                  <a:lnTo>
                    <a:pt x="939038" y="0"/>
                  </a:lnTo>
                  <a:lnTo>
                    <a:pt x="936752" y="6731"/>
                  </a:lnTo>
                  <a:lnTo>
                    <a:pt x="946277" y="10795"/>
                  </a:lnTo>
                  <a:lnTo>
                    <a:pt x="954532" y="16510"/>
                  </a:lnTo>
                  <a:lnTo>
                    <a:pt x="974217" y="54483"/>
                  </a:lnTo>
                  <a:lnTo>
                    <a:pt x="976630" y="81280"/>
                  </a:lnTo>
                  <a:lnTo>
                    <a:pt x="975995" y="95631"/>
                  </a:lnTo>
                  <a:lnTo>
                    <a:pt x="961390" y="140081"/>
                  </a:lnTo>
                  <a:lnTo>
                    <a:pt x="937006" y="157353"/>
                  </a:lnTo>
                  <a:lnTo>
                    <a:pt x="939038" y="164084"/>
                  </a:lnTo>
                  <a:lnTo>
                    <a:pt x="978154" y="135382"/>
                  </a:lnTo>
                  <a:lnTo>
                    <a:pt x="990854" y="97155"/>
                  </a:lnTo>
                  <a:lnTo>
                    <a:pt x="991743" y="821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488168" y="2167127"/>
              <a:ext cx="510540" cy="25603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879835" y="2179319"/>
              <a:ext cx="291083" cy="24231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050523" y="2167127"/>
              <a:ext cx="477012" cy="25603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873740" y="2420111"/>
              <a:ext cx="266700" cy="25603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094988" y="2766059"/>
              <a:ext cx="341375" cy="40081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960620" y="2766059"/>
              <a:ext cx="982979" cy="40081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420611" y="2843783"/>
              <a:ext cx="458723" cy="23774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781800" y="2868167"/>
              <a:ext cx="254507" cy="20116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013447" y="2860547"/>
              <a:ext cx="1028700" cy="19202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7021068" y="2866643"/>
              <a:ext cx="999490" cy="166370"/>
            </a:xfrm>
            <a:custGeom>
              <a:avLst/>
              <a:gdLst/>
              <a:ahLst/>
              <a:cxnLst/>
              <a:rect l="l" t="t" r="r" b="b"/>
              <a:pathLst>
                <a:path w="999490" h="166369">
                  <a:moveTo>
                    <a:pt x="55118" y="6731"/>
                  </a:moveTo>
                  <a:lnTo>
                    <a:pt x="52705" y="0"/>
                  </a:lnTo>
                  <a:lnTo>
                    <a:pt x="13716" y="29083"/>
                  </a:lnTo>
                  <a:lnTo>
                    <a:pt x="889" y="67818"/>
                  </a:lnTo>
                  <a:lnTo>
                    <a:pt x="0" y="83058"/>
                  </a:lnTo>
                  <a:lnTo>
                    <a:pt x="889" y="98425"/>
                  </a:lnTo>
                  <a:lnTo>
                    <a:pt x="13589" y="137160"/>
                  </a:lnTo>
                  <a:lnTo>
                    <a:pt x="52705" y="166116"/>
                  </a:lnTo>
                  <a:lnTo>
                    <a:pt x="54864" y="159385"/>
                  </a:lnTo>
                  <a:lnTo>
                    <a:pt x="45339" y="155194"/>
                  </a:lnTo>
                  <a:lnTo>
                    <a:pt x="37211" y="149352"/>
                  </a:lnTo>
                  <a:lnTo>
                    <a:pt x="17526" y="110109"/>
                  </a:lnTo>
                  <a:lnTo>
                    <a:pt x="15113" y="82296"/>
                  </a:lnTo>
                  <a:lnTo>
                    <a:pt x="15748" y="68072"/>
                  </a:lnTo>
                  <a:lnTo>
                    <a:pt x="30480" y="24003"/>
                  </a:lnTo>
                  <a:lnTo>
                    <a:pt x="55118" y="6731"/>
                  </a:lnTo>
                  <a:close/>
                </a:path>
                <a:path w="999490" h="166369">
                  <a:moveTo>
                    <a:pt x="999363" y="83058"/>
                  </a:moveTo>
                  <a:lnTo>
                    <a:pt x="998474" y="67818"/>
                  </a:lnTo>
                  <a:lnTo>
                    <a:pt x="985774" y="29083"/>
                  </a:lnTo>
                  <a:lnTo>
                    <a:pt x="958723" y="4318"/>
                  </a:lnTo>
                  <a:lnTo>
                    <a:pt x="946785" y="0"/>
                  </a:lnTo>
                  <a:lnTo>
                    <a:pt x="944372" y="6731"/>
                  </a:lnTo>
                  <a:lnTo>
                    <a:pt x="953897" y="10922"/>
                  </a:lnTo>
                  <a:lnTo>
                    <a:pt x="962152" y="16637"/>
                  </a:lnTo>
                  <a:lnTo>
                    <a:pt x="981964" y="55118"/>
                  </a:lnTo>
                  <a:lnTo>
                    <a:pt x="984377" y="82296"/>
                  </a:lnTo>
                  <a:lnTo>
                    <a:pt x="983742" y="96901"/>
                  </a:lnTo>
                  <a:lnTo>
                    <a:pt x="969010" y="141859"/>
                  </a:lnTo>
                  <a:lnTo>
                    <a:pt x="944626" y="159385"/>
                  </a:lnTo>
                  <a:lnTo>
                    <a:pt x="946785" y="166116"/>
                  </a:lnTo>
                  <a:lnTo>
                    <a:pt x="985774" y="137160"/>
                  </a:lnTo>
                  <a:lnTo>
                    <a:pt x="998474" y="98425"/>
                  </a:lnTo>
                  <a:lnTo>
                    <a:pt x="999363" y="830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992111" y="2827019"/>
              <a:ext cx="758951" cy="31242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627619" y="2855975"/>
              <a:ext cx="272796" cy="22402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796783" y="2842259"/>
              <a:ext cx="248411" cy="23774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691371" y="2766059"/>
              <a:ext cx="982979" cy="40081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210800" y="2956559"/>
              <a:ext cx="1595627" cy="57912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0218419" y="2964220"/>
              <a:ext cx="1550035" cy="13335"/>
            </a:xfrm>
            <a:custGeom>
              <a:avLst/>
              <a:gdLst/>
              <a:ahLst/>
              <a:cxnLst/>
              <a:rect l="l" t="t" r="r" b="b"/>
              <a:pathLst>
                <a:path w="1550034" h="13335">
                  <a:moveTo>
                    <a:pt x="1549527" y="0"/>
                  </a:moveTo>
                  <a:lnTo>
                    <a:pt x="0" y="0"/>
                  </a:lnTo>
                  <a:lnTo>
                    <a:pt x="0" y="13167"/>
                  </a:lnTo>
                  <a:lnTo>
                    <a:pt x="1549527" y="13167"/>
                  </a:lnTo>
                  <a:lnTo>
                    <a:pt x="15495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149840" y="2727959"/>
              <a:ext cx="477011" cy="25603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511028" y="2752343"/>
              <a:ext cx="272796" cy="21945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0742676" y="2744723"/>
              <a:ext cx="1048512" cy="210312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0751820" y="2753867"/>
              <a:ext cx="1001394" cy="165735"/>
            </a:xfrm>
            <a:custGeom>
              <a:avLst/>
              <a:gdLst/>
              <a:ahLst/>
              <a:cxnLst/>
              <a:rect l="l" t="t" r="r" b="b"/>
              <a:pathLst>
                <a:path w="1001395" h="165735">
                  <a:moveTo>
                    <a:pt x="55118" y="6731"/>
                  </a:moveTo>
                  <a:lnTo>
                    <a:pt x="52705" y="0"/>
                  </a:lnTo>
                  <a:lnTo>
                    <a:pt x="13716" y="29083"/>
                  </a:lnTo>
                  <a:lnTo>
                    <a:pt x="889" y="67691"/>
                  </a:lnTo>
                  <a:lnTo>
                    <a:pt x="0" y="82804"/>
                  </a:lnTo>
                  <a:lnTo>
                    <a:pt x="889" y="98044"/>
                  </a:lnTo>
                  <a:lnTo>
                    <a:pt x="13589" y="136525"/>
                  </a:lnTo>
                  <a:lnTo>
                    <a:pt x="52705" y="165608"/>
                  </a:lnTo>
                  <a:lnTo>
                    <a:pt x="54864" y="158877"/>
                  </a:lnTo>
                  <a:lnTo>
                    <a:pt x="45466" y="154686"/>
                  </a:lnTo>
                  <a:lnTo>
                    <a:pt x="37338" y="148844"/>
                  </a:lnTo>
                  <a:lnTo>
                    <a:pt x="17526" y="109855"/>
                  </a:lnTo>
                  <a:lnTo>
                    <a:pt x="15113" y="81915"/>
                  </a:lnTo>
                  <a:lnTo>
                    <a:pt x="15748" y="67818"/>
                  </a:lnTo>
                  <a:lnTo>
                    <a:pt x="30480" y="24003"/>
                  </a:lnTo>
                  <a:lnTo>
                    <a:pt x="55118" y="6731"/>
                  </a:lnTo>
                  <a:close/>
                </a:path>
                <a:path w="1001395" h="165735">
                  <a:moveTo>
                    <a:pt x="1001141" y="82804"/>
                  </a:moveTo>
                  <a:lnTo>
                    <a:pt x="1000252" y="67691"/>
                  </a:lnTo>
                  <a:lnTo>
                    <a:pt x="987552" y="29083"/>
                  </a:lnTo>
                  <a:lnTo>
                    <a:pt x="960501" y="4318"/>
                  </a:lnTo>
                  <a:lnTo>
                    <a:pt x="948563" y="0"/>
                  </a:lnTo>
                  <a:lnTo>
                    <a:pt x="946150" y="6731"/>
                  </a:lnTo>
                  <a:lnTo>
                    <a:pt x="955675" y="10922"/>
                  </a:lnTo>
                  <a:lnTo>
                    <a:pt x="963930" y="16637"/>
                  </a:lnTo>
                  <a:lnTo>
                    <a:pt x="983742" y="54991"/>
                  </a:lnTo>
                  <a:lnTo>
                    <a:pt x="986155" y="81915"/>
                  </a:lnTo>
                  <a:lnTo>
                    <a:pt x="985520" y="96520"/>
                  </a:lnTo>
                  <a:lnTo>
                    <a:pt x="970788" y="141351"/>
                  </a:lnTo>
                  <a:lnTo>
                    <a:pt x="946404" y="158877"/>
                  </a:lnTo>
                  <a:lnTo>
                    <a:pt x="948563" y="165608"/>
                  </a:lnTo>
                  <a:lnTo>
                    <a:pt x="987552" y="136525"/>
                  </a:lnTo>
                  <a:lnTo>
                    <a:pt x="1000252" y="98044"/>
                  </a:lnTo>
                  <a:lnTo>
                    <a:pt x="1001141" y="828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0719816" y="2711195"/>
              <a:ext cx="778764" cy="33223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1356847" y="2740151"/>
              <a:ext cx="291083" cy="24383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1526011" y="2726436"/>
              <a:ext cx="266700" cy="25603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873740" y="2980943"/>
              <a:ext cx="266700" cy="25603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094988" y="3328415"/>
              <a:ext cx="341375" cy="40081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960620" y="3328415"/>
              <a:ext cx="982979" cy="40081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624828" y="3421380"/>
              <a:ext cx="765048" cy="192023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6632448" y="3427475"/>
              <a:ext cx="737870" cy="166370"/>
            </a:xfrm>
            <a:custGeom>
              <a:avLst/>
              <a:gdLst/>
              <a:ahLst/>
              <a:cxnLst/>
              <a:rect l="l" t="t" r="r" b="b"/>
              <a:pathLst>
                <a:path w="737870" h="166370">
                  <a:moveTo>
                    <a:pt x="55118" y="6731"/>
                  </a:moveTo>
                  <a:lnTo>
                    <a:pt x="52705" y="0"/>
                  </a:lnTo>
                  <a:lnTo>
                    <a:pt x="13716" y="29083"/>
                  </a:lnTo>
                  <a:lnTo>
                    <a:pt x="876" y="67818"/>
                  </a:lnTo>
                  <a:lnTo>
                    <a:pt x="0" y="83058"/>
                  </a:lnTo>
                  <a:lnTo>
                    <a:pt x="876" y="98425"/>
                  </a:lnTo>
                  <a:lnTo>
                    <a:pt x="13576" y="137160"/>
                  </a:lnTo>
                  <a:lnTo>
                    <a:pt x="52705" y="166116"/>
                  </a:lnTo>
                  <a:lnTo>
                    <a:pt x="54864" y="159385"/>
                  </a:lnTo>
                  <a:lnTo>
                    <a:pt x="45339" y="155206"/>
                  </a:lnTo>
                  <a:lnTo>
                    <a:pt x="37211" y="149352"/>
                  </a:lnTo>
                  <a:lnTo>
                    <a:pt x="17526" y="110109"/>
                  </a:lnTo>
                  <a:lnTo>
                    <a:pt x="15100" y="82296"/>
                  </a:lnTo>
                  <a:lnTo>
                    <a:pt x="15748" y="68072"/>
                  </a:lnTo>
                  <a:lnTo>
                    <a:pt x="30480" y="24003"/>
                  </a:lnTo>
                  <a:lnTo>
                    <a:pt x="55118" y="6731"/>
                  </a:lnTo>
                  <a:close/>
                </a:path>
                <a:path w="737870" h="166370">
                  <a:moveTo>
                    <a:pt x="737362" y="83058"/>
                  </a:moveTo>
                  <a:lnTo>
                    <a:pt x="736473" y="67818"/>
                  </a:lnTo>
                  <a:lnTo>
                    <a:pt x="723773" y="29083"/>
                  </a:lnTo>
                  <a:lnTo>
                    <a:pt x="696722" y="4318"/>
                  </a:lnTo>
                  <a:lnTo>
                    <a:pt x="684784" y="0"/>
                  </a:lnTo>
                  <a:lnTo>
                    <a:pt x="682371" y="6731"/>
                  </a:lnTo>
                  <a:lnTo>
                    <a:pt x="691896" y="10922"/>
                  </a:lnTo>
                  <a:lnTo>
                    <a:pt x="700151" y="16637"/>
                  </a:lnTo>
                  <a:lnTo>
                    <a:pt x="719963" y="55118"/>
                  </a:lnTo>
                  <a:lnTo>
                    <a:pt x="722376" y="82296"/>
                  </a:lnTo>
                  <a:lnTo>
                    <a:pt x="721741" y="96901"/>
                  </a:lnTo>
                  <a:lnTo>
                    <a:pt x="707009" y="141859"/>
                  </a:lnTo>
                  <a:lnTo>
                    <a:pt x="682625" y="159385"/>
                  </a:lnTo>
                  <a:lnTo>
                    <a:pt x="684784" y="166116"/>
                  </a:lnTo>
                  <a:lnTo>
                    <a:pt x="723773" y="137160"/>
                  </a:lnTo>
                  <a:lnTo>
                    <a:pt x="736473" y="98425"/>
                  </a:lnTo>
                  <a:lnTo>
                    <a:pt x="737362" y="830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624828" y="3403091"/>
              <a:ext cx="248411" cy="23774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772656" y="3428999"/>
              <a:ext cx="254507" cy="201168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925056" y="3396996"/>
              <a:ext cx="464820" cy="24841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386828" y="3480815"/>
              <a:ext cx="217931" cy="12954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530083" y="3404615"/>
              <a:ext cx="458724" cy="23774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500871" y="3515868"/>
              <a:ext cx="1338072" cy="57912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8510016" y="3524992"/>
              <a:ext cx="1290955" cy="12065"/>
            </a:xfrm>
            <a:custGeom>
              <a:avLst/>
              <a:gdLst/>
              <a:ahLst/>
              <a:cxnLst/>
              <a:rect l="l" t="t" r="r" b="b"/>
              <a:pathLst>
                <a:path w="1290954" h="12064">
                  <a:moveTo>
                    <a:pt x="1290701" y="0"/>
                  </a:moveTo>
                  <a:lnTo>
                    <a:pt x="0" y="0"/>
                  </a:lnTo>
                  <a:lnTo>
                    <a:pt x="0" y="11703"/>
                  </a:lnTo>
                  <a:lnTo>
                    <a:pt x="1290701" y="11703"/>
                  </a:lnTo>
                  <a:lnTo>
                    <a:pt x="12907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8441435" y="3287268"/>
              <a:ext cx="266700" cy="256032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8590788" y="3313175"/>
              <a:ext cx="272796" cy="219456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8822435" y="3305555"/>
              <a:ext cx="1002792" cy="210312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8831580" y="3314699"/>
              <a:ext cx="956944" cy="165100"/>
            </a:xfrm>
            <a:custGeom>
              <a:avLst/>
              <a:gdLst/>
              <a:ahLst/>
              <a:cxnLst/>
              <a:rect l="l" t="t" r="r" b="b"/>
              <a:pathLst>
                <a:path w="956945" h="165100">
                  <a:moveTo>
                    <a:pt x="54991" y="6604"/>
                  </a:moveTo>
                  <a:lnTo>
                    <a:pt x="52578" y="0"/>
                  </a:lnTo>
                  <a:lnTo>
                    <a:pt x="13589" y="28702"/>
                  </a:lnTo>
                  <a:lnTo>
                    <a:pt x="889" y="67183"/>
                  </a:lnTo>
                  <a:lnTo>
                    <a:pt x="0" y="82296"/>
                  </a:lnTo>
                  <a:lnTo>
                    <a:pt x="889" y="97409"/>
                  </a:lnTo>
                  <a:lnTo>
                    <a:pt x="13589" y="135890"/>
                  </a:lnTo>
                  <a:lnTo>
                    <a:pt x="52578" y="164592"/>
                  </a:lnTo>
                  <a:lnTo>
                    <a:pt x="54737" y="157861"/>
                  </a:lnTo>
                  <a:lnTo>
                    <a:pt x="45339" y="153797"/>
                  </a:lnTo>
                  <a:lnTo>
                    <a:pt x="37211" y="147955"/>
                  </a:lnTo>
                  <a:lnTo>
                    <a:pt x="17399" y="109093"/>
                  </a:lnTo>
                  <a:lnTo>
                    <a:pt x="14986" y="81407"/>
                  </a:lnTo>
                  <a:lnTo>
                    <a:pt x="15621" y="67437"/>
                  </a:lnTo>
                  <a:lnTo>
                    <a:pt x="30353" y="23749"/>
                  </a:lnTo>
                  <a:lnTo>
                    <a:pt x="54991" y="6604"/>
                  </a:lnTo>
                  <a:close/>
                </a:path>
                <a:path w="956945" h="165100">
                  <a:moveTo>
                    <a:pt x="956564" y="82296"/>
                  </a:moveTo>
                  <a:lnTo>
                    <a:pt x="955675" y="67183"/>
                  </a:lnTo>
                  <a:lnTo>
                    <a:pt x="942848" y="28702"/>
                  </a:lnTo>
                  <a:lnTo>
                    <a:pt x="915797" y="4318"/>
                  </a:lnTo>
                  <a:lnTo>
                    <a:pt x="903859" y="0"/>
                  </a:lnTo>
                  <a:lnTo>
                    <a:pt x="901446" y="6604"/>
                  </a:lnTo>
                  <a:lnTo>
                    <a:pt x="911098" y="10795"/>
                  </a:lnTo>
                  <a:lnTo>
                    <a:pt x="919353" y="16510"/>
                  </a:lnTo>
                  <a:lnTo>
                    <a:pt x="939038" y="54610"/>
                  </a:lnTo>
                  <a:lnTo>
                    <a:pt x="941451" y="81407"/>
                  </a:lnTo>
                  <a:lnTo>
                    <a:pt x="940816" y="95885"/>
                  </a:lnTo>
                  <a:lnTo>
                    <a:pt x="926211" y="140589"/>
                  </a:lnTo>
                  <a:lnTo>
                    <a:pt x="901700" y="157861"/>
                  </a:lnTo>
                  <a:lnTo>
                    <a:pt x="903859" y="164592"/>
                  </a:lnTo>
                  <a:lnTo>
                    <a:pt x="942975" y="135890"/>
                  </a:lnTo>
                  <a:lnTo>
                    <a:pt x="955675" y="97409"/>
                  </a:lnTo>
                  <a:lnTo>
                    <a:pt x="956564" y="822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817864" y="3281171"/>
              <a:ext cx="483107" cy="266700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204959" y="3364991"/>
              <a:ext cx="236220" cy="146303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348216" y="3288791"/>
              <a:ext cx="477012" cy="256032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8930640" y="3543299"/>
              <a:ext cx="478535" cy="256031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0529316" y="3328415"/>
              <a:ext cx="982979" cy="400812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094988" y="3889247"/>
              <a:ext cx="341375" cy="400812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972811" y="4050791"/>
              <a:ext cx="934212" cy="60960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4981955" y="4059977"/>
              <a:ext cx="883919" cy="13335"/>
            </a:xfrm>
            <a:custGeom>
              <a:avLst/>
              <a:gdLst/>
              <a:ahLst/>
              <a:cxnLst/>
              <a:rect l="l" t="t" r="r" b="b"/>
              <a:pathLst>
                <a:path w="883920" h="13335">
                  <a:moveTo>
                    <a:pt x="883920" y="0"/>
                  </a:moveTo>
                  <a:lnTo>
                    <a:pt x="0" y="0"/>
                  </a:lnTo>
                  <a:lnTo>
                    <a:pt x="0" y="13166"/>
                  </a:lnTo>
                  <a:lnTo>
                    <a:pt x="883920" y="13166"/>
                  </a:lnTo>
                  <a:lnTo>
                    <a:pt x="8839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178552" y="3822191"/>
              <a:ext cx="515112" cy="259080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4890515" y="4059936"/>
              <a:ext cx="781812" cy="333756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5529071" y="4088891"/>
              <a:ext cx="295655" cy="246887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696711" y="4075175"/>
              <a:ext cx="268224" cy="25908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797040" y="3889247"/>
              <a:ext cx="982979" cy="400812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8691371" y="3889247"/>
              <a:ext cx="982979" cy="400812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0189464" y="4058411"/>
              <a:ext cx="1636776" cy="62483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10200131" y="4069060"/>
              <a:ext cx="1586230" cy="12065"/>
            </a:xfrm>
            <a:custGeom>
              <a:avLst/>
              <a:gdLst/>
              <a:ahLst/>
              <a:cxnLst/>
              <a:rect l="l" t="t" r="r" b="b"/>
              <a:pathLst>
                <a:path w="1586229" h="12064">
                  <a:moveTo>
                    <a:pt x="1586102" y="0"/>
                  </a:moveTo>
                  <a:lnTo>
                    <a:pt x="0" y="0"/>
                  </a:lnTo>
                  <a:lnTo>
                    <a:pt x="0" y="11703"/>
                  </a:lnTo>
                  <a:lnTo>
                    <a:pt x="1586102" y="11703"/>
                  </a:lnTo>
                  <a:lnTo>
                    <a:pt x="15861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0151364" y="3831336"/>
              <a:ext cx="493775" cy="259080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0530840" y="3855719"/>
              <a:ext cx="277368" cy="222504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0762488" y="3848099"/>
              <a:ext cx="1050036" cy="213360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10771632" y="3857243"/>
              <a:ext cx="999490" cy="165735"/>
            </a:xfrm>
            <a:custGeom>
              <a:avLst/>
              <a:gdLst/>
              <a:ahLst/>
              <a:cxnLst/>
              <a:rect l="l" t="t" r="r" b="b"/>
              <a:pathLst>
                <a:path w="999490" h="165735">
                  <a:moveTo>
                    <a:pt x="55118" y="6731"/>
                  </a:moveTo>
                  <a:lnTo>
                    <a:pt x="52705" y="0"/>
                  </a:lnTo>
                  <a:lnTo>
                    <a:pt x="13716" y="29083"/>
                  </a:lnTo>
                  <a:lnTo>
                    <a:pt x="889" y="67691"/>
                  </a:lnTo>
                  <a:lnTo>
                    <a:pt x="0" y="82804"/>
                  </a:lnTo>
                  <a:lnTo>
                    <a:pt x="889" y="98044"/>
                  </a:lnTo>
                  <a:lnTo>
                    <a:pt x="13589" y="136525"/>
                  </a:lnTo>
                  <a:lnTo>
                    <a:pt x="52705" y="165608"/>
                  </a:lnTo>
                  <a:lnTo>
                    <a:pt x="54864" y="158877"/>
                  </a:lnTo>
                  <a:lnTo>
                    <a:pt x="45466" y="154686"/>
                  </a:lnTo>
                  <a:lnTo>
                    <a:pt x="37338" y="148844"/>
                  </a:lnTo>
                  <a:lnTo>
                    <a:pt x="17526" y="109855"/>
                  </a:lnTo>
                  <a:lnTo>
                    <a:pt x="15113" y="81915"/>
                  </a:lnTo>
                  <a:lnTo>
                    <a:pt x="15748" y="67818"/>
                  </a:lnTo>
                  <a:lnTo>
                    <a:pt x="30480" y="24003"/>
                  </a:lnTo>
                  <a:lnTo>
                    <a:pt x="55118" y="6731"/>
                  </a:lnTo>
                  <a:close/>
                </a:path>
                <a:path w="999490" h="165735">
                  <a:moveTo>
                    <a:pt x="999363" y="82804"/>
                  </a:moveTo>
                  <a:lnTo>
                    <a:pt x="998474" y="67691"/>
                  </a:lnTo>
                  <a:lnTo>
                    <a:pt x="985774" y="29083"/>
                  </a:lnTo>
                  <a:lnTo>
                    <a:pt x="958723" y="4318"/>
                  </a:lnTo>
                  <a:lnTo>
                    <a:pt x="946785" y="0"/>
                  </a:lnTo>
                  <a:lnTo>
                    <a:pt x="944372" y="6731"/>
                  </a:lnTo>
                  <a:lnTo>
                    <a:pt x="953897" y="10922"/>
                  </a:lnTo>
                  <a:lnTo>
                    <a:pt x="962152" y="16637"/>
                  </a:lnTo>
                  <a:lnTo>
                    <a:pt x="981964" y="54991"/>
                  </a:lnTo>
                  <a:lnTo>
                    <a:pt x="984377" y="81915"/>
                  </a:lnTo>
                  <a:lnTo>
                    <a:pt x="983742" y="96520"/>
                  </a:lnTo>
                  <a:lnTo>
                    <a:pt x="969010" y="141351"/>
                  </a:lnTo>
                  <a:lnTo>
                    <a:pt x="944626" y="158877"/>
                  </a:lnTo>
                  <a:lnTo>
                    <a:pt x="946785" y="165608"/>
                  </a:lnTo>
                  <a:lnTo>
                    <a:pt x="985774" y="136525"/>
                  </a:lnTo>
                  <a:lnTo>
                    <a:pt x="998474" y="98044"/>
                  </a:lnTo>
                  <a:lnTo>
                    <a:pt x="999363" y="828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0739628" y="3814571"/>
              <a:ext cx="780287" cy="333756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1375135" y="3843527"/>
              <a:ext cx="295655" cy="245363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1544300" y="3829811"/>
              <a:ext cx="268224" cy="259080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0254995" y="4084319"/>
              <a:ext cx="268224" cy="259080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0404347" y="4110227"/>
              <a:ext cx="275844" cy="222504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0635995" y="4102608"/>
              <a:ext cx="1051559" cy="213360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10645140" y="4111751"/>
              <a:ext cx="1001394" cy="165735"/>
            </a:xfrm>
            <a:custGeom>
              <a:avLst/>
              <a:gdLst/>
              <a:ahLst/>
              <a:cxnLst/>
              <a:rect l="l" t="t" r="r" b="b"/>
              <a:pathLst>
                <a:path w="1001395" h="165735">
                  <a:moveTo>
                    <a:pt x="55118" y="6731"/>
                  </a:moveTo>
                  <a:lnTo>
                    <a:pt x="52705" y="0"/>
                  </a:lnTo>
                  <a:lnTo>
                    <a:pt x="13716" y="29083"/>
                  </a:lnTo>
                  <a:lnTo>
                    <a:pt x="889" y="67691"/>
                  </a:lnTo>
                  <a:lnTo>
                    <a:pt x="0" y="82804"/>
                  </a:lnTo>
                  <a:lnTo>
                    <a:pt x="889" y="98044"/>
                  </a:lnTo>
                  <a:lnTo>
                    <a:pt x="13589" y="136525"/>
                  </a:lnTo>
                  <a:lnTo>
                    <a:pt x="52705" y="165608"/>
                  </a:lnTo>
                  <a:lnTo>
                    <a:pt x="54864" y="158877"/>
                  </a:lnTo>
                  <a:lnTo>
                    <a:pt x="45466" y="154686"/>
                  </a:lnTo>
                  <a:lnTo>
                    <a:pt x="37338" y="148844"/>
                  </a:lnTo>
                  <a:lnTo>
                    <a:pt x="17526" y="109855"/>
                  </a:lnTo>
                  <a:lnTo>
                    <a:pt x="15113" y="81915"/>
                  </a:lnTo>
                  <a:lnTo>
                    <a:pt x="15748" y="67818"/>
                  </a:lnTo>
                  <a:lnTo>
                    <a:pt x="30480" y="24003"/>
                  </a:lnTo>
                  <a:lnTo>
                    <a:pt x="55118" y="6731"/>
                  </a:lnTo>
                  <a:close/>
                </a:path>
                <a:path w="1001395" h="165735">
                  <a:moveTo>
                    <a:pt x="1001141" y="82804"/>
                  </a:moveTo>
                  <a:lnTo>
                    <a:pt x="1000252" y="67691"/>
                  </a:lnTo>
                  <a:lnTo>
                    <a:pt x="987552" y="29083"/>
                  </a:lnTo>
                  <a:lnTo>
                    <a:pt x="960501" y="4318"/>
                  </a:lnTo>
                  <a:lnTo>
                    <a:pt x="948563" y="0"/>
                  </a:lnTo>
                  <a:lnTo>
                    <a:pt x="946150" y="6731"/>
                  </a:lnTo>
                  <a:lnTo>
                    <a:pt x="955675" y="10922"/>
                  </a:lnTo>
                  <a:lnTo>
                    <a:pt x="963930" y="16637"/>
                  </a:lnTo>
                  <a:lnTo>
                    <a:pt x="983742" y="54991"/>
                  </a:lnTo>
                  <a:lnTo>
                    <a:pt x="986155" y="81915"/>
                  </a:lnTo>
                  <a:lnTo>
                    <a:pt x="985520" y="96520"/>
                  </a:lnTo>
                  <a:lnTo>
                    <a:pt x="970788" y="141351"/>
                  </a:lnTo>
                  <a:lnTo>
                    <a:pt x="946404" y="158877"/>
                  </a:lnTo>
                  <a:lnTo>
                    <a:pt x="948563" y="165608"/>
                  </a:lnTo>
                  <a:lnTo>
                    <a:pt x="987552" y="136525"/>
                  </a:lnTo>
                  <a:lnTo>
                    <a:pt x="1000252" y="98044"/>
                  </a:lnTo>
                  <a:lnTo>
                    <a:pt x="1001141" y="828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0613135" y="4069080"/>
              <a:ext cx="781812" cy="333756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1248643" y="4098036"/>
              <a:ext cx="295655" cy="245363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1419331" y="4084319"/>
              <a:ext cx="268224" cy="259080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4094988" y="4450080"/>
              <a:ext cx="341375" cy="400812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4768596" y="4543043"/>
              <a:ext cx="766572" cy="193548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4776216" y="4550663"/>
              <a:ext cx="737870" cy="165100"/>
            </a:xfrm>
            <a:custGeom>
              <a:avLst/>
              <a:gdLst/>
              <a:ahLst/>
              <a:cxnLst/>
              <a:rect l="l" t="t" r="r" b="b"/>
              <a:pathLst>
                <a:path w="737870" h="165100">
                  <a:moveTo>
                    <a:pt x="54991" y="6731"/>
                  </a:moveTo>
                  <a:lnTo>
                    <a:pt x="52578" y="0"/>
                  </a:lnTo>
                  <a:lnTo>
                    <a:pt x="13589" y="28829"/>
                  </a:lnTo>
                  <a:lnTo>
                    <a:pt x="889" y="67183"/>
                  </a:lnTo>
                  <a:lnTo>
                    <a:pt x="0" y="82296"/>
                  </a:lnTo>
                  <a:lnTo>
                    <a:pt x="889" y="97409"/>
                  </a:lnTo>
                  <a:lnTo>
                    <a:pt x="13589" y="135890"/>
                  </a:lnTo>
                  <a:lnTo>
                    <a:pt x="52578" y="164592"/>
                  </a:lnTo>
                  <a:lnTo>
                    <a:pt x="54737" y="157988"/>
                  </a:lnTo>
                  <a:lnTo>
                    <a:pt x="45339" y="153797"/>
                  </a:lnTo>
                  <a:lnTo>
                    <a:pt x="37211" y="147955"/>
                  </a:lnTo>
                  <a:lnTo>
                    <a:pt x="17399" y="109220"/>
                  </a:lnTo>
                  <a:lnTo>
                    <a:pt x="14986" y="81534"/>
                  </a:lnTo>
                  <a:lnTo>
                    <a:pt x="15621" y="67437"/>
                  </a:lnTo>
                  <a:lnTo>
                    <a:pt x="30353" y="23876"/>
                  </a:lnTo>
                  <a:lnTo>
                    <a:pt x="54991" y="6731"/>
                  </a:lnTo>
                  <a:close/>
                </a:path>
                <a:path w="737870" h="165100">
                  <a:moveTo>
                    <a:pt x="737362" y="82296"/>
                  </a:moveTo>
                  <a:lnTo>
                    <a:pt x="736473" y="67183"/>
                  </a:lnTo>
                  <a:lnTo>
                    <a:pt x="723646" y="28829"/>
                  </a:lnTo>
                  <a:lnTo>
                    <a:pt x="696595" y="4318"/>
                  </a:lnTo>
                  <a:lnTo>
                    <a:pt x="684657" y="0"/>
                  </a:lnTo>
                  <a:lnTo>
                    <a:pt x="682244" y="6731"/>
                  </a:lnTo>
                  <a:lnTo>
                    <a:pt x="691896" y="10795"/>
                  </a:lnTo>
                  <a:lnTo>
                    <a:pt x="700024" y="16510"/>
                  </a:lnTo>
                  <a:lnTo>
                    <a:pt x="719836" y="54610"/>
                  </a:lnTo>
                  <a:lnTo>
                    <a:pt x="722249" y="81534"/>
                  </a:lnTo>
                  <a:lnTo>
                    <a:pt x="721614" y="96012"/>
                  </a:lnTo>
                  <a:lnTo>
                    <a:pt x="706882" y="140589"/>
                  </a:lnTo>
                  <a:lnTo>
                    <a:pt x="682498" y="157988"/>
                  </a:lnTo>
                  <a:lnTo>
                    <a:pt x="684657" y="164592"/>
                  </a:lnTo>
                  <a:lnTo>
                    <a:pt x="723773" y="135890"/>
                  </a:lnTo>
                  <a:lnTo>
                    <a:pt x="736473" y="97409"/>
                  </a:lnTo>
                  <a:lnTo>
                    <a:pt x="737362" y="822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4767071" y="4524755"/>
              <a:ext cx="248412" cy="237744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4914900" y="4552187"/>
              <a:ext cx="254508" cy="199644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5067300" y="4518659"/>
              <a:ext cx="464820" cy="248412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530596" y="4602480"/>
              <a:ext cx="217932" cy="129539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5672328" y="4526280"/>
              <a:ext cx="492251" cy="237744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6797040" y="4450080"/>
              <a:ext cx="982979" cy="400812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8482583" y="4622291"/>
              <a:ext cx="1379220" cy="60960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8491728" y="4631477"/>
              <a:ext cx="1329055" cy="13335"/>
            </a:xfrm>
            <a:custGeom>
              <a:avLst/>
              <a:gdLst/>
              <a:ahLst/>
              <a:cxnLst/>
              <a:rect l="l" t="t" r="r" b="b"/>
              <a:pathLst>
                <a:path w="1329054" h="13335">
                  <a:moveTo>
                    <a:pt x="1328801" y="0"/>
                  </a:moveTo>
                  <a:lnTo>
                    <a:pt x="0" y="0"/>
                  </a:lnTo>
                  <a:lnTo>
                    <a:pt x="0" y="13166"/>
                  </a:lnTo>
                  <a:lnTo>
                    <a:pt x="1328801" y="13166"/>
                  </a:lnTo>
                  <a:lnTo>
                    <a:pt x="13288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8421623" y="4393691"/>
              <a:ext cx="268224" cy="259080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8569452" y="4419599"/>
              <a:ext cx="277368" cy="222504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8801100" y="4411980"/>
              <a:ext cx="1045463" cy="213360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8811768" y="4421123"/>
              <a:ext cx="995044" cy="165100"/>
            </a:xfrm>
            <a:custGeom>
              <a:avLst/>
              <a:gdLst/>
              <a:ahLst/>
              <a:cxnLst/>
              <a:rect l="l" t="t" r="r" b="b"/>
              <a:pathLst>
                <a:path w="995045" h="165100">
                  <a:moveTo>
                    <a:pt x="54991" y="6731"/>
                  </a:moveTo>
                  <a:lnTo>
                    <a:pt x="52578" y="0"/>
                  </a:lnTo>
                  <a:lnTo>
                    <a:pt x="13589" y="28829"/>
                  </a:lnTo>
                  <a:lnTo>
                    <a:pt x="889" y="67183"/>
                  </a:lnTo>
                  <a:lnTo>
                    <a:pt x="0" y="82296"/>
                  </a:lnTo>
                  <a:lnTo>
                    <a:pt x="889" y="97409"/>
                  </a:lnTo>
                  <a:lnTo>
                    <a:pt x="13589" y="135890"/>
                  </a:lnTo>
                  <a:lnTo>
                    <a:pt x="52578" y="164592"/>
                  </a:lnTo>
                  <a:lnTo>
                    <a:pt x="54737" y="157988"/>
                  </a:lnTo>
                  <a:lnTo>
                    <a:pt x="45339" y="153797"/>
                  </a:lnTo>
                  <a:lnTo>
                    <a:pt x="37211" y="147955"/>
                  </a:lnTo>
                  <a:lnTo>
                    <a:pt x="17399" y="109220"/>
                  </a:lnTo>
                  <a:lnTo>
                    <a:pt x="14986" y="81534"/>
                  </a:lnTo>
                  <a:lnTo>
                    <a:pt x="15621" y="67437"/>
                  </a:lnTo>
                  <a:lnTo>
                    <a:pt x="30353" y="23876"/>
                  </a:lnTo>
                  <a:lnTo>
                    <a:pt x="54991" y="6731"/>
                  </a:lnTo>
                  <a:close/>
                </a:path>
                <a:path w="995045" h="165100">
                  <a:moveTo>
                    <a:pt x="994664" y="82296"/>
                  </a:moveTo>
                  <a:lnTo>
                    <a:pt x="993775" y="67183"/>
                  </a:lnTo>
                  <a:lnTo>
                    <a:pt x="980948" y="28829"/>
                  </a:lnTo>
                  <a:lnTo>
                    <a:pt x="953897" y="4318"/>
                  </a:lnTo>
                  <a:lnTo>
                    <a:pt x="941959" y="0"/>
                  </a:lnTo>
                  <a:lnTo>
                    <a:pt x="939546" y="6731"/>
                  </a:lnTo>
                  <a:lnTo>
                    <a:pt x="949198" y="10795"/>
                  </a:lnTo>
                  <a:lnTo>
                    <a:pt x="957453" y="16510"/>
                  </a:lnTo>
                  <a:lnTo>
                    <a:pt x="977138" y="54610"/>
                  </a:lnTo>
                  <a:lnTo>
                    <a:pt x="979551" y="81534"/>
                  </a:lnTo>
                  <a:lnTo>
                    <a:pt x="978916" y="96012"/>
                  </a:lnTo>
                  <a:lnTo>
                    <a:pt x="964311" y="140589"/>
                  </a:lnTo>
                  <a:lnTo>
                    <a:pt x="939800" y="157988"/>
                  </a:lnTo>
                  <a:lnTo>
                    <a:pt x="941959" y="164592"/>
                  </a:lnTo>
                  <a:lnTo>
                    <a:pt x="981075" y="135890"/>
                  </a:lnTo>
                  <a:lnTo>
                    <a:pt x="993775" y="97409"/>
                  </a:lnTo>
                  <a:lnTo>
                    <a:pt x="994664" y="822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8799576" y="4395215"/>
              <a:ext cx="515112" cy="259080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9220200" y="4471415"/>
              <a:ext cx="240792" cy="149351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9358883" y="4387596"/>
              <a:ext cx="487679" cy="269748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8497823" y="4666488"/>
              <a:ext cx="787907" cy="213360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8508492" y="4675631"/>
              <a:ext cx="737870" cy="165100"/>
            </a:xfrm>
            <a:custGeom>
              <a:avLst/>
              <a:gdLst/>
              <a:ahLst/>
              <a:cxnLst/>
              <a:rect l="l" t="t" r="r" b="b"/>
              <a:pathLst>
                <a:path w="737870" h="165100">
                  <a:moveTo>
                    <a:pt x="54991" y="6731"/>
                  </a:moveTo>
                  <a:lnTo>
                    <a:pt x="52578" y="0"/>
                  </a:lnTo>
                  <a:lnTo>
                    <a:pt x="13589" y="28829"/>
                  </a:lnTo>
                  <a:lnTo>
                    <a:pt x="889" y="67183"/>
                  </a:lnTo>
                  <a:lnTo>
                    <a:pt x="0" y="82296"/>
                  </a:lnTo>
                  <a:lnTo>
                    <a:pt x="889" y="97409"/>
                  </a:lnTo>
                  <a:lnTo>
                    <a:pt x="13589" y="135890"/>
                  </a:lnTo>
                  <a:lnTo>
                    <a:pt x="52578" y="164592"/>
                  </a:lnTo>
                  <a:lnTo>
                    <a:pt x="54737" y="157988"/>
                  </a:lnTo>
                  <a:lnTo>
                    <a:pt x="45339" y="153797"/>
                  </a:lnTo>
                  <a:lnTo>
                    <a:pt x="37211" y="147955"/>
                  </a:lnTo>
                  <a:lnTo>
                    <a:pt x="17399" y="109220"/>
                  </a:lnTo>
                  <a:lnTo>
                    <a:pt x="14986" y="81534"/>
                  </a:lnTo>
                  <a:lnTo>
                    <a:pt x="15621" y="67437"/>
                  </a:lnTo>
                  <a:lnTo>
                    <a:pt x="30353" y="23876"/>
                  </a:lnTo>
                  <a:lnTo>
                    <a:pt x="54991" y="6731"/>
                  </a:lnTo>
                  <a:close/>
                </a:path>
                <a:path w="737870" h="165100">
                  <a:moveTo>
                    <a:pt x="737362" y="82296"/>
                  </a:moveTo>
                  <a:lnTo>
                    <a:pt x="736473" y="67183"/>
                  </a:lnTo>
                  <a:lnTo>
                    <a:pt x="723646" y="28829"/>
                  </a:lnTo>
                  <a:lnTo>
                    <a:pt x="696595" y="4318"/>
                  </a:lnTo>
                  <a:lnTo>
                    <a:pt x="684657" y="0"/>
                  </a:lnTo>
                  <a:lnTo>
                    <a:pt x="682244" y="6731"/>
                  </a:lnTo>
                  <a:lnTo>
                    <a:pt x="691896" y="10795"/>
                  </a:lnTo>
                  <a:lnTo>
                    <a:pt x="700024" y="16510"/>
                  </a:lnTo>
                  <a:lnTo>
                    <a:pt x="719836" y="54610"/>
                  </a:lnTo>
                  <a:lnTo>
                    <a:pt x="722249" y="81534"/>
                  </a:lnTo>
                  <a:lnTo>
                    <a:pt x="721614" y="96012"/>
                  </a:lnTo>
                  <a:lnTo>
                    <a:pt x="707009" y="140589"/>
                  </a:lnTo>
                  <a:lnTo>
                    <a:pt x="682498" y="157988"/>
                  </a:lnTo>
                  <a:lnTo>
                    <a:pt x="684657" y="164592"/>
                  </a:lnTo>
                  <a:lnTo>
                    <a:pt x="723773" y="135890"/>
                  </a:lnTo>
                  <a:lnTo>
                    <a:pt x="736473" y="97409"/>
                  </a:lnTo>
                  <a:lnTo>
                    <a:pt x="737362" y="822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8496300" y="4648200"/>
              <a:ext cx="268224" cy="259080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8642604" y="4674107"/>
              <a:ext cx="277368" cy="222504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8796528" y="4642103"/>
              <a:ext cx="487679" cy="269748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9259823" y="4725924"/>
              <a:ext cx="239268" cy="149351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9400031" y="4649724"/>
              <a:ext cx="515112" cy="259080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0529316" y="4450080"/>
              <a:ext cx="982979" cy="400812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4094988" y="5010912"/>
              <a:ext cx="341375" cy="400812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4972811" y="5175503"/>
              <a:ext cx="934212" cy="62483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4981955" y="5186152"/>
              <a:ext cx="883919" cy="12065"/>
            </a:xfrm>
            <a:custGeom>
              <a:avLst/>
              <a:gdLst/>
              <a:ahLst/>
              <a:cxnLst/>
              <a:rect l="l" t="t" r="r" b="b"/>
              <a:pathLst>
                <a:path w="883920" h="12064">
                  <a:moveTo>
                    <a:pt x="883920" y="0"/>
                  </a:moveTo>
                  <a:lnTo>
                    <a:pt x="0" y="0"/>
                  </a:lnTo>
                  <a:lnTo>
                    <a:pt x="0" y="11703"/>
                  </a:lnTo>
                  <a:lnTo>
                    <a:pt x="883920" y="11703"/>
                  </a:lnTo>
                  <a:lnTo>
                    <a:pt x="8839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5042915" y="4946903"/>
              <a:ext cx="268224" cy="259080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5192267" y="4972812"/>
              <a:ext cx="277367" cy="222504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5346191" y="4940807"/>
              <a:ext cx="487679" cy="269748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4890515" y="5186171"/>
              <a:ext cx="781812" cy="333755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6361176" y="5181600"/>
              <a:ext cx="1839468" cy="60959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6368796" y="4969763"/>
              <a:ext cx="787907" cy="214884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6377940" y="4978907"/>
              <a:ext cx="737870" cy="165735"/>
            </a:xfrm>
            <a:custGeom>
              <a:avLst/>
              <a:gdLst/>
              <a:ahLst/>
              <a:cxnLst/>
              <a:rect l="l" t="t" r="r" b="b"/>
              <a:pathLst>
                <a:path w="737870" h="165735">
                  <a:moveTo>
                    <a:pt x="54991" y="6731"/>
                  </a:moveTo>
                  <a:lnTo>
                    <a:pt x="52705" y="0"/>
                  </a:lnTo>
                  <a:lnTo>
                    <a:pt x="13589" y="29083"/>
                  </a:lnTo>
                  <a:lnTo>
                    <a:pt x="889" y="67691"/>
                  </a:lnTo>
                  <a:lnTo>
                    <a:pt x="0" y="82804"/>
                  </a:lnTo>
                  <a:lnTo>
                    <a:pt x="889" y="98044"/>
                  </a:lnTo>
                  <a:lnTo>
                    <a:pt x="13589" y="136525"/>
                  </a:lnTo>
                  <a:lnTo>
                    <a:pt x="52705" y="165608"/>
                  </a:lnTo>
                  <a:lnTo>
                    <a:pt x="54737" y="158877"/>
                  </a:lnTo>
                  <a:lnTo>
                    <a:pt x="45339" y="154686"/>
                  </a:lnTo>
                  <a:lnTo>
                    <a:pt x="37211" y="148844"/>
                  </a:lnTo>
                  <a:lnTo>
                    <a:pt x="17399" y="109855"/>
                  </a:lnTo>
                  <a:lnTo>
                    <a:pt x="14986" y="81915"/>
                  </a:lnTo>
                  <a:lnTo>
                    <a:pt x="15621" y="67818"/>
                  </a:lnTo>
                  <a:lnTo>
                    <a:pt x="30353" y="24003"/>
                  </a:lnTo>
                  <a:lnTo>
                    <a:pt x="54991" y="6731"/>
                  </a:lnTo>
                  <a:close/>
                </a:path>
                <a:path w="737870" h="165735">
                  <a:moveTo>
                    <a:pt x="737362" y="82804"/>
                  </a:moveTo>
                  <a:lnTo>
                    <a:pt x="736473" y="67691"/>
                  </a:lnTo>
                  <a:lnTo>
                    <a:pt x="723646" y="29083"/>
                  </a:lnTo>
                  <a:lnTo>
                    <a:pt x="696595" y="4318"/>
                  </a:lnTo>
                  <a:lnTo>
                    <a:pt x="684657" y="0"/>
                  </a:lnTo>
                  <a:lnTo>
                    <a:pt x="682244" y="6731"/>
                  </a:lnTo>
                  <a:lnTo>
                    <a:pt x="691896" y="10922"/>
                  </a:lnTo>
                  <a:lnTo>
                    <a:pt x="700024" y="16637"/>
                  </a:lnTo>
                  <a:lnTo>
                    <a:pt x="719836" y="54991"/>
                  </a:lnTo>
                  <a:lnTo>
                    <a:pt x="722249" y="81915"/>
                  </a:lnTo>
                  <a:lnTo>
                    <a:pt x="721614" y="96520"/>
                  </a:lnTo>
                  <a:lnTo>
                    <a:pt x="707009" y="141351"/>
                  </a:lnTo>
                  <a:lnTo>
                    <a:pt x="682625" y="158877"/>
                  </a:lnTo>
                  <a:lnTo>
                    <a:pt x="684657" y="165608"/>
                  </a:lnTo>
                  <a:lnTo>
                    <a:pt x="723773" y="136525"/>
                  </a:lnTo>
                  <a:lnTo>
                    <a:pt x="736473" y="98044"/>
                  </a:lnTo>
                  <a:lnTo>
                    <a:pt x="737362" y="828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6367271" y="4951475"/>
              <a:ext cx="268224" cy="259080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6515100" y="4977383"/>
              <a:ext cx="277368" cy="222504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6667500" y="4945380"/>
              <a:ext cx="487679" cy="269748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7136892" y="4969763"/>
              <a:ext cx="1050036" cy="214884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7146036" y="4978907"/>
              <a:ext cx="999490" cy="165735"/>
            </a:xfrm>
            <a:custGeom>
              <a:avLst/>
              <a:gdLst/>
              <a:ahLst/>
              <a:cxnLst/>
              <a:rect l="l" t="t" r="r" b="b"/>
              <a:pathLst>
                <a:path w="999490" h="165735">
                  <a:moveTo>
                    <a:pt x="54991" y="6731"/>
                  </a:moveTo>
                  <a:lnTo>
                    <a:pt x="52705" y="0"/>
                  </a:lnTo>
                  <a:lnTo>
                    <a:pt x="13589" y="29083"/>
                  </a:lnTo>
                  <a:lnTo>
                    <a:pt x="889" y="67691"/>
                  </a:lnTo>
                  <a:lnTo>
                    <a:pt x="0" y="82804"/>
                  </a:lnTo>
                  <a:lnTo>
                    <a:pt x="889" y="98044"/>
                  </a:lnTo>
                  <a:lnTo>
                    <a:pt x="13589" y="136525"/>
                  </a:lnTo>
                  <a:lnTo>
                    <a:pt x="52705" y="165608"/>
                  </a:lnTo>
                  <a:lnTo>
                    <a:pt x="54737" y="158877"/>
                  </a:lnTo>
                  <a:lnTo>
                    <a:pt x="45339" y="154686"/>
                  </a:lnTo>
                  <a:lnTo>
                    <a:pt x="37211" y="148844"/>
                  </a:lnTo>
                  <a:lnTo>
                    <a:pt x="17399" y="109855"/>
                  </a:lnTo>
                  <a:lnTo>
                    <a:pt x="14986" y="81915"/>
                  </a:lnTo>
                  <a:lnTo>
                    <a:pt x="15621" y="67818"/>
                  </a:lnTo>
                  <a:lnTo>
                    <a:pt x="30353" y="24003"/>
                  </a:lnTo>
                  <a:lnTo>
                    <a:pt x="54991" y="6731"/>
                  </a:lnTo>
                  <a:close/>
                </a:path>
                <a:path w="999490" h="165735">
                  <a:moveTo>
                    <a:pt x="999363" y="82804"/>
                  </a:moveTo>
                  <a:lnTo>
                    <a:pt x="998474" y="67691"/>
                  </a:lnTo>
                  <a:lnTo>
                    <a:pt x="985647" y="29083"/>
                  </a:lnTo>
                  <a:lnTo>
                    <a:pt x="958596" y="4318"/>
                  </a:lnTo>
                  <a:lnTo>
                    <a:pt x="946658" y="0"/>
                  </a:lnTo>
                  <a:lnTo>
                    <a:pt x="944245" y="6731"/>
                  </a:lnTo>
                  <a:lnTo>
                    <a:pt x="953897" y="10922"/>
                  </a:lnTo>
                  <a:lnTo>
                    <a:pt x="962025" y="16637"/>
                  </a:lnTo>
                  <a:lnTo>
                    <a:pt x="981837" y="54991"/>
                  </a:lnTo>
                  <a:lnTo>
                    <a:pt x="984250" y="81915"/>
                  </a:lnTo>
                  <a:lnTo>
                    <a:pt x="983615" y="96520"/>
                  </a:lnTo>
                  <a:lnTo>
                    <a:pt x="969010" y="141351"/>
                  </a:lnTo>
                  <a:lnTo>
                    <a:pt x="944626" y="158877"/>
                  </a:lnTo>
                  <a:lnTo>
                    <a:pt x="946658" y="165608"/>
                  </a:lnTo>
                  <a:lnTo>
                    <a:pt x="985774" y="136525"/>
                  </a:lnTo>
                  <a:lnTo>
                    <a:pt x="998474" y="98044"/>
                  </a:lnTo>
                  <a:lnTo>
                    <a:pt x="999363" y="828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7114031" y="4936236"/>
              <a:ext cx="780287" cy="333755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7748016" y="4965191"/>
              <a:ext cx="295655" cy="246887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7918704" y="4951475"/>
              <a:ext cx="268224" cy="259080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6728459" y="5190744"/>
              <a:ext cx="781811" cy="333756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5529071" y="5215127"/>
              <a:ext cx="295655" cy="245364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5696711" y="5201412"/>
              <a:ext cx="268224" cy="259079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7365492" y="5219700"/>
              <a:ext cx="295655" cy="246887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7534656" y="5205983"/>
              <a:ext cx="268224" cy="259080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8691371" y="5010912"/>
              <a:ext cx="982979" cy="400812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10529316" y="5010912"/>
              <a:ext cx="982979" cy="400812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3983101" y="5451856"/>
              <a:ext cx="7883525" cy="67310"/>
            </a:xfrm>
            <a:custGeom>
              <a:avLst/>
              <a:gdLst/>
              <a:ahLst/>
              <a:cxnLst/>
              <a:rect l="l" t="t" r="r" b="b"/>
              <a:pathLst>
                <a:path w="7883525" h="67310">
                  <a:moveTo>
                    <a:pt x="7883525" y="0"/>
                  </a:moveTo>
                  <a:lnTo>
                    <a:pt x="0" y="0"/>
                  </a:lnTo>
                  <a:lnTo>
                    <a:pt x="0" y="67056"/>
                  </a:lnTo>
                  <a:lnTo>
                    <a:pt x="7883525" y="67056"/>
                  </a:lnTo>
                  <a:lnTo>
                    <a:pt x="7883525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7" name="object 157"/>
          <p:cNvSpPr txBox="1">
            <a:spLocks noGrp="1"/>
          </p:cNvSpPr>
          <p:nvPr>
            <p:ph type="title"/>
          </p:nvPr>
        </p:nvSpPr>
        <p:spPr>
          <a:xfrm>
            <a:off x="476808" y="235712"/>
            <a:ext cx="1795780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000000"/>
                </a:solidFill>
              </a:rPr>
              <a:t>LANG</a:t>
            </a:r>
            <a:r>
              <a:rPr sz="2900" spc="-15" dirty="0">
                <a:solidFill>
                  <a:srgbClr val="000000"/>
                </a:solidFill>
              </a:rPr>
              <a:t>K</a:t>
            </a:r>
            <a:r>
              <a:rPr sz="2900" dirty="0">
                <a:solidFill>
                  <a:srgbClr val="000000"/>
                </a:solidFill>
              </a:rPr>
              <a:t>AH</a:t>
            </a:r>
            <a:r>
              <a:rPr sz="2900" spc="-110" dirty="0">
                <a:solidFill>
                  <a:srgbClr val="000000"/>
                </a:solidFill>
              </a:rPr>
              <a:t> </a:t>
            </a:r>
            <a:r>
              <a:rPr sz="2900" dirty="0">
                <a:solidFill>
                  <a:srgbClr val="000000"/>
                </a:solidFill>
              </a:rPr>
              <a:t>9</a:t>
            </a:r>
            <a:endParaRPr sz="2900"/>
          </a:p>
        </p:txBody>
      </p:sp>
      <p:sp>
        <p:nvSpPr>
          <p:cNvPr id="158" name="object 158"/>
          <p:cNvSpPr txBox="1"/>
          <p:nvPr/>
        </p:nvSpPr>
        <p:spPr>
          <a:xfrm>
            <a:off x="476808" y="790194"/>
            <a:ext cx="285813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Hitung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65" dirty="0">
                <a:latin typeface="Calibri"/>
                <a:cs typeface="Calibri"/>
              </a:rPr>
              <a:t>Terkecil</a:t>
            </a:r>
            <a:r>
              <a:rPr sz="1800" spc="-5" dirty="0">
                <a:latin typeface="Calibri"/>
                <a:cs typeface="Calibri"/>
              </a:rPr>
              <a:t> dan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85" dirty="0">
                <a:latin typeface="Calibri"/>
                <a:cs typeface="Calibri"/>
              </a:rPr>
              <a:t>T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25" dirty="0">
                <a:latin typeface="Calibri"/>
                <a:cs typeface="Calibri"/>
              </a:rPr>
              <a:t>b</a:t>
            </a:r>
            <a:r>
              <a:rPr sz="1800" spc="-20" dirty="0">
                <a:latin typeface="Calibri"/>
                <a:cs typeface="Calibri"/>
              </a:rPr>
              <a:t>es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ing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g  </a:t>
            </a:r>
            <a:r>
              <a:rPr sz="1800" spc="-5" dirty="0">
                <a:latin typeface="Calibri"/>
                <a:cs typeface="Calibri"/>
              </a:rPr>
              <a:t>Golongan</a:t>
            </a:r>
            <a:r>
              <a:rPr sz="1800" spc="-20" dirty="0">
                <a:latin typeface="Calibri"/>
                <a:cs typeface="Calibri"/>
              </a:rPr>
              <a:t> Jabatan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dengan 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menggunakan </a:t>
            </a:r>
            <a:r>
              <a:rPr sz="1800" dirty="0">
                <a:latin typeface="Calibri"/>
                <a:cs typeface="Calibri"/>
              </a:rPr>
              <a:t>rumus-rumus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pada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tabel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Rumus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Skala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59" name="object 159"/>
          <p:cNvGraphicFramePr>
            <a:graphicFrameLocks noGrp="1"/>
          </p:cNvGraphicFramePr>
          <p:nvPr/>
        </p:nvGraphicFramePr>
        <p:xfrm>
          <a:off x="3989832" y="1202537"/>
          <a:ext cx="8049769" cy="56672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7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5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57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4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64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48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00" dirty="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500" b="1" spc="-5" dirty="0">
                          <a:noFill/>
                          <a:effectLst/>
                          <a:latin typeface="Calibri"/>
                          <a:cs typeface="Calibri"/>
                        </a:rPr>
                        <a:t>NO</a:t>
                      </a:r>
                      <a:endParaRPr sz="1500" dirty="0">
                        <a:noFill/>
                        <a:effectLst/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500" b="1" dirty="0">
                          <a:noFill/>
                          <a:effectLst/>
                          <a:latin typeface="Calibri"/>
                          <a:cs typeface="Calibri"/>
                        </a:rPr>
                        <a:t>Upah</a:t>
                      </a:r>
                      <a:r>
                        <a:rPr sz="1500" b="1" spc="-80" dirty="0">
                          <a:noFill/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50" dirty="0">
                          <a:noFill/>
                          <a:effectLst/>
                          <a:latin typeface="Calibri"/>
                          <a:cs typeface="Calibri"/>
                        </a:rPr>
                        <a:t>Terkecil</a:t>
                      </a:r>
                      <a:endParaRPr sz="1500" dirty="0">
                        <a:noFill/>
                        <a:effectLst/>
                        <a:latin typeface="Calibri"/>
                        <a:cs typeface="Calibri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500" b="1" spc="-5" dirty="0">
                          <a:noFill/>
                          <a:effectLst/>
                          <a:latin typeface="Calibri"/>
                          <a:cs typeface="Calibri"/>
                        </a:rPr>
                        <a:t>(MIN)</a:t>
                      </a:r>
                      <a:endParaRPr sz="1500" dirty="0">
                        <a:noFill/>
                        <a:effectLst/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500" b="1" dirty="0">
                          <a:noFill/>
                          <a:effectLst/>
                          <a:latin typeface="Calibri"/>
                          <a:cs typeface="Calibri"/>
                        </a:rPr>
                        <a:t>Upah</a:t>
                      </a:r>
                      <a:r>
                        <a:rPr sz="1500" b="1" spc="-110" dirty="0">
                          <a:noFill/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155" dirty="0">
                          <a:noFill/>
                          <a:effectLst/>
                          <a:latin typeface="Calibri"/>
                          <a:cs typeface="Calibri"/>
                        </a:rPr>
                        <a:t>T</a:t>
                      </a:r>
                      <a:r>
                        <a:rPr sz="1500" b="1" spc="-25" dirty="0">
                          <a:noFill/>
                          <a:effectLst/>
                          <a:latin typeface="Calibri"/>
                          <a:cs typeface="Calibri"/>
                        </a:rPr>
                        <a:t>e</a:t>
                      </a:r>
                      <a:r>
                        <a:rPr sz="1500" b="1" spc="-30" dirty="0">
                          <a:noFill/>
                          <a:effectLst/>
                          <a:latin typeface="Calibri"/>
                          <a:cs typeface="Calibri"/>
                        </a:rPr>
                        <a:t>r</a:t>
                      </a:r>
                      <a:r>
                        <a:rPr sz="1500" b="1" spc="-25" dirty="0">
                          <a:noFill/>
                          <a:effectLst/>
                          <a:latin typeface="Calibri"/>
                          <a:cs typeface="Calibri"/>
                        </a:rPr>
                        <a:t>besa</a:t>
                      </a:r>
                      <a:r>
                        <a:rPr sz="1500" b="1" dirty="0">
                          <a:noFill/>
                          <a:effectLst/>
                          <a:latin typeface="Calibri"/>
                          <a:cs typeface="Calibri"/>
                        </a:rPr>
                        <a:t>r</a:t>
                      </a:r>
                      <a:endParaRPr sz="1500" dirty="0">
                        <a:noFill/>
                        <a:effectLst/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500" b="1" spc="-5" dirty="0">
                          <a:noFill/>
                          <a:effectLst/>
                          <a:latin typeface="Calibri"/>
                          <a:cs typeface="Calibri"/>
                        </a:rPr>
                        <a:t>(MAX)</a:t>
                      </a:r>
                      <a:endParaRPr sz="1500" dirty="0">
                        <a:noFill/>
                        <a:effectLst/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500" b="1" spc="-20" dirty="0">
                          <a:noFill/>
                          <a:effectLst/>
                          <a:latin typeface="Calibri"/>
                          <a:cs typeface="Calibri"/>
                        </a:rPr>
                        <a:t>Rentang</a:t>
                      </a:r>
                      <a:endParaRPr sz="1500">
                        <a:noFill/>
                        <a:effectLst/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500" b="1" spc="-10" dirty="0">
                          <a:noFill/>
                          <a:effectLst/>
                          <a:latin typeface="Calibri"/>
                          <a:cs typeface="Calibri"/>
                        </a:rPr>
                        <a:t>(SPREAD)</a:t>
                      </a:r>
                      <a:endParaRPr sz="1500">
                        <a:noFill/>
                        <a:effectLst/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500" b="1" dirty="0">
                          <a:noFill/>
                          <a:effectLst/>
                          <a:latin typeface="Calibri"/>
                          <a:cs typeface="Calibri"/>
                        </a:rPr>
                        <a:t>Upah</a:t>
                      </a:r>
                      <a:r>
                        <a:rPr sz="1500" b="1" spc="-50" dirty="0">
                          <a:noFill/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265" dirty="0">
                          <a:noFill/>
                          <a:effectLst/>
                          <a:latin typeface="Calibri"/>
                          <a:cs typeface="Calibri"/>
                        </a:rPr>
                        <a:t>T</a:t>
                      </a:r>
                      <a:r>
                        <a:rPr sz="1500" b="1" dirty="0">
                          <a:noFill/>
                          <a:effectLst/>
                          <a:latin typeface="Calibri"/>
                          <a:cs typeface="Calibri"/>
                        </a:rPr>
                        <a:t>en</a:t>
                      </a:r>
                      <a:r>
                        <a:rPr sz="1500" b="1" spc="-65" dirty="0">
                          <a:noFill/>
                          <a:effectLst/>
                          <a:latin typeface="Calibri"/>
                          <a:cs typeface="Calibri"/>
                        </a:rPr>
                        <a:t>g</a:t>
                      </a:r>
                      <a:r>
                        <a:rPr sz="1500" b="1" dirty="0">
                          <a:noFill/>
                          <a:effectLst/>
                          <a:latin typeface="Calibri"/>
                          <a:cs typeface="Calibri"/>
                        </a:rPr>
                        <a:t>ah</a:t>
                      </a:r>
                      <a:endParaRPr sz="1500">
                        <a:noFill/>
                        <a:effectLst/>
                        <a:latin typeface="Calibri"/>
                        <a:cs typeface="Calibri"/>
                      </a:endParaRPr>
                    </a:p>
                    <a:p>
                      <a:pPr marL="383540">
                        <a:lnSpc>
                          <a:spcPct val="100000"/>
                        </a:lnSpc>
                      </a:pPr>
                      <a:r>
                        <a:rPr sz="1500" b="1" spc="-5" dirty="0">
                          <a:noFill/>
                          <a:effectLst/>
                          <a:latin typeface="Calibri"/>
                          <a:cs typeface="Calibri"/>
                        </a:rPr>
                        <a:t>(MIDPOINT)</a:t>
                      </a:r>
                      <a:endParaRPr sz="1500">
                        <a:noFill/>
                        <a:effectLst/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1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 dirty="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Diketahui</a:t>
                      </a:r>
                      <a:endParaRPr sz="1400" dirty="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 dirty="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549275">
                        <a:lnSpc>
                          <a:spcPct val="100000"/>
                        </a:lnSpc>
                      </a:pP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Diketahui</a:t>
                      </a:r>
                      <a:endParaRPr sz="1400" dirty="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ts val="1540"/>
                        </a:lnSpc>
                        <a:spcBef>
                          <a:spcPts val="110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𝑀𝑎𝑥</a:t>
                      </a:r>
                      <a:r>
                        <a:rPr sz="1400" spc="-4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400" spc="-4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𝑀𝑖𝑛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  <a:p>
                      <a:pPr marL="473075">
                        <a:lnSpc>
                          <a:spcPts val="1540"/>
                        </a:lnSpc>
                        <a:tabLst>
                          <a:tab pos="1178560" algn="l"/>
                        </a:tabLst>
                      </a:pPr>
                      <a:r>
                        <a:rPr sz="2100" baseline="-31746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𝑀𝑖𝑛	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400" spc="-7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100%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𝑀𝑎𝑥</a:t>
                      </a:r>
                      <a:r>
                        <a:rPr sz="1400" spc="-6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400" spc="-5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𝑀𝑖𝑛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  <a:p>
                      <a:pPr marR="29209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2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2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Diketahui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 dirty="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1250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𝑀𝑖𝑛</a:t>
                      </a:r>
                      <a:r>
                        <a:rPr sz="1400" spc="-4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400" spc="23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𝑆𝑝𝑟𝑒𝑎𝑑</a:t>
                      </a:r>
                      <a:r>
                        <a:rPr sz="1400" spc="-2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400" spc="-2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1</a:t>
                      </a: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Diketahui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84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𝑀𝑖𝑛</a:t>
                      </a:r>
                      <a:r>
                        <a:rPr sz="1400" spc="-6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400" spc="22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𝑆𝑝𝑟𝑒𝑎𝑑</a:t>
                      </a:r>
                      <a:r>
                        <a:rPr sz="1400" spc="-4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+ 2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  <a:p>
                      <a:pPr marR="29209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2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0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3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Diketahui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 dirty="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3295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400" spc="-3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400" spc="-3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𝑀𝑖𝑑</a:t>
                      </a:r>
                      <a:r>
                        <a:rPr sz="1400" spc="24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400" spc="-1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𝑀𝑖𝑛</a:t>
                      </a: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334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400" spc="-2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400" spc="23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𝑀𝑖𝑑</a:t>
                      </a:r>
                      <a:r>
                        <a:rPr sz="1400" spc="-4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𝑀𝑖𝑛</a:t>
                      </a:r>
                    </a:p>
                    <a:p>
                      <a:pPr marR="2222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𝑀𝑖𝑛</a:t>
                      </a: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4914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Diketahui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05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5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4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𝑀𝑎𝑥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  <a:p>
                      <a:pPr marR="2159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𝑆𝑝𝑟𝑒𝑎𝑑</a:t>
                      </a:r>
                      <a:r>
                        <a:rPr sz="1400" spc="-3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400" spc="-7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2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5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549275">
                        <a:lnSpc>
                          <a:spcPct val="100000"/>
                        </a:lnSpc>
                      </a:pP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Diketahui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50" dirty="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Diketahui</a:t>
                      </a:r>
                      <a:endParaRPr sz="1400" dirty="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84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𝑀𝑎𝑥</a:t>
                      </a:r>
                      <a:r>
                        <a:rPr sz="1400" spc="-1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400" spc="21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𝑆𝑝𝑟𝑒𝑎𝑑</a:t>
                      </a:r>
                      <a:r>
                        <a:rPr sz="1400" spc="-2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400" spc="-2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2</a:t>
                      </a:r>
                    </a:p>
                    <a:p>
                      <a:pPr marR="1524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400" spc="-2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400" spc="24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𝑆𝑝𝑟𝑒𝑎𝑑</a:t>
                      </a:r>
                      <a:r>
                        <a:rPr sz="1400" spc="-4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1</a:t>
                      </a: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0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5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5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5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30480" algn="ctr">
                        <a:lnSpc>
                          <a:spcPct val="100000"/>
                        </a:lnSpc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400" spc="-3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400" spc="-2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𝑀𝑖𝑑</a:t>
                      </a:r>
                      <a:r>
                        <a:rPr sz="1400" spc="22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400" spc="-1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𝑀𝑎𝑥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5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549275">
                        <a:lnSpc>
                          <a:spcPct val="100000"/>
                        </a:lnSpc>
                      </a:pP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Diketahui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400" spc="-3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400" spc="22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𝑀𝑎𝑥</a:t>
                      </a:r>
                      <a:r>
                        <a:rPr sz="1400" spc="-1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400" spc="-2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𝑀𝑖𝑑</a:t>
                      </a:r>
                    </a:p>
                    <a:p>
                      <a:pPr marL="3695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400" spc="-4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400" spc="-1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𝑀𝑖𝑑</a:t>
                      </a:r>
                      <a:r>
                        <a:rPr sz="1400" spc="229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400" spc="-2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𝑀𝑎𝑥</a:t>
                      </a: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50" dirty="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491490">
                        <a:lnSpc>
                          <a:spcPct val="100000"/>
                        </a:lnSpc>
                      </a:pP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Diketahui</a:t>
                      </a:r>
                      <a:endParaRPr sz="1400" dirty="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27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5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6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400" spc="-4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400" spc="-5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𝑀𝑖𝑑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  <a:p>
                      <a:pPr marR="2159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𝑆𝑝𝑟𝑒𝑎𝑑</a:t>
                      </a:r>
                      <a:r>
                        <a:rPr sz="1400" spc="-3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400" spc="-7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2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843280" algn="l"/>
                        </a:tabLst>
                      </a:pP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400" spc="-10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× 𝑀𝑖𝑑	</a:t>
                      </a: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𝑆𝑝𝑟𝑒𝑎𝑑</a:t>
                      </a:r>
                      <a:r>
                        <a:rPr sz="1400" spc="-6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400" spc="-3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1</a:t>
                      </a:r>
                      <a:endParaRPr sz="140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50" dirty="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607695">
                        <a:lnSpc>
                          <a:spcPct val="100000"/>
                        </a:lnSpc>
                      </a:pP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Diketahui</a:t>
                      </a:r>
                      <a:endParaRPr sz="1400" dirty="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50" dirty="0">
                        <a:noFill/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491490">
                        <a:lnSpc>
                          <a:spcPct val="100000"/>
                        </a:lnSpc>
                      </a:pP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Diketahui</a:t>
                      </a:r>
                      <a:endParaRPr sz="1400" dirty="0">
                        <a:noFill/>
                        <a:effectLst/>
                        <a:latin typeface="Cambria Math"/>
                        <a:cs typeface="Cambria Math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23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57834">
                        <a:lnSpc>
                          <a:spcPts val="1575"/>
                        </a:lnSpc>
                      </a:pPr>
                      <a:r>
                        <a:rPr sz="1400" spc="-5" dirty="0">
                          <a:noFill/>
                          <a:effectLst/>
                          <a:latin typeface="Cambria Math"/>
                          <a:cs typeface="Cambria Math"/>
                        </a:rPr>
                        <a:t>𝑆𝑝𝑟𝑒𝑎𝑑</a:t>
                      </a:r>
                      <a:r>
                        <a:rPr sz="1400" spc="-5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400" spc="-45" dirty="0">
                          <a:noFill/>
                          <a:effectLst/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400" dirty="0">
                          <a:noFill/>
                          <a:effectLst/>
                          <a:latin typeface="Cambria Math"/>
                          <a:cs typeface="Cambria Math"/>
                        </a:rPr>
                        <a:t>2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0" name="object 160"/>
          <p:cNvSpPr/>
          <p:nvPr/>
        </p:nvSpPr>
        <p:spPr>
          <a:xfrm>
            <a:off x="3976751" y="5451855"/>
            <a:ext cx="7896225" cy="0"/>
          </a:xfrm>
          <a:custGeom>
            <a:avLst/>
            <a:gdLst/>
            <a:ahLst/>
            <a:cxnLst/>
            <a:rect l="l" t="t" r="r" b="b"/>
            <a:pathLst>
              <a:path w="7896225">
                <a:moveTo>
                  <a:pt x="0" y="0"/>
                </a:moveTo>
                <a:lnTo>
                  <a:pt x="78962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1" name="object 161"/>
          <p:cNvGrpSpPr/>
          <p:nvPr/>
        </p:nvGrpSpPr>
        <p:grpSpPr>
          <a:xfrm>
            <a:off x="5396484" y="603504"/>
            <a:ext cx="1112520" cy="379730"/>
            <a:chOff x="5396484" y="603504"/>
            <a:chExt cx="1112520" cy="379730"/>
          </a:xfrm>
        </p:grpSpPr>
        <p:pic>
          <p:nvPicPr>
            <p:cNvPr id="162" name="object 162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5413248" y="620268"/>
              <a:ext cx="1095755" cy="362712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5402580" y="609600"/>
              <a:ext cx="1082039" cy="350520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5684520" y="845820"/>
              <a:ext cx="92963" cy="76200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5949696" y="757428"/>
              <a:ext cx="108203" cy="155448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6211824" y="748284"/>
              <a:ext cx="105154" cy="68579"/>
            </a:xfrm>
            <a:prstGeom prst="rect">
              <a:avLst/>
            </a:prstGeom>
          </p:spPr>
        </p:pic>
        <p:sp>
          <p:nvSpPr>
            <p:cNvPr id="167" name="object 167"/>
            <p:cNvSpPr/>
            <p:nvPr/>
          </p:nvSpPr>
          <p:spPr>
            <a:xfrm>
              <a:off x="5402580" y="609600"/>
              <a:ext cx="1083310" cy="350520"/>
            </a:xfrm>
            <a:custGeom>
              <a:avLst/>
              <a:gdLst/>
              <a:ahLst/>
              <a:cxnLst/>
              <a:rect l="l" t="t" r="r" b="b"/>
              <a:pathLst>
                <a:path w="1083310" h="350519">
                  <a:moveTo>
                    <a:pt x="864489" y="101346"/>
                  </a:moveTo>
                  <a:lnTo>
                    <a:pt x="911860" y="109347"/>
                  </a:lnTo>
                  <a:lnTo>
                    <a:pt x="944245" y="131952"/>
                  </a:lnTo>
                  <a:lnTo>
                    <a:pt x="962787" y="166370"/>
                  </a:lnTo>
                  <a:lnTo>
                    <a:pt x="968756" y="209296"/>
                  </a:lnTo>
                  <a:lnTo>
                    <a:pt x="968756" y="219201"/>
                  </a:lnTo>
                  <a:lnTo>
                    <a:pt x="968756" y="226822"/>
                  </a:lnTo>
                  <a:lnTo>
                    <a:pt x="967105" y="232410"/>
                  </a:lnTo>
                  <a:lnTo>
                    <a:pt x="963676" y="236092"/>
                  </a:lnTo>
                  <a:lnTo>
                    <a:pt x="960374" y="239775"/>
                  </a:lnTo>
                  <a:lnTo>
                    <a:pt x="955675" y="241553"/>
                  </a:lnTo>
                  <a:lnTo>
                    <a:pt x="949706" y="241553"/>
                  </a:lnTo>
                  <a:lnTo>
                    <a:pt x="815086" y="241553"/>
                  </a:lnTo>
                  <a:lnTo>
                    <a:pt x="824230" y="281304"/>
                  </a:lnTo>
                  <a:lnTo>
                    <a:pt x="829183" y="286638"/>
                  </a:lnTo>
                  <a:lnTo>
                    <a:pt x="834009" y="291973"/>
                  </a:lnTo>
                  <a:lnTo>
                    <a:pt x="875665" y="303149"/>
                  </a:lnTo>
                  <a:lnTo>
                    <a:pt x="883539" y="302895"/>
                  </a:lnTo>
                  <a:lnTo>
                    <a:pt x="925830" y="295528"/>
                  </a:lnTo>
                  <a:lnTo>
                    <a:pt x="940816" y="290322"/>
                  </a:lnTo>
                  <a:lnTo>
                    <a:pt x="944753" y="288798"/>
                  </a:lnTo>
                  <a:lnTo>
                    <a:pt x="947928" y="288036"/>
                  </a:lnTo>
                  <a:lnTo>
                    <a:pt x="950468" y="288036"/>
                  </a:lnTo>
                  <a:lnTo>
                    <a:pt x="951992" y="288036"/>
                  </a:lnTo>
                  <a:lnTo>
                    <a:pt x="957961" y="298323"/>
                  </a:lnTo>
                  <a:lnTo>
                    <a:pt x="958215" y="300989"/>
                  </a:lnTo>
                  <a:lnTo>
                    <a:pt x="958342" y="304419"/>
                  </a:lnTo>
                  <a:lnTo>
                    <a:pt x="958342" y="308610"/>
                  </a:lnTo>
                  <a:lnTo>
                    <a:pt x="958342" y="312165"/>
                  </a:lnTo>
                  <a:lnTo>
                    <a:pt x="958342" y="315340"/>
                  </a:lnTo>
                  <a:lnTo>
                    <a:pt x="958088" y="317753"/>
                  </a:lnTo>
                  <a:lnTo>
                    <a:pt x="957961" y="320294"/>
                  </a:lnTo>
                  <a:lnTo>
                    <a:pt x="957707" y="322452"/>
                  </a:lnTo>
                  <a:lnTo>
                    <a:pt x="957326" y="324230"/>
                  </a:lnTo>
                  <a:lnTo>
                    <a:pt x="957072" y="326136"/>
                  </a:lnTo>
                  <a:lnTo>
                    <a:pt x="900684" y="347979"/>
                  </a:lnTo>
                  <a:lnTo>
                    <a:pt x="869950" y="350012"/>
                  </a:lnTo>
                  <a:lnTo>
                    <a:pt x="855599" y="349503"/>
                  </a:lnTo>
                  <a:lnTo>
                    <a:pt x="807466" y="338454"/>
                  </a:lnTo>
                  <a:lnTo>
                    <a:pt x="774192" y="312038"/>
                  </a:lnTo>
                  <a:lnTo>
                    <a:pt x="755777" y="270001"/>
                  </a:lnTo>
                  <a:lnTo>
                    <a:pt x="751586" y="228091"/>
                  </a:lnTo>
                  <a:lnTo>
                    <a:pt x="752094" y="213740"/>
                  </a:lnTo>
                  <a:lnTo>
                    <a:pt x="759206" y="175133"/>
                  </a:lnTo>
                  <a:lnTo>
                    <a:pt x="781558" y="135000"/>
                  </a:lnTo>
                  <a:lnTo>
                    <a:pt x="817118" y="109854"/>
                  </a:lnTo>
                  <a:lnTo>
                    <a:pt x="851662" y="101853"/>
                  </a:lnTo>
                  <a:lnTo>
                    <a:pt x="864489" y="101346"/>
                  </a:lnTo>
                  <a:close/>
                </a:path>
                <a:path w="1083310" h="350519">
                  <a:moveTo>
                    <a:pt x="332486" y="101346"/>
                  </a:moveTo>
                  <a:lnTo>
                    <a:pt x="376936" y="106299"/>
                  </a:lnTo>
                  <a:lnTo>
                    <a:pt x="412750" y="127508"/>
                  </a:lnTo>
                  <a:lnTo>
                    <a:pt x="428625" y="167132"/>
                  </a:lnTo>
                  <a:lnTo>
                    <a:pt x="430022" y="188213"/>
                  </a:lnTo>
                  <a:lnTo>
                    <a:pt x="430022" y="336676"/>
                  </a:lnTo>
                  <a:lnTo>
                    <a:pt x="430022" y="338963"/>
                  </a:lnTo>
                  <a:lnTo>
                    <a:pt x="419735" y="344932"/>
                  </a:lnTo>
                  <a:lnTo>
                    <a:pt x="416179" y="345566"/>
                  </a:lnTo>
                  <a:lnTo>
                    <a:pt x="410972" y="345821"/>
                  </a:lnTo>
                  <a:lnTo>
                    <a:pt x="403987" y="345821"/>
                  </a:lnTo>
                  <a:lnTo>
                    <a:pt x="396621" y="345821"/>
                  </a:lnTo>
                  <a:lnTo>
                    <a:pt x="391160" y="345566"/>
                  </a:lnTo>
                  <a:lnTo>
                    <a:pt x="387858" y="344932"/>
                  </a:lnTo>
                  <a:lnTo>
                    <a:pt x="384429" y="344424"/>
                  </a:lnTo>
                  <a:lnTo>
                    <a:pt x="382016" y="343408"/>
                  </a:lnTo>
                  <a:lnTo>
                    <a:pt x="380619" y="342138"/>
                  </a:lnTo>
                  <a:lnTo>
                    <a:pt x="379222" y="340867"/>
                  </a:lnTo>
                  <a:lnTo>
                    <a:pt x="378460" y="338963"/>
                  </a:lnTo>
                  <a:lnTo>
                    <a:pt x="378460" y="336676"/>
                  </a:lnTo>
                  <a:lnTo>
                    <a:pt x="378460" y="319024"/>
                  </a:lnTo>
                  <a:lnTo>
                    <a:pt x="347472" y="341884"/>
                  </a:lnTo>
                  <a:lnTo>
                    <a:pt x="308610" y="350012"/>
                  </a:lnTo>
                  <a:lnTo>
                    <a:pt x="299974" y="349758"/>
                  </a:lnTo>
                  <a:lnTo>
                    <a:pt x="262509" y="339725"/>
                  </a:lnTo>
                  <a:lnTo>
                    <a:pt x="233934" y="309499"/>
                  </a:lnTo>
                  <a:lnTo>
                    <a:pt x="227965" y="278384"/>
                  </a:lnTo>
                  <a:lnTo>
                    <a:pt x="228473" y="268986"/>
                  </a:lnTo>
                  <a:lnTo>
                    <a:pt x="244983" y="231775"/>
                  </a:lnTo>
                  <a:lnTo>
                    <a:pt x="284734" y="210185"/>
                  </a:lnTo>
                  <a:lnTo>
                    <a:pt x="332994" y="203326"/>
                  </a:lnTo>
                  <a:lnTo>
                    <a:pt x="347345" y="203073"/>
                  </a:lnTo>
                  <a:lnTo>
                    <a:pt x="368808" y="203073"/>
                  </a:lnTo>
                  <a:lnTo>
                    <a:pt x="368808" y="189737"/>
                  </a:lnTo>
                  <a:lnTo>
                    <a:pt x="368808" y="182752"/>
                  </a:lnTo>
                  <a:lnTo>
                    <a:pt x="368173" y="176784"/>
                  </a:lnTo>
                  <a:lnTo>
                    <a:pt x="366775" y="171703"/>
                  </a:lnTo>
                  <a:lnTo>
                    <a:pt x="365379" y="166497"/>
                  </a:lnTo>
                  <a:lnTo>
                    <a:pt x="363093" y="162051"/>
                  </a:lnTo>
                  <a:lnTo>
                    <a:pt x="359791" y="158623"/>
                  </a:lnTo>
                  <a:lnTo>
                    <a:pt x="356616" y="155194"/>
                  </a:lnTo>
                  <a:lnTo>
                    <a:pt x="352298" y="152653"/>
                  </a:lnTo>
                  <a:lnTo>
                    <a:pt x="346964" y="151002"/>
                  </a:lnTo>
                  <a:lnTo>
                    <a:pt x="341503" y="149351"/>
                  </a:lnTo>
                  <a:lnTo>
                    <a:pt x="334899" y="148462"/>
                  </a:lnTo>
                  <a:lnTo>
                    <a:pt x="327025" y="148462"/>
                  </a:lnTo>
                  <a:lnTo>
                    <a:pt x="283718" y="156845"/>
                  </a:lnTo>
                  <a:lnTo>
                    <a:pt x="257302" y="169672"/>
                  </a:lnTo>
                  <a:lnTo>
                    <a:pt x="253873" y="170814"/>
                  </a:lnTo>
                  <a:lnTo>
                    <a:pt x="251333" y="170814"/>
                  </a:lnTo>
                  <a:lnTo>
                    <a:pt x="249428" y="170814"/>
                  </a:lnTo>
                  <a:lnTo>
                    <a:pt x="247904" y="170179"/>
                  </a:lnTo>
                  <a:lnTo>
                    <a:pt x="240919" y="156210"/>
                  </a:lnTo>
                  <a:lnTo>
                    <a:pt x="240411" y="153035"/>
                  </a:lnTo>
                  <a:lnTo>
                    <a:pt x="240157" y="149605"/>
                  </a:lnTo>
                  <a:lnTo>
                    <a:pt x="240157" y="145796"/>
                  </a:lnTo>
                  <a:lnTo>
                    <a:pt x="240157" y="140588"/>
                  </a:lnTo>
                  <a:lnTo>
                    <a:pt x="246125" y="125602"/>
                  </a:lnTo>
                  <a:lnTo>
                    <a:pt x="248412" y="123189"/>
                  </a:lnTo>
                  <a:lnTo>
                    <a:pt x="284480" y="107823"/>
                  </a:lnTo>
                  <a:lnTo>
                    <a:pt x="325120" y="101473"/>
                  </a:lnTo>
                  <a:lnTo>
                    <a:pt x="332486" y="101346"/>
                  </a:lnTo>
                  <a:close/>
                </a:path>
                <a:path w="1083310" h="350519">
                  <a:moveTo>
                    <a:pt x="9652" y="24384"/>
                  </a:moveTo>
                  <a:lnTo>
                    <a:pt x="235712" y="24384"/>
                  </a:lnTo>
                  <a:lnTo>
                    <a:pt x="237109" y="24384"/>
                  </a:lnTo>
                  <a:lnTo>
                    <a:pt x="238506" y="24764"/>
                  </a:lnTo>
                  <a:lnTo>
                    <a:pt x="239775" y="25653"/>
                  </a:lnTo>
                  <a:lnTo>
                    <a:pt x="241046" y="26670"/>
                  </a:lnTo>
                  <a:lnTo>
                    <a:pt x="242062" y="28066"/>
                  </a:lnTo>
                  <a:lnTo>
                    <a:pt x="242824" y="30225"/>
                  </a:lnTo>
                  <a:lnTo>
                    <a:pt x="243712" y="32258"/>
                  </a:lnTo>
                  <a:lnTo>
                    <a:pt x="244348" y="34925"/>
                  </a:lnTo>
                  <a:lnTo>
                    <a:pt x="244729" y="38353"/>
                  </a:lnTo>
                  <a:lnTo>
                    <a:pt x="245110" y="41783"/>
                  </a:lnTo>
                  <a:lnTo>
                    <a:pt x="245364" y="45974"/>
                  </a:lnTo>
                  <a:lnTo>
                    <a:pt x="245364" y="50926"/>
                  </a:lnTo>
                  <a:lnTo>
                    <a:pt x="245364" y="55752"/>
                  </a:lnTo>
                  <a:lnTo>
                    <a:pt x="242824" y="71374"/>
                  </a:lnTo>
                  <a:lnTo>
                    <a:pt x="242062" y="73533"/>
                  </a:lnTo>
                  <a:lnTo>
                    <a:pt x="241046" y="75057"/>
                  </a:lnTo>
                  <a:lnTo>
                    <a:pt x="239775" y="75946"/>
                  </a:lnTo>
                  <a:lnTo>
                    <a:pt x="238506" y="76962"/>
                  </a:lnTo>
                  <a:lnTo>
                    <a:pt x="237109" y="77470"/>
                  </a:lnTo>
                  <a:lnTo>
                    <a:pt x="235712" y="77470"/>
                  </a:lnTo>
                  <a:lnTo>
                    <a:pt x="155321" y="77470"/>
                  </a:lnTo>
                  <a:lnTo>
                    <a:pt x="155321" y="335407"/>
                  </a:lnTo>
                  <a:lnTo>
                    <a:pt x="155321" y="337058"/>
                  </a:lnTo>
                  <a:lnTo>
                    <a:pt x="154812" y="338582"/>
                  </a:lnTo>
                  <a:lnTo>
                    <a:pt x="138430" y="345059"/>
                  </a:lnTo>
                  <a:lnTo>
                    <a:pt x="134239" y="345566"/>
                  </a:lnTo>
                  <a:lnTo>
                    <a:pt x="128905" y="345821"/>
                  </a:lnTo>
                  <a:lnTo>
                    <a:pt x="122682" y="345821"/>
                  </a:lnTo>
                  <a:lnTo>
                    <a:pt x="116332" y="345821"/>
                  </a:lnTo>
                  <a:lnTo>
                    <a:pt x="89916" y="337058"/>
                  </a:lnTo>
                  <a:lnTo>
                    <a:pt x="89916" y="335407"/>
                  </a:lnTo>
                  <a:lnTo>
                    <a:pt x="89916" y="77470"/>
                  </a:lnTo>
                  <a:lnTo>
                    <a:pt x="9652" y="77470"/>
                  </a:lnTo>
                  <a:lnTo>
                    <a:pt x="8000" y="77470"/>
                  </a:lnTo>
                  <a:lnTo>
                    <a:pt x="6604" y="76962"/>
                  </a:lnTo>
                  <a:lnTo>
                    <a:pt x="5461" y="75946"/>
                  </a:lnTo>
                  <a:lnTo>
                    <a:pt x="4318" y="75057"/>
                  </a:lnTo>
                  <a:lnTo>
                    <a:pt x="3302" y="73533"/>
                  </a:lnTo>
                  <a:lnTo>
                    <a:pt x="2540" y="71374"/>
                  </a:lnTo>
                  <a:lnTo>
                    <a:pt x="1650" y="69341"/>
                  </a:lnTo>
                  <a:lnTo>
                    <a:pt x="1016" y="66675"/>
                  </a:lnTo>
                  <a:lnTo>
                    <a:pt x="635" y="63246"/>
                  </a:lnTo>
                  <a:lnTo>
                    <a:pt x="254" y="59816"/>
                  </a:lnTo>
                  <a:lnTo>
                    <a:pt x="0" y="55752"/>
                  </a:lnTo>
                  <a:lnTo>
                    <a:pt x="0" y="50926"/>
                  </a:lnTo>
                  <a:lnTo>
                    <a:pt x="0" y="45974"/>
                  </a:lnTo>
                  <a:lnTo>
                    <a:pt x="2540" y="30225"/>
                  </a:lnTo>
                  <a:lnTo>
                    <a:pt x="3302" y="28066"/>
                  </a:lnTo>
                  <a:lnTo>
                    <a:pt x="4318" y="26670"/>
                  </a:lnTo>
                  <a:lnTo>
                    <a:pt x="5461" y="25653"/>
                  </a:lnTo>
                  <a:lnTo>
                    <a:pt x="6604" y="24764"/>
                  </a:lnTo>
                  <a:lnTo>
                    <a:pt x="8000" y="24384"/>
                  </a:lnTo>
                  <a:lnTo>
                    <a:pt x="9652" y="24384"/>
                  </a:lnTo>
                  <a:close/>
                </a:path>
                <a:path w="1083310" h="350519">
                  <a:moveTo>
                    <a:pt x="1051814" y="0"/>
                  </a:moveTo>
                  <a:lnTo>
                    <a:pt x="1057910" y="0"/>
                  </a:lnTo>
                  <a:lnTo>
                    <a:pt x="1062990" y="253"/>
                  </a:lnTo>
                  <a:lnTo>
                    <a:pt x="1066927" y="762"/>
                  </a:lnTo>
                  <a:lnTo>
                    <a:pt x="1070991" y="1270"/>
                  </a:lnTo>
                  <a:lnTo>
                    <a:pt x="1074166" y="2032"/>
                  </a:lnTo>
                  <a:lnTo>
                    <a:pt x="1076452" y="2921"/>
                  </a:lnTo>
                  <a:lnTo>
                    <a:pt x="1078865" y="3810"/>
                  </a:lnTo>
                  <a:lnTo>
                    <a:pt x="1080643" y="4952"/>
                  </a:lnTo>
                  <a:lnTo>
                    <a:pt x="1081532" y="6223"/>
                  </a:lnTo>
                  <a:lnTo>
                    <a:pt x="1082548" y="7620"/>
                  </a:lnTo>
                  <a:lnTo>
                    <a:pt x="1083056" y="9016"/>
                  </a:lnTo>
                  <a:lnTo>
                    <a:pt x="1083056" y="10667"/>
                  </a:lnTo>
                  <a:lnTo>
                    <a:pt x="1083056" y="335914"/>
                  </a:lnTo>
                  <a:lnTo>
                    <a:pt x="1083056" y="337565"/>
                  </a:lnTo>
                  <a:lnTo>
                    <a:pt x="1082548" y="339089"/>
                  </a:lnTo>
                  <a:lnTo>
                    <a:pt x="1081532" y="340233"/>
                  </a:lnTo>
                  <a:lnTo>
                    <a:pt x="1080643" y="341502"/>
                  </a:lnTo>
                  <a:lnTo>
                    <a:pt x="1066927" y="345186"/>
                  </a:lnTo>
                  <a:lnTo>
                    <a:pt x="1062990" y="345694"/>
                  </a:lnTo>
                  <a:lnTo>
                    <a:pt x="1057910" y="345821"/>
                  </a:lnTo>
                  <a:lnTo>
                    <a:pt x="1051814" y="345821"/>
                  </a:lnTo>
                  <a:lnTo>
                    <a:pt x="1045718" y="345821"/>
                  </a:lnTo>
                  <a:lnTo>
                    <a:pt x="1040638" y="345694"/>
                  </a:lnTo>
                  <a:lnTo>
                    <a:pt x="1036701" y="345186"/>
                  </a:lnTo>
                  <a:lnTo>
                    <a:pt x="1032764" y="344804"/>
                  </a:lnTo>
                  <a:lnTo>
                    <a:pt x="1022096" y="340233"/>
                  </a:lnTo>
                  <a:lnTo>
                    <a:pt x="1021080" y="339089"/>
                  </a:lnTo>
                  <a:lnTo>
                    <a:pt x="1020572" y="337565"/>
                  </a:lnTo>
                  <a:lnTo>
                    <a:pt x="1020572" y="335914"/>
                  </a:lnTo>
                  <a:lnTo>
                    <a:pt x="1020572" y="10667"/>
                  </a:lnTo>
                  <a:lnTo>
                    <a:pt x="1020572" y="9016"/>
                  </a:lnTo>
                  <a:lnTo>
                    <a:pt x="1021080" y="7620"/>
                  </a:lnTo>
                  <a:lnTo>
                    <a:pt x="1045718" y="0"/>
                  </a:lnTo>
                  <a:lnTo>
                    <a:pt x="1051814" y="0"/>
                  </a:lnTo>
                  <a:close/>
                </a:path>
                <a:path w="1083310" h="350519">
                  <a:moveTo>
                    <a:pt x="522859" y="0"/>
                  </a:moveTo>
                  <a:lnTo>
                    <a:pt x="528955" y="0"/>
                  </a:lnTo>
                  <a:lnTo>
                    <a:pt x="534035" y="253"/>
                  </a:lnTo>
                  <a:lnTo>
                    <a:pt x="537972" y="762"/>
                  </a:lnTo>
                  <a:lnTo>
                    <a:pt x="542036" y="1270"/>
                  </a:lnTo>
                  <a:lnTo>
                    <a:pt x="545211" y="2032"/>
                  </a:lnTo>
                  <a:lnTo>
                    <a:pt x="547497" y="2921"/>
                  </a:lnTo>
                  <a:lnTo>
                    <a:pt x="549910" y="3810"/>
                  </a:lnTo>
                  <a:lnTo>
                    <a:pt x="551688" y="4952"/>
                  </a:lnTo>
                  <a:lnTo>
                    <a:pt x="552577" y="6223"/>
                  </a:lnTo>
                  <a:lnTo>
                    <a:pt x="553593" y="7620"/>
                  </a:lnTo>
                  <a:lnTo>
                    <a:pt x="554101" y="9016"/>
                  </a:lnTo>
                  <a:lnTo>
                    <a:pt x="554101" y="10667"/>
                  </a:lnTo>
                  <a:lnTo>
                    <a:pt x="554101" y="132587"/>
                  </a:lnTo>
                  <a:lnTo>
                    <a:pt x="559689" y="127000"/>
                  </a:lnTo>
                  <a:lnTo>
                    <a:pt x="565404" y="122174"/>
                  </a:lnTo>
                  <a:lnTo>
                    <a:pt x="570992" y="118237"/>
                  </a:lnTo>
                  <a:lnTo>
                    <a:pt x="576580" y="114300"/>
                  </a:lnTo>
                  <a:lnTo>
                    <a:pt x="605155" y="102997"/>
                  </a:lnTo>
                  <a:lnTo>
                    <a:pt x="611124" y="101853"/>
                  </a:lnTo>
                  <a:lnTo>
                    <a:pt x="617347" y="101346"/>
                  </a:lnTo>
                  <a:lnTo>
                    <a:pt x="623951" y="101346"/>
                  </a:lnTo>
                  <a:lnTo>
                    <a:pt x="665607" y="110998"/>
                  </a:lnTo>
                  <a:lnTo>
                    <a:pt x="693547" y="137287"/>
                  </a:lnTo>
                  <a:lnTo>
                    <a:pt x="709295" y="176022"/>
                  </a:lnTo>
                  <a:lnTo>
                    <a:pt x="714248" y="222758"/>
                  </a:lnTo>
                  <a:lnTo>
                    <a:pt x="713867" y="236982"/>
                  </a:lnTo>
                  <a:lnTo>
                    <a:pt x="707771" y="275589"/>
                  </a:lnTo>
                  <a:lnTo>
                    <a:pt x="689229" y="315595"/>
                  </a:lnTo>
                  <a:lnTo>
                    <a:pt x="659257" y="341122"/>
                  </a:lnTo>
                  <a:lnTo>
                    <a:pt x="618998" y="350012"/>
                  </a:lnTo>
                  <a:lnTo>
                    <a:pt x="611632" y="350012"/>
                  </a:lnTo>
                  <a:lnTo>
                    <a:pt x="573913" y="337947"/>
                  </a:lnTo>
                  <a:lnTo>
                    <a:pt x="544957" y="312038"/>
                  </a:lnTo>
                  <a:lnTo>
                    <a:pt x="544957" y="335914"/>
                  </a:lnTo>
                  <a:lnTo>
                    <a:pt x="544957" y="337692"/>
                  </a:lnTo>
                  <a:lnTo>
                    <a:pt x="544449" y="339344"/>
                  </a:lnTo>
                  <a:lnTo>
                    <a:pt x="543560" y="340487"/>
                  </a:lnTo>
                  <a:lnTo>
                    <a:pt x="542671" y="341757"/>
                  </a:lnTo>
                  <a:lnTo>
                    <a:pt x="530860" y="345313"/>
                  </a:lnTo>
                  <a:lnTo>
                    <a:pt x="527304" y="345694"/>
                  </a:lnTo>
                  <a:lnTo>
                    <a:pt x="523113" y="345821"/>
                  </a:lnTo>
                  <a:lnTo>
                    <a:pt x="518160" y="345821"/>
                  </a:lnTo>
                  <a:lnTo>
                    <a:pt x="513080" y="345821"/>
                  </a:lnTo>
                  <a:lnTo>
                    <a:pt x="508762" y="345694"/>
                  </a:lnTo>
                  <a:lnTo>
                    <a:pt x="505460" y="345313"/>
                  </a:lnTo>
                  <a:lnTo>
                    <a:pt x="502031" y="345059"/>
                  </a:lnTo>
                  <a:lnTo>
                    <a:pt x="491617" y="337692"/>
                  </a:lnTo>
                  <a:lnTo>
                    <a:pt x="491617" y="335914"/>
                  </a:lnTo>
                  <a:lnTo>
                    <a:pt x="491617" y="10667"/>
                  </a:lnTo>
                  <a:lnTo>
                    <a:pt x="491617" y="9016"/>
                  </a:lnTo>
                  <a:lnTo>
                    <a:pt x="492125" y="7620"/>
                  </a:lnTo>
                  <a:lnTo>
                    <a:pt x="493141" y="6223"/>
                  </a:lnTo>
                  <a:lnTo>
                    <a:pt x="494157" y="4952"/>
                  </a:lnTo>
                  <a:lnTo>
                    <a:pt x="495808" y="3810"/>
                  </a:lnTo>
                  <a:lnTo>
                    <a:pt x="498221" y="2921"/>
                  </a:lnTo>
                  <a:lnTo>
                    <a:pt x="500634" y="2032"/>
                  </a:lnTo>
                  <a:lnTo>
                    <a:pt x="503809" y="1270"/>
                  </a:lnTo>
                  <a:lnTo>
                    <a:pt x="507746" y="762"/>
                  </a:lnTo>
                  <a:lnTo>
                    <a:pt x="511683" y="253"/>
                  </a:lnTo>
                  <a:lnTo>
                    <a:pt x="516763" y="0"/>
                  </a:lnTo>
                  <a:lnTo>
                    <a:pt x="522859" y="0"/>
                  </a:lnTo>
                  <a:close/>
                </a:path>
              </a:pathLst>
            </a:custGeom>
            <a:ln w="12192">
              <a:solidFill>
                <a:srgbClr val="ADAB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8" name="object 168"/>
          <p:cNvGrpSpPr/>
          <p:nvPr/>
        </p:nvGrpSpPr>
        <p:grpSpPr>
          <a:xfrm>
            <a:off x="6659880" y="627887"/>
            <a:ext cx="1424940" cy="355600"/>
            <a:chOff x="6659880" y="627887"/>
            <a:chExt cx="1424940" cy="355600"/>
          </a:xfrm>
        </p:grpSpPr>
        <p:pic>
          <p:nvPicPr>
            <p:cNvPr id="169" name="object 169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6676644" y="644651"/>
              <a:ext cx="1408176" cy="338327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6665976" y="633983"/>
              <a:ext cx="1395983" cy="326136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6946392" y="710183"/>
              <a:ext cx="1115695" cy="249554"/>
            </a:xfrm>
            <a:custGeom>
              <a:avLst/>
              <a:gdLst/>
              <a:ahLst/>
              <a:cxnLst/>
              <a:rect l="l" t="t" r="r" b="b"/>
              <a:pathLst>
                <a:path w="1115695" h="249555">
                  <a:moveTo>
                    <a:pt x="716660" y="4190"/>
                  </a:moveTo>
                  <a:lnTo>
                    <a:pt x="722756" y="4190"/>
                  </a:lnTo>
                  <a:lnTo>
                    <a:pt x="727709" y="4317"/>
                  </a:lnTo>
                  <a:lnTo>
                    <a:pt x="731774" y="4825"/>
                  </a:lnTo>
                  <a:lnTo>
                    <a:pt x="735710" y="5206"/>
                  </a:lnTo>
                  <a:lnTo>
                    <a:pt x="746378" y="9778"/>
                  </a:lnTo>
                  <a:lnTo>
                    <a:pt x="747394" y="10921"/>
                  </a:lnTo>
                  <a:lnTo>
                    <a:pt x="747776" y="12445"/>
                  </a:lnTo>
                  <a:lnTo>
                    <a:pt x="747776" y="14096"/>
                  </a:lnTo>
                  <a:lnTo>
                    <a:pt x="747776" y="139191"/>
                  </a:lnTo>
                  <a:lnTo>
                    <a:pt x="753872" y="177037"/>
                  </a:lnTo>
                  <a:lnTo>
                    <a:pt x="768476" y="191642"/>
                  </a:lnTo>
                  <a:lnTo>
                    <a:pt x="773176" y="194055"/>
                  </a:lnTo>
                  <a:lnTo>
                    <a:pt x="778763" y="195199"/>
                  </a:lnTo>
                  <a:lnTo>
                    <a:pt x="784986" y="195199"/>
                  </a:lnTo>
                  <a:lnTo>
                    <a:pt x="792987" y="195199"/>
                  </a:lnTo>
                  <a:lnTo>
                    <a:pt x="827912" y="169037"/>
                  </a:lnTo>
                  <a:lnTo>
                    <a:pt x="834516" y="161289"/>
                  </a:lnTo>
                  <a:lnTo>
                    <a:pt x="834516" y="14096"/>
                  </a:lnTo>
                  <a:lnTo>
                    <a:pt x="834516" y="12445"/>
                  </a:lnTo>
                  <a:lnTo>
                    <a:pt x="835025" y="10921"/>
                  </a:lnTo>
                  <a:lnTo>
                    <a:pt x="835913" y="9778"/>
                  </a:lnTo>
                  <a:lnTo>
                    <a:pt x="836802" y="8508"/>
                  </a:lnTo>
                  <a:lnTo>
                    <a:pt x="850391" y="4825"/>
                  </a:lnTo>
                  <a:lnTo>
                    <a:pt x="854328" y="4317"/>
                  </a:lnTo>
                  <a:lnTo>
                    <a:pt x="859408" y="4190"/>
                  </a:lnTo>
                  <a:lnTo>
                    <a:pt x="865504" y="4190"/>
                  </a:lnTo>
                  <a:lnTo>
                    <a:pt x="871601" y="4190"/>
                  </a:lnTo>
                  <a:lnTo>
                    <a:pt x="876680" y="4317"/>
                  </a:lnTo>
                  <a:lnTo>
                    <a:pt x="880617" y="4825"/>
                  </a:lnTo>
                  <a:lnTo>
                    <a:pt x="884554" y="5206"/>
                  </a:lnTo>
                  <a:lnTo>
                    <a:pt x="894968" y="9778"/>
                  </a:lnTo>
                  <a:lnTo>
                    <a:pt x="895984" y="10921"/>
                  </a:lnTo>
                  <a:lnTo>
                    <a:pt x="896492" y="12445"/>
                  </a:lnTo>
                  <a:lnTo>
                    <a:pt x="896492" y="14096"/>
                  </a:lnTo>
                  <a:lnTo>
                    <a:pt x="896492" y="235457"/>
                  </a:lnTo>
                  <a:lnTo>
                    <a:pt x="896492" y="237108"/>
                  </a:lnTo>
                  <a:lnTo>
                    <a:pt x="896111" y="238632"/>
                  </a:lnTo>
                  <a:lnTo>
                    <a:pt x="895223" y="239775"/>
                  </a:lnTo>
                  <a:lnTo>
                    <a:pt x="894460" y="241045"/>
                  </a:lnTo>
                  <a:lnTo>
                    <a:pt x="882776" y="244728"/>
                  </a:lnTo>
                  <a:lnTo>
                    <a:pt x="879348" y="245237"/>
                  </a:lnTo>
                  <a:lnTo>
                    <a:pt x="875156" y="245363"/>
                  </a:lnTo>
                  <a:lnTo>
                    <a:pt x="869950" y="245363"/>
                  </a:lnTo>
                  <a:lnTo>
                    <a:pt x="864488" y="245363"/>
                  </a:lnTo>
                  <a:lnTo>
                    <a:pt x="860171" y="245237"/>
                  </a:lnTo>
                  <a:lnTo>
                    <a:pt x="856741" y="244728"/>
                  </a:lnTo>
                  <a:lnTo>
                    <a:pt x="853312" y="244348"/>
                  </a:lnTo>
                  <a:lnTo>
                    <a:pt x="843279" y="237108"/>
                  </a:lnTo>
                  <a:lnTo>
                    <a:pt x="843279" y="235457"/>
                  </a:lnTo>
                  <a:lnTo>
                    <a:pt x="843279" y="209930"/>
                  </a:lnTo>
                  <a:lnTo>
                    <a:pt x="805941" y="239649"/>
                  </a:lnTo>
                  <a:lnTo>
                    <a:pt x="766699" y="249554"/>
                  </a:lnTo>
                  <a:lnTo>
                    <a:pt x="755776" y="249046"/>
                  </a:lnTo>
                  <a:lnTo>
                    <a:pt x="714375" y="233299"/>
                  </a:lnTo>
                  <a:lnTo>
                    <a:pt x="692150" y="200151"/>
                  </a:lnTo>
                  <a:lnTo>
                    <a:pt x="685926" y="161798"/>
                  </a:lnTo>
                  <a:lnTo>
                    <a:pt x="685673" y="149605"/>
                  </a:lnTo>
                  <a:lnTo>
                    <a:pt x="685673" y="14096"/>
                  </a:lnTo>
                  <a:lnTo>
                    <a:pt x="685673" y="12445"/>
                  </a:lnTo>
                  <a:lnTo>
                    <a:pt x="701675" y="4825"/>
                  </a:lnTo>
                  <a:lnTo>
                    <a:pt x="705611" y="4317"/>
                  </a:lnTo>
                  <a:lnTo>
                    <a:pt x="710691" y="4190"/>
                  </a:lnTo>
                  <a:lnTo>
                    <a:pt x="716660" y="4190"/>
                  </a:lnTo>
                  <a:close/>
                </a:path>
                <a:path w="1115695" h="249555">
                  <a:moveTo>
                    <a:pt x="30987" y="4190"/>
                  </a:moveTo>
                  <a:lnTo>
                    <a:pt x="37083" y="4190"/>
                  </a:lnTo>
                  <a:lnTo>
                    <a:pt x="42036" y="4317"/>
                  </a:lnTo>
                  <a:lnTo>
                    <a:pt x="46100" y="4825"/>
                  </a:lnTo>
                  <a:lnTo>
                    <a:pt x="50037" y="5206"/>
                  </a:lnTo>
                  <a:lnTo>
                    <a:pt x="60705" y="9778"/>
                  </a:lnTo>
                  <a:lnTo>
                    <a:pt x="61722" y="10921"/>
                  </a:lnTo>
                  <a:lnTo>
                    <a:pt x="62102" y="12445"/>
                  </a:lnTo>
                  <a:lnTo>
                    <a:pt x="62102" y="14096"/>
                  </a:lnTo>
                  <a:lnTo>
                    <a:pt x="62102" y="139191"/>
                  </a:lnTo>
                  <a:lnTo>
                    <a:pt x="68199" y="177037"/>
                  </a:lnTo>
                  <a:lnTo>
                    <a:pt x="82803" y="191642"/>
                  </a:lnTo>
                  <a:lnTo>
                    <a:pt x="87502" y="194055"/>
                  </a:lnTo>
                  <a:lnTo>
                    <a:pt x="93090" y="195199"/>
                  </a:lnTo>
                  <a:lnTo>
                    <a:pt x="99313" y="195199"/>
                  </a:lnTo>
                  <a:lnTo>
                    <a:pt x="107314" y="195199"/>
                  </a:lnTo>
                  <a:lnTo>
                    <a:pt x="142112" y="169037"/>
                  </a:lnTo>
                  <a:lnTo>
                    <a:pt x="148843" y="161289"/>
                  </a:lnTo>
                  <a:lnTo>
                    <a:pt x="148843" y="14096"/>
                  </a:lnTo>
                  <a:lnTo>
                    <a:pt x="148843" y="12445"/>
                  </a:lnTo>
                  <a:lnTo>
                    <a:pt x="149351" y="10921"/>
                  </a:lnTo>
                  <a:lnTo>
                    <a:pt x="150240" y="9778"/>
                  </a:lnTo>
                  <a:lnTo>
                    <a:pt x="151129" y="8508"/>
                  </a:lnTo>
                  <a:lnTo>
                    <a:pt x="164718" y="4825"/>
                  </a:lnTo>
                  <a:lnTo>
                    <a:pt x="168655" y="4317"/>
                  </a:lnTo>
                  <a:lnTo>
                    <a:pt x="173735" y="4190"/>
                  </a:lnTo>
                  <a:lnTo>
                    <a:pt x="179831" y="4190"/>
                  </a:lnTo>
                  <a:lnTo>
                    <a:pt x="185927" y="4190"/>
                  </a:lnTo>
                  <a:lnTo>
                    <a:pt x="191007" y="4317"/>
                  </a:lnTo>
                  <a:lnTo>
                    <a:pt x="194944" y="4825"/>
                  </a:lnTo>
                  <a:lnTo>
                    <a:pt x="198881" y="5206"/>
                  </a:lnTo>
                  <a:lnTo>
                    <a:pt x="209296" y="9778"/>
                  </a:lnTo>
                  <a:lnTo>
                    <a:pt x="210311" y="10921"/>
                  </a:lnTo>
                  <a:lnTo>
                    <a:pt x="210819" y="12445"/>
                  </a:lnTo>
                  <a:lnTo>
                    <a:pt x="210819" y="14096"/>
                  </a:lnTo>
                  <a:lnTo>
                    <a:pt x="210819" y="235457"/>
                  </a:lnTo>
                  <a:lnTo>
                    <a:pt x="210819" y="237108"/>
                  </a:lnTo>
                  <a:lnTo>
                    <a:pt x="210438" y="238632"/>
                  </a:lnTo>
                  <a:lnTo>
                    <a:pt x="209550" y="239775"/>
                  </a:lnTo>
                  <a:lnTo>
                    <a:pt x="208787" y="241045"/>
                  </a:lnTo>
                  <a:lnTo>
                    <a:pt x="197103" y="244728"/>
                  </a:lnTo>
                  <a:lnTo>
                    <a:pt x="193675" y="245237"/>
                  </a:lnTo>
                  <a:lnTo>
                    <a:pt x="189483" y="245363"/>
                  </a:lnTo>
                  <a:lnTo>
                    <a:pt x="184276" y="245363"/>
                  </a:lnTo>
                  <a:lnTo>
                    <a:pt x="178815" y="245363"/>
                  </a:lnTo>
                  <a:lnTo>
                    <a:pt x="174498" y="245237"/>
                  </a:lnTo>
                  <a:lnTo>
                    <a:pt x="171068" y="244728"/>
                  </a:lnTo>
                  <a:lnTo>
                    <a:pt x="167639" y="244348"/>
                  </a:lnTo>
                  <a:lnTo>
                    <a:pt x="157606" y="237108"/>
                  </a:lnTo>
                  <a:lnTo>
                    <a:pt x="157606" y="235457"/>
                  </a:lnTo>
                  <a:lnTo>
                    <a:pt x="157606" y="209930"/>
                  </a:lnTo>
                  <a:lnTo>
                    <a:pt x="120268" y="239649"/>
                  </a:lnTo>
                  <a:lnTo>
                    <a:pt x="81025" y="249554"/>
                  </a:lnTo>
                  <a:lnTo>
                    <a:pt x="70103" y="249046"/>
                  </a:lnTo>
                  <a:lnTo>
                    <a:pt x="28701" y="233299"/>
                  </a:lnTo>
                  <a:lnTo>
                    <a:pt x="6476" y="200151"/>
                  </a:lnTo>
                  <a:lnTo>
                    <a:pt x="253" y="161798"/>
                  </a:lnTo>
                  <a:lnTo>
                    <a:pt x="0" y="149605"/>
                  </a:lnTo>
                  <a:lnTo>
                    <a:pt x="0" y="14096"/>
                  </a:lnTo>
                  <a:lnTo>
                    <a:pt x="0" y="12445"/>
                  </a:lnTo>
                  <a:lnTo>
                    <a:pt x="16001" y="4825"/>
                  </a:lnTo>
                  <a:lnTo>
                    <a:pt x="19938" y="4317"/>
                  </a:lnTo>
                  <a:lnTo>
                    <a:pt x="25018" y="4190"/>
                  </a:lnTo>
                  <a:lnTo>
                    <a:pt x="30987" y="4190"/>
                  </a:lnTo>
                  <a:close/>
                </a:path>
                <a:path w="1115695" h="249555">
                  <a:moveTo>
                    <a:pt x="1037716" y="0"/>
                  </a:moveTo>
                  <a:lnTo>
                    <a:pt x="1044701" y="0"/>
                  </a:lnTo>
                  <a:lnTo>
                    <a:pt x="1051432" y="380"/>
                  </a:lnTo>
                  <a:lnTo>
                    <a:pt x="1089025" y="10032"/>
                  </a:lnTo>
                  <a:lnTo>
                    <a:pt x="1092707" y="11683"/>
                  </a:lnTo>
                  <a:lnTo>
                    <a:pt x="1095248" y="13207"/>
                  </a:lnTo>
                  <a:lnTo>
                    <a:pt x="1096772" y="14477"/>
                  </a:lnTo>
                  <a:lnTo>
                    <a:pt x="1098423" y="15620"/>
                  </a:lnTo>
                  <a:lnTo>
                    <a:pt x="1101598" y="22605"/>
                  </a:lnTo>
                  <a:lnTo>
                    <a:pt x="1101978" y="24383"/>
                  </a:lnTo>
                  <a:lnTo>
                    <a:pt x="1102232" y="26542"/>
                  </a:lnTo>
                  <a:lnTo>
                    <a:pt x="1102486" y="29082"/>
                  </a:lnTo>
                  <a:lnTo>
                    <a:pt x="1102740" y="31623"/>
                  </a:lnTo>
                  <a:lnTo>
                    <a:pt x="1102867" y="34798"/>
                  </a:lnTo>
                  <a:lnTo>
                    <a:pt x="1102867" y="38607"/>
                  </a:lnTo>
                  <a:lnTo>
                    <a:pt x="1102867" y="43179"/>
                  </a:lnTo>
                  <a:lnTo>
                    <a:pt x="1096772" y="60578"/>
                  </a:lnTo>
                  <a:lnTo>
                    <a:pt x="1095502" y="60578"/>
                  </a:lnTo>
                  <a:lnTo>
                    <a:pt x="1093977" y="60578"/>
                  </a:lnTo>
                  <a:lnTo>
                    <a:pt x="1091691" y="59689"/>
                  </a:lnTo>
                  <a:lnTo>
                    <a:pt x="1088516" y="57912"/>
                  </a:lnTo>
                  <a:lnTo>
                    <a:pt x="1085341" y="56133"/>
                  </a:lnTo>
                  <a:lnTo>
                    <a:pt x="1047114" y="44195"/>
                  </a:lnTo>
                  <a:lnTo>
                    <a:pt x="1039240" y="44195"/>
                  </a:lnTo>
                  <a:lnTo>
                    <a:pt x="1033652" y="44195"/>
                  </a:lnTo>
                  <a:lnTo>
                    <a:pt x="1008506" y="58419"/>
                  </a:lnTo>
                  <a:lnTo>
                    <a:pt x="1007109" y="61340"/>
                  </a:lnTo>
                  <a:lnTo>
                    <a:pt x="1006475" y="64388"/>
                  </a:lnTo>
                  <a:lnTo>
                    <a:pt x="1006475" y="67690"/>
                  </a:lnTo>
                  <a:lnTo>
                    <a:pt x="1006475" y="72898"/>
                  </a:lnTo>
                  <a:lnTo>
                    <a:pt x="1023619" y="89788"/>
                  </a:lnTo>
                  <a:lnTo>
                    <a:pt x="1028700" y="92455"/>
                  </a:lnTo>
                  <a:lnTo>
                    <a:pt x="1034541" y="94868"/>
                  </a:lnTo>
                  <a:lnTo>
                    <a:pt x="1041018" y="97154"/>
                  </a:lnTo>
                  <a:lnTo>
                    <a:pt x="1047623" y="99567"/>
                  </a:lnTo>
                  <a:lnTo>
                    <a:pt x="1054227" y="101980"/>
                  </a:lnTo>
                  <a:lnTo>
                    <a:pt x="1060830" y="104775"/>
                  </a:lnTo>
                  <a:lnTo>
                    <a:pt x="1067561" y="107441"/>
                  </a:lnTo>
                  <a:lnTo>
                    <a:pt x="1103249" y="133095"/>
                  </a:lnTo>
                  <a:lnTo>
                    <a:pt x="1115313" y="172846"/>
                  </a:lnTo>
                  <a:lnTo>
                    <a:pt x="1114805" y="181990"/>
                  </a:lnTo>
                  <a:lnTo>
                    <a:pt x="1099692" y="219328"/>
                  </a:lnTo>
                  <a:lnTo>
                    <a:pt x="1066291" y="242062"/>
                  </a:lnTo>
                  <a:lnTo>
                    <a:pt x="1019682" y="249554"/>
                  </a:lnTo>
                  <a:lnTo>
                    <a:pt x="1011427" y="249554"/>
                  </a:lnTo>
                  <a:lnTo>
                    <a:pt x="969772" y="241173"/>
                  </a:lnTo>
                  <a:lnTo>
                    <a:pt x="946530" y="214249"/>
                  </a:lnTo>
                  <a:lnTo>
                    <a:pt x="946530" y="206882"/>
                  </a:lnTo>
                  <a:lnTo>
                    <a:pt x="946530" y="202056"/>
                  </a:lnTo>
                  <a:lnTo>
                    <a:pt x="953261" y="184023"/>
                  </a:lnTo>
                  <a:lnTo>
                    <a:pt x="954658" y="184023"/>
                  </a:lnTo>
                  <a:lnTo>
                    <a:pt x="956563" y="184023"/>
                  </a:lnTo>
                  <a:lnTo>
                    <a:pt x="959230" y="185038"/>
                  </a:lnTo>
                  <a:lnTo>
                    <a:pt x="962786" y="187198"/>
                  </a:lnTo>
                  <a:lnTo>
                    <a:pt x="966342" y="189229"/>
                  </a:lnTo>
                  <a:lnTo>
                    <a:pt x="970787" y="191515"/>
                  </a:lnTo>
                  <a:lnTo>
                    <a:pt x="975994" y="193928"/>
                  </a:lnTo>
                  <a:lnTo>
                    <a:pt x="981328" y="196468"/>
                  </a:lnTo>
                  <a:lnTo>
                    <a:pt x="987425" y="198754"/>
                  </a:lnTo>
                  <a:lnTo>
                    <a:pt x="994536" y="200913"/>
                  </a:lnTo>
                  <a:lnTo>
                    <a:pt x="1001522" y="203073"/>
                  </a:lnTo>
                  <a:lnTo>
                    <a:pt x="1009523" y="204088"/>
                  </a:lnTo>
                  <a:lnTo>
                    <a:pt x="1018412" y="204088"/>
                  </a:lnTo>
                  <a:lnTo>
                    <a:pt x="1024001" y="204088"/>
                  </a:lnTo>
                  <a:lnTo>
                    <a:pt x="1054607" y="182117"/>
                  </a:lnTo>
                  <a:lnTo>
                    <a:pt x="1054607" y="177800"/>
                  </a:lnTo>
                  <a:lnTo>
                    <a:pt x="1054607" y="172846"/>
                  </a:lnTo>
                  <a:lnTo>
                    <a:pt x="1020699" y="148336"/>
                  </a:lnTo>
                  <a:lnTo>
                    <a:pt x="1014349" y="146050"/>
                  </a:lnTo>
                  <a:lnTo>
                    <a:pt x="1007872" y="143510"/>
                  </a:lnTo>
                  <a:lnTo>
                    <a:pt x="969517" y="122808"/>
                  </a:lnTo>
                  <a:lnTo>
                    <a:pt x="948943" y="86232"/>
                  </a:lnTo>
                  <a:lnTo>
                    <a:pt x="947801" y="71627"/>
                  </a:lnTo>
                  <a:lnTo>
                    <a:pt x="948181" y="63880"/>
                  </a:lnTo>
                  <a:lnTo>
                    <a:pt x="966342" y="24764"/>
                  </a:lnTo>
                  <a:lnTo>
                    <a:pt x="1000125" y="5079"/>
                  </a:lnTo>
                  <a:lnTo>
                    <a:pt x="1027556" y="253"/>
                  </a:lnTo>
                  <a:lnTo>
                    <a:pt x="1037716" y="0"/>
                  </a:lnTo>
                  <a:close/>
                </a:path>
                <a:path w="1115695" h="249555">
                  <a:moveTo>
                    <a:pt x="401827" y="0"/>
                  </a:moveTo>
                  <a:lnTo>
                    <a:pt x="410972" y="0"/>
                  </a:lnTo>
                  <a:lnTo>
                    <a:pt x="419100" y="888"/>
                  </a:lnTo>
                  <a:lnTo>
                    <a:pt x="426338" y="2793"/>
                  </a:lnTo>
                  <a:lnTo>
                    <a:pt x="433704" y="4699"/>
                  </a:lnTo>
                  <a:lnTo>
                    <a:pt x="464692" y="28701"/>
                  </a:lnTo>
                  <a:lnTo>
                    <a:pt x="471042" y="40386"/>
                  </a:lnTo>
                  <a:lnTo>
                    <a:pt x="475868" y="35305"/>
                  </a:lnTo>
                  <a:lnTo>
                    <a:pt x="509269" y="9525"/>
                  </a:lnTo>
                  <a:lnTo>
                    <a:pt x="540384" y="0"/>
                  </a:lnTo>
                  <a:lnTo>
                    <a:pt x="546861" y="0"/>
                  </a:lnTo>
                  <a:lnTo>
                    <a:pt x="591057" y="11429"/>
                  </a:lnTo>
                  <a:lnTo>
                    <a:pt x="616330" y="41401"/>
                  </a:lnTo>
                  <a:lnTo>
                    <a:pt x="625348" y="84327"/>
                  </a:lnTo>
                  <a:lnTo>
                    <a:pt x="625475" y="93725"/>
                  </a:lnTo>
                  <a:lnTo>
                    <a:pt x="625475" y="235457"/>
                  </a:lnTo>
                  <a:lnTo>
                    <a:pt x="625475" y="237108"/>
                  </a:lnTo>
                  <a:lnTo>
                    <a:pt x="624966" y="238632"/>
                  </a:lnTo>
                  <a:lnTo>
                    <a:pt x="623951" y="239775"/>
                  </a:lnTo>
                  <a:lnTo>
                    <a:pt x="623061" y="241045"/>
                  </a:lnTo>
                  <a:lnTo>
                    <a:pt x="609600" y="244728"/>
                  </a:lnTo>
                  <a:lnTo>
                    <a:pt x="605662" y="245237"/>
                  </a:lnTo>
                  <a:lnTo>
                    <a:pt x="600582" y="245363"/>
                  </a:lnTo>
                  <a:lnTo>
                    <a:pt x="594486" y="245363"/>
                  </a:lnTo>
                  <a:lnTo>
                    <a:pt x="588263" y="245363"/>
                  </a:lnTo>
                  <a:lnTo>
                    <a:pt x="583056" y="245237"/>
                  </a:lnTo>
                  <a:lnTo>
                    <a:pt x="579119" y="244728"/>
                  </a:lnTo>
                  <a:lnTo>
                    <a:pt x="575182" y="244348"/>
                  </a:lnTo>
                  <a:lnTo>
                    <a:pt x="564641" y="239775"/>
                  </a:lnTo>
                  <a:lnTo>
                    <a:pt x="563752" y="238632"/>
                  </a:lnTo>
                  <a:lnTo>
                    <a:pt x="563244" y="237108"/>
                  </a:lnTo>
                  <a:lnTo>
                    <a:pt x="563244" y="235457"/>
                  </a:lnTo>
                  <a:lnTo>
                    <a:pt x="563244" y="104139"/>
                  </a:lnTo>
                  <a:lnTo>
                    <a:pt x="563244" y="96646"/>
                  </a:lnTo>
                  <a:lnTo>
                    <a:pt x="562609" y="89915"/>
                  </a:lnTo>
                  <a:lnTo>
                    <a:pt x="539623" y="55499"/>
                  </a:lnTo>
                  <a:lnTo>
                    <a:pt x="534288" y="54355"/>
                  </a:lnTo>
                  <a:lnTo>
                    <a:pt x="528192" y="54355"/>
                  </a:lnTo>
                  <a:lnTo>
                    <a:pt x="520826" y="54355"/>
                  </a:lnTo>
                  <a:lnTo>
                    <a:pt x="487425" y="80517"/>
                  </a:lnTo>
                  <a:lnTo>
                    <a:pt x="480949" y="88264"/>
                  </a:lnTo>
                  <a:lnTo>
                    <a:pt x="480949" y="235457"/>
                  </a:lnTo>
                  <a:lnTo>
                    <a:pt x="480949" y="237108"/>
                  </a:lnTo>
                  <a:lnTo>
                    <a:pt x="480440" y="238632"/>
                  </a:lnTo>
                  <a:lnTo>
                    <a:pt x="479425" y="239775"/>
                  </a:lnTo>
                  <a:lnTo>
                    <a:pt x="478408" y="241045"/>
                  </a:lnTo>
                  <a:lnTo>
                    <a:pt x="464819" y="244728"/>
                  </a:lnTo>
                  <a:lnTo>
                    <a:pt x="460882" y="245237"/>
                  </a:lnTo>
                  <a:lnTo>
                    <a:pt x="455929" y="245363"/>
                  </a:lnTo>
                  <a:lnTo>
                    <a:pt x="449960" y="245363"/>
                  </a:lnTo>
                  <a:lnTo>
                    <a:pt x="443864" y="245363"/>
                  </a:lnTo>
                  <a:lnTo>
                    <a:pt x="438784" y="245237"/>
                  </a:lnTo>
                  <a:lnTo>
                    <a:pt x="434848" y="244728"/>
                  </a:lnTo>
                  <a:lnTo>
                    <a:pt x="430910" y="244348"/>
                  </a:lnTo>
                  <a:lnTo>
                    <a:pt x="420242" y="239775"/>
                  </a:lnTo>
                  <a:lnTo>
                    <a:pt x="419226" y="238632"/>
                  </a:lnTo>
                  <a:lnTo>
                    <a:pt x="418718" y="237108"/>
                  </a:lnTo>
                  <a:lnTo>
                    <a:pt x="418718" y="235457"/>
                  </a:lnTo>
                  <a:lnTo>
                    <a:pt x="418718" y="104139"/>
                  </a:lnTo>
                  <a:lnTo>
                    <a:pt x="418718" y="96646"/>
                  </a:lnTo>
                  <a:lnTo>
                    <a:pt x="417956" y="89915"/>
                  </a:lnTo>
                  <a:lnTo>
                    <a:pt x="394969" y="55499"/>
                  </a:lnTo>
                  <a:lnTo>
                    <a:pt x="389762" y="54355"/>
                  </a:lnTo>
                  <a:lnTo>
                    <a:pt x="383793" y="54355"/>
                  </a:lnTo>
                  <a:lnTo>
                    <a:pt x="376174" y="54355"/>
                  </a:lnTo>
                  <a:lnTo>
                    <a:pt x="342900" y="80517"/>
                  </a:lnTo>
                  <a:lnTo>
                    <a:pt x="336423" y="88264"/>
                  </a:lnTo>
                  <a:lnTo>
                    <a:pt x="336423" y="235457"/>
                  </a:lnTo>
                  <a:lnTo>
                    <a:pt x="336423" y="237108"/>
                  </a:lnTo>
                  <a:lnTo>
                    <a:pt x="335914" y="238632"/>
                  </a:lnTo>
                  <a:lnTo>
                    <a:pt x="334899" y="239775"/>
                  </a:lnTo>
                  <a:lnTo>
                    <a:pt x="334009" y="241045"/>
                  </a:lnTo>
                  <a:lnTo>
                    <a:pt x="320293" y="244728"/>
                  </a:lnTo>
                  <a:lnTo>
                    <a:pt x="316356" y="245237"/>
                  </a:lnTo>
                  <a:lnTo>
                    <a:pt x="311276" y="245363"/>
                  </a:lnTo>
                  <a:lnTo>
                    <a:pt x="305180" y="245363"/>
                  </a:lnTo>
                  <a:lnTo>
                    <a:pt x="299084" y="245363"/>
                  </a:lnTo>
                  <a:lnTo>
                    <a:pt x="294004" y="245237"/>
                  </a:lnTo>
                  <a:lnTo>
                    <a:pt x="290067" y="244728"/>
                  </a:lnTo>
                  <a:lnTo>
                    <a:pt x="286130" y="244348"/>
                  </a:lnTo>
                  <a:lnTo>
                    <a:pt x="275462" y="239775"/>
                  </a:lnTo>
                  <a:lnTo>
                    <a:pt x="274447" y="238632"/>
                  </a:lnTo>
                  <a:lnTo>
                    <a:pt x="273938" y="237108"/>
                  </a:lnTo>
                  <a:lnTo>
                    <a:pt x="273938" y="235457"/>
                  </a:lnTo>
                  <a:lnTo>
                    <a:pt x="273938" y="14096"/>
                  </a:lnTo>
                  <a:lnTo>
                    <a:pt x="273938" y="12445"/>
                  </a:lnTo>
                  <a:lnTo>
                    <a:pt x="274447" y="10921"/>
                  </a:lnTo>
                  <a:lnTo>
                    <a:pt x="288035" y="4825"/>
                  </a:lnTo>
                  <a:lnTo>
                    <a:pt x="291337" y="4317"/>
                  </a:lnTo>
                  <a:lnTo>
                    <a:pt x="295655" y="4190"/>
                  </a:lnTo>
                  <a:lnTo>
                    <a:pt x="300735" y="4190"/>
                  </a:lnTo>
                  <a:lnTo>
                    <a:pt x="306069" y="4190"/>
                  </a:lnTo>
                  <a:lnTo>
                    <a:pt x="310387" y="4317"/>
                  </a:lnTo>
                  <a:lnTo>
                    <a:pt x="313943" y="4825"/>
                  </a:lnTo>
                  <a:lnTo>
                    <a:pt x="317373" y="5206"/>
                  </a:lnTo>
                  <a:lnTo>
                    <a:pt x="326008" y="9778"/>
                  </a:lnTo>
                  <a:lnTo>
                    <a:pt x="326898" y="10921"/>
                  </a:lnTo>
                  <a:lnTo>
                    <a:pt x="327278" y="12445"/>
                  </a:lnTo>
                  <a:lnTo>
                    <a:pt x="327278" y="14096"/>
                  </a:lnTo>
                  <a:lnTo>
                    <a:pt x="327278" y="39624"/>
                  </a:lnTo>
                  <a:lnTo>
                    <a:pt x="363854" y="9905"/>
                  </a:lnTo>
                  <a:lnTo>
                    <a:pt x="391922" y="635"/>
                  </a:lnTo>
                  <a:lnTo>
                    <a:pt x="401827" y="0"/>
                  </a:lnTo>
                  <a:close/>
                </a:path>
              </a:pathLst>
            </a:custGeom>
            <a:ln w="12192">
              <a:solidFill>
                <a:srgbClr val="ADAB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2" name="object 172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6725412" y="678179"/>
              <a:ext cx="100582" cy="102108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6665976" y="633983"/>
              <a:ext cx="237490" cy="322580"/>
            </a:xfrm>
            <a:custGeom>
              <a:avLst/>
              <a:gdLst/>
              <a:ahLst/>
              <a:cxnLst/>
              <a:rect l="l" t="t" r="r" b="b"/>
              <a:pathLst>
                <a:path w="237490" h="322580">
                  <a:moveTo>
                    <a:pt x="19303" y="0"/>
                  </a:moveTo>
                  <a:lnTo>
                    <a:pt x="102234" y="0"/>
                  </a:lnTo>
                  <a:lnTo>
                    <a:pt x="110617" y="0"/>
                  </a:lnTo>
                  <a:lnTo>
                    <a:pt x="117601" y="126"/>
                  </a:lnTo>
                  <a:lnTo>
                    <a:pt x="122808" y="507"/>
                  </a:lnTo>
                  <a:lnTo>
                    <a:pt x="128270" y="762"/>
                  </a:lnTo>
                  <a:lnTo>
                    <a:pt x="133223" y="1142"/>
                  </a:lnTo>
                  <a:lnTo>
                    <a:pt x="172593" y="11049"/>
                  </a:lnTo>
                  <a:lnTo>
                    <a:pt x="203834" y="34289"/>
                  </a:lnTo>
                  <a:lnTo>
                    <a:pt x="219455" y="69976"/>
                  </a:lnTo>
                  <a:lnTo>
                    <a:pt x="220852" y="88011"/>
                  </a:lnTo>
                  <a:lnTo>
                    <a:pt x="220599" y="95885"/>
                  </a:lnTo>
                  <a:lnTo>
                    <a:pt x="208533" y="135762"/>
                  </a:lnTo>
                  <a:lnTo>
                    <a:pt x="179197" y="162940"/>
                  </a:lnTo>
                  <a:lnTo>
                    <a:pt x="158750" y="171703"/>
                  </a:lnTo>
                  <a:lnTo>
                    <a:pt x="163575" y="173989"/>
                  </a:lnTo>
                  <a:lnTo>
                    <a:pt x="191389" y="202311"/>
                  </a:lnTo>
                  <a:lnTo>
                    <a:pt x="204216" y="228853"/>
                  </a:lnTo>
                  <a:lnTo>
                    <a:pt x="231267" y="292100"/>
                  </a:lnTo>
                  <a:lnTo>
                    <a:pt x="233806" y="298450"/>
                  </a:lnTo>
                  <a:lnTo>
                    <a:pt x="235457" y="303021"/>
                  </a:lnTo>
                  <a:lnTo>
                    <a:pt x="236220" y="305942"/>
                  </a:lnTo>
                  <a:lnTo>
                    <a:pt x="237108" y="308737"/>
                  </a:lnTo>
                  <a:lnTo>
                    <a:pt x="237490" y="311023"/>
                  </a:lnTo>
                  <a:lnTo>
                    <a:pt x="237490" y="312674"/>
                  </a:lnTo>
                  <a:lnTo>
                    <a:pt x="237490" y="314451"/>
                  </a:lnTo>
                  <a:lnTo>
                    <a:pt x="237108" y="316102"/>
                  </a:lnTo>
                  <a:lnTo>
                    <a:pt x="236474" y="317245"/>
                  </a:lnTo>
                  <a:lnTo>
                    <a:pt x="235839" y="318515"/>
                  </a:lnTo>
                  <a:lnTo>
                    <a:pt x="220852" y="322071"/>
                  </a:lnTo>
                  <a:lnTo>
                    <a:pt x="216026" y="322452"/>
                  </a:lnTo>
                  <a:lnTo>
                    <a:pt x="209550" y="322579"/>
                  </a:lnTo>
                  <a:lnTo>
                    <a:pt x="201295" y="322579"/>
                  </a:lnTo>
                  <a:lnTo>
                    <a:pt x="194437" y="322579"/>
                  </a:lnTo>
                  <a:lnTo>
                    <a:pt x="188975" y="322452"/>
                  </a:lnTo>
                  <a:lnTo>
                    <a:pt x="184784" y="322071"/>
                  </a:lnTo>
                  <a:lnTo>
                    <a:pt x="180721" y="321817"/>
                  </a:lnTo>
                  <a:lnTo>
                    <a:pt x="169925" y="316738"/>
                  </a:lnTo>
                  <a:lnTo>
                    <a:pt x="168909" y="315340"/>
                  </a:lnTo>
                  <a:lnTo>
                    <a:pt x="168148" y="313689"/>
                  </a:lnTo>
                  <a:lnTo>
                    <a:pt x="167513" y="311657"/>
                  </a:lnTo>
                  <a:lnTo>
                    <a:pt x="138683" y="239902"/>
                  </a:lnTo>
                  <a:lnTo>
                    <a:pt x="135254" y="231901"/>
                  </a:lnTo>
                  <a:lnTo>
                    <a:pt x="131825" y="224662"/>
                  </a:lnTo>
                  <a:lnTo>
                    <a:pt x="128524" y="218439"/>
                  </a:lnTo>
                  <a:lnTo>
                    <a:pt x="125222" y="212089"/>
                  </a:lnTo>
                  <a:lnTo>
                    <a:pt x="121539" y="206882"/>
                  </a:lnTo>
                  <a:lnTo>
                    <a:pt x="117601" y="202691"/>
                  </a:lnTo>
                  <a:lnTo>
                    <a:pt x="113665" y="198374"/>
                  </a:lnTo>
                  <a:lnTo>
                    <a:pt x="108966" y="195199"/>
                  </a:lnTo>
                  <a:lnTo>
                    <a:pt x="103631" y="193039"/>
                  </a:lnTo>
                  <a:lnTo>
                    <a:pt x="98425" y="190880"/>
                  </a:lnTo>
                  <a:lnTo>
                    <a:pt x="92201" y="189737"/>
                  </a:lnTo>
                  <a:lnTo>
                    <a:pt x="85344" y="189737"/>
                  </a:lnTo>
                  <a:lnTo>
                    <a:pt x="65024" y="189737"/>
                  </a:lnTo>
                  <a:lnTo>
                    <a:pt x="65024" y="312165"/>
                  </a:lnTo>
                  <a:lnTo>
                    <a:pt x="65024" y="313816"/>
                  </a:lnTo>
                  <a:lnTo>
                    <a:pt x="64516" y="315340"/>
                  </a:lnTo>
                  <a:lnTo>
                    <a:pt x="63373" y="316611"/>
                  </a:lnTo>
                  <a:lnTo>
                    <a:pt x="62356" y="318007"/>
                  </a:lnTo>
                  <a:lnTo>
                    <a:pt x="60578" y="319024"/>
                  </a:lnTo>
                  <a:lnTo>
                    <a:pt x="58039" y="319913"/>
                  </a:lnTo>
                  <a:lnTo>
                    <a:pt x="55625" y="320675"/>
                  </a:lnTo>
                  <a:lnTo>
                    <a:pt x="52324" y="321310"/>
                  </a:lnTo>
                  <a:lnTo>
                    <a:pt x="48132" y="321817"/>
                  </a:lnTo>
                  <a:lnTo>
                    <a:pt x="44069" y="322325"/>
                  </a:lnTo>
                  <a:lnTo>
                    <a:pt x="38862" y="322579"/>
                  </a:lnTo>
                  <a:lnTo>
                    <a:pt x="32384" y="322579"/>
                  </a:lnTo>
                  <a:lnTo>
                    <a:pt x="26162" y="322579"/>
                  </a:lnTo>
                  <a:lnTo>
                    <a:pt x="0" y="313816"/>
                  </a:lnTo>
                  <a:lnTo>
                    <a:pt x="0" y="312165"/>
                  </a:lnTo>
                  <a:lnTo>
                    <a:pt x="0" y="20574"/>
                  </a:lnTo>
                  <a:lnTo>
                    <a:pt x="0" y="13207"/>
                  </a:lnTo>
                  <a:lnTo>
                    <a:pt x="1777" y="8000"/>
                  </a:lnTo>
                  <a:lnTo>
                    <a:pt x="5588" y="4825"/>
                  </a:lnTo>
                  <a:lnTo>
                    <a:pt x="9271" y="1524"/>
                  </a:lnTo>
                  <a:lnTo>
                    <a:pt x="13843" y="0"/>
                  </a:lnTo>
                  <a:lnTo>
                    <a:pt x="19303" y="0"/>
                  </a:lnTo>
                  <a:close/>
                </a:path>
              </a:pathLst>
            </a:custGeom>
            <a:ln w="12192">
              <a:solidFill>
                <a:srgbClr val="ADAB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4" name="object 174"/>
          <p:cNvGrpSpPr/>
          <p:nvPr/>
        </p:nvGrpSpPr>
        <p:grpSpPr>
          <a:xfrm>
            <a:off x="8202168" y="603504"/>
            <a:ext cx="1085215" cy="379730"/>
            <a:chOff x="8202168" y="603504"/>
            <a:chExt cx="1085215" cy="379730"/>
          </a:xfrm>
        </p:grpSpPr>
        <p:pic>
          <p:nvPicPr>
            <p:cNvPr id="175" name="object 175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8220456" y="620268"/>
              <a:ext cx="1066800" cy="362712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8208264" y="609600"/>
              <a:ext cx="1056131" cy="350520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9116568" y="845820"/>
              <a:ext cx="92962" cy="76200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8741664" y="845820"/>
              <a:ext cx="92962" cy="76200"/>
            </a:xfrm>
            <a:prstGeom prst="rect">
              <a:avLst/>
            </a:prstGeom>
          </p:spPr>
        </p:pic>
        <p:sp>
          <p:nvSpPr>
            <p:cNvPr id="179" name="object 179"/>
            <p:cNvSpPr/>
            <p:nvPr/>
          </p:nvSpPr>
          <p:spPr>
            <a:xfrm>
              <a:off x="8208264" y="609600"/>
              <a:ext cx="1056005" cy="350520"/>
            </a:xfrm>
            <a:custGeom>
              <a:avLst/>
              <a:gdLst/>
              <a:ahLst/>
              <a:cxnLst/>
              <a:rect l="l" t="t" r="r" b="b"/>
              <a:pathLst>
                <a:path w="1056004" h="350519">
                  <a:moveTo>
                    <a:pt x="958341" y="101346"/>
                  </a:moveTo>
                  <a:lnTo>
                    <a:pt x="1002791" y="106299"/>
                  </a:lnTo>
                  <a:lnTo>
                    <a:pt x="1038605" y="127508"/>
                  </a:lnTo>
                  <a:lnTo>
                    <a:pt x="1054480" y="167132"/>
                  </a:lnTo>
                  <a:lnTo>
                    <a:pt x="1055877" y="188213"/>
                  </a:lnTo>
                  <a:lnTo>
                    <a:pt x="1055877" y="336676"/>
                  </a:lnTo>
                  <a:lnTo>
                    <a:pt x="1055877" y="338963"/>
                  </a:lnTo>
                  <a:lnTo>
                    <a:pt x="1045590" y="344932"/>
                  </a:lnTo>
                  <a:lnTo>
                    <a:pt x="1042034" y="345566"/>
                  </a:lnTo>
                  <a:lnTo>
                    <a:pt x="1036827" y="345821"/>
                  </a:lnTo>
                  <a:lnTo>
                    <a:pt x="1029842" y="345821"/>
                  </a:lnTo>
                  <a:lnTo>
                    <a:pt x="1022476" y="345821"/>
                  </a:lnTo>
                  <a:lnTo>
                    <a:pt x="1017015" y="345566"/>
                  </a:lnTo>
                  <a:lnTo>
                    <a:pt x="1013713" y="344932"/>
                  </a:lnTo>
                  <a:lnTo>
                    <a:pt x="1010284" y="344424"/>
                  </a:lnTo>
                  <a:lnTo>
                    <a:pt x="1007871" y="343408"/>
                  </a:lnTo>
                  <a:lnTo>
                    <a:pt x="1006475" y="342138"/>
                  </a:lnTo>
                  <a:lnTo>
                    <a:pt x="1005077" y="340867"/>
                  </a:lnTo>
                  <a:lnTo>
                    <a:pt x="1004315" y="338963"/>
                  </a:lnTo>
                  <a:lnTo>
                    <a:pt x="1004315" y="336676"/>
                  </a:lnTo>
                  <a:lnTo>
                    <a:pt x="1004315" y="319024"/>
                  </a:lnTo>
                  <a:lnTo>
                    <a:pt x="973327" y="341884"/>
                  </a:lnTo>
                  <a:lnTo>
                    <a:pt x="934465" y="350012"/>
                  </a:lnTo>
                  <a:lnTo>
                    <a:pt x="925829" y="349758"/>
                  </a:lnTo>
                  <a:lnTo>
                    <a:pt x="888364" y="339725"/>
                  </a:lnTo>
                  <a:lnTo>
                    <a:pt x="859916" y="309499"/>
                  </a:lnTo>
                  <a:lnTo>
                    <a:pt x="853947" y="278384"/>
                  </a:lnTo>
                  <a:lnTo>
                    <a:pt x="854455" y="268986"/>
                  </a:lnTo>
                  <a:lnTo>
                    <a:pt x="870838" y="231775"/>
                  </a:lnTo>
                  <a:lnTo>
                    <a:pt x="910716" y="210185"/>
                  </a:lnTo>
                  <a:lnTo>
                    <a:pt x="958850" y="203326"/>
                  </a:lnTo>
                  <a:lnTo>
                    <a:pt x="973201" y="203073"/>
                  </a:lnTo>
                  <a:lnTo>
                    <a:pt x="994663" y="203073"/>
                  </a:lnTo>
                  <a:lnTo>
                    <a:pt x="994663" y="189737"/>
                  </a:lnTo>
                  <a:lnTo>
                    <a:pt x="994663" y="182752"/>
                  </a:lnTo>
                  <a:lnTo>
                    <a:pt x="994028" y="176784"/>
                  </a:lnTo>
                  <a:lnTo>
                    <a:pt x="992631" y="171703"/>
                  </a:lnTo>
                  <a:lnTo>
                    <a:pt x="991234" y="166497"/>
                  </a:lnTo>
                  <a:lnTo>
                    <a:pt x="988949" y="162051"/>
                  </a:lnTo>
                  <a:lnTo>
                    <a:pt x="985646" y="158623"/>
                  </a:lnTo>
                  <a:lnTo>
                    <a:pt x="982471" y="155194"/>
                  </a:lnTo>
                  <a:lnTo>
                    <a:pt x="978153" y="152653"/>
                  </a:lnTo>
                  <a:lnTo>
                    <a:pt x="972819" y="151002"/>
                  </a:lnTo>
                  <a:lnTo>
                    <a:pt x="967358" y="149351"/>
                  </a:lnTo>
                  <a:lnTo>
                    <a:pt x="960754" y="148462"/>
                  </a:lnTo>
                  <a:lnTo>
                    <a:pt x="952880" y="148462"/>
                  </a:lnTo>
                  <a:lnTo>
                    <a:pt x="909574" y="156845"/>
                  </a:lnTo>
                  <a:lnTo>
                    <a:pt x="883284" y="169672"/>
                  </a:lnTo>
                  <a:lnTo>
                    <a:pt x="879855" y="170814"/>
                  </a:lnTo>
                  <a:lnTo>
                    <a:pt x="877315" y="170814"/>
                  </a:lnTo>
                  <a:lnTo>
                    <a:pt x="875410" y="170814"/>
                  </a:lnTo>
                  <a:lnTo>
                    <a:pt x="873886" y="170179"/>
                  </a:lnTo>
                  <a:lnTo>
                    <a:pt x="866901" y="156210"/>
                  </a:lnTo>
                  <a:lnTo>
                    <a:pt x="866393" y="153035"/>
                  </a:lnTo>
                  <a:lnTo>
                    <a:pt x="866139" y="149605"/>
                  </a:lnTo>
                  <a:lnTo>
                    <a:pt x="866139" y="145796"/>
                  </a:lnTo>
                  <a:lnTo>
                    <a:pt x="866139" y="140588"/>
                  </a:lnTo>
                  <a:lnTo>
                    <a:pt x="872108" y="125602"/>
                  </a:lnTo>
                  <a:lnTo>
                    <a:pt x="874394" y="123189"/>
                  </a:lnTo>
                  <a:lnTo>
                    <a:pt x="910462" y="107823"/>
                  </a:lnTo>
                  <a:lnTo>
                    <a:pt x="951102" y="101473"/>
                  </a:lnTo>
                  <a:lnTo>
                    <a:pt x="958341" y="101346"/>
                  </a:lnTo>
                  <a:close/>
                </a:path>
                <a:path w="1056004" h="350519">
                  <a:moveTo>
                    <a:pt x="583437" y="101346"/>
                  </a:moveTo>
                  <a:lnTo>
                    <a:pt x="627887" y="106299"/>
                  </a:lnTo>
                  <a:lnTo>
                    <a:pt x="663701" y="127508"/>
                  </a:lnTo>
                  <a:lnTo>
                    <a:pt x="679576" y="167132"/>
                  </a:lnTo>
                  <a:lnTo>
                    <a:pt x="680974" y="188213"/>
                  </a:lnTo>
                  <a:lnTo>
                    <a:pt x="680974" y="336676"/>
                  </a:lnTo>
                  <a:lnTo>
                    <a:pt x="680974" y="338963"/>
                  </a:lnTo>
                  <a:lnTo>
                    <a:pt x="670686" y="344932"/>
                  </a:lnTo>
                  <a:lnTo>
                    <a:pt x="667130" y="345566"/>
                  </a:lnTo>
                  <a:lnTo>
                    <a:pt x="661924" y="345821"/>
                  </a:lnTo>
                  <a:lnTo>
                    <a:pt x="654938" y="345821"/>
                  </a:lnTo>
                  <a:lnTo>
                    <a:pt x="647572" y="345821"/>
                  </a:lnTo>
                  <a:lnTo>
                    <a:pt x="642111" y="345566"/>
                  </a:lnTo>
                  <a:lnTo>
                    <a:pt x="638809" y="344932"/>
                  </a:lnTo>
                  <a:lnTo>
                    <a:pt x="635380" y="344424"/>
                  </a:lnTo>
                  <a:lnTo>
                    <a:pt x="632967" y="343408"/>
                  </a:lnTo>
                  <a:lnTo>
                    <a:pt x="631570" y="342138"/>
                  </a:lnTo>
                  <a:lnTo>
                    <a:pt x="630174" y="340867"/>
                  </a:lnTo>
                  <a:lnTo>
                    <a:pt x="629411" y="338963"/>
                  </a:lnTo>
                  <a:lnTo>
                    <a:pt x="629411" y="336676"/>
                  </a:lnTo>
                  <a:lnTo>
                    <a:pt x="629411" y="319024"/>
                  </a:lnTo>
                  <a:lnTo>
                    <a:pt x="598424" y="341884"/>
                  </a:lnTo>
                  <a:lnTo>
                    <a:pt x="559561" y="350012"/>
                  </a:lnTo>
                  <a:lnTo>
                    <a:pt x="550926" y="349758"/>
                  </a:lnTo>
                  <a:lnTo>
                    <a:pt x="513460" y="339725"/>
                  </a:lnTo>
                  <a:lnTo>
                    <a:pt x="484885" y="309499"/>
                  </a:lnTo>
                  <a:lnTo>
                    <a:pt x="478916" y="278384"/>
                  </a:lnTo>
                  <a:lnTo>
                    <a:pt x="479425" y="268986"/>
                  </a:lnTo>
                  <a:lnTo>
                    <a:pt x="495934" y="231775"/>
                  </a:lnTo>
                  <a:lnTo>
                    <a:pt x="535685" y="210185"/>
                  </a:lnTo>
                  <a:lnTo>
                    <a:pt x="583945" y="203326"/>
                  </a:lnTo>
                  <a:lnTo>
                    <a:pt x="598296" y="203073"/>
                  </a:lnTo>
                  <a:lnTo>
                    <a:pt x="619759" y="203073"/>
                  </a:lnTo>
                  <a:lnTo>
                    <a:pt x="619759" y="189737"/>
                  </a:lnTo>
                  <a:lnTo>
                    <a:pt x="619759" y="182752"/>
                  </a:lnTo>
                  <a:lnTo>
                    <a:pt x="619125" y="176784"/>
                  </a:lnTo>
                  <a:lnTo>
                    <a:pt x="617727" y="171703"/>
                  </a:lnTo>
                  <a:lnTo>
                    <a:pt x="616330" y="166497"/>
                  </a:lnTo>
                  <a:lnTo>
                    <a:pt x="614044" y="162051"/>
                  </a:lnTo>
                  <a:lnTo>
                    <a:pt x="610742" y="158623"/>
                  </a:lnTo>
                  <a:lnTo>
                    <a:pt x="607567" y="155194"/>
                  </a:lnTo>
                  <a:lnTo>
                    <a:pt x="603250" y="152653"/>
                  </a:lnTo>
                  <a:lnTo>
                    <a:pt x="597915" y="151002"/>
                  </a:lnTo>
                  <a:lnTo>
                    <a:pt x="592454" y="149351"/>
                  </a:lnTo>
                  <a:lnTo>
                    <a:pt x="585851" y="148462"/>
                  </a:lnTo>
                  <a:lnTo>
                    <a:pt x="577976" y="148462"/>
                  </a:lnTo>
                  <a:lnTo>
                    <a:pt x="534542" y="156845"/>
                  </a:lnTo>
                  <a:lnTo>
                    <a:pt x="508253" y="169672"/>
                  </a:lnTo>
                  <a:lnTo>
                    <a:pt x="504825" y="170814"/>
                  </a:lnTo>
                  <a:lnTo>
                    <a:pt x="502284" y="170814"/>
                  </a:lnTo>
                  <a:lnTo>
                    <a:pt x="500379" y="170814"/>
                  </a:lnTo>
                  <a:lnTo>
                    <a:pt x="498855" y="170179"/>
                  </a:lnTo>
                  <a:lnTo>
                    <a:pt x="497331" y="169037"/>
                  </a:lnTo>
                  <a:lnTo>
                    <a:pt x="495934" y="167894"/>
                  </a:lnTo>
                  <a:lnTo>
                    <a:pt x="494791" y="166242"/>
                  </a:lnTo>
                  <a:lnTo>
                    <a:pt x="493902" y="164084"/>
                  </a:lnTo>
                  <a:lnTo>
                    <a:pt x="493013" y="161925"/>
                  </a:lnTo>
                  <a:lnTo>
                    <a:pt x="492251" y="159258"/>
                  </a:lnTo>
                  <a:lnTo>
                    <a:pt x="491870" y="156210"/>
                  </a:lnTo>
                  <a:lnTo>
                    <a:pt x="491362" y="153035"/>
                  </a:lnTo>
                  <a:lnTo>
                    <a:pt x="491108" y="149605"/>
                  </a:lnTo>
                  <a:lnTo>
                    <a:pt x="491108" y="145796"/>
                  </a:lnTo>
                  <a:lnTo>
                    <a:pt x="491108" y="140588"/>
                  </a:lnTo>
                  <a:lnTo>
                    <a:pt x="497077" y="125602"/>
                  </a:lnTo>
                  <a:lnTo>
                    <a:pt x="499363" y="123189"/>
                  </a:lnTo>
                  <a:lnTo>
                    <a:pt x="535431" y="107823"/>
                  </a:lnTo>
                  <a:lnTo>
                    <a:pt x="576071" y="101473"/>
                  </a:lnTo>
                  <a:lnTo>
                    <a:pt x="583437" y="101346"/>
                  </a:lnTo>
                  <a:close/>
                </a:path>
                <a:path w="1056004" h="350519">
                  <a:moveTo>
                    <a:pt x="112902" y="18669"/>
                  </a:moveTo>
                  <a:lnTo>
                    <a:pt x="120522" y="18669"/>
                  </a:lnTo>
                  <a:lnTo>
                    <a:pt x="128142" y="19176"/>
                  </a:lnTo>
                  <a:lnTo>
                    <a:pt x="135762" y="20320"/>
                  </a:lnTo>
                  <a:lnTo>
                    <a:pt x="143382" y="21589"/>
                  </a:lnTo>
                  <a:lnTo>
                    <a:pt x="150494" y="23113"/>
                  </a:lnTo>
                  <a:lnTo>
                    <a:pt x="157099" y="25146"/>
                  </a:lnTo>
                  <a:lnTo>
                    <a:pt x="163702" y="27050"/>
                  </a:lnTo>
                  <a:lnTo>
                    <a:pt x="184784" y="37846"/>
                  </a:lnTo>
                  <a:lnTo>
                    <a:pt x="186435" y="39497"/>
                  </a:lnTo>
                  <a:lnTo>
                    <a:pt x="187578" y="40894"/>
                  </a:lnTo>
                  <a:lnTo>
                    <a:pt x="188086" y="42037"/>
                  </a:lnTo>
                  <a:lnTo>
                    <a:pt x="188721" y="43179"/>
                  </a:lnTo>
                  <a:lnTo>
                    <a:pt x="189229" y="44703"/>
                  </a:lnTo>
                  <a:lnTo>
                    <a:pt x="189610" y="46609"/>
                  </a:lnTo>
                  <a:lnTo>
                    <a:pt x="189991" y="48513"/>
                  </a:lnTo>
                  <a:lnTo>
                    <a:pt x="190372" y="50926"/>
                  </a:lnTo>
                  <a:lnTo>
                    <a:pt x="190500" y="53848"/>
                  </a:lnTo>
                  <a:lnTo>
                    <a:pt x="190626" y="56769"/>
                  </a:lnTo>
                  <a:lnTo>
                    <a:pt x="190753" y="60325"/>
                  </a:lnTo>
                  <a:lnTo>
                    <a:pt x="190753" y="64642"/>
                  </a:lnTo>
                  <a:lnTo>
                    <a:pt x="190753" y="69341"/>
                  </a:lnTo>
                  <a:lnTo>
                    <a:pt x="184150" y="91186"/>
                  </a:lnTo>
                  <a:lnTo>
                    <a:pt x="182371" y="91186"/>
                  </a:lnTo>
                  <a:lnTo>
                    <a:pt x="180466" y="91186"/>
                  </a:lnTo>
                  <a:lnTo>
                    <a:pt x="177545" y="89915"/>
                  </a:lnTo>
                  <a:lnTo>
                    <a:pt x="173608" y="87629"/>
                  </a:lnTo>
                  <a:lnTo>
                    <a:pt x="169671" y="85344"/>
                  </a:lnTo>
                  <a:lnTo>
                    <a:pt x="164845" y="82803"/>
                  </a:lnTo>
                  <a:lnTo>
                    <a:pt x="159003" y="80137"/>
                  </a:lnTo>
                  <a:lnTo>
                    <a:pt x="153288" y="77342"/>
                  </a:lnTo>
                  <a:lnTo>
                    <a:pt x="146557" y="74929"/>
                  </a:lnTo>
                  <a:lnTo>
                    <a:pt x="138937" y="72644"/>
                  </a:lnTo>
                  <a:lnTo>
                    <a:pt x="131317" y="70485"/>
                  </a:lnTo>
                  <a:lnTo>
                    <a:pt x="123062" y="69341"/>
                  </a:lnTo>
                  <a:lnTo>
                    <a:pt x="113918" y="69341"/>
                  </a:lnTo>
                  <a:lnTo>
                    <a:pt x="106806" y="69341"/>
                  </a:lnTo>
                  <a:lnTo>
                    <a:pt x="74167" y="90170"/>
                  </a:lnTo>
                  <a:lnTo>
                    <a:pt x="71500" y="98933"/>
                  </a:lnTo>
                  <a:lnTo>
                    <a:pt x="71500" y="103759"/>
                  </a:lnTo>
                  <a:lnTo>
                    <a:pt x="71500" y="110744"/>
                  </a:lnTo>
                  <a:lnTo>
                    <a:pt x="99567" y="140080"/>
                  </a:lnTo>
                  <a:lnTo>
                    <a:pt x="115188" y="147320"/>
                  </a:lnTo>
                  <a:lnTo>
                    <a:pt x="121411" y="149987"/>
                  </a:lnTo>
                  <a:lnTo>
                    <a:pt x="159511" y="168401"/>
                  </a:lnTo>
                  <a:lnTo>
                    <a:pt x="192404" y="195579"/>
                  </a:lnTo>
                  <a:lnTo>
                    <a:pt x="207899" y="230377"/>
                  </a:lnTo>
                  <a:lnTo>
                    <a:pt x="209295" y="248285"/>
                  </a:lnTo>
                  <a:lnTo>
                    <a:pt x="208787" y="260603"/>
                  </a:lnTo>
                  <a:lnTo>
                    <a:pt x="194817" y="301878"/>
                  </a:lnTo>
                  <a:lnTo>
                    <a:pt x="165988" y="330453"/>
                  </a:lnTo>
                  <a:lnTo>
                    <a:pt x="125729" y="346455"/>
                  </a:lnTo>
                  <a:lnTo>
                    <a:pt x="90677" y="350012"/>
                  </a:lnTo>
                  <a:lnTo>
                    <a:pt x="82550" y="349885"/>
                  </a:lnTo>
                  <a:lnTo>
                    <a:pt x="40258" y="342646"/>
                  </a:lnTo>
                  <a:lnTo>
                    <a:pt x="5841" y="325247"/>
                  </a:lnTo>
                  <a:lnTo>
                    <a:pt x="0" y="306197"/>
                  </a:lnTo>
                  <a:lnTo>
                    <a:pt x="0" y="298703"/>
                  </a:lnTo>
                  <a:lnTo>
                    <a:pt x="0" y="293497"/>
                  </a:lnTo>
                  <a:lnTo>
                    <a:pt x="2031" y="277367"/>
                  </a:lnTo>
                  <a:lnTo>
                    <a:pt x="2793" y="275209"/>
                  </a:lnTo>
                  <a:lnTo>
                    <a:pt x="3809" y="273685"/>
                  </a:lnTo>
                  <a:lnTo>
                    <a:pt x="4952" y="272796"/>
                  </a:lnTo>
                  <a:lnTo>
                    <a:pt x="6222" y="271779"/>
                  </a:lnTo>
                  <a:lnTo>
                    <a:pt x="7746" y="271399"/>
                  </a:lnTo>
                  <a:lnTo>
                    <a:pt x="9397" y="271399"/>
                  </a:lnTo>
                  <a:lnTo>
                    <a:pt x="11683" y="271399"/>
                  </a:lnTo>
                  <a:lnTo>
                    <a:pt x="14985" y="272796"/>
                  </a:lnTo>
                  <a:lnTo>
                    <a:pt x="19176" y="275463"/>
                  </a:lnTo>
                  <a:lnTo>
                    <a:pt x="23367" y="278257"/>
                  </a:lnTo>
                  <a:lnTo>
                    <a:pt x="28701" y="281177"/>
                  </a:lnTo>
                  <a:lnTo>
                    <a:pt x="35432" y="284479"/>
                  </a:lnTo>
                  <a:lnTo>
                    <a:pt x="42036" y="287782"/>
                  </a:lnTo>
                  <a:lnTo>
                    <a:pt x="49910" y="290829"/>
                  </a:lnTo>
                  <a:lnTo>
                    <a:pt x="90931" y="297688"/>
                  </a:lnTo>
                  <a:lnTo>
                    <a:pt x="98805" y="297688"/>
                  </a:lnTo>
                  <a:lnTo>
                    <a:pt x="105917" y="296672"/>
                  </a:lnTo>
                  <a:lnTo>
                    <a:pt x="112140" y="294766"/>
                  </a:lnTo>
                  <a:lnTo>
                    <a:pt x="118490" y="292862"/>
                  </a:lnTo>
                  <a:lnTo>
                    <a:pt x="123825" y="290195"/>
                  </a:lnTo>
                  <a:lnTo>
                    <a:pt x="128142" y="286765"/>
                  </a:lnTo>
                  <a:lnTo>
                    <a:pt x="132587" y="283337"/>
                  </a:lnTo>
                  <a:lnTo>
                    <a:pt x="135889" y="279019"/>
                  </a:lnTo>
                  <a:lnTo>
                    <a:pt x="138175" y="273812"/>
                  </a:lnTo>
                  <a:lnTo>
                    <a:pt x="140461" y="268732"/>
                  </a:lnTo>
                  <a:lnTo>
                    <a:pt x="141731" y="263016"/>
                  </a:lnTo>
                  <a:lnTo>
                    <a:pt x="141731" y="256794"/>
                  </a:lnTo>
                  <a:lnTo>
                    <a:pt x="141731" y="249554"/>
                  </a:lnTo>
                  <a:lnTo>
                    <a:pt x="113918" y="220217"/>
                  </a:lnTo>
                  <a:lnTo>
                    <a:pt x="92455" y="210185"/>
                  </a:lnTo>
                  <a:lnTo>
                    <a:pt x="54609" y="191770"/>
                  </a:lnTo>
                  <a:lnTo>
                    <a:pt x="22225" y="164591"/>
                  </a:lnTo>
                  <a:lnTo>
                    <a:pt x="6857" y="129539"/>
                  </a:lnTo>
                  <a:lnTo>
                    <a:pt x="5333" y="110871"/>
                  </a:lnTo>
                  <a:lnTo>
                    <a:pt x="5841" y="99695"/>
                  </a:lnTo>
                  <a:lnTo>
                    <a:pt x="18668" y="62102"/>
                  </a:lnTo>
                  <a:lnTo>
                    <a:pt x="52704" y="31496"/>
                  </a:lnTo>
                  <a:lnTo>
                    <a:pt x="91439" y="20065"/>
                  </a:lnTo>
                  <a:lnTo>
                    <a:pt x="101980" y="19050"/>
                  </a:lnTo>
                  <a:lnTo>
                    <a:pt x="112902" y="18669"/>
                  </a:lnTo>
                  <a:close/>
                </a:path>
                <a:path w="1056004" h="350519">
                  <a:moveTo>
                    <a:pt x="773810" y="0"/>
                  </a:moveTo>
                  <a:lnTo>
                    <a:pt x="779906" y="0"/>
                  </a:lnTo>
                  <a:lnTo>
                    <a:pt x="784986" y="253"/>
                  </a:lnTo>
                  <a:lnTo>
                    <a:pt x="788924" y="762"/>
                  </a:lnTo>
                  <a:lnTo>
                    <a:pt x="792987" y="1270"/>
                  </a:lnTo>
                  <a:lnTo>
                    <a:pt x="796162" y="2032"/>
                  </a:lnTo>
                  <a:lnTo>
                    <a:pt x="798449" y="2921"/>
                  </a:lnTo>
                  <a:lnTo>
                    <a:pt x="800861" y="3810"/>
                  </a:lnTo>
                  <a:lnTo>
                    <a:pt x="802639" y="4952"/>
                  </a:lnTo>
                  <a:lnTo>
                    <a:pt x="803528" y="6223"/>
                  </a:lnTo>
                  <a:lnTo>
                    <a:pt x="804544" y="7620"/>
                  </a:lnTo>
                  <a:lnTo>
                    <a:pt x="805052" y="9016"/>
                  </a:lnTo>
                  <a:lnTo>
                    <a:pt x="805052" y="10667"/>
                  </a:lnTo>
                  <a:lnTo>
                    <a:pt x="805052" y="335914"/>
                  </a:lnTo>
                  <a:lnTo>
                    <a:pt x="805052" y="337565"/>
                  </a:lnTo>
                  <a:lnTo>
                    <a:pt x="804544" y="339089"/>
                  </a:lnTo>
                  <a:lnTo>
                    <a:pt x="803528" y="340233"/>
                  </a:lnTo>
                  <a:lnTo>
                    <a:pt x="802639" y="341502"/>
                  </a:lnTo>
                  <a:lnTo>
                    <a:pt x="788924" y="345186"/>
                  </a:lnTo>
                  <a:lnTo>
                    <a:pt x="784986" y="345694"/>
                  </a:lnTo>
                  <a:lnTo>
                    <a:pt x="779906" y="345821"/>
                  </a:lnTo>
                  <a:lnTo>
                    <a:pt x="773810" y="345821"/>
                  </a:lnTo>
                  <a:lnTo>
                    <a:pt x="767714" y="345821"/>
                  </a:lnTo>
                  <a:lnTo>
                    <a:pt x="762634" y="345694"/>
                  </a:lnTo>
                  <a:lnTo>
                    <a:pt x="758697" y="345186"/>
                  </a:lnTo>
                  <a:lnTo>
                    <a:pt x="754760" y="344804"/>
                  </a:lnTo>
                  <a:lnTo>
                    <a:pt x="744092" y="340233"/>
                  </a:lnTo>
                  <a:lnTo>
                    <a:pt x="743076" y="339089"/>
                  </a:lnTo>
                  <a:lnTo>
                    <a:pt x="742568" y="337565"/>
                  </a:lnTo>
                  <a:lnTo>
                    <a:pt x="742568" y="335914"/>
                  </a:lnTo>
                  <a:lnTo>
                    <a:pt x="742568" y="10667"/>
                  </a:lnTo>
                  <a:lnTo>
                    <a:pt x="742568" y="9016"/>
                  </a:lnTo>
                  <a:lnTo>
                    <a:pt x="743076" y="7620"/>
                  </a:lnTo>
                  <a:lnTo>
                    <a:pt x="767714" y="0"/>
                  </a:lnTo>
                  <a:lnTo>
                    <a:pt x="773810" y="0"/>
                  </a:lnTo>
                  <a:close/>
                </a:path>
                <a:path w="1056004" h="350519">
                  <a:moveTo>
                    <a:pt x="286003" y="0"/>
                  </a:moveTo>
                  <a:lnTo>
                    <a:pt x="292100" y="0"/>
                  </a:lnTo>
                  <a:lnTo>
                    <a:pt x="297179" y="253"/>
                  </a:lnTo>
                  <a:lnTo>
                    <a:pt x="301116" y="762"/>
                  </a:lnTo>
                  <a:lnTo>
                    <a:pt x="305180" y="1270"/>
                  </a:lnTo>
                  <a:lnTo>
                    <a:pt x="308355" y="2032"/>
                  </a:lnTo>
                  <a:lnTo>
                    <a:pt x="310641" y="2921"/>
                  </a:lnTo>
                  <a:lnTo>
                    <a:pt x="313054" y="3810"/>
                  </a:lnTo>
                  <a:lnTo>
                    <a:pt x="314832" y="4952"/>
                  </a:lnTo>
                  <a:lnTo>
                    <a:pt x="315721" y="6223"/>
                  </a:lnTo>
                  <a:lnTo>
                    <a:pt x="316737" y="7620"/>
                  </a:lnTo>
                  <a:lnTo>
                    <a:pt x="317245" y="9016"/>
                  </a:lnTo>
                  <a:lnTo>
                    <a:pt x="317245" y="10667"/>
                  </a:lnTo>
                  <a:lnTo>
                    <a:pt x="317245" y="204342"/>
                  </a:lnTo>
                  <a:lnTo>
                    <a:pt x="382650" y="116459"/>
                  </a:lnTo>
                  <a:lnTo>
                    <a:pt x="384047" y="114553"/>
                  </a:lnTo>
                  <a:lnTo>
                    <a:pt x="385444" y="112775"/>
                  </a:lnTo>
                  <a:lnTo>
                    <a:pt x="387095" y="111378"/>
                  </a:lnTo>
                  <a:lnTo>
                    <a:pt x="388746" y="109854"/>
                  </a:lnTo>
                  <a:lnTo>
                    <a:pt x="391032" y="108712"/>
                  </a:lnTo>
                  <a:lnTo>
                    <a:pt x="393700" y="107823"/>
                  </a:lnTo>
                  <a:lnTo>
                    <a:pt x="396493" y="107061"/>
                  </a:lnTo>
                  <a:lnTo>
                    <a:pt x="399795" y="106425"/>
                  </a:lnTo>
                  <a:lnTo>
                    <a:pt x="403859" y="106045"/>
                  </a:lnTo>
                  <a:lnTo>
                    <a:pt x="407924" y="105537"/>
                  </a:lnTo>
                  <a:lnTo>
                    <a:pt x="413130" y="105410"/>
                  </a:lnTo>
                  <a:lnTo>
                    <a:pt x="419353" y="105410"/>
                  </a:lnTo>
                  <a:lnTo>
                    <a:pt x="425450" y="105410"/>
                  </a:lnTo>
                  <a:lnTo>
                    <a:pt x="430656" y="105537"/>
                  </a:lnTo>
                  <a:lnTo>
                    <a:pt x="434847" y="106045"/>
                  </a:lnTo>
                  <a:lnTo>
                    <a:pt x="439038" y="106425"/>
                  </a:lnTo>
                  <a:lnTo>
                    <a:pt x="450341" y="110998"/>
                  </a:lnTo>
                  <a:lnTo>
                    <a:pt x="451357" y="112140"/>
                  </a:lnTo>
                  <a:lnTo>
                    <a:pt x="451865" y="113664"/>
                  </a:lnTo>
                  <a:lnTo>
                    <a:pt x="451865" y="115570"/>
                  </a:lnTo>
                  <a:lnTo>
                    <a:pt x="451865" y="117983"/>
                  </a:lnTo>
                  <a:lnTo>
                    <a:pt x="379729" y="205612"/>
                  </a:lnTo>
                  <a:lnTo>
                    <a:pt x="454532" y="321055"/>
                  </a:lnTo>
                  <a:lnTo>
                    <a:pt x="460247" y="334263"/>
                  </a:lnTo>
                  <a:lnTo>
                    <a:pt x="460247" y="336169"/>
                  </a:lnTo>
                  <a:lnTo>
                    <a:pt x="460247" y="337820"/>
                  </a:lnTo>
                  <a:lnTo>
                    <a:pt x="459739" y="339344"/>
                  </a:lnTo>
                  <a:lnTo>
                    <a:pt x="458850" y="340487"/>
                  </a:lnTo>
                  <a:lnTo>
                    <a:pt x="457961" y="341757"/>
                  </a:lnTo>
                  <a:lnTo>
                    <a:pt x="444118" y="345186"/>
                  </a:lnTo>
                  <a:lnTo>
                    <a:pt x="440054" y="345694"/>
                  </a:lnTo>
                  <a:lnTo>
                    <a:pt x="434593" y="345821"/>
                  </a:lnTo>
                  <a:lnTo>
                    <a:pt x="427989" y="345821"/>
                  </a:lnTo>
                  <a:lnTo>
                    <a:pt x="421258" y="345821"/>
                  </a:lnTo>
                  <a:lnTo>
                    <a:pt x="415797" y="345694"/>
                  </a:lnTo>
                  <a:lnTo>
                    <a:pt x="411606" y="345313"/>
                  </a:lnTo>
                  <a:lnTo>
                    <a:pt x="407288" y="345059"/>
                  </a:lnTo>
                  <a:lnTo>
                    <a:pt x="394842" y="340613"/>
                  </a:lnTo>
                  <a:lnTo>
                    <a:pt x="393318" y="339344"/>
                  </a:lnTo>
                  <a:lnTo>
                    <a:pt x="392049" y="337565"/>
                  </a:lnTo>
                  <a:lnTo>
                    <a:pt x="390905" y="335407"/>
                  </a:lnTo>
                  <a:lnTo>
                    <a:pt x="317245" y="219201"/>
                  </a:lnTo>
                  <a:lnTo>
                    <a:pt x="317245" y="335914"/>
                  </a:lnTo>
                  <a:lnTo>
                    <a:pt x="317245" y="337565"/>
                  </a:lnTo>
                  <a:lnTo>
                    <a:pt x="316737" y="339089"/>
                  </a:lnTo>
                  <a:lnTo>
                    <a:pt x="315721" y="340233"/>
                  </a:lnTo>
                  <a:lnTo>
                    <a:pt x="314832" y="341502"/>
                  </a:lnTo>
                  <a:lnTo>
                    <a:pt x="313054" y="342519"/>
                  </a:lnTo>
                  <a:lnTo>
                    <a:pt x="310641" y="343408"/>
                  </a:lnTo>
                  <a:lnTo>
                    <a:pt x="308355" y="344170"/>
                  </a:lnTo>
                  <a:lnTo>
                    <a:pt x="305180" y="344804"/>
                  </a:lnTo>
                  <a:lnTo>
                    <a:pt x="301116" y="345186"/>
                  </a:lnTo>
                  <a:lnTo>
                    <a:pt x="297179" y="345694"/>
                  </a:lnTo>
                  <a:lnTo>
                    <a:pt x="292100" y="345821"/>
                  </a:lnTo>
                  <a:lnTo>
                    <a:pt x="286003" y="345821"/>
                  </a:lnTo>
                  <a:lnTo>
                    <a:pt x="279907" y="345821"/>
                  </a:lnTo>
                  <a:lnTo>
                    <a:pt x="274827" y="345694"/>
                  </a:lnTo>
                  <a:lnTo>
                    <a:pt x="270890" y="345186"/>
                  </a:lnTo>
                  <a:lnTo>
                    <a:pt x="266953" y="344804"/>
                  </a:lnTo>
                  <a:lnTo>
                    <a:pt x="256285" y="340233"/>
                  </a:lnTo>
                  <a:lnTo>
                    <a:pt x="255269" y="339089"/>
                  </a:lnTo>
                  <a:lnTo>
                    <a:pt x="254761" y="337565"/>
                  </a:lnTo>
                  <a:lnTo>
                    <a:pt x="254761" y="335914"/>
                  </a:lnTo>
                  <a:lnTo>
                    <a:pt x="254761" y="10667"/>
                  </a:lnTo>
                  <a:lnTo>
                    <a:pt x="254761" y="9016"/>
                  </a:lnTo>
                  <a:lnTo>
                    <a:pt x="255269" y="7620"/>
                  </a:lnTo>
                  <a:lnTo>
                    <a:pt x="270890" y="762"/>
                  </a:lnTo>
                  <a:lnTo>
                    <a:pt x="274827" y="253"/>
                  </a:lnTo>
                  <a:lnTo>
                    <a:pt x="279907" y="0"/>
                  </a:lnTo>
                  <a:lnTo>
                    <a:pt x="286003" y="0"/>
                  </a:lnTo>
                  <a:close/>
                </a:path>
              </a:pathLst>
            </a:custGeom>
            <a:ln w="12192">
              <a:solidFill>
                <a:srgbClr val="ADAB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0" name="object 180"/>
          <p:cNvGrpSpPr/>
          <p:nvPr/>
        </p:nvGrpSpPr>
        <p:grpSpPr>
          <a:xfrm>
            <a:off x="9441180" y="603504"/>
            <a:ext cx="1089660" cy="463550"/>
            <a:chOff x="9441180" y="603504"/>
            <a:chExt cx="1089660" cy="463550"/>
          </a:xfrm>
        </p:grpSpPr>
        <p:pic>
          <p:nvPicPr>
            <p:cNvPr id="181" name="object 181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9457944" y="620268"/>
              <a:ext cx="1072896" cy="446531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9447276" y="609600"/>
              <a:ext cx="1060703" cy="434339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10087356" y="845820"/>
              <a:ext cx="92962" cy="76200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9829800" y="757428"/>
              <a:ext cx="108203" cy="155448"/>
            </a:xfrm>
            <a:prstGeom prst="rect">
              <a:avLst/>
            </a:prstGeom>
          </p:spPr>
        </p:pic>
        <p:sp>
          <p:nvSpPr>
            <p:cNvPr id="185" name="object 185"/>
            <p:cNvSpPr/>
            <p:nvPr/>
          </p:nvSpPr>
          <p:spPr>
            <a:xfrm>
              <a:off x="9447276" y="609600"/>
              <a:ext cx="1061085" cy="434340"/>
            </a:xfrm>
            <a:custGeom>
              <a:avLst/>
              <a:gdLst/>
              <a:ahLst/>
              <a:cxnLst/>
              <a:rect l="l" t="t" r="r" b="b"/>
              <a:pathLst>
                <a:path w="1061084" h="434340">
                  <a:moveTo>
                    <a:pt x="690499" y="101346"/>
                  </a:moveTo>
                  <a:lnTo>
                    <a:pt x="734949" y="106425"/>
                  </a:lnTo>
                  <a:lnTo>
                    <a:pt x="770763" y="127508"/>
                  </a:lnTo>
                  <a:lnTo>
                    <a:pt x="786638" y="167132"/>
                  </a:lnTo>
                  <a:lnTo>
                    <a:pt x="788034" y="188340"/>
                  </a:lnTo>
                  <a:lnTo>
                    <a:pt x="788034" y="336803"/>
                  </a:lnTo>
                  <a:lnTo>
                    <a:pt x="788034" y="339089"/>
                  </a:lnTo>
                  <a:lnTo>
                    <a:pt x="777748" y="345059"/>
                  </a:lnTo>
                  <a:lnTo>
                    <a:pt x="774192" y="345694"/>
                  </a:lnTo>
                  <a:lnTo>
                    <a:pt x="768984" y="345948"/>
                  </a:lnTo>
                  <a:lnTo>
                    <a:pt x="762000" y="345948"/>
                  </a:lnTo>
                  <a:lnTo>
                    <a:pt x="754633" y="345948"/>
                  </a:lnTo>
                  <a:lnTo>
                    <a:pt x="749173" y="345694"/>
                  </a:lnTo>
                  <a:lnTo>
                    <a:pt x="745871" y="345059"/>
                  </a:lnTo>
                  <a:lnTo>
                    <a:pt x="742442" y="344550"/>
                  </a:lnTo>
                  <a:lnTo>
                    <a:pt x="740028" y="343535"/>
                  </a:lnTo>
                  <a:lnTo>
                    <a:pt x="738631" y="342264"/>
                  </a:lnTo>
                  <a:lnTo>
                    <a:pt x="737234" y="340995"/>
                  </a:lnTo>
                  <a:lnTo>
                    <a:pt x="736473" y="339089"/>
                  </a:lnTo>
                  <a:lnTo>
                    <a:pt x="736473" y="336803"/>
                  </a:lnTo>
                  <a:lnTo>
                    <a:pt x="736473" y="319150"/>
                  </a:lnTo>
                  <a:lnTo>
                    <a:pt x="705484" y="342011"/>
                  </a:lnTo>
                  <a:lnTo>
                    <a:pt x="666623" y="350138"/>
                  </a:lnTo>
                  <a:lnTo>
                    <a:pt x="657987" y="349885"/>
                  </a:lnTo>
                  <a:lnTo>
                    <a:pt x="620522" y="339851"/>
                  </a:lnTo>
                  <a:lnTo>
                    <a:pt x="592074" y="309499"/>
                  </a:lnTo>
                  <a:lnTo>
                    <a:pt x="586104" y="278511"/>
                  </a:lnTo>
                  <a:lnTo>
                    <a:pt x="586613" y="269113"/>
                  </a:lnTo>
                  <a:lnTo>
                    <a:pt x="603123" y="231901"/>
                  </a:lnTo>
                  <a:lnTo>
                    <a:pt x="642874" y="210185"/>
                  </a:lnTo>
                  <a:lnTo>
                    <a:pt x="691006" y="203453"/>
                  </a:lnTo>
                  <a:lnTo>
                    <a:pt x="705357" y="203200"/>
                  </a:lnTo>
                  <a:lnTo>
                    <a:pt x="726821" y="203200"/>
                  </a:lnTo>
                  <a:lnTo>
                    <a:pt x="726821" y="189864"/>
                  </a:lnTo>
                  <a:lnTo>
                    <a:pt x="726821" y="182879"/>
                  </a:lnTo>
                  <a:lnTo>
                    <a:pt x="726185" y="176911"/>
                  </a:lnTo>
                  <a:lnTo>
                    <a:pt x="724789" y="171703"/>
                  </a:lnTo>
                  <a:lnTo>
                    <a:pt x="723392" y="166497"/>
                  </a:lnTo>
                  <a:lnTo>
                    <a:pt x="721105" y="162051"/>
                  </a:lnTo>
                  <a:lnTo>
                    <a:pt x="717803" y="158623"/>
                  </a:lnTo>
                  <a:lnTo>
                    <a:pt x="714628" y="155194"/>
                  </a:lnTo>
                  <a:lnTo>
                    <a:pt x="710310" y="152653"/>
                  </a:lnTo>
                  <a:lnTo>
                    <a:pt x="704976" y="151002"/>
                  </a:lnTo>
                  <a:lnTo>
                    <a:pt x="699516" y="149351"/>
                  </a:lnTo>
                  <a:lnTo>
                    <a:pt x="692912" y="148462"/>
                  </a:lnTo>
                  <a:lnTo>
                    <a:pt x="685038" y="148462"/>
                  </a:lnTo>
                  <a:lnTo>
                    <a:pt x="641730" y="156845"/>
                  </a:lnTo>
                  <a:lnTo>
                    <a:pt x="615442" y="169672"/>
                  </a:lnTo>
                  <a:lnTo>
                    <a:pt x="612013" y="170814"/>
                  </a:lnTo>
                  <a:lnTo>
                    <a:pt x="609473" y="170814"/>
                  </a:lnTo>
                  <a:lnTo>
                    <a:pt x="607568" y="170814"/>
                  </a:lnTo>
                  <a:lnTo>
                    <a:pt x="606044" y="170179"/>
                  </a:lnTo>
                  <a:lnTo>
                    <a:pt x="604520" y="169037"/>
                  </a:lnTo>
                  <a:lnTo>
                    <a:pt x="603123" y="167894"/>
                  </a:lnTo>
                  <a:lnTo>
                    <a:pt x="601979" y="166242"/>
                  </a:lnTo>
                  <a:lnTo>
                    <a:pt x="601091" y="164084"/>
                  </a:lnTo>
                  <a:lnTo>
                    <a:pt x="600201" y="161925"/>
                  </a:lnTo>
                  <a:lnTo>
                    <a:pt x="599440" y="159258"/>
                  </a:lnTo>
                  <a:lnTo>
                    <a:pt x="599058" y="156210"/>
                  </a:lnTo>
                  <a:lnTo>
                    <a:pt x="598551" y="153035"/>
                  </a:lnTo>
                  <a:lnTo>
                    <a:pt x="598297" y="149605"/>
                  </a:lnTo>
                  <a:lnTo>
                    <a:pt x="598297" y="145796"/>
                  </a:lnTo>
                  <a:lnTo>
                    <a:pt x="598297" y="140588"/>
                  </a:lnTo>
                  <a:lnTo>
                    <a:pt x="604266" y="125729"/>
                  </a:lnTo>
                  <a:lnTo>
                    <a:pt x="606551" y="123316"/>
                  </a:lnTo>
                  <a:lnTo>
                    <a:pt x="642620" y="107950"/>
                  </a:lnTo>
                  <a:lnTo>
                    <a:pt x="683259" y="101473"/>
                  </a:lnTo>
                  <a:lnTo>
                    <a:pt x="690499" y="101346"/>
                  </a:lnTo>
                  <a:close/>
                </a:path>
                <a:path w="1061084" h="434340">
                  <a:moveTo>
                    <a:pt x="459613" y="101346"/>
                  </a:moveTo>
                  <a:lnTo>
                    <a:pt x="501015" y="110871"/>
                  </a:lnTo>
                  <a:lnTo>
                    <a:pt x="528827" y="136778"/>
                  </a:lnTo>
                  <a:lnTo>
                    <a:pt x="544576" y="175513"/>
                  </a:lnTo>
                  <a:lnTo>
                    <a:pt x="549528" y="222503"/>
                  </a:lnTo>
                  <a:lnTo>
                    <a:pt x="549148" y="236854"/>
                  </a:lnTo>
                  <a:lnTo>
                    <a:pt x="543178" y="275589"/>
                  </a:lnTo>
                  <a:lnTo>
                    <a:pt x="524764" y="315722"/>
                  </a:lnTo>
                  <a:lnTo>
                    <a:pt x="494538" y="341249"/>
                  </a:lnTo>
                  <a:lnTo>
                    <a:pt x="453263" y="350138"/>
                  </a:lnTo>
                  <a:lnTo>
                    <a:pt x="446785" y="350138"/>
                  </a:lnTo>
                  <a:lnTo>
                    <a:pt x="419862" y="342646"/>
                  </a:lnTo>
                  <a:lnTo>
                    <a:pt x="414781" y="340105"/>
                  </a:lnTo>
                  <a:lnTo>
                    <a:pt x="389508" y="319659"/>
                  </a:lnTo>
                  <a:lnTo>
                    <a:pt x="389508" y="423672"/>
                  </a:lnTo>
                  <a:lnTo>
                    <a:pt x="389508" y="425323"/>
                  </a:lnTo>
                  <a:lnTo>
                    <a:pt x="389000" y="426847"/>
                  </a:lnTo>
                  <a:lnTo>
                    <a:pt x="387984" y="428116"/>
                  </a:lnTo>
                  <a:lnTo>
                    <a:pt x="387096" y="429387"/>
                  </a:lnTo>
                  <a:lnTo>
                    <a:pt x="385318" y="430529"/>
                  </a:lnTo>
                  <a:lnTo>
                    <a:pt x="382904" y="431419"/>
                  </a:lnTo>
                  <a:lnTo>
                    <a:pt x="380619" y="432435"/>
                  </a:lnTo>
                  <a:lnTo>
                    <a:pt x="377444" y="433070"/>
                  </a:lnTo>
                  <a:lnTo>
                    <a:pt x="373379" y="433577"/>
                  </a:lnTo>
                  <a:lnTo>
                    <a:pt x="369443" y="434086"/>
                  </a:lnTo>
                  <a:lnTo>
                    <a:pt x="364363" y="434339"/>
                  </a:lnTo>
                  <a:lnTo>
                    <a:pt x="358267" y="434339"/>
                  </a:lnTo>
                  <a:lnTo>
                    <a:pt x="352171" y="434339"/>
                  </a:lnTo>
                  <a:lnTo>
                    <a:pt x="333628" y="431419"/>
                  </a:lnTo>
                  <a:lnTo>
                    <a:pt x="331216" y="430529"/>
                  </a:lnTo>
                  <a:lnTo>
                    <a:pt x="329565" y="429387"/>
                  </a:lnTo>
                  <a:lnTo>
                    <a:pt x="328549" y="428116"/>
                  </a:lnTo>
                  <a:lnTo>
                    <a:pt x="327532" y="426847"/>
                  </a:lnTo>
                  <a:lnTo>
                    <a:pt x="327025" y="425323"/>
                  </a:lnTo>
                  <a:lnTo>
                    <a:pt x="327025" y="423672"/>
                  </a:lnTo>
                  <a:lnTo>
                    <a:pt x="327025" y="115442"/>
                  </a:lnTo>
                  <a:lnTo>
                    <a:pt x="327025" y="113791"/>
                  </a:lnTo>
                  <a:lnTo>
                    <a:pt x="327532" y="112267"/>
                  </a:lnTo>
                  <a:lnTo>
                    <a:pt x="340868" y="106172"/>
                  </a:lnTo>
                  <a:lnTo>
                    <a:pt x="344170" y="105663"/>
                  </a:lnTo>
                  <a:lnTo>
                    <a:pt x="348488" y="105537"/>
                  </a:lnTo>
                  <a:lnTo>
                    <a:pt x="353568" y="105537"/>
                  </a:lnTo>
                  <a:lnTo>
                    <a:pt x="358521" y="105537"/>
                  </a:lnTo>
                  <a:lnTo>
                    <a:pt x="362712" y="105663"/>
                  </a:lnTo>
                  <a:lnTo>
                    <a:pt x="366141" y="106172"/>
                  </a:lnTo>
                  <a:lnTo>
                    <a:pt x="369443" y="106552"/>
                  </a:lnTo>
                  <a:lnTo>
                    <a:pt x="378587" y="111125"/>
                  </a:lnTo>
                  <a:lnTo>
                    <a:pt x="379475" y="112267"/>
                  </a:lnTo>
                  <a:lnTo>
                    <a:pt x="379856" y="113791"/>
                  </a:lnTo>
                  <a:lnTo>
                    <a:pt x="379856" y="115442"/>
                  </a:lnTo>
                  <a:lnTo>
                    <a:pt x="379856" y="141350"/>
                  </a:lnTo>
                  <a:lnTo>
                    <a:pt x="411352" y="114680"/>
                  </a:lnTo>
                  <a:lnTo>
                    <a:pt x="417829" y="111378"/>
                  </a:lnTo>
                  <a:lnTo>
                    <a:pt x="424179" y="107950"/>
                  </a:lnTo>
                  <a:lnTo>
                    <a:pt x="430910" y="105410"/>
                  </a:lnTo>
                  <a:lnTo>
                    <a:pt x="437769" y="103759"/>
                  </a:lnTo>
                  <a:lnTo>
                    <a:pt x="444626" y="102108"/>
                  </a:lnTo>
                  <a:lnTo>
                    <a:pt x="451866" y="101346"/>
                  </a:lnTo>
                  <a:lnTo>
                    <a:pt x="459613" y="101346"/>
                  </a:lnTo>
                  <a:close/>
                </a:path>
                <a:path w="1061084" h="434340">
                  <a:moveTo>
                    <a:pt x="32639" y="22860"/>
                  </a:moveTo>
                  <a:lnTo>
                    <a:pt x="38989" y="22860"/>
                  </a:lnTo>
                  <a:lnTo>
                    <a:pt x="44196" y="23113"/>
                  </a:lnTo>
                  <a:lnTo>
                    <a:pt x="48259" y="23622"/>
                  </a:lnTo>
                  <a:lnTo>
                    <a:pt x="52450" y="24129"/>
                  </a:lnTo>
                  <a:lnTo>
                    <a:pt x="63500" y="28828"/>
                  </a:lnTo>
                  <a:lnTo>
                    <a:pt x="64643" y="30099"/>
                  </a:lnTo>
                  <a:lnTo>
                    <a:pt x="65150" y="31623"/>
                  </a:lnTo>
                  <a:lnTo>
                    <a:pt x="65150" y="33274"/>
                  </a:lnTo>
                  <a:lnTo>
                    <a:pt x="65150" y="222250"/>
                  </a:lnTo>
                  <a:lnTo>
                    <a:pt x="72390" y="262000"/>
                  </a:lnTo>
                  <a:lnTo>
                    <a:pt x="104394" y="292226"/>
                  </a:lnTo>
                  <a:lnTo>
                    <a:pt x="131825" y="296799"/>
                  </a:lnTo>
                  <a:lnTo>
                    <a:pt x="139192" y="296417"/>
                  </a:lnTo>
                  <a:lnTo>
                    <a:pt x="179704" y="278384"/>
                  </a:lnTo>
                  <a:lnTo>
                    <a:pt x="196215" y="241808"/>
                  </a:lnTo>
                  <a:lnTo>
                    <a:pt x="197357" y="225933"/>
                  </a:lnTo>
                  <a:lnTo>
                    <a:pt x="197357" y="33274"/>
                  </a:lnTo>
                  <a:lnTo>
                    <a:pt x="197357" y="31623"/>
                  </a:lnTo>
                  <a:lnTo>
                    <a:pt x="197866" y="30099"/>
                  </a:lnTo>
                  <a:lnTo>
                    <a:pt x="198881" y="28828"/>
                  </a:lnTo>
                  <a:lnTo>
                    <a:pt x="199771" y="27432"/>
                  </a:lnTo>
                  <a:lnTo>
                    <a:pt x="214122" y="23622"/>
                  </a:lnTo>
                  <a:lnTo>
                    <a:pt x="218313" y="23113"/>
                  </a:lnTo>
                  <a:lnTo>
                    <a:pt x="223520" y="22860"/>
                  </a:lnTo>
                  <a:lnTo>
                    <a:pt x="229743" y="22860"/>
                  </a:lnTo>
                  <a:lnTo>
                    <a:pt x="236093" y="22860"/>
                  </a:lnTo>
                  <a:lnTo>
                    <a:pt x="241300" y="23113"/>
                  </a:lnTo>
                  <a:lnTo>
                    <a:pt x="245237" y="23622"/>
                  </a:lnTo>
                  <a:lnTo>
                    <a:pt x="249300" y="24129"/>
                  </a:lnTo>
                  <a:lnTo>
                    <a:pt x="260223" y="28828"/>
                  </a:lnTo>
                  <a:lnTo>
                    <a:pt x="261239" y="30099"/>
                  </a:lnTo>
                  <a:lnTo>
                    <a:pt x="261747" y="31623"/>
                  </a:lnTo>
                  <a:lnTo>
                    <a:pt x="261747" y="33274"/>
                  </a:lnTo>
                  <a:lnTo>
                    <a:pt x="261747" y="225171"/>
                  </a:lnTo>
                  <a:lnTo>
                    <a:pt x="256921" y="265938"/>
                  </a:lnTo>
                  <a:lnTo>
                    <a:pt x="235457" y="308737"/>
                  </a:lnTo>
                  <a:lnTo>
                    <a:pt x="197866" y="337058"/>
                  </a:lnTo>
                  <a:lnTo>
                    <a:pt x="159384" y="347979"/>
                  </a:lnTo>
                  <a:lnTo>
                    <a:pt x="129031" y="350138"/>
                  </a:lnTo>
                  <a:lnTo>
                    <a:pt x="114300" y="349630"/>
                  </a:lnTo>
                  <a:lnTo>
                    <a:pt x="74802" y="342646"/>
                  </a:lnTo>
                  <a:lnTo>
                    <a:pt x="34163" y="319659"/>
                  </a:lnTo>
                  <a:lnTo>
                    <a:pt x="8763" y="281559"/>
                  </a:lnTo>
                  <a:lnTo>
                    <a:pt x="507" y="242824"/>
                  </a:lnTo>
                  <a:lnTo>
                    <a:pt x="0" y="227964"/>
                  </a:lnTo>
                  <a:lnTo>
                    <a:pt x="0" y="33274"/>
                  </a:lnTo>
                  <a:lnTo>
                    <a:pt x="0" y="31623"/>
                  </a:lnTo>
                  <a:lnTo>
                    <a:pt x="26289" y="22860"/>
                  </a:lnTo>
                  <a:lnTo>
                    <a:pt x="32639" y="22860"/>
                  </a:lnTo>
                  <a:close/>
                </a:path>
                <a:path w="1061084" h="434340">
                  <a:moveTo>
                    <a:pt x="880872" y="0"/>
                  </a:moveTo>
                  <a:lnTo>
                    <a:pt x="886841" y="0"/>
                  </a:lnTo>
                  <a:lnTo>
                    <a:pt x="891921" y="253"/>
                  </a:lnTo>
                  <a:lnTo>
                    <a:pt x="895857" y="762"/>
                  </a:lnTo>
                  <a:lnTo>
                    <a:pt x="899922" y="1270"/>
                  </a:lnTo>
                  <a:lnTo>
                    <a:pt x="903097" y="2032"/>
                  </a:lnTo>
                  <a:lnTo>
                    <a:pt x="905382" y="2921"/>
                  </a:lnTo>
                  <a:lnTo>
                    <a:pt x="907796" y="3810"/>
                  </a:lnTo>
                  <a:lnTo>
                    <a:pt x="909574" y="4952"/>
                  </a:lnTo>
                  <a:lnTo>
                    <a:pt x="910463" y="6223"/>
                  </a:lnTo>
                  <a:lnTo>
                    <a:pt x="911478" y="7620"/>
                  </a:lnTo>
                  <a:lnTo>
                    <a:pt x="911987" y="9016"/>
                  </a:lnTo>
                  <a:lnTo>
                    <a:pt x="911987" y="10667"/>
                  </a:lnTo>
                  <a:lnTo>
                    <a:pt x="911987" y="132587"/>
                  </a:lnTo>
                  <a:lnTo>
                    <a:pt x="944879" y="109092"/>
                  </a:lnTo>
                  <a:lnTo>
                    <a:pt x="979677" y="101346"/>
                  </a:lnTo>
                  <a:lnTo>
                    <a:pt x="990473" y="101726"/>
                  </a:lnTo>
                  <a:lnTo>
                    <a:pt x="1031748" y="117475"/>
                  </a:lnTo>
                  <a:lnTo>
                    <a:pt x="1054100" y="150749"/>
                  </a:lnTo>
                  <a:lnTo>
                    <a:pt x="1060450" y="188975"/>
                  </a:lnTo>
                  <a:lnTo>
                    <a:pt x="1060703" y="200787"/>
                  </a:lnTo>
                  <a:lnTo>
                    <a:pt x="1060703" y="336041"/>
                  </a:lnTo>
                  <a:lnTo>
                    <a:pt x="1060703" y="337692"/>
                  </a:lnTo>
                  <a:lnTo>
                    <a:pt x="1060196" y="339216"/>
                  </a:lnTo>
                  <a:lnTo>
                    <a:pt x="1059179" y="340360"/>
                  </a:lnTo>
                  <a:lnTo>
                    <a:pt x="1058164" y="341629"/>
                  </a:lnTo>
                  <a:lnTo>
                    <a:pt x="1044701" y="345313"/>
                  </a:lnTo>
                  <a:lnTo>
                    <a:pt x="1040638" y="345821"/>
                  </a:lnTo>
                  <a:lnTo>
                    <a:pt x="1035684" y="345948"/>
                  </a:lnTo>
                  <a:lnTo>
                    <a:pt x="1029716" y="345948"/>
                  </a:lnTo>
                  <a:lnTo>
                    <a:pt x="1023620" y="345948"/>
                  </a:lnTo>
                  <a:lnTo>
                    <a:pt x="1018540" y="345821"/>
                  </a:lnTo>
                  <a:lnTo>
                    <a:pt x="1014476" y="345313"/>
                  </a:lnTo>
                  <a:lnTo>
                    <a:pt x="1010412" y="344932"/>
                  </a:lnTo>
                  <a:lnTo>
                    <a:pt x="999998" y="340360"/>
                  </a:lnTo>
                  <a:lnTo>
                    <a:pt x="998981" y="339216"/>
                  </a:lnTo>
                  <a:lnTo>
                    <a:pt x="998474" y="337692"/>
                  </a:lnTo>
                  <a:lnTo>
                    <a:pt x="998474" y="336041"/>
                  </a:lnTo>
                  <a:lnTo>
                    <a:pt x="998474" y="210185"/>
                  </a:lnTo>
                  <a:lnTo>
                    <a:pt x="998474" y="199389"/>
                  </a:lnTo>
                  <a:lnTo>
                    <a:pt x="997712" y="191008"/>
                  </a:lnTo>
                  <a:lnTo>
                    <a:pt x="977773" y="159003"/>
                  </a:lnTo>
                  <a:lnTo>
                    <a:pt x="973074" y="156590"/>
                  </a:lnTo>
                  <a:lnTo>
                    <a:pt x="967613" y="155448"/>
                  </a:lnTo>
                  <a:lnTo>
                    <a:pt x="961263" y="155448"/>
                  </a:lnTo>
                  <a:lnTo>
                    <a:pt x="924941" y="174751"/>
                  </a:lnTo>
                  <a:lnTo>
                    <a:pt x="911987" y="189357"/>
                  </a:lnTo>
                  <a:lnTo>
                    <a:pt x="911987" y="336041"/>
                  </a:lnTo>
                  <a:lnTo>
                    <a:pt x="911987" y="337692"/>
                  </a:lnTo>
                  <a:lnTo>
                    <a:pt x="911478" y="339216"/>
                  </a:lnTo>
                  <a:lnTo>
                    <a:pt x="910463" y="340360"/>
                  </a:lnTo>
                  <a:lnTo>
                    <a:pt x="909574" y="341629"/>
                  </a:lnTo>
                  <a:lnTo>
                    <a:pt x="895857" y="345313"/>
                  </a:lnTo>
                  <a:lnTo>
                    <a:pt x="891921" y="345821"/>
                  </a:lnTo>
                  <a:lnTo>
                    <a:pt x="886841" y="345948"/>
                  </a:lnTo>
                  <a:lnTo>
                    <a:pt x="880872" y="345948"/>
                  </a:lnTo>
                  <a:lnTo>
                    <a:pt x="874776" y="345948"/>
                  </a:lnTo>
                  <a:lnTo>
                    <a:pt x="869696" y="345821"/>
                  </a:lnTo>
                  <a:lnTo>
                    <a:pt x="865758" y="345313"/>
                  </a:lnTo>
                  <a:lnTo>
                    <a:pt x="861822" y="344932"/>
                  </a:lnTo>
                  <a:lnTo>
                    <a:pt x="851153" y="340360"/>
                  </a:lnTo>
                  <a:lnTo>
                    <a:pt x="850138" y="339216"/>
                  </a:lnTo>
                  <a:lnTo>
                    <a:pt x="849629" y="337692"/>
                  </a:lnTo>
                  <a:lnTo>
                    <a:pt x="849629" y="336041"/>
                  </a:lnTo>
                  <a:lnTo>
                    <a:pt x="849629" y="10667"/>
                  </a:lnTo>
                  <a:lnTo>
                    <a:pt x="849629" y="9016"/>
                  </a:lnTo>
                  <a:lnTo>
                    <a:pt x="850138" y="7620"/>
                  </a:lnTo>
                  <a:lnTo>
                    <a:pt x="865758" y="762"/>
                  </a:lnTo>
                  <a:lnTo>
                    <a:pt x="869696" y="253"/>
                  </a:lnTo>
                  <a:lnTo>
                    <a:pt x="874776" y="0"/>
                  </a:lnTo>
                  <a:lnTo>
                    <a:pt x="880872" y="0"/>
                  </a:lnTo>
                  <a:close/>
                </a:path>
              </a:pathLst>
            </a:custGeom>
            <a:ln w="12192">
              <a:solidFill>
                <a:srgbClr val="ADAB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6" name="object 186"/>
          <p:cNvSpPr txBox="1"/>
          <p:nvPr/>
        </p:nvSpPr>
        <p:spPr>
          <a:xfrm>
            <a:off x="4055109" y="5814161"/>
            <a:ext cx="70618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Untuk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menggunakan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rumus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ini,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perlu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diketahui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dari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variable-nya,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maka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variable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lainnya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dapat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dihitung.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7" name="object 187"/>
          <p:cNvSpPr txBox="1">
            <a:spLocks noGrp="1"/>
          </p:cNvSpPr>
          <p:nvPr>
            <p:ph type="sldNum" sz="quarter" idx="7"/>
          </p:nvPr>
        </p:nvSpPr>
        <p:spPr>
          <a:xfrm>
            <a:off x="11694541" y="6502400"/>
            <a:ext cx="2317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46</a:t>
            </a:fld>
            <a:endParaRPr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919" y="582129"/>
            <a:ext cx="2167890" cy="3040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6808" y="1142746"/>
            <a:ext cx="1196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10" dirty="0">
                <a:solidFill>
                  <a:srgbClr val="000000"/>
                </a:solidFill>
                <a:latin typeface="Calibri Light"/>
                <a:cs typeface="Calibri Light"/>
              </a:rPr>
              <a:t>(</a:t>
            </a:r>
            <a:r>
              <a:rPr sz="2400" b="0" i="1" spc="-15" dirty="0">
                <a:solidFill>
                  <a:srgbClr val="000000"/>
                </a:solidFill>
                <a:latin typeface="Calibri Light"/>
                <a:cs typeface="Calibri Light"/>
              </a:rPr>
              <a:t>l</a:t>
            </a:r>
            <a:r>
              <a:rPr sz="2400" b="0" i="1" spc="-20" dirty="0">
                <a:solidFill>
                  <a:srgbClr val="000000"/>
                </a:solidFill>
                <a:latin typeface="Calibri Light"/>
                <a:cs typeface="Calibri Light"/>
              </a:rPr>
              <a:t>an</a:t>
            </a:r>
            <a:r>
              <a:rPr sz="2400" b="0" i="1" spc="-15" dirty="0">
                <a:solidFill>
                  <a:srgbClr val="000000"/>
                </a:solidFill>
                <a:latin typeface="Calibri Light"/>
                <a:cs typeface="Calibri Light"/>
              </a:rPr>
              <a:t>j</a:t>
            </a:r>
            <a:r>
              <a:rPr sz="2400" b="0" i="1" spc="-20" dirty="0">
                <a:solidFill>
                  <a:srgbClr val="000000"/>
                </a:solidFill>
                <a:latin typeface="Calibri Light"/>
                <a:cs typeface="Calibri Light"/>
              </a:rPr>
              <a:t>u</a:t>
            </a:r>
            <a:r>
              <a:rPr sz="2400" b="0" i="1" spc="-45" dirty="0">
                <a:solidFill>
                  <a:srgbClr val="000000"/>
                </a:solidFill>
                <a:latin typeface="Calibri Light"/>
                <a:cs typeface="Calibri Light"/>
              </a:rPr>
              <a:t>t</a:t>
            </a:r>
            <a:r>
              <a:rPr sz="2400" b="0" i="1" spc="-20" dirty="0">
                <a:solidFill>
                  <a:srgbClr val="000000"/>
                </a:solidFill>
                <a:latin typeface="Calibri Light"/>
                <a:cs typeface="Calibri Light"/>
              </a:rPr>
              <a:t>an</a:t>
            </a:r>
            <a:r>
              <a:rPr sz="2400" b="0" dirty="0">
                <a:solidFill>
                  <a:srgbClr val="000000"/>
                </a:solidFill>
                <a:latin typeface="Calibri Light"/>
                <a:cs typeface="Calibri Light"/>
              </a:rPr>
              <a:t>)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6808" y="1602689"/>
            <a:ext cx="299275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11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Dari tabel Struktur dan </a:t>
            </a:r>
            <a:r>
              <a:rPr sz="1800" spc="-20" dirty="0">
                <a:latin typeface="Calibri"/>
                <a:cs typeface="Calibri"/>
              </a:rPr>
              <a:t>Skala 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 pada </a:t>
            </a:r>
            <a:r>
              <a:rPr sz="1800" spc="-20" dirty="0">
                <a:latin typeface="Calibri"/>
                <a:cs typeface="Calibri"/>
              </a:rPr>
              <a:t>Langkah </a:t>
            </a:r>
            <a:r>
              <a:rPr sz="1800" dirty="0">
                <a:latin typeface="Calibri"/>
                <a:cs typeface="Calibri"/>
              </a:rPr>
              <a:t>8, </a:t>
            </a:r>
            <a:r>
              <a:rPr sz="1800" spc="-25" dirty="0">
                <a:latin typeface="Calibri"/>
                <a:cs typeface="Calibri"/>
              </a:rPr>
              <a:t>diketahui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Rentang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60" dirty="0">
                <a:latin typeface="Calibri"/>
                <a:cs typeface="Calibri"/>
              </a:rPr>
              <a:t>Tengah.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latin typeface="Calibri"/>
                <a:cs typeface="Calibri"/>
              </a:rPr>
              <a:t>Maka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rumus-rumus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yang 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dipakai </a:t>
            </a:r>
            <a:r>
              <a:rPr sz="1800" spc="-5" dirty="0">
                <a:latin typeface="Calibri"/>
                <a:cs typeface="Calibri"/>
              </a:rPr>
              <a:t>untuk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menghitung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65" dirty="0">
                <a:latin typeface="Calibri"/>
                <a:cs typeface="Calibri"/>
              </a:rPr>
              <a:t>Terkecil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dirty="0">
                <a:latin typeface="Calibri"/>
                <a:cs typeface="Calibri"/>
              </a:rPr>
              <a:t> Upah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Terbesar 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adalah rumus-rumus </a:t>
            </a:r>
            <a:r>
              <a:rPr sz="1800" spc="-5" dirty="0">
                <a:latin typeface="Calibri"/>
                <a:cs typeface="Calibri"/>
              </a:rPr>
              <a:t>pada baris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dari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tabel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Rumus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Skala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0761" y="639318"/>
            <a:ext cx="7603490" cy="1812289"/>
          </a:xfrm>
          <a:prstGeom prst="rect">
            <a:avLst/>
          </a:prstGeom>
          <a:ln w="38100">
            <a:solidFill>
              <a:srgbClr val="5B9BD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43204">
              <a:lnSpc>
                <a:spcPts val="2130"/>
              </a:lnSpc>
            </a:pPr>
            <a:r>
              <a:rPr sz="1800" dirty="0">
                <a:latin typeface="Calibri"/>
                <a:cs typeface="Calibri"/>
              </a:rPr>
              <a:t>Rumus-rumus:</a:t>
            </a:r>
            <a:endParaRPr sz="1800">
              <a:latin typeface="Calibri"/>
              <a:cs typeface="Calibri"/>
            </a:endParaRPr>
          </a:p>
          <a:p>
            <a:pPr marL="3340735">
              <a:lnSpc>
                <a:spcPts val="1764"/>
              </a:lnSpc>
              <a:spcBef>
                <a:spcPts val="650"/>
              </a:spcBef>
            </a:pPr>
            <a:r>
              <a:rPr sz="1800" dirty="0">
                <a:latin typeface="Cambria Math"/>
                <a:cs typeface="Cambria Math"/>
              </a:rPr>
              <a:t>2</a:t>
            </a:r>
            <a:r>
              <a:rPr sz="1800" spc="-35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×</a:t>
            </a:r>
            <a:r>
              <a:rPr sz="1800" spc="-3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𝑈𝑝𝑎ℎ</a:t>
            </a:r>
            <a:r>
              <a:rPr sz="1800" spc="-25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𝑇𝑒𝑛𝑔𝑎ℎ</a:t>
            </a:r>
            <a:endParaRPr sz="1800">
              <a:latin typeface="Cambria Math"/>
              <a:cs typeface="Cambria Math"/>
            </a:endParaRPr>
          </a:p>
          <a:p>
            <a:pPr marL="1597660">
              <a:lnSpc>
                <a:spcPts val="1764"/>
              </a:lnSpc>
              <a:tabLst>
                <a:tab pos="3580129" algn="l"/>
              </a:tabLst>
            </a:pPr>
            <a:r>
              <a:rPr sz="1800" dirty="0">
                <a:latin typeface="Cambria Math"/>
                <a:cs typeface="Cambria Math"/>
              </a:rPr>
              <a:t>𝑈𝑝𝑎ℎ</a:t>
            </a:r>
            <a:r>
              <a:rPr sz="1800" spc="-15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𝑇𝑒𝑟𝑘𝑒𝑐𝑖𝑙</a:t>
            </a:r>
            <a:r>
              <a:rPr sz="1800" spc="9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=	</a:t>
            </a:r>
            <a:r>
              <a:rPr sz="2700" spc="-7" baseline="-37037" dirty="0">
                <a:latin typeface="Cambria Math"/>
                <a:cs typeface="Cambria Math"/>
              </a:rPr>
              <a:t>𝑅𝑒𝑛𝑡𝑎𝑛𝑔</a:t>
            </a:r>
            <a:r>
              <a:rPr sz="2700" spc="-30" baseline="-37037" dirty="0">
                <a:latin typeface="Cambria Math"/>
                <a:cs typeface="Cambria Math"/>
              </a:rPr>
              <a:t> </a:t>
            </a:r>
            <a:r>
              <a:rPr sz="2700" baseline="-37037" dirty="0">
                <a:latin typeface="Cambria Math"/>
                <a:cs typeface="Cambria Math"/>
              </a:rPr>
              <a:t>+</a:t>
            </a:r>
            <a:r>
              <a:rPr sz="2700" spc="-52" baseline="-37037" dirty="0">
                <a:latin typeface="Cambria Math"/>
                <a:cs typeface="Cambria Math"/>
              </a:rPr>
              <a:t> </a:t>
            </a:r>
            <a:r>
              <a:rPr sz="2700" baseline="-37037" dirty="0">
                <a:latin typeface="Cambria Math"/>
                <a:cs typeface="Cambria Math"/>
              </a:rPr>
              <a:t>2</a:t>
            </a:r>
            <a:endParaRPr sz="2700" baseline="-37037">
              <a:latin typeface="Cambria Math"/>
              <a:cs typeface="Cambria Math"/>
            </a:endParaRPr>
          </a:p>
          <a:p>
            <a:pPr marL="3348354">
              <a:lnSpc>
                <a:spcPts val="1755"/>
              </a:lnSpc>
              <a:spcBef>
                <a:spcPts val="2005"/>
              </a:spcBef>
              <a:tabLst>
                <a:tab pos="5258435" algn="l"/>
                <a:tab pos="5567680" algn="l"/>
              </a:tabLst>
            </a:pPr>
            <a:r>
              <a:rPr sz="1800" dirty="0">
                <a:latin typeface="Cambria Math"/>
                <a:cs typeface="Cambria Math"/>
              </a:rPr>
              <a:t>2</a:t>
            </a:r>
            <a:r>
              <a:rPr sz="1800" spc="1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×</a:t>
            </a:r>
            <a:r>
              <a:rPr sz="1800" spc="25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𝑈𝑝𝑎ℎ</a:t>
            </a:r>
            <a:r>
              <a:rPr sz="1800" spc="25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𝑇𝑒𝑛𝑔𝑎ℎ	</a:t>
            </a:r>
            <a:r>
              <a:rPr sz="1800" dirty="0">
                <a:latin typeface="Cambria Math"/>
                <a:cs typeface="Cambria Math"/>
              </a:rPr>
              <a:t>×	</a:t>
            </a:r>
            <a:r>
              <a:rPr sz="1800" spc="-5" dirty="0">
                <a:latin typeface="Cambria Math"/>
                <a:cs typeface="Cambria Math"/>
              </a:rPr>
              <a:t>𝑅𝑒𝑛𝑡𝑎𝑛𝑔</a:t>
            </a:r>
            <a:r>
              <a:rPr sz="1800" spc="-55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+</a:t>
            </a:r>
            <a:r>
              <a:rPr sz="1800" spc="-5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1</a:t>
            </a:r>
            <a:endParaRPr sz="1800">
              <a:latin typeface="Cambria Math"/>
              <a:cs typeface="Cambria Math"/>
            </a:endParaRPr>
          </a:p>
          <a:p>
            <a:pPr marL="1423035">
              <a:lnSpc>
                <a:spcPts val="1755"/>
              </a:lnSpc>
              <a:tabLst>
                <a:tab pos="4458335" algn="l"/>
              </a:tabLst>
            </a:pPr>
            <a:r>
              <a:rPr sz="1800" dirty="0">
                <a:latin typeface="Cambria Math"/>
                <a:cs typeface="Cambria Math"/>
              </a:rPr>
              <a:t>𝑈𝑝𝑎ℎ</a:t>
            </a:r>
            <a:r>
              <a:rPr sz="1800" spc="-30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𝑇𝑒𝑟𝑏𝑒𝑠𝑎𝑟</a:t>
            </a:r>
            <a:r>
              <a:rPr sz="1800" spc="7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=	</a:t>
            </a:r>
            <a:r>
              <a:rPr sz="2700" spc="-7" baseline="-37037" dirty="0">
                <a:latin typeface="Cambria Math"/>
                <a:cs typeface="Cambria Math"/>
              </a:rPr>
              <a:t>𝑅𝑒𝑛𝑡𝑎𝑛𝑔</a:t>
            </a:r>
            <a:r>
              <a:rPr sz="2700" spc="-89" baseline="-37037" dirty="0">
                <a:latin typeface="Cambria Math"/>
                <a:cs typeface="Cambria Math"/>
              </a:rPr>
              <a:t> </a:t>
            </a:r>
            <a:r>
              <a:rPr sz="2700" baseline="-37037" dirty="0">
                <a:latin typeface="Cambria Math"/>
                <a:cs typeface="Cambria Math"/>
              </a:rPr>
              <a:t>+</a:t>
            </a:r>
            <a:r>
              <a:rPr sz="2700" spc="-60" baseline="-37037" dirty="0">
                <a:latin typeface="Cambria Math"/>
                <a:cs typeface="Cambria Math"/>
              </a:rPr>
              <a:t> </a:t>
            </a:r>
            <a:r>
              <a:rPr sz="2700" baseline="-37037" dirty="0">
                <a:latin typeface="Cambria Math"/>
                <a:cs typeface="Cambria Math"/>
              </a:rPr>
              <a:t>2</a:t>
            </a:r>
            <a:endParaRPr sz="2700" baseline="-37037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46853" y="3563823"/>
            <a:ext cx="16871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𝑈𝑝𝑎ℎ</a:t>
            </a:r>
            <a:r>
              <a:rPr sz="1800" spc="-45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𝑇𝑒𝑟𝑘𝑒𝑐𝑖𝑙</a:t>
            </a:r>
            <a:r>
              <a:rPr sz="1800" spc="2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41775" y="2947796"/>
            <a:ext cx="3641090" cy="74485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800" spc="-20" dirty="0">
                <a:latin typeface="Calibri"/>
                <a:cs typeface="Calibri"/>
              </a:rPr>
              <a:t>Maka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untuk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Golongan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Jabatan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1:</a:t>
            </a:r>
            <a:endParaRPr sz="1800">
              <a:latin typeface="Calibri"/>
              <a:cs typeface="Calibri"/>
            </a:endParaRPr>
          </a:p>
          <a:p>
            <a:pPr marL="2261870">
              <a:lnSpc>
                <a:spcPct val="100000"/>
              </a:lnSpc>
              <a:spcBef>
                <a:spcPts val="675"/>
              </a:spcBef>
            </a:pPr>
            <a:r>
              <a:rPr sz="1800" dirty="0">
                <a:latin typeface="Cambria Math"/>
                <a:cs typeface="Cambria Math"/>
              </a:rPr>
              <a:t>2</a:t>
            </a:r>
            <a:r>
              <a:rPr sz="1800" spc="-6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×</a:t>
            </a:r>
            <a:r>
              <a:rPr sz="1800" spc="-75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1.575.000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81670" y="3563823"/>
            <a:ext cx="1968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18144" y="3390392"/>
            <a:ext cx="1005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3.150.000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74281" y="3716223"/>
            <a:ext cx="21120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97685" algn="l"/>
              </a:tabLst>
            </a:pPr>
            <a:r>
              <a:rPr sz="1800" spc="-5" dirty="0">
                <a:latin typeface="Cambria Math"/>
                <a:cs typeface="Cambria Math"/>
              </a:rPr>
              <a:t>40</a:t>
            </a:r>
            <a:r>
              <a:rPr sz="1800" dirty="0">
                <a:latin typeface="Cambria Math"/>
                <a:cs typeface="Cambria Math"/>
              </a:rPr>
              <a:t>%</a:t>
            </a:r>
            <a:r>
              <a:rPr sz="1800" spc="-2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+</a:t>
            </a:r>
            <a:r>
              <a:rPr sz="1800" spc="-4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2	</a:t>
            </a:r>
            <a:r>
              <a:rPr sz="1800" spc="-5" dirty="0">
                <a:latin typeface="Cambria Math"/>
                <a:cs typeface="Cambria Math"/>
              </a:rPr>
              <a:t>2</a:t>
            </a:r>
            <a:r>
              <a:rPr sz="1800" dirty="0">
                <a:latin typeface="Cambria Math"/>
                <a:cs typeface="Cambria Math"/>
              </a:rPr>
              <a:t>,4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65132" y="3563823"/>
            <a:ext cx="12852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=</a:t>
            </a:r>
            <a:r>
              <a:rPr sz="1800" spc="385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1.312.500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94378" y="4243578"/>
            <a:ext cx="17773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𝑈𝑝𝑎ℎ</a:t>
            </a:r>
            <a:r>
              <a:rPr sz="1800" spc="-70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𝑇𝑒𝑟𝑏𝑒𝑠𝑎𝑟</a:t>
            </a:r>
            <a:r>
              <a:rPr sz="1800" spc="35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24778" y="4019803"/>
            <a:ext cx="2758440" cy="67500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95"/>
              </a:spcBef>
              <a:tabLst>
                <a:tab pos="1574165" algn="l"/>
                <a:tab pos="1882139" algn="l"/>
              </a:tabLst>
            </a:pPr>
            <a:r>
              <a:rPr sz="1800" u="sng" dirty="0">
                <a:uFill>
                  <a:solidFill>
                    <a:srgbClr val="4471C4"/>
                  </a:solidFill>
                </a:uFill>
                <a:latin typeface="Cambria Math"/>
                <a:cs typeface="Cambria Math"/>
              </a:rPr>
              <a:t>2</a:t>
            </a:r>
            <a:r>
              <a:rPr sz="1800" u="sng" spc="20" dirty="0">
                <a:uFill>
                  <a:solidFill>
                    <a:srgbClr val="4471C4"/>
                  </a:solidFill>
                </a:uFill>
                <a:latin typeface="Cambria Math"/>
                <a:cs typeface="Cambria Math"/>
              </a:rPr>
              <a:t> </a:t>
            </a:r>
            <a:r>
              <a:rPr sz="1800" u="sng" dirty="0">
                <a:uFill>
                  <a:solidFill>
                    <a:srgbClr val="4471C4"/>
                  </a:solidFill>
                </a:uFill>
                <a:latin typeface="Cambria Math"/>
                <a:cs typeface="Cambria Math"/>
              </a:rPr>
              <a:t>×</a:t>
            </a:r>
            <a:r>
              <a:rPr sz="1800" u="sng" spc="20" dirty="0">
                <a:uFill>
                  <a:solidFill>
                    <a:srgbClr val="4471C4"/>
                  </a:solidFill>
                </a:uFill>
                <a:latin typeface="Cambria Math"/>
                <a:cs typeface="Cambria Math"/>
              </a:rPr>
              <a:t> </a:t>
            </a:r>
            <a:r>
              <a:rPr sz="1800" u="sng" dirty="0">
                <a:uFill>
                  <a:solidFill>
                    <a:srgbClr val="4471C4"/>
                  </a:solidFill>
                </a:uFill>
                <a:latin typeface="Cambria Math"/>
                <a:cs typeface="Cambria Math"/>
              </a:rPr>
              <a:t>1.575.000	×	</a:t>
            </a:r>
            <a:r>
              <a:rPr sz="1800" u="sng" spc="-5" dirty="0">
                <a:uFill>
                  <a:solidFill>
                    <a:srgbClr val="4471C4"/>
                  </a:solidFill>
                </a:uFill>
                <a:latin typeface="Cambria Math"/>
                <a:cs typeface="Cambria Math"/>
              </a:rPr>
              <a:t>40%</a:t>
            </a:r>
            <a:r>
              <a:rPr sz="1800" u="sng" spc="-60" dirty="0">
                <a:uFill>
                  <a:solidFill>
                    <a:srgbClr val="4471C4"/>
                  </a:solidFill>
                </a:uFill>
                <a:latin typeface="Cambria Math"/>
                <a:cs typeface="Cambria Math"/>
              </a:rPr>
              <a:t> </a:t>
            </a:r>
            <a:r>
              <a:rPr sz="1800" u="sng" dirty="0">
                <a:uFill>
                  <a:solidFill>
                    <a:srgbClr val="4471C4"/>
                  </a:solidFill>
                </a:uFill>
                <a:latin typeface="Cambria Math"/>
                <a:cs typeface="Cambria Math"/>
              </a:rPr>
              <a:t>+</a:t>
            </a:r>
            <a:r>
              <a:rPr sz="1800" spc="-5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1</a:t>
            </a:r>
            <a:endParaRPr sz="180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  <a:spcBef>
                <a:spcPts val="395"/>
              </a:spcBef>
            </a:pPr>
            <a:r>
              <a:rPr sz="1800" spc="-5" dirty="0">
                <a:latin typeface="Cambria Math"/>
                <a:cs typeface="Cambria Math"/>
              </a:rPr>
              <a:t>40%</a:t>
            </a:r>
            <a:r>
              <a:rPr sz="1800" spc="-5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+</a:t>
            </a:r>
            <a:r>
              <a:rPr sz="1800" spc="-3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2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19107" y="4243578"/>
            <a:ext cx="1962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3804" y="4018026"/>
            <a:ext cx="1005840" cy="67818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9"/>
              </a:spcBef>
            </a:pPr>
            <a:r>
              <a:rPr sz="1800" dirty="0">
                <a:latin typeface="Cambria Math"/>
                <a:cs typeface="Cambria Math"/>
              </a:rPr>
              <a:t>4.410.000</a:t>
            </a:r>
            <a:endParaRPr sz="1800">
              <a:latin typeface="Cambria Math"/>
              <a:cs typeface="Cambria Math"/>
            </a:endParaRPr>
          </a:p>
          <a:p>
            <a:pPr marL="3810" algn="ctr">
              <a:lnSpc>
                <a:spcPct val="100000"/>
              </a:lnSpc>
              <a:spcBef>
                <a:spcPts val="409"/>
              </a:spcBef>
            </a:pPr>
            <a:r>
              <a:rPr sz="1800" dirty="0">
                <a:latin typeface="Cambria Math"/>
                <a:cs typeface="Cambria Math"/>
              </a:rPr>
              <a:t>2,4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402569" y="4243578"/>
            <a:ext cx="1231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=</a:t>
            </a:r>
            <a:r>
              <a:rPr sz="1800" spc="-5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1.837.500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41775" y="5356961"/>
            <a:ext cx="72980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Dengan </a:t>
            </a:r>
            <a:r>
              <a:rPr sz="1800" spc="-25" dirty="0">
                <a:latin typeface="Calibri"/>
                <a:cs typeface="Calibri"/>
              </a:rPr>
              <a:t>cara </a:t>
            </a:r>
            <a:r>
              <a:rPr sz="1800" spc="-2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sama, dapat dihitung </a:t>
            </a:r>
            <a:r>
              <a:rPr sz="1800" dirty="0">
                <a:latin typeface="Calibri"/>
                <a:cs typeface="Calibri"/>
              </a:rPr>
              <a:t>Upah </a:t>
            </a:r>
            <a:r>
              <a:rPr sz="1800" spc="-65" dirty="0">
                <a:latin typeface="Calibri"/>
                <a:cs typeface="Calibri"/>
              </a:rPr>
              <a:t>Terkecil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 </a:t>
            </a:r>
            <a:r>
              <a:rPr sz="1800" dirty="0">
                <a:latin typeface="Calibri"/>
                <a:cs typeface="Calibri"/>
              </a:rPr>
              <a:t>Upah </a:t>
            </a:r>
            <a:r>
              <a:rPr sz="1800" spc="-45" dirty="0">
                <a:latin typeface="Calibri"/>
                <a:cs typeface="Calibri"/>
              </a:rPr>
              <a:t>Terbesar </a:t>
            </a:r>
            <a:r>
              <a:rPr sz="1800" spc="-5" dirty="0">
                <a:latin typeface="Calibri"/>
                <a:cs typeface="Calibri"/>
              </a:rPr>
              <a:t>untuk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Golongan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Jabatan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sampai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dengan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7.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146035" y="1327403"/>
            <a:ext cx="2548255" cy="0"/>
          </a:xfrm>
          <a:custGeom>
            <a:avLst/>
            <a:gdLst/>
            <a:ahLst/>
            <a:cxnLst/>
            <a:rect l="l" t="t" r="r" b="b"/>
            <a:pathLst>
              <a:path w="2548254">
                <a:moveTo>
                  <a:pt x="0" y="0"/>
                </a:moveTo>
                <a:lnTo>
                  <a:pt x="2548128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11211" y="2007107"/>
            <a:ext cx="2548255" cy="0"/>
          </a:xfrm>
          <a:custGeom>
            <a:avLst/>
            <a:gdLst/>
            <a:ahLst/>
            <a:cxnLst/>
            <a:rect l="l" t="t" r="r" b="b"/>
            <a:pathLst>
              <a:path w="2548254">
                <a:moveTo>
                  <a:pt x="0" y="0"/>
                </a:moveTo>
                <a:lnTo>
                  <a:pt x="2548128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371844" y="3685032"/>
            <a:ext cx="2548255" cy="0"/>
          </a:xfrm>
          <a:custGeom>
            <a:avLst/>
            <a:gdLst/>
            <a:ahLst/>
            <a:cxnLst/>
            <a:rect l="l" t="t" r="r" b="b"/>
            <a:pathLst>
              <a:path w="2548254">
                <a:moveTo>
                  <a:pt x="0" y="0"/>
                </a:moveTo>
                <a:lnTo>
                  <a:pt x="2548128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11694541" y="6502400"/>
            <a:ext cx="2317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47</a:t>
            </a:fld>
            <a:endParaRPr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540" y="504431"/>
            <a:ext cx="1745742" cy="24766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6808" y="973582"/>
            <a:ext cx="1196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10" dirty="0">
                <a:solidFill>
                  <a:srgbClr val="000000"/>
                </a:solidFill>
                <a:latin typeface="Calibri Light"/>
                <a:cs typeface="Calibri Light"/>
              </a:rPr>
              <a:t>(</a:t>
            </a:r>
            <a:r>
              <a:rPr sz="2400" b="0" i="1" spc="-15" dirty="0">
                <a:solidFill>
                  <a:srgbClr val="000000"/>
                </a:solidFill>
                <a:latin typeface="Calibri Light"/>
                <a:cs typeface="Calibri Light"/>
              </a:rPr>
              <a:t>l</a:t>
            </a:r>
            <a:r>
              <a:rPr sz="2400" b="0" i="1" spc="-20" dirty="0">
                <a:solidFill>
                  <a:srgbClr val="000000"/>
                </a:solidFill>
                <a:latin typeface="Calibri Light"/>
                <a:cs typeface="Calibri Light"/>
              </a:rPr>
              <a:t>an</a:t>
            </a:r>
            <a:r>
              <a:rPr sz="2400" b="0" i="1" spc="-15" dirty="0">
                <a:solidFill>
                  <a:srgbClr val="000000"/>
                </a:solidFill>
                <a:latin typeface="Calibri Light"/>
                <a:cs typeface="Calibri Light"/>
              </a:rPr>
              <a:t>j</a:t>
            </a:r>
            <a:r>
              <a:rPr sz="2400" b="0" i="1" spc="-20" dirty="0">
                <a:solidFill>
                  <a:srgbClr val="000000"/>
                </a:solidFill>
                <a:latin typeface="Calibri Light"/>
                <a:cs typeface="Calibri Light"/>
              </a:rPr>
              <a:t>u</a:t>
            </a:r>
            <a:r>
              <a:rPr sz="2400" b="0" i="1" spc="-45" dirty="0">
                <a:solidFill>
                  <a:srgbClr val="000000"/>
                </a:solidFill>
                <a:latin typeface="Calibri Light"/>
                <a:cs typeface="Calibri Light"/>
              </a:rPr>
              <a:t>t</a:t>
            </a:r>
            <a:r>
              <a:rPr sz="2400" b="0" i="1" spc="-20" dirty="0">
                <a:solidFill>
                  <a:srgbClr val="000000"/>
                </a:solidFill>
                <a:latin typeface="Calibri Light"/>
                <a:cs typeface="Calibri Light"/>
              </a:rPr>
              <a:t>an</a:t>
            </a:r>
            <a:r>
              <a:rPr sz="2400" b="0" dirty="0">
                <a:solidFill>
                  <a:srgbClr val="000000"/>
                </a:solidFill>
                <a:latin typeface="Calibri Light"/>
                <a:cs typeface="Calibri Light"/>
              </a:rPr>
              <a:t>)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6808" y="1433525"/>
            <a:ext cx="3566160" cy="3470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Dari perhitung pada slide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sebelumnya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didapat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65" dirty="0">
                <a:latin typeface="Calibri"/>
                <a:cs typeface="Calibri"/>
              </a:rPr>
              <a:t>Terkecil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85" dirty="0">
                <a:latin typeface="Calibri"/>
                <a:cs typeface="Calibri"/>
              </a:rPr>
              <a:t>T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25" dirty="0">
                <a:latin typeface="Calibri"/>
                <a:cs typeface="Calibri"/>
              </a:rPr>
              <a:t>b</a:t>
            </a:r>
            <a:r>
              <a:rPr sz="1800" spc="-20" dirty="0">
                <a:latin typeface="Calibri"/>
                <a:cs typeface="Calibri"/>
              </a:rPr>
              <a:t>es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dar</a:t>
            </a:r>
            <a:r>
              <a:rPr sz="1800" dirty="0">
                <a:latin typeface="Calibri"/>
                <a:cs typeface="Calibri"/>
              </a:rPr>
              <a:t>i 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Golon</a:t>
            </a:r>
            <a:r>
              <a:rPr sz="1800" spc="-3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Ja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spc="-4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1,  </a:t>
            </a:r>
            <a:r>
              <a:rPr sz="1800" spc="-20" dirty="0">
                <a:latin typeface="Calibri"/>
                <a:cs typeface="Calibri"/>
              </a:rPr>
              <a:t>maka </a:t>
            </a:r>
            <a:r>
              <a:rPr sz="1800" spc="-5" dirty="0">
                <a:latin typeface="Calibri"/>
                <a:cs typeface="Calibri"/>
              </a:rPr>
              <a:t>tabel Struktur dan </a:t>
            </a:r>
            <a:r>
              <a:rPr sz="1800" spc="-20" dirty="0">
                <a:latin typeface="Calibri"/>
                <a:cs typeface="Calibri"/>
              </a:rPr>
              <a:t>Skala </a:t>
            </a:r>
            <a:r>
              <a:rPr sz="1800" dirty="0">
                <a:latin typeface="Calibri"/>
                <a:cs typeface="Calibri"/>
              </a:rPr>
              <a:t>Upah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menjadi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seperti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samping.</a:t>
            </a:r>
            <a:endParaRPr sz="1800">
              <a:latin typeface="Calibri"/>
              <a:cs typeface="Calibri"/>
            </a:endParaRPr>
          </a:p>
          <a:p>
            <a:pPr marL="12700" marR="146050">
              <a:lnSpc>
                <a:spcPct val="100000"/>
              </a:lnSpc>
              <a:spcBef>
                <a:spcPts val="605"/>
              </a:spcBef>
            </a:pPr>
            <a:r>
              <a:rPr sz="1800" spc="-20" dirty="0">
                <a:latin typeface="Calibri"/>
                <a:cs typeface="Calibri"/>
              </a:rPr>
              <a:t>Dengan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cara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menghitung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yang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sama,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65" dirty="0">
                <a:latin typeface="Calibri"/>
                <a:cs typeface="Calibri"/>
              </a:rPr>
              <a:t>Terkecil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Terbesar 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untuk </a:t>
            </a:r>
            <a:r>
              <a:rPr sz="1800" spc="-20" dirty="0">
                <a:latin typeface="Calibri"/>
                <a:cs typeface="Calibri"/>
              </a:rPr>
              <a:t>Golongan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Jabatan, </a:t>
            </a:r>
            <a:r>
              <a:rPr sz="1800" dirty="0">
                <a:latin typeface="Calibri"/>
                <a:cs typeface="Calibri"/>
              </a:rPr>
              <a:t>2 sampai 7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didapat.</a:t>
            </a:r>
            <a:endParaRPr sz="1800">
              <a:latin typeface="Calibri"/>
              <a:cs typeface="Calibri"/>
            </a:endParaRPr>
          </a:p>
          <a:p>
            <a:pPr marL="12700" marR="393700" algn="just">
              <a:lnSpc>
                <a:spcPct val="100000"/>
              </a:lnSpc>
              <a:spcBef>
                <a:spcPts val="600"/>
              </a:spcBef>
            </a:pPr>
            <a:r>
              <a:rPr sz="1800" spc="-5" dirty="0">
                <a:latin typeface="Calibri"/>
                <a:cs typeface="Calibri"/>
              </a:rPr>
              <a:t>Sehingga tabel Struktur </a:t>
            </a:r>
            <a:r>
              <a:rPr sz="1800" dirty="0">
                <a:latin typeface="Calibri"/>
                <a:cs typeface="Calibri"/>
              </a:rPr>
              <a:t>dan </a:t>
            </a:r>
            <a:r>
              <a:rPr sz="1800" spc="-20" dirty="0">
                <a:latin typeface="Calibri"/>
                <a:cs typeface="Calibri"/>
              </a:rPr>
              <a:t>Skala 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pun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menjadi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seperti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tabel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samping.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21275" y="2043810"/>
            <a:ext cx="1010285" cy="7378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78900"/>
              </a:lnSpc>
              <a:spcBef>
                <a:spcPts val="5"/>
              </a:spcBef>
            </a:pPr>
            <a:r>
              <a:rPr sz="1800" b="1" spc="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800" b="1" spc="-969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b="1" spc="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olo</a:t>
            </a:r>
            <a:r>
              <a:rPr sz="1800" b="1" spc="-969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on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g  </a:t>
            </a:r>
            <a:r>
              <a:rPr sz="1800" b="1" spc="-215" dirty="0">
                <a:solidFill>
                  <a:srgbClr val="001F5F"/>
                </a:solidFill>
                <a:latin typeface="Calibri"/>
                <a:cs typeface="Calibri"/>
              </a:rPr>
              <a:t>ganan</a:t>
            </a:r>
            <a:endParaRPr sz="1800">
              <a:latin typeface="Calibri"/>
              <a:cs typeface="Calibri"/>
            </a:endParaRPr>
          </a:p>
          <a:p>
            <a:pPr marL="86360">
              <a:lnSpc>
                <a:spcPct val="100000"/>
              </a:lnSpc>
              <a:spcBef>
                <a:spcPts val="145"/>
              </a:spcBef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b="1" spc="-969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800" b="1" spc="-89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b="1" spc="-3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b="1" spc="-62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8541" y="2190750"/>
            <a:ext cx="886460" cy="445134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78900"/>
              </a:lnSpc>
              <a:spcBef>
                <a:spcPts val="5"/>
              </a:spcBef>
            </a:pPr>
            <a:r>
              <a:rPr sz="1800" spc="-125" dirty="0">
                <a:latin typeface="Calibri"/>
                <a:cs typeface="Calibri"/>
              </a:rPr>
              <a:t>U</a:t>
            </a:r>
            <a:r>
              <a:rPr sz="1800" spc="-120" dirty="0">
                <a:latin typeface="Calibri"/>
                <a:cs typeface="Calibri"/>
              </a:rPr>
              <a:t>pah</a:t>
            </a:r>
            <a:r>
              <a:rPr sz="1800" spc="-125" dirty="0">
                <a:latin typeface="Calibri"/>
                <a:cs typeface="Calibri"/>
              </a:rPr>
              <a:t>U</a:t>
            </a:r>
            <a:r>
              <a:rPr sz="1800" spc="-120" dirty="0">
                <a:latin typeface="Calibri"/>
                <a:cs typeface="Calibri"/>
              </a:rPr>
              <a:t>pa</a:t>
            </a:r>
            <a:r>
              <a:rPr sz="1800" dirty="0">
                <a:latin typeface="Calibri"/>
                <a:cs typeface="Calibri"/>
              </a:rPr>
              <a:t>h  </a:t>
            </a:r>
            <a:r>
              <a:rPr sz="1800" spc="-450" dirty="0">
                <a:latin typeface="Calibri"/>
                <a:cs typeface="Calibri"/>
              </a:rPr>
              <a:t>TTerkerkeciecill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28736" y="2043810"/>
            <a:ext cx="886460" cy="7378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78900"/>
              </a:lnSpc>
              <a:spcBef>
                <a:spcPts val="5"/>
              </a:spcBef>
            </a:pPr>
            <a:r>
              <a:rPr sz="1800" spc="-125" dirty="0">
                <a:latin typeface="Calibri"/>
                <a:cs typeface="Calibri"/>
              </a:rPr>
              <a:t>U</a:t>
            </a:r>
            <a:r>
              <a:rPr sz="1800" spc="-120" dirty="0">
                <a:latin typeface="Calibri"/>
                <a:cs typeface="Calibri"/>
              </a:rPr>
              <a:t>pah</a:t>
            </a:r>
            <a:r>
              <a:rPr sz="1800" spc="-125" dirty="0">
                <a:latin typeface="Calibri"/>
                <a:cs typeface="Calibri"/>
              </a:rPr>
              <a:t>U</a:t>
            </a:r>
            <a:r>
              <a:rPr sz="1800" spc="-120" dirty="0">
                <a:latin typeface="Calibri"/>
                <a:cs typeface="Calibri"/>
              </a:rPr>
              <a:t>pa</a:t>
            </a:r>
            <a:r>
              <a:rPr sz="1800" dirty="0">
                <a:latin typeface="Calibri"/>
                <a:cs typeface="Calibri"/>
              </a:rPr>
              <a:t>h  </a:t>
            </a:r>
            <a:r>
              <a:rPr sz="1800" spc="-555" dirty="0">
                <a:latin typeface="Calibri"/>
                <a:cs typeface="Calibri"/>
              </a:rPr>
              <a:t>TTenenggahah</a:t>
            </a:r>
            <a:endParaRPr sz="1800">
              <a:latin typeface="Calibri"/>
              <a:cs typeface="Calibri"/>
            </a:endParaRPr>
          </a:p>
          <a:p>
            <a:pPr marL="88265">
              <a:lnSpc>
                <a:spcPct val="100000"/>
              </a:lnSpc>
              <a:spcBef>
                <a:spcPts val="145"/>
              </a:spcBef>
            </a:pPr>
            <a:r>
              <a:rPr sz="1800" spc="-220" dirty="0">
                <a:latin typeface="Calibri"/>
                <a:cs typeface="Calibri"/>
              </a:rPr>
              <a:t>((</a:t>
            </a:r>
            <a:r>
              <a:rPr sz="1800" i="1" spc="-220" dirty="0">
                <a:latin typeface="Calibri"/>
                <a:cs typeface="Calibri"/>
              </a:rPr>
              <a:t>MiMidd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11817" y="2043810"/>
            <a:ext cx="753110" cy="7378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14960" indent="-315595">
              <a:lnSpc>
                <a:spcPct val="789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Up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95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Upa  h</a:t>
            </a:r>
            <a:endParaRPr sz="1800">
              <a:latin typeface="Calibri"/>
              <a:cs typeface="Calibri"/>
            </a:endParaRPr>
          </a:p>
          <a:p>
            <a:pPr marL="24130">
              <a:lnSpc>
                <a:spcPct val="100000"/>
              </a:lnSpc>
              <a:spcBef>
                <a:spcPts val="145"/>
              </a:spcBef>
            </a:pPr>
            <a:r>
              <a:rPr sz="1800" spc="-229" dirty="0">
                <a:latin typeface="Calibri"/>
                <a:cs typeface="Calibri"/>
              </a:rPr>
              <a:t>TTerbeerb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08142" y="2827527"/>
            <a:ext cx="42735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an</a:t>
            </a:r>
            <a:r>
              <a:rPr sz="1800" b="1" spc="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700" b="1" spc="-690" baseline="-18518" dirty="0">
                <a:solidFill>
                  <a:srgbClr val="001F5F"/>
                </a:solidFill>
                <a:latin typeface="Calibri"/>
                <a:cs typeface="Calibri"/>
              </a:rPr>
              <a:t>11</a:t>
            </a:r>
            <a:endParaRPr sz="2700" baseline="-18518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08750" y="2948584"/>
            <a:ext cx="927100" cy="22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1.31</a:t>
            </a:r>
            <a:r>
              <a:rPr sz="1800" spc="-10" dirty="0">
                <a:latin typeface="Calibri"/>
                <a:cs typeface="Calibri"/>
              </a:rPr>
              <a:t>2</a:t>
            </a:r>
            <a:r>
              <a:rPr sz="1800" spc="-5" dirty="0">
                <a:latin typeface="Calibri"/>
                <a:cs typeface="Calibri"/>
              </a:rPr>
              <a:t>.500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17129" y="2827527"/>
            <a:ext cx="986790" cy="350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10"/>
              </a:lnSpc>
            </a:pPr>
            <a:r>
              <a:rPr sz="1800" i="1" spc="-395" dirty="0">
                <a:latin typeface="Calibri"/>
                <a:cs typeface="Calibri"/>
              </a:rPr>
              <a:t>PPoioinntt</a:t>
            </a:r>
            <a:r>
              <a:rPr sz="1800" spc="-395" dirty="0">
                <a:latin typeface="Calibri"/>
                <a:cs typeface="Calibri"/>
              </a:rPr>
              <a:t>))</a:t>
            </a:r>
            <a:endParaRPr sz="1800">
              <a:latin typeface="Calibri"/>
              <a:cs typeface="Calibri"/>
            </a:endParaRPr>
          </a:p>
          <a:p>
            <a:pPr marL="59055">
              <a:lnSpc>
                <a:spcPts val="1555"/>
              </a:lnSpc>
            </a:pPr>
            <a:r>
              <a:rPr sz="1800" dirty="0">
                <a:latin typeface="Calibri"/>
                <a:cs typeface="Calibri"/>
              </a:rPr>
              <a:t>1.57</a:t>
            </a:r>
            <a:r>
              <a:rPr sz="1800" spc="-10" dirty="0">
                <a:latin typeface="Calibri"/>
                <a:cs typeface="Calibri"/>
              </a:rPr>
              <a:t>5</a:t>
            </a:r>
            <a:r>
              <a:rPr sz="1800" spc="-5" dirty="0">
                <a:latin typeface="Calibri"/>
                <a:cs typeface="Calibri"/>
              </a:rPr>
              <a:t>.00</a:t>
            </a:r>
            <a:r>
              <a:rPr sz="1800" spc="-915" dirty="0">
                <a:latin typeface="Calibri"/>
                <a:cs typeface="Calibri"/>
              </a:rPr>
              <a:t>0</a:t>
            </a:r>
            <a:r>
              <a:rPr sz="1800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07931" y="2827527"/>
            <a:ext cx="927100" cy="350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384" algn="ctr">
              <a:lnSpc>
                <a:spcPts val="1110"/>
              </a:lnSpc>
            </a:pPr>
            <a:r>
              <a:rPr sz="1800" spc="-215" dirty="0">
                <a:latin typeface="Calibri"/>
                <a:cs typeface="Calibri"/>
              </a:rPr>
              <a:t>esasarr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1555"/>
              </a:lnSpc>
            </a:pPr>
            <a:r>
              <a:rPr sz="1800" dirty="0">
                <a:latin typeface="Calibri"/>
                <a:cs typeface="Calibri"/>
              </a:rPr>
              <a:t>1.83</a:t>
            </a:r>
            <a:r>
              <a:rPr sz="1800" spc="-10" dirty="0">
                <a:latin typeface="Calibri"/>
                <a:cs typeface="Calibri"/>
              </a:rPr>
              <a:t>7</a:t>
            </a:r>
            <a:r>
              <a:rPr sz="1800" spc="-5" dirty="0">
                <a:latin typeface="Calibri"/>
                <a:cs typeface="Calibri"/>
              </a:rPr>
              <a:t>.500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19039" y="3272154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b="1" spc="-915" dirty="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76565" y="3165475"/>
            <a:ext cx="9271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30"/>
              </a:lnSpc>
            </a:pPr>
            <a:r>
              <a:rPr sz="1800" spc="-5" dirty="0">
                <a:latin typeface="Calibri"/>
                <a:cs typeface="Calibri"/>
              </a:rPr>
              <a:t>.575.000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1680"/>
              </a:lnSpc>
            </a:pPr>
            <a:r>
              <a:rPr sz="1800" dirty="0">
                <a:latin typeface="Calibri"/>
                <a:cs typeface="Calibri"/>
              </a:rPr>
              <a:t>3.812.5</a:t>
            </a:r>
            <a:r>
              <a:rPr sz="1800" spc="-5" dirty="0">
                <a:latin typeface="Calibri"/>
                <a:cs typeface="Calibri"/>
              </a:rPr>
              <a:t>0</a:t>
            </a:r>
            <a:r>
              <a:rPr sz="1800" spc="-915" dirty="0">
                <a:latin typeface="Calibri"/>
                <a:cs typeface="Calibri"/>
              </a:rPr>
              <a:t>0</a:t>
            </a:r>
            <a:r>
              <a:rPr sz="1800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19039" y="3641344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b="1" spc="-915" dirty="0">
                <a:solidFill>
                  <a:srgbClr val="001F5F"/>
                </a:solidFill>
                <a:latin typeface="Calibri"/>
                <a:cs typeface="Calibri"/>
              </a:rPr>
              <a:t>3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76565" y="3534283"/>
            <a:ext cx="927100" cy="381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30"/>
              </a:lnSpc>
            </a:pPr>
            <a:r>
              <a:rPr sz="1800" spc="-5" dirty="0">
                <a:latin typeface="Calibri"/>
                <a:cs typeface="Calibri"/>
              </a:rPr>
              <a:t>.812.500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1680"/>
              </a:lnSpc>
            </a:pPr>
            <a:r>
              <a:rPr sz="1800" dirty="0">
                <a:latin typeface="Calibri"/>
                <a:cs typeface="Calibri"/>
              </a:rPr>
              <a:t>6.050.0</a:t>
            </a:r>
            <a:r>
              <a:rPr sz="1800" spc="-5" dirty="0">
                <a:latin typeface="Calibri"/>
                <a:cs typeface="Calibri"/>
              </a:rPr>
              <a:t>0</a:t>
            </a:r>
            <a:r>
              <a:rPr sz="1800" spc="-915" dirty="0">
                <a:latin typeface="Calibri"/>
                <a:cs typeface="Calibri"/>
              </a:rPr>
              <a:t>0</a:t>
            </a: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19039" y="4010405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b="1" spc="-915" dirty="0">
                <a:solidFill>
                  <a:srgbClr val="001F5F"/>
                </a:solidFill>
                <a:latin typeface="Calibri"/>
                <a:cs typeface="Calibri"/>
              </a:rPr>
              <a:t>4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76565" y="3903471"/>
            <a:ext cx="927100" cy="381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30"/>
              </a:lnSpc>
            </a:pPr>
            <a:r>
              <a:rPr sz="1800" spc="-5" dirty="0">
                <a:latin typeface="Calibri"/>
                <a:cs typeface="Calibri"/>
              </a:rPr>
              <a:t>.050.000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1680"/>
              </a:lnSpc>
            </a:pPr>
            <a:r>
              <a:rPr sz="1800" dirty="0">
                <a:latin typeface="Calibri"/>
                <a:cs typeface="Calibri"/>
              </a:rPr>
              <a:t>8.287.5</a:t>
            </a:r>
            <a:r>
              <a:rPr sz="1800" spc="-5" dirty="0">
                <a:latin typeface="Calibri"/>
                <a:cs typeface="Calibri"/>
              </a:rPr>
              <a:t>0</a:t>
            </a:r>
            <a:r>
              <a:rPr sz="1800" spc="-915" dirty="0">
                <a:latin typeface="Calibri"/>
                <a:cs typeface="Calibri"/>
              </a:rPr>
              <a:t>0</a:t>
            </a:r>
            <a:r>
              <a:rPr sz="1800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19039" y="4378985"/>
            <a:ext cx="116205" cy="22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b="1" spc="-915" dirty="0">
                <a:solidFill>
                  <a:srgbClr val="001F5F"/>
                </a:solidFill>
                <a:latin typeface="Calibri"/>
                <a:cs typeface="Calibri"/>
              </a:rPr>
              <a:t>5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18653" y="4272305"/>
            <a:ext cx="1042669" cy="381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85">
              <a:lnSpc>
                <a:spcPts val="1230"/>
              </a:lnSpc>
            </a:pPr>
            <a:r>
              <a:rPr sz="1800" spc="-5" dirty="0">
                <a:latin typeface="Calibri"/>
                <a:cs typeface="Calibri"/>
              </a:rPr>
              <a:t>.287.500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1680"/>
              </a:lnSpc>
            </a:pPr>
            <a:r>
              <a:rPr sz="1800" dirty="0">
                <a:latin typeface="Calibri"/>
                <a:cs typeface="Calibri"/>
              </a:rPr>
              <a:t>10.5</a:t>
            </a:r>
            <a:r>
              <a:rPr sz="1800" spc="-10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5.0</a:t>
            </a:r>
            <a:r>
              <a:rPr sz="1800" spc="-10" dirty="0">
                <a:latin typeface="Calibri"/>
                <a:cs typeface="Calibri"/>
              </a:rPr>
              <a:t>0</a:t>
            </a:r>
            <a:r>
              <a:rPr sz="1800" spc="-915" dirty="0">
                <a:latin typeface="Calibri"/>
                <a:cs typeface="Calibri"/>
              </a:rPr>
              <a:t>0</a:t>
            </a:r>
            <a:r>
              <a:rPr sz="1800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19039" y="4748657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b="1" spc="-915" dirty="0">
                <a:solidFill>
                  <a:srgbClr val="001F5F"/>
                </a:solidFill>
                <a:latin typeface="Calibri"/>
                <a:cs typeface="Calibri"/>
              </a:rPr>
              <a:t>6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018653" y="4641596"/>
            <a:ext cx="1042669" cy="381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30"/>
              </a:lnSpc>
            </a:pPr>
            <a:r>
              <a:rPr sz="1800" dirty="0">
                <a:latin typeface="Calibri"/>
                <a:cs typeface="Calibri"/>
              </a:rPr>
              <a:t>0.525.000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1680"/>
              </a:lnSpc>
            </a:pPr>
            <a:r>
              <a:rPr sz="1800" dirty="0">
                <a:latin typeface="Calibri"/>
                <a:cs typeface="Calibri"/>
              </a:rPr>
              <a:t>12.762.5</a:t>
            </a:r>
            <a:r>
              <a:rPr sz="1800" spc="-5" dirty="0">
                <a:latin typeface="Calibri"/>
                <a:cs typeface="Calibri"/>
              </a:rPr>
              <a:t>0</a:t>
            </a:r>
            <a:r>
              <a:rPr sz="1800" spc="-915" dirty="0">
                <a:latin typeface="Calibri"/>
                <a:cs typeface="Calibri"/>
              </a:rPr>
              <a:t>0</a:t>
            </a:r>
            <a:r>
              <a:rPr sz="1800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19039" y="5117719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b="1" spc="-915" dirty="0">
                <a:solidFill>
                  <a:srgbClr val="001F5F"/>
                </a:solidFill>
                <a:latin typeface="Calibri"/>
                <a:cs typeface="Calibri"/>
              </a:rPr>
              <a:t>7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7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018653" y="5010784"/>
            <a:ext cx="1043305" cy="381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30"/>
              </a:lnSpc>
            </a:pPr>
            <a:r>
              <a:rPr sz="1800" dirty="0">
                <a:latin typeface="Calibri"/>
                <a:cs typeface="Calibri"/>
              </a:rPr>
              <a:t>2.762.500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1680"/>
              </a:lnSpc>
            </a:pPr>
            <a:r>
              <a:rPr sz="1800" dirty="0">
                <a:latin typeface="Calibri"/>
                <a:cs typeface="Calibri"/>
              </a:rPr>
              <a:t>15.000.00</a:t>
            </a:r>
            <a:r>
              <a:rPr sz="1800" spc="-8210" dirty="0">
                <a:latin typeface="Calibri"/>
                <a:cs typeface="Calibri"/>
              </a:rPr>
              <a:t>0</a:t>
            </a:r>
            <a:r>
              <a:rPr sz="1800" dirty="0">
                <a:latin typeface="Calibri"/>
                <a:cs typeface="Calibri"/>
              </a:rPr>
              <a:t>15.000.000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4861178" y="1410080"/>
          <a:ext cx="5936615" cy="39792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3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1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1376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17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Stru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ala</a:t>
                      </a:r>
                      <a:r>
                        <a:rPr sz="18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Upah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369">
                <a:tc>
                  <a:txBody>
                    <a:bodyPr/>
                    <a:lstStyle/>
                    <a:p>
                      <a:pPr marL="334010" marR="240665" indent="-86995">
                        <a:lnSpc>
                          <a:spcPct val="107200"/>
                        </a:lnSpc>
                        <a:spcBef>
                          <a:spcPts val="1515"/>
                        </a:spcBef>
                      </a:pPr>
                      <a:r>
                        <a:rPr sz="1800" b="1" spc="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olo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7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an 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Jabatan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924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Terkecil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317500" marR="248285" indent="-88900">
                        <a:lnSpc>
                          <a:spcPct val="107200"/>
                        </a:lnSpc>
                        <a:spcBef>
                          <a:spcPts val="151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9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h 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i="1" spc="-5" dirty="0">
                          <a:latin typeface="Calibri"/>
                          <a:cs typeface="Calibri"/>
                        </a:rPr>
                        <a:t>Mid</a:t>
                      </a:r>
                      <a:r>
                        <a:rPr sz="1800" i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i="1" spc="-25" dirty="0">
                          <a:latin typeface="Calibri"/>
                          <a:cs typeface="Calibri"/>
                        </a:rPr>
                        <a:t>Point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924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325755" marR="334645" indent="150495">
                        <a:lnSpc>
                          <a:spcPct val="107200"/>
                        </a:lnSpc>
                        <a:spcBef>
                          <a:spcPts val="151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Upah 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erb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sar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924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1.312.500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1.575.000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1.837.500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3.177.083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3.812.500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4.447.917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9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5.041.667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6.050.000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7.058.333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6.906.250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8.287.500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9.668.750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9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7.796.296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10.525.000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13.253.704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8.508.333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12.762.500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17.016.666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89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10,000,000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15.000.000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20,000,000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4867529" y="5026786"/>
            <a:ext cx="5936615" cy="368935"/>
          </a:xfrm>
          <a:custGeom>
            <a:avLst/>
            <a:gdLst/>
            <a:ahLst/>
            <a:cxnLst/>
            <a:rect l="l" t="t" r="r" b="b"/>
            <a:pathLst>
              <a:path w="5936615" h="368935">
                <a:moveTo>
                  <a:pt x="5936615" y="0"/>
                </a:moveTo>
                <a:lnTo>
                  <a:pt x="4488815" y="0"/>
                </a:lnTo>
                <a:lnTo>
                  <a:pt x="2825115" y="0"/>
                </a:lnTo>
                <a:lnTo>
                  <a:pt x="1403985" y="0"/>
                </a:lnTo>
                <a:lnTo>
                  <a:pt x="0" y="0"/>
                </a:lnTo>
                <a:lnTo>
                  <a:pt x="0" y="368935"/>
                </a:lnTo>
                <a:lnTo>
                  <a:pt x="1403985" y="368935"/>
                </a:lnTo>
                <a:lnTo>
                  <a:pt x="2825115" y="368935"/>
                </a:lnTo>
                <a:lnTo>
                  <a:pt x="4488815" y="368935"/>
                </a:lnTo>
                <a:lnTo>
                  <a:pt x="5936615" y="368935"/>
                </a:lnTo>
                <a:lnTo>
                  <a:pt x="5936615" y="0"/>
                </a:lnTo>
                <a:close/>
              </a:path>
            </a:pathLst>
          </a:custGeom>
          <a:solidFill>
            <a:srgbClr val="EAEDF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902DDC3D-5569-ED5E-9B48-A1013F9F68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4777959"/>
              </p:ext>
            </p:extLst>
          </p:nvPr>
        </p:nvGraphicFramePr>
        <p:xfrm>
          <a:off x="4763911" y="609600"/>
          <a:ext cx="6735443" cy="5564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66673"/>
            <a:ext cx="12192000" cy="6291580"/>
            <a:chOff x="0" y="566673"/>
            <a:chExt cx="12192000" cy="6291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0411" y="573023"/>
              <a:ext cx="10568940" cy="59420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826752" y="573023"/>
              <a:ext cx="1784985" cy="1009015"/>
            </a:xfrm>
            <a:custGeom>
              <a:avLst/>
              <a:gdLst/>
              <a:ahLst/>
              <a:cxnLst/>
              <a:rect l="l" t="t" r="r" b="b"/>
              <a:pathLst>
                <a:path w="1784984" h="1009015">
                  <a:moveTo>
                    <a:pt x="1784603" y="0"/>
                  </a:moveTo>
                  <a:lnTo>
                    <a:pt x="0" y="0"/>
                  </a:lnTo>
                  <a:lnTo>
                    <a:pt x="0" y="1008888"/>
                  </a:lnTo>
                  <a:lnTo>
                    <a:pt x="1784603" y="1008888"/>
                  </a:lnTo>
                  <a:lnTo>
                    <a:pt x="1784603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826752" y="573023"/>
              <a:ext cx="1784985" cy="1009015"/>
            </a:xfrm>
            <a:custGeom>
              <a:avLst/>
              <a:gdLst/>
              <a:ahLst/>
              <a:cxnLst/>
              <a:rect l="l" t="t" r="r" b="b"/>
              <a:pathLst>
                <a:path w="1784984" h="1009015">
                  <a:moveTo>
                    <a:pt x="0" y="1008888"/>
                  </a:moveTo>
                  <a:lnTo>
                    <a:pt x="1784603" y="1008888"/>
                  </a:lnTo>
                  <a:lnTo>
                    <a:pt x="1784603" y="0"/>
                  </a:lnTo>
                  <a:lnTo>
                    <a:pt x="0" y="0"/>
                  </a:lnTo>
                  <a:lnTo>
                    <a:pt x="0" y="100888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177" y="413461"/>
            <a:ext cx="665924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037205" algn="l"/>
              </a:tabLst>
            </a:pPr>
            <a:r>
              <a:rPr sz="3200" b="0" spc="-20" dirty="0">
                <a:solidFill>
                  <a:srgbClr val="000000"/>
                </a:solidFill>
                <a:latin typeface="Calibri"/>
                <a:cs typeface="Calibri"/>
              </a:rPr>
              <a:t>ANALI</a:t>
            </a:r>
            <a:r>
              <a:rPr sz="3200" b="0" spc="-35" dirty="0">
                <a:solidFill>
                  <a:srgbClr val="000000"/>
                </a:solidFill>
                <a:latin typeface="Calibri"/>
                <a:cs typeface="Calibri"/>
              </a:rPr>
              <a:t>S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3200"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0" spc="-160" dirty="0">
                <a:solidFill>
                  <a:srgbClr val="000000"/>
                </a:solidFill>
                <a:latin typeface="Calibri"/>
                <a:cs typeface="Calibri"/>
              </a:rPr>
              <a:t>J</a:t>
            </a:r>
            <a:r>
              <a:rPr sz="3200" b="0" spc="-105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3200" b="0" spc="-140" dirty="0">
                <a:solidFill>
                  <a:srgbClr val="000000"/>
                </a:solidFill>
                <a:latin typeface="Calibri"/>
                <a:cs typeface="Calibri"/>
              </a:rPr>
              <a:t>B</a:t>
            </a:r>
            <a:r>
              <a:rPr sz="3200" b="0" spc="-355" dirty="0">
                <a:solidFill>
                  <a:srgbClr val="000000"/>
                </a:solidFill>
                <a:latin typeface="Calibri"/>
                <a:cs typeface="Calibri"/>
              </a:rPr>
              <a:t>AT</a:t>
            </a:r>
            <a:r>
              <a:rPr sz="3200" b="0" spc="-105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N	</a:t>
            </a:r>
            <a:r>
              <a:rPr sz="3200" b="0" spc="-105" dirty="0">
                <a:solidFill>
                  <a:srgbClr val="000000"/>
                </a:solidFill>
                <a:latin typeface="Calibri"/>
                <a:cs typeface="Calibri"/>
              </a:rPr>
              <a:t>d</a:t>
            </a:r>
            <a:r>
              <a:rPr sz="3200" b="0" spc="-1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n</a:t>
            </a:r>
            <a:r>
              <a:rPr sz="3200" b="0" spc="-1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0" spc="-105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3200" b="0" spc="-250" dirty="0">
                <a:solidFill>
                  <a:srgbClr val="000000"/>
                </a:solidFill>
                <a:latin typeface="Calibri"/>
                <a:cs typeface="Calibri"/>
              </a:rPr>
              <a:t>V</a:t>
            </a:r>
            <a:r>
              <a:rPr sz="3200" b="0" spc="-105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3200" b="0" spc="-175" dirty="0">
                <a:solidFill>
                  <a:srgbClr val="000000"/>
                </a:solidFill>
                <a:latin typeface="Calibri"/>
                <a:cs typeface="Calibri"/>
              </a:rPr>
              <a:t>LU</a:t>
            </a:r>
            <a:r>
              <a:rPr sz="3200" b="0" spc="-105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3200" b="0" spc="-95" dirty="0">
                <a:solidFill>
                  <a:srgbClr val="000000"/>
                </a:solidFill>
                <a:latin typeface="Calibri"/>
                <a:cs typeface="Calibri"/>
              </a:rPr>
              <a:t>S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I</a:t>
            </a:r>
            <a:r>
              <a:rPr sz="3200" b="0" spc="-1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0" spc="-160" dirty="0">
                <a:solidFill>
                  <a:srgbClr val="000000"/>
                </a:solidFill>
                <a:latin typeface="Calibri"/>
                <a:cs typeface="Calibri"/>
              </a:rPr>
              <a:t>J</a:t>
            </a:r>
            <a:r>
              <a:rPr sz="3200" b="0" spc="-105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3200" b="0" spc="-140" dirty="0">
                <a:solidFill>
                  <a:srgbClr val="000000"/>
                </a:solidFill>
                <a:latin typeface="Calibri"/>
                <a:cs typeface="Calibri"/>
              </a:rPr>
              <a:t>B</a:t>
            </a:r>
            <a:r>
              <a:rPr sz="3200" b="0" spc="-355" dirty="0">
                <a:solidFill>
                  <a:srgbClr val="000000"/>
                </a:solidFill>
                <a:latin typeface="Calibri"/>
                <a:cs typeface="Calibri"/>
              </a:rPr>
              <a:t>AT</a:t>
            </a:r>
            <a:r>
              <a:rPr sz="3200" b="0" spc="-105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8404" y="1859026"/>
            <a:ext cx="32791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Dalam</a:t>
            </a:r>
            <a:r>
              <a:rPr sz="2000" spc="30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menyusun</a:t>
            </a:r>
            <a:r>
              <a:rPr sz="2000" spc="3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Struktur</a:t>
            </a:r>
            <a:r>
              <a:rPr sz="2000" spc="30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21938" y="1859026"/>
            <a:ext cx="61912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6675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S</a:t>
            </a:r>
            <a:r>
              <a:rPr sz="2000" spc="-50" dirty="0">
                <a:latin typeface="Calibri"/>
                <a:cs typeface="Calibri"/>
              </a:rPr>
              <a:t>k</a:t>
            </a:r>
            <a:r>
              <a:rPr sz="2000" spc="-1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l</a:t>
            </a:r>
            <a:r>
              <a:rPr lang="en-US" sz="2000" spc="-5" dirty="0">
                <a:latin typeface="Calibri"/>
                <a:cs typeface="Calibri"/>
              </a:rPr>
              <a:t>a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8404" y="2163826"/>
            <a:ext cx="26289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11605" algn="l"/>
              </a:tabLst>
            </a:pPr>
            <a:r>
              <a:rPr sz="2000" dirty="0" err="1">
                <a:latin typeface="Calibri"/>
                <a:cs typeface="Calibri"/>
              </a:rPr>
              <a:t>Upah,</a:t>
            </a:r>
            <a:r>
              <a:rPr sz="2000" spc="-10" dirty="0" err="1">
                <a:latin typeface="Calibri"/>
                <a:cs typeface="Calibri"/>
              </a:rPr>
              <a:t>Perusahaan</a:t>
            </a:r>
            <a:r>
              <a:rPr lang="en-US" sz="2000" spc="-10" dirty="0">
                <a:latin typeface="Calibri"/>
                <a:cs typeface="Calibri"/>
              </a:rPr>
              <a:t> </a:t>
            </a:r>
            <a:r>
              <a:rPr lang="en-US" sz="2000" spc="-10" dirty="0" err="1">
                <a:latin typeface="Calibri"/>
                <a:cs typeface="Calibri"/>
              </a:rPr>
              <a:t>dapat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8404" y="2468626"/>
            <a:ext cx="24561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menggunakan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tahapan: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8404" y="2774430"/>
            <a:ext cx="2021839" cy="78740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0670" indent="-268605">
              <a:lnSpc>
                <a:spcPct val="100000"/>
              </a:lnSpc>
              <a:spcBef>
                <a:spcPts val="695"/>
              </a:spcBef>
              <a:buAutoNum type="arabicPeriod"/>
              <a:tabLst>
                <a:tab pos="281305" algn="l"/>
              </a:tabLst>
            </a:pPr>
            <a:r>
              <a:rPr sz="2000" dirty="0">
                <a:latin typeface="Calibri"/>
                <a:cs typeface="Calibri"/>
              </a:rPr>
              <a:t>A</a:t>
            </a:r>
            <a:r>
              <a:rPr sz="2000" spc="5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10" dirty="0">
                <a:latin typeface="Calibri"/>
                <a:cs typeface="Calibri"/>
              </a:rPr>
              <a:t>i</a:t>
            </a:r>
            <a:r>
              <a:rPr sz="2000" spc="-5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Jab</a:t>
            </a:r>
            <a:r>
              <a:rPr sz="2000" spc="-25" dirty="0">
                <a:latin typeface="Calibri"/>
                <a:cs typeface="Calibri"/>
              </a:rPr>
              <a:t>at</a:t>
            </a:r>
            <a:r>
              <a:rPr sz="2000" dirty="0">
                <a:latin typeface="Calibri"/>
                <a:cs typeface="Calibri"/>
              </a:rPr>
              <a:t>an;</a:t>
            </a:r>
            <a:endParaRPr sz="2000">
              <a:latin typeface="Calibri"/>
              <a:cs typeface="Calibri"/>
            </a:endParaRPr>
          </a:p>
          <a:p>
            <a:pPr marL="280670" indent="-26860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81305" algn="l"/>
              </a:tabLst>
            </a:pPr>
            <a:r>
              <a:rPr sz="2000" spc="-55" dirty="0">
                <a:latin typeface="Calibri"/>
                <a:cs typeface="Calibri"/>
              </a:rPr>
              <a:t>E</a:t>
            </a:r>
            <a:r>
              <a:rPr sz="2000" spc="-45" dirty="0">
                <a:latin typeface="Calibri"/>
                <a:cs typeface="Calibri"/>
              </a:rPr>
              <a:t>v</a:t>
            </a:r>
            <a:r>
              <a:rPr sz="2000" spc="-15" dirty="0">
                <a:latin typeface="Calibri"/>
                <a:cs typeface="Calibri"/>
              </a:rPr>
              <a:t>a</a:t>
            </a:r>
            <a:r>
              <a:rPr sz="2000" spc="-20" dirty="0">
                <a:latin typeface="Calibri"/>
                <a:cs typeface="Calibri"/>
              </a:rPr>
              <a:t>l</a:t>
            </a:r>
            <a:r>
              <a:rPr sz="2000" spc="-15" dirty="0">
                <a:latin typeface="Calibri"/>
                <a:cs typeface="Calibri"/>
              </a:rPr>
              <a:t>ua</a:t>
            </a:r>
            <a:r>
              <a:rPr sz="2000" spc="-20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Jab</a:t>
            </a:r>
            <a:r>
              <a:rPr sz="2000" spc="-30" dirty="0">
                <a:latin typeface="Calibri"/>
                <a:cs typeface="Calibri"/>
              </a:rPr>
              <a:t>a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an;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8404" y="3536416"/>
            <a:ext cx="4000500" cy="208343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000" spc="-5" dirty="0">
                <a:latin typeface="Calibri"/>
                <a:cs typeface="Calibri"/>
              </a:rPr>
              <a:t>3.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Struktur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Skala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Upah.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  <a:tabLst>
                <a:tab pos="3312160" algn="l"/>
              </a:tabLst>
            </a:pPr>
            <a:r>
              <a:rPr sz="2000" spc="-10" dirty="0">
                <a:latin typeface="Calibri"/>
                <a:cs typeface="Calibri"/>
              </a:rPr>
              <a:t>D</a:t>
            </a:r>
            <a:r>
              <a:rPr sz="2000" dirty="0">
                <a:latin typeface="Calibri"/>
                <a:cs typeface="Calibri"/>
              </a:rPr>
              <a:t>alam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</a:t>
            </a:r>
            <a:r>
              <a:rPr sz="2000" spc="-15" dirty="0">
                <a:latin typeface="Calibri"/>
                <a:cs typeface="Calibri"/>
              </a:rPr>
              <a:t>o</a:t>
            </a:r>
            <a:r>
              <a:rPr sz="2000" spc="-35" dirty="0">
                <a:latin typeface="Calibri"/>
                <a:cs typeface="Calibri"/>
              </a:rPr>
              <a:t>n</a:t>
            </a:r>
            <a:r>
              <a:rPr sz="2000" spc="-40" dirty="0">
                <a:latin typeface="Calibri"/>
                <a:cs typeface="Calibri"/>
              </a:rPr>
              <a:t>t</a:t>
            </a:r>
            <a:r>
              <a:rPr sz="2000" spc="-15" dirty="0">
                <a:latin typeface="Calibri"/>
                <a:cs typeface="Calibri"/>
              </a:rPr>
              <a:t>o</a:t>
            </a:r>
            <a:r>
              <a:rPr sz="2000" dirty="0">
                <a:latin typeface="Calibri"/>
                <a:cs typeface="Calibri"/>
              </a:rPr>
              <a:t>h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ini,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</a:t>
            </a:r>
            <a:r>
              <a:rPr sz="2000" spc="-15" dirty="0">
                <a:latin typeface="Calibri"/>
                <a:cs typeface="Calibri"/>
              </a:rPr>
              <a:t>ia</a:t>
            </a:r>
            <a:r>
              <a:rPr sz="2000" spc="-20" dirty="0">
                <a:latin typeface="Calibri"/>
                <a:cs typeface="Calibri"/>
              </a:rPr>
              <a:t>s</a:t>
            </a:r>
            <a:r>
              <a:rPr sz="2000" spc="-5" dirty="0">
                <a:latin typeface="Calibri"/>
                <a:cs typeface="Calibri"/>
              </a:rPr>
              <a:t>u</a:t>
            </a:r>
            <a:r>
              <a:rPr sz="2000" spc="-15" dirty="0">
                <a:latin typeface="Calibri"/>
                <a:cs typeface="Calibri"/>
              </a:rPr>
              <a:t>m</a:t>
            </a:r>
            <a:r>
              <a:rPr sz="2000" spc="-5" dirty="0">
                <a:latin typeface="Calibri"/>
                <a:cs typeface="Calibri"/>
              </a:rPr>
              <a:t>s</a:t>
            </a:r>
            <a:r>
              <a:rPr sz="2000" spc="-25" dirty="0">
                <a:latin typeface="Calibri"/>
                <a:cs typeface="Calibri"/>
              </a:rPr>
              <a:t>i</a:t>
            </a:r>
            <a:r>
              <a:rPr sz="2000" spc="-40" dirty="0">
                <a:latin typeface="Calibri"/>
                <a:cs typeface="Calibri"/>
              </a:rPr>
              <a:t>k</a:t>
            </a:r>
            <a:r>
              <a:rPr sz="2000" dirty="0">
                <a:latin typeface="Calibri"/>
                <a:cs typeface="Calibri"/>
              </a:rPr>
              <a:t>an	</a:t>
            </a:r>
            <a:r>
              <a:rPr sz="2000" spc="-15" dirty="0">
                <a:latin typeface="Calibri"/>
                <a:cs typeface="Calibri"/>
              </a:rPr>
              <a:t>U</a:t>
            </a:r>
            <a:r>
              <a:rPr sz="2000" spc="-55" dirty="0">
                <a:latin typeface="Calibri"/>
                <a:cs typeface="Calibri"/>
              </a:rPr>
              <a:t>r</a:t>
            </a:r>
            <a:r>
              <a:rPr sz="2000" spc="-15" dirty="0">
                <a:latin typeface="Calibri"/>
                <a:cs typeface="Calibri"/>
              </a:rPr>
              <a:t>aia</a:t>
            </a:r>
            <a:r>
              <a:rPr sz="2000" dirty="0">
                <a:latin typeface="Calibri"/>
                <a:cs typeface="Calibri"/>
              </a:rPr>
              <a:t>n  </a:t>
            </a:r>
            <a:r>
              <a:rPr sz="2000" spc="-20" dirty="0">
                <a:latin typeface="Calibri"/>
                <a:cs typeface="Calibri"/>
              </a:rPr>
              <a:t>Jabatan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sudah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lengkap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mutakhir.</a:t>
            </a:r>
            <a:endParaRPr sz="2000">
              <a:latin typeface="Calibri"/>
              <a:cs typeface="Calibri"/>
            </a:endParaRPr>
          </a:p>
          <a:p>
            <a:pPr marL="12700" marR="217170">
              <a:lnSpc>
                <a:spcPct val="100000"/>
              </a:lnSpc>
              <a:spcBef>
                <a:spcPts val="600"/>
              </a:spcBef>
            </a:pPr>
            <a:r>
              <a:rPr sz="2000" spc="-20" dirty="0">
                <a:latin typeface="Calibri"/>
                <a:cs typeface="Calibri"/>
              </a:rPr>
              <a:t>Selanjutnya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akan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dilakukan</a:t>
            </a:r>
            <a:r>
              <a:rPr sz="2000" spc="39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Evaluasi </a:t>
            </a:r>
            <a:r>
              <a:rPr sz="2000" spc="-20" dirty="0">
                <a:latin typeface="Calibri"/>
                <a:cs typeface="Calibri"/>
              </a:rPr>
              <a:t> Jabatan </a:t>
            </a:r>
            <a:r>
              <a:rPr sz="2000" spc="-5" dirty="0">
                <a:latin typeface="Calibri"/>
                <a:cs typeface="Calibri"/>
              </a:rPr>
              <a:t>dan penentuan Struktur dan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Skala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Upah.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92706" y="3639155"/>
            <a:ext cx="1791335" cy="680085"/>
            <a:chOff x="4492706" y="3639155"/>
            <a:chExt cx="1791335" cy="68008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2706" y="3639155"/>
              <a:ext cx="1790791" cy="67993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4963" y="3762756"/>
              <a:ext cx="1466088" cy="44348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4778121" y="3793363"/>
            <a:ext cx="120205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550" spc="-4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aian</a:t>
            </a:r>
            <a:r>
              <a:rPr sz="155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Jab</a:t>
            </a:r>
            <a:r>
              <a:rPr sz="1550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spc="-3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75680" y="3674204"/>
            <a:ext cx="1793875" cy="690880"/>
            <a:chOff x="6775680" y="3674204"/>
            <a:chExt cx="1793875" cy="69088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75680" y="3674204"/>
              <a:ext cx="1793793" cy="6823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53655" y="3683507"/>
              <a:ext cx="1098803" cy="44348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79563" y="3921251"/>
              <a:ext cx="1004316" cy="44348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7267193" y="3706114"/>
            <a:ext cx="790575" cy="501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25" dirty="0">
                <a:solidFill>
                  <a:srgbClr val="FFFFFF"/>
                </a:solidFill>
                <a:latin typeface="Calibri"/>
                <a:cs typeface="Calibri"/>
              </a:rPr>
              <a:t>EVALUASI</a:t>
            </a:r>
            <a:endParaRPr sz="155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sz="1550" spc="-45" dirty="0">
                <a:solidFill>
                  <a:srgbClr val="FFFFFF"/>
                </a:solidFill>
                <a:latin typeface="Calibri"/>
                <a:cs typeface="Calibri"/>
              </a:rPr>
              <a:t>JABATAN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076943" y="4553711"/>
            <a:ext cx="1812289" cy="769620"/>
            <a:chOff x="9076943" y="4553711"/>
            <a:chExt cx="1812289" cy="769620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76943" y="4553711"/>
              <a:ext cx="1812036" cy="76961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39071" y="4578095"/>
              <a:ext cx="1347216" cy="44348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349739" y="4815839"/>
              <a:ext cx="1281683" cy="443484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9453753" y="4601083"/>
            <a:ext cx="1042669" cy="50101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2860" marR="5080" indent="-10795">
              <a:lnSpc>
                <a:spcPct val="101299"/>
              </a:lnSpc>
              <a:spcBef>
                <a:spcPts val="70"/>
              </a:spcBef>
            </a:pPr>
            <a:r>
              <a:rPr sz="1550" spc="-2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550" spc="-10" dirty="0">
                <a:solidFill>
                  <a:srgbClr val="FFFFFF"/>
                </a:solidFill>
                <a:latin typeface="Calibri"/>
                <a:cs typeface="Calibri"/>
              </a:rPr>
              <a:t>TRUK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TUR</a:t>
            </a:r>
            <a:r>
              <a:rPr sz="155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&amp; 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SKALA</a:t>
            </a:r>
            <a:r>
              <a:rPr sz="155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30" dirty="0">
                <a:solidFill>
                  <a:srgbClr val="FFFFFF"/>
                </a:solidFill>
                <a:latin typeface="Calibri"/>
                <a:cs typeface="Calibri"/>
              </a:rPr>
              <a:t>UPAH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761988" y="4555235"/>
            <a:ext cx="1821180" cy="777240"/>
            <a:chOff x="6761988" y="4555235"/>
            <a:chExt cx="1821180" cy="777240"/>
          </a:xfrm>
        </p:grpSpPr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61988" y="4555235"/>
              <a:ext cx="1821179" cy="77723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50024" y="4578095"/>
              <a:ext cx="755903" cy="44348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39228" y="4578095"/>
              <a:ext cx="341375" cy="44348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615427" y="4578095"/>
              <a:ext cx="621792" cy="44348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72044" y="4578095"/>
              <a:ext cx="382524" cy="44348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35140" y="4815839"/>
              <a:ext cx="1694688" cy="443484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6948678" y="4601083"/>
            <a:ext cx="1424305" cy="50101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214629">
              <a:lnSpc>
                <a:spcPct val="101299"/>
              </a:lnSpc>
              <a:spcBef>
                <a:spcPts val="70"/>
              </a:spcBef>
            </a:pP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Bobot/Poin/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4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erin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550" spc="-2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550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55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Jab</a:t>
            </a:r>
            <a:r>
              <a:rPr sz="1550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spc="-3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endParaRPr sz="1550" dirty="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056600" y="1997885"/>
            <a:ext cx="611505" cy="719455"/>
            <a:chOff x="5056600" y="1997885"/>
            <a:chExt cx="611505" cy="719455"/>
          </a:xfrm>
        </p:grpSpPr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56600" y="1997885"/>
              <a:ext cx="611229" cy="67278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088636" y="2025395"/>
              <a:ext cx="566927" cy="691896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5271896" y="2074291"/>
            <a:ext cx="183515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245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353300" y="2907792"/>
            <a:ext cx="654050" cy="797560"/>
            <a:chOff x="7353300" y="2907792"/>
            <a:chExt cx="654050" cy="797560"/>
          </a:xfrm>
        </p:grpSpPr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53300" y="2907792"/>
              <a:ext cx="653796" cy="79705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399019" y="2948940"/>
              <a:ext cx="566927" cy="690372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7582661" y="2997454"/>
            <a:ext cx="183515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2450">
              <a:latin typeface="Calibri"/>
              <a:cs typeface="Calibri"/>
            </a:endParaRPr>
          </a:p>
        </p:txBody>
      </p:sp>
      <p:pic>
        <p:nvPicPr>
          <p:cNvPr id="39" name="object 3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079491" y="3433571"/>
            <a:ext cx="626363" cy="237744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6338133" y="3750389"/>
            <a:ext cx="3982720" cy="1390650"/>
            <a:chOff x="6338133" y="3750389"/>
            <a:chExt cx="3982720" cy="1390650"/>
          </a:xfrm>
        </p:grpSpPr>
        <p:pic>
          <p:nvPicPr>
            <p:cNvPr id="41" name="object 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380732" y="4352543"/>
              <a:ext cx="626364" cy="23774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338133" y="3750389"/>
              <a:ext cx="419526" cy="43473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601456" y="4666487"/>
              <a:ext cx="451103" cy="47396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663684" y="3813047"/>
              <a:ext cx="656844" cy="79705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709404" y="3854195"/>
              <a:ext cx="568451" cy="691895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9893300" y="3904233"/>
            <a:ext cx="183515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10928604" y="6379463"/>
              <a:ext cx="489584" cy="269875"/>
            </a:xfrm>
            <a:custGeom>
              <a:avLst/>
              <a:gdLst/>
              <a:ahLst/>
              <a:cxnLst/>
              <a:rect l="l" t="t" r="r" b="b"/>
              <a:pathLst>
                <a:path w="489584" h="269875">
                  <a:moveTo>
                    <a:pt x="228600" y="190741"/>
                  </a:moveTo>
                  <a:lnTo>
                    <a:pt x="226441" y="188544"/>
                  </a:lnTo>
                  <a:lnTo>
                    <a:pt x="198120" y="188544"/>
                  </a:lnTo>
                  <a:lnTo>
                    <a:pt x="198120" y="87604"/>
                  </a:lnTo>
                  <a:lnTo>
                    <a:pt x="198120" y="52489"/>
                  </a:lnTo>
                  <a:lnTo>
                    <a:pt x="195961" y="50292"/>
                  </a:lnTo>
                  <a:lnTo>
                    <a:pt x="171958" y="50292"/>
                  </a:lnTo>
                  <a:lnTo>
                    <a:pt x="171958" y="87604"/>
                  </a:lnTo>
                  <a:lnTo>
                    <a:pt x="171958" y="188544"/>
                  </a:lnTo>
                  <a:lnTo>
                    <a:pt x="128473" y="188544"/>
                  </a:lnTo>
                  <a:lnTo>
                    <a:pt x="128270" y="188328"/>
                  </a:lnTo>
                  <a:lnTo>
                    <a:pt x="100203" y="188328"/>
                  </a:lnTo>
                  <a:lnTo>
                    <a:pt x="100203" y="184162"/>
                  </a:lnTo>
                  <a:lnTo>
                    <a:pt x="167640" y="87604"/>
                  </a:lnTo>
                  <a:lnTo>
                    <a:pt x="171958" y="87604"/>
                  </a:lnTo>
                  <a:lnTo>
                    <a:pt x="171958" y="50292"/>
                  </a:lnTo>
                  <a:lnTo>
                    <a:pt x="167640" y="50292"/>
                  </a:lnTo>
                  <a:lnTo>
                    <a:pt x="165481" y="52489"/>
                  </a:lnTo>
                  <a:lnTo>
                    <a:pt x="165481" y="54686"/>
                  </a:lnTo>
                  <a:lnTo>
                    <a:pt x="78359" y="177571"/>
                  </a:lnTo>
                  <a:lnTo>
                    <a:pt x="76200" y="181965"/>
                  </a:lnTo>
                  <a:lnTo>
                    <a:pt x="76200" y="188328"/>
                  </a:lnTo>
                  <a:lnTo>
                    <a:pt x="23876" y="188328"/>
                  </a:lnTo>
                  <a:lnTo>
                    <a:pt x="23876" y="183934"/>
                  </a:lnTo>
                  <a:lnTo>
                    <a:pt x="25742" y="167220"/>
                  </a:lnTo>
                  <a:lnTo>
                    <a:pt x="32321" y="152349"/>
                  </a:lnTo>
                  <a:lnTo>
                    <a:pt x="44983" y="137896"/>
                  </a:lnTo>
                  <a:lnTo>
                    <a:pt x="65151" y="122402"/>
                  </a:lnTo>
                  <a:lnTo>
                    <a:pt x="93472" y="104813"/>
                  </a:lnTo>
                  <a:lnTo>
                    <a:pt x="111467" y="92214"/>
                  </a:lnTo>
                  <a:lnTo>
                    <a:pt x="123596" y="79819"/>
                  </a:lnTo>
                  <a:lnTo>
                    <a:pt x="130429" y="66192"/>
                  </a:lnTo>
                  <a:lnTo>
                    <a:pt x="132588" y="49872"/>
                  </a:lnTo>
                  <a:lnTo>
                    <a:pt x="128409" y="28409"/>
                  </a:lnTo>
                  <a:lnTo>
                    <a:pt x="122301" y="21297"/>
                  </a:lnTo>
                  <a:lnTo>
                    <a:pt x="115468" y="13347"/>
                  </a:lnTo>
                  <a:lnTo>
                    <a:pt x="93154" y="4445"/>
                  </a:lnTo>
                  <a:lnTo>
                    <a:pt x="60833" y="1524"/>
                  </a:lnTo>
                  <a:lnTo>
                    <a:pt x="47472" y="1600"/>
                  </a:lnTo>
                  <a:lnTo>
                    <a:pt x="33921" y="2082"/>
                  </a:lnTo>
                  <a:lnTo>
                    <a:pt x="20764" y="3378"/>
                  </a:lnTo>
                  <a:lnTo>
                    <a:pt x="8636" y="5918"/>
                  </a:lnTo>
                  <a:lnTo>
                    <a:pt x="6477" y="5918"/>
                  </a:lnTo>
                  <a:lnTo>
                    <a:pt x="2159" y="8115"/>
                  </a:lnTo>
                  <a:lnTo>
                    <a:pt x="2159" y="23507"/>
                  </a:lnTo>
                  <a:lnTo>
                    <a:pt x="4318" y="25704"/>
                  </a:lnTo>
                  <a:lnTo>
                    <a:pt x="8636" y="25704"/>
                  </a:lnTo>
                  <a:lnTo>
                    <a:pt x="21983" y="24091"/>
                  </a:lnTo>
                  <a:lnTo>
                    <a:pt x="35534" y="22682"/>
                  </a:lnTo>
                  <a:lnTo>
                    <a:pt x="48691" y="21678"/>
                  </a:lnTo>
                  <a:lnTo>
                    <a:pt x="60833" y="21297"/>
                  </a:lnTo>
                  <a:lnTo>
                    <a:pt x="81737" y="22987"/>
                  </a:lnTo>
                  <a:lnTo>
                    <a:pt x="95923" y="28181"/>
                  </a:lnTo>
                  <a:lnTo>
                    <a:pt x="103987" y="37071"/>
                  </a:lnTo>
                  <a:lnTo>
                    <a:pt x="106553" y="49872"/>
                  </a:lnTo>
                  <a:lnTo>
                    <a:pt x="105143" y="61315"/>
                  </a:lnTo>
                  <a:lnTo>
                    <a:pt x="100266" y="70485"/>
                  </a:lnTo>
                  <a:lnTo>
                    <a:pt x="90906" y="79248"/>
                  </a:lnTo>
                  <a:lnTo>
                    <a:pt x="76073" y="89433"/>
                  </a:lnTo>
                  <a:lnTo>
                    <a:pt x="45593" y="109220"/>
                  </a:lnTo>
                  <a:lnTo>
                    <a:pt x="24752" y="124917"/>
                  </a:lnTo>
                  <a:lnTo>
                    <a:pt x="10604" y="142468"/>
                  </a:lnTo>
                  <a:lnTo>
                    <a:pt x="2540" y="162064"/>
                  </a:lnTo>
                  <a:lnTo>
                    <a:pt x="0" y="183934"/>
                  </a:lnTo>
                  <a:lnTo>
                    <a:pt x="0" y="208114"/>
                  </a:lnTo>
                  <a:lnTo>
                    <a:pt x="2159" y="210312"/>
                  </a:lnTo>
                  <a:lnTo>
                    <a:pt x="77177" y="210312"/>
                  </a:lnTo>
                  <a:lnTo>
                    <a:pt x="78359" y="212686"/>
                  </a:lnTo>
                  <a:lnTo>
                    <a:pt x="171958" y="212686"/>
                  </a:lnTo>
                  <a:lnTo>
                    <a:pt x="171958" y="269748"/>
                  </a:lnTo>
                  <a:lnTo>
                    <a:pt x="195961" y="269748"/>
                  </a:lnTo>
                  <a:lnTo>
                    <a:pt x="198120" y="267550"/>
                  </a:lnTo>
                  <a:lnTo>
                    <a:pt x="198120" y="212686"/>
                  </a:lnTo>
                  <a:lnTo>
                    <a:pt x="226441" y="212686"/>
                  </a:lnTo>
                  <a:lnTo>
                    <a:pt x="228600" y="210489"/>
                  </a:lnTo>
                  <a:lnTo>
                    <a:pt x="228600" y="190741"/>
                  </a:lnTo>
                  <a:close/>
                </a:path>
                <a:path w="489584" h="269875">
                  <a:moveTo>
                    <a:pt x="417576" y="3556"/>
                  </a:moveTo>
                  <a:lnTo>
                    <a:pt x="415417" y="3556"/>
                  </a:lnTo>
                  <a:lnTo>
                    <a:pt x="415417" y="1524"/>
                  </a:lnTo>
                  <a:lnTo>
                    <a:pt x="393827" y="1524"/>
                  </a:lnTo>
                  <a:lnTo>
                    <a:pt x="393827" y="3556"/>
                  </a:lnTo>
                  <a:lnTo>
                    <a:pt x="391668" y="3556"/>
                  </a:lnTo>
                  <a:lnTo>
                    <a:pt x="391668" y="209296"/>
                  </a:lnTo>
                  <a:lnTo>
                    <a:pt x="393865" y="209296"/>
                  </a:lnTo>
                  <a:lnTo>
                    <a:pt x="393865" y="213106"/>
                  </a:lnTo>
                  <a:lnTo>
                    <a:pt x="415366" y="213106"/>
                  </a:lnTo>
                  <a:lnTo>
                    <a:pt x="415366" y="209296"/>
                  </a:lnTo>
                  <a:lnTo>
                    <a:pt x="417576" y="209296"/>
                  </a:lnTo>
                  <a:lnTo>
                    <a:pt x="417576" y="3556"/>
                  </a:lnTo>
                  <a:close/>
                </a:path>
                <a:path w="489584" h="269875">
                  <a:moveTo>
                    <a:pt x="489204" y="61582"/>
                  </a:moveTo>
                  <a:lnTo>
                    <a:pt x="487045" y="61582"/>
                  </a:lnTo>
                  <a:lnTo>
                    <a:pt x="487045" y="59385"/>
                  </a:lnTo>
                  <a:lnTo>
                    <a:pt x="465455" y="59385"/>
                  </a:lnTo>
                  <a:lnTo>
                    <a:pt x="463296" y="61582"/>
                  </a:lnTo>
                  <a:lnTo>
                    <a:pt x="463296" y="208965"/>
                  </a:lnTo>
                  <a:lnTo>
                    <a:pt x="467614" y="213360"/>
                  </a:lnTo>
                  <a:lnTo>
                    <a:pt x="484886" y="213360"/>
                  </a:lnTo>
                  <a:lnTo>
                    <a:pt x="484886" y="211162"/>
                  </a:lnTo>
                  <a:lnTo>
                    <a:pt x="487045" y="211162"/>
                  </a:lnTo>
                  <a:lnTo>
                    <a:pt x="487045" y="208965"/>
                  </a:lnTo>
                  <a:lnTo>
                    <a:pt x="489204" y="208965"/>
                  </a:lnTo>
                  <a:lnTo>
                    <a:pt x="489204" y="61582"/>
                  </a:lnTo>
                  <a:close/>
                </a:path>
                <a:path w="489584" h="269875">
                  <a:moveTo>
                    <a:pt x="489204" y="2197"/>
                  </a:moveTo>
                  <a:lnTo>
                    <a:pt x="487045" y="2197"/>
                  </a:lnTo>
                  <a:lnTo>
                    <a:pt x="487045" y="0"/>
                  </a:lnTo>
                  <a:lnTo>
                    <a:pt x="465455" y="0"/>
                  </a:lnTo>
                  <a:lnTo>
                    <a:pt x="465455" y="2197"/>
                  </a:lnTo>
                  <a:lnTo>
                    <a:pt x="463296" y="2197"/>
                  </a:lnTo>
                  <a:lnTo>
                    <a:pt x="463296" y="30797"/>
                  </a:lnTo>
                  <a:lnTo>
                    <a:pt x="465455" y="32994"/>
                  </a:lnTo>
                  <a:lnTo>
                    <a:pt x="487045" y="32994"/>
                  </a:lnTo>
                  <a:lnTo>
                    <a:pt x="489204" y="30797"/>
                  </a:lnTo>
                  <a:lnTo>
                    <a:pt x="489204" y="2197"/>
                  </a:lnTo>
                  <a:close/>
                </a:path>
              </a:pathLst>
            </a:custGeom>
            <a:solidFill>
              <a:srgbClr val="468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54383" y="6380987"/>
              <a:ext cx="124968" cy="2133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11356" y="6435851"/>
              <a:ext cx="131064" cy="1584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69852" y="6435851"/>
              <a:ext cx="106679" cy="1584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149584" y="6380987"/>
              <a:ext cx="129539" cy="212090"/>
            </a:xfrm>
            <a:custGeom>
              <a:avLst/>
              <a:gdLst/>
              <a:ahLst/>
              <a:cxnLst/>
              <a:rect l="l" t="t" r="r" b="b"/>
              <a:pathLst>
                <a:path w="129540" h="212090">
                  <a:moveTo>
                    <a:pt x="129540" y="183146"/>
                  </a:moveTo>
                  <a:lnTo>
                    <a:pt x="118618" y="143433"/>
                  </a:lnTo>
                  <a:lnTo>
                    <a:pt x="85979" y="108127"/>
                  </a:lnTo>
                  <a:lnTo>
                    <a:pt x="53340" y="86055"/>
                  </a:lnTo>
                  <a:lnTo>
                    <a:pt x="49022" y="81648"/>
                  </a:lnTo>
                  <a:lnTo>
                    <a:pt x="44577" y="79438"/>
                  </a:lnTo>
                  <a:lnTo>
                    <a:pt x="33782" y="68402"/>
                  </a:lnTo>
                  <a:lnTo>
                    <a:pt x="33782" y="63995"/>
                  </a:lnTo>
                  <a:lnTo>
                    <a:pt x="31623" y="61785"/>
                  </a:lnTo>
                  <a:lnTo>
                    <a:pt x="31623" y="39712"/>
                  </a:lnTo>
                  <a:lnTo>
                    <a:pt x="33782" y="33096"/>
                  </a:lnTo>
                  <a:lnTo>
                    <a:pt x="72898" y="22059"/>
                  </a:lnTo>
                  <a:lnTo>
                    <a:pt x="96901" y="22059"/>
                  </a:lnTo>
                  <a:lnTo>
                    <a:pt x="105537" y="24269"/>
                  </a:lnTo>
                  <a:lnTo>
                    <a:pt x="112141" y="24269"/>
                  </a:lnTo>
                  <a:lnTo>
                    <a:pt x="120777" y="26479"/>
                  </a:lnTo>
                  <a:lnTo>
                    <a:pt x="125222" y="26479"/>
                  </a:lnTo>
                  <a:lnTo>
                    <a:pt x="125222" y="22059"/>
                  </a:lnTo>
                  <a:lnTo>
                    <a:pt x="125222" y="6616"/>
                  </a:lnTo>
                  <a:lnTo>
                    <a:pt x="123063" y="6616"/>
                  </a:lnTo>
                  <a:lnTo>
                    <a:pt x="120777" y="4406"/>
                  </a:lnTo>
                  <a:lnTo>
                    <a:pt x="114300" y="2209"/>
                  </a:lnTo>
                  <a:lnTo>
                    <a:pt x="105537" y="2209"/>
                  </a:lnTo>
                  <a:lnTo>
                    <a:pt x="96901" y="0"/>
                  </a:lnTo>
                  <a:lnTo>
                    <a:pt x="72898" y="0"/>
                  </a:lnTo>
                  <a:lnTo>
                    <a:pt x="31927" y="6515"/>
                  </a:lnTo>
                  <a:lnTo>
                    <a:pt x="8458" y="38341"/>
                  </a:lnTo>
                  <a:lnTo>
                    <a:pt x="7620" y="50749"/>
                  </a:lnTo>
                  <a:lnTo>
                    <a:pt x="8013" y="58648"/>
                  </a:lnTo>
                  <a:lnTo>
                    <a:pt x="33401" y="97129"/>
                  </a:lnTo>
                  <a:lnTo>
                    <a:pt x="42418" y="103708"/>
                  </a:lnTo>
                  <a:lnTo>
                    <a:pt x="68580" y="123571"/>
                  </a:lnTo>
                  <a:lnTo>
                    <a:pt x="77343" y="127977"/>
                  </a:lnTo>
                  <a:lnTo>
                    <a:pt x="83820" y="132397"/>
                  </a:lnTo>
                  <a:lnTo>
                    <a:pt x="88138" y="136804"/>
                  </a:lnTo>
                  <a:lnTo>
                    <a:pt x="92583" y="141224"/>
                  </a:lnTo>
                  <a:lnTo>
                    <a:pt x="96901" y="145630"/>
                  </a:lnTo>
                  <a:lnTo>
                    <a:pt x="99060" y="152260"/>
                  </a:lnTo>
                  <a:lnTo>
                    <a:pt x="103378" y="156667"/>
                  </a:lnTo>
                  <a:lnTo>
                    <a:pt x="103378" y="161086"/>
                  </a:lnTo>
                  <a:lnTo>
                    <a:pt x="105537" y="165493"/>
                  </a:lnTo>
                  <a:lnTo>
                    <a:pt x="107823" y="169913"/>
                  </a:lnTo>
                  <a:lnTo>
                    <a:pt x="107823" y="187464"/>
                  </a:lnTo>
                  <a:lnTo>
                    <a:pt x="0" y="187464"/>
                  </a:lnTo>
                  <a:lnTo>
                    <a:pt x="0" y="211836"/>
                  </a:lnTo>
                  <a:lnTo>
                    <a:pt x="14097" y="211836"/>
                  </a:lnTo>
                  <a:lnTo>
                    <a:pt x="120396" y="211836"/>
                  </a:lnTo>
                  <a:lnTo>
                    <a:pt x="125222" y="211836"/>
                  </a:lnTo>
                  <a:lnTo>
                    <a:pt x="129540" y="207416"/>
                  </a:lnTo>
                  <a:lnTo>
                    <a:pt x="129540" y="183146"/>
                  </a:lnTo>
                  <a:close/>
                </a:path>
              </a:pathLst>
            </a:custGeom>
            <a:solidFill>
              <a:srgbClr val="468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44367" y="2728464"/>
            <a:ext cx="554164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50" dirty="0"/>
              <a:t>A</a:t>
            </a:r>
            <a:r>
              <a:rPr sz="6000" spc="-55" dirty="0"/>
              <a:t>N</a:t>
            </a:r>
            <a:r>
              <a:rPr sz="6000" spc="-50" dirty="0"/>
              <a:t>A</a:t>
            </a:r>
            <a:r>
              <a:rPr sz="6000" spc="-55" dirty="0"/>
              <a:t>LI</a:t>
            </a:r>
            <a:r>
              <a:rPr sz="6000" spc="-125" dirty="0"/>
              <a:t>S</a:t>
            </a:r>
            <a:r>
              <a:rPr sz="6000" dirty="0"/>
              <a:t>A</a:t>
            </a:r>
            <a:r>
              <a:rPr sz="6000" spc="-235" dirty="0"/>
              <a:t> </a:t>
            </a:r>
            <a:r>
              <a:rPr sz="6000" spc="-335" dirty="0"/>
              <a:t>J</a:t>
            </a:r>
            <a:r>
              <a:rPr sz="6000" spc="-204" dirty="0"/>
              <a:t>A</a:t>
            </a:r>
            <a:r>
              <a:rPr sz="6000" spc="-270" dirty="0"/>
              <a:t>B</a:t>
            </a:r>
            <a:r>
              <a:rPr sz="6000" spc="-675" dirty="0"/>
              <a:t>A</a:t>
            </a:r>
            <a:r>
              <a:rPr sz="6000" spc="-670" dirty="0"/>
              <a:t>T</a:t>
            </a:r>
            <a:r>
              <a:rPr sz="6000" spc="-204" dirty="0"/>
              <a:t>A</a:t>
            </a:r>
            <a:r>
              <a:rPr sz="6000" dirty="0"/>
              <a:t>N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8894" y="2717232"/>
            <a:ext cx="1842582" cy="9422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3151" y="2737018"/>
            <a:ext cx="1841139" cy="9404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76269" y="3024885"/>
            <a:ext cx="141795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Uraian</a:t>
            </a:r>
            <a:r>
              <a:rPr sz="210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30" dirty="0">
                <a:solidFill>
                  <a:srgbClr val="001F5F"/>
                </a:solidFill>
                <a:latin typeface="Calibri"/>
                <a:cs typeface="Calibri"/>
              </a:rPr>
              <a:t>Tugas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312163" y="3607308"/>
            <a:ext cx="403860" cy="1061085"/>
            <a:chOff x="1312163" y="3607308"/>
            <a:chExt cx="403860" cy="106108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2163" y="3607308"/>
              <a:ext cx="403860" cy="49225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2163" y="3890772"/>
              <a:ext cx="403860" cy="4922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2163" y="4175760"/>
              <a:ext cx="403860" cy="492251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3464668" y="2731515"/>
            <a:ext cx="4022090" cy="1690370"/>
            <a:chOff x="3436620" y="2717212"/>
            <a:chExt cx="4022090" cy="169037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36620" y="3608831"/>
              <a:ext cx="403860" cy="49225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16452" y="3595115"/>
              <a:ext cx="1676400" cy="52882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16452" y="3878579"/>
              <a:ext cx="876300" cy="5288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17419" y="2717212"/>
              <a:ext cx="1841081" cy="940893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7760174" y="2708068"/>
            <a:ext cx="1926589" cy="1952625"/>
            <a:chOff x="7760174" y="2708068"/>
            <a:chExt cx="1926589" cy="1952625"/>
          </a:xfrm>
        </p:grpSpPr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60174" y="2708068"/>
              <a:ext cx="1842582" cy="93634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45779" y="2740152"/>
              <a:ext cx="1094231" cy="6035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84819" y="3066288"/>
              <a:ext cx="1214627" cy="60350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793735" y="3578352"/>
              <a:ext cx="403859" cy="49225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73567" y="3563112"/>
              <a:ext cx="1069848" cy="52882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727947" y="3563112"/>
              <a:ext cx="958596" cy="52882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973567" y="3846576"/>
              <a:ext cx="1065276" cy="52882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773667" y="3846576"/>
              <a:ext cx="766572" cy="52882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73567" y="4131564"/>
              <a:ext cx="1490472" cy="528828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1515872" y="2847543"/>
            <a:ext cx="1333500" cy="1717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9560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Informasi</a:t>
            </a:r>
            <a:endParaRPr sz="2100">
              <a:latin typeface="Calibri"/>
              <a:cs typeface="Calibri"/>
            </a:endParaRPr>
          </a:p>
          <a:p>
            <a:pPr marL="385445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endParaRPr sz="2100">
              <a:latin typeface="Calibri"/>
              <a:cs typeface="Calibri"/>
            </a:endParaRPr>
          </a:p>
          <a:p>
            <a:pPr marL="203200" indent="-190500">
              <a:lnSpc>
                <a:spcPct val="100000"/>
              </a:lnSpc>
              <a:spcBef>
                <a:spcPts val="1520"/>
              </a:spcBef>
              <a:buFont typeface="Wingdings"/>
              <a:buChar char=""/>
              <a:tabLst>
                <a:tab pos="203200" algn="l"/>
              </a:tabLst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Kuesioner</a:t>
            </a:r>
            <a:endParaRPr sz="1850">
              <a:latin typeface="Calibri"/>
              <a:cs typeface="Calibri"/>
            </a:endParaRPr>
          </a:p>
          <a:p>
            <a:pPr marL="203200" indent="-190500">
              <a:lnSpc>
                <a:spcPct val="100000"/>
              </a:lnSpc>
              <a:buFont typeface="Wingdings"/>
              <a:buChar char=""/>
              <a:tabLst>
                <a:tab pos="203200" algn="l"/>
              </a:tabLst>
            </a:pP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Interview</a:t>
            </a:r>
            <a:endParaRPr sz="1850">
              <a:latin typeface="Calibri"/>
              <a:cs typeface="Calibri"/>
            </a:endParaRPr>
          </a:p>
          <a:p>
            <a:pPr marL="203200" indent="-190500">
              <a:lnSpc>
                <a:spcPct val="100000"/>
              </a:lnSpc>
              <a:buFont typeface="Wingdings"/>
              <a:buChar char=""/>
              <a:tabLst>
                <a:tab pos="203200" algn="l"/>
              </a:tabLst>
            </a:pP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Observasi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19321" y="3690698"/>
            <a:ext cx="1548798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200" marR="5080" indent="-190500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203200" algn="l"/>
              </a:tabLst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Daftar</a:t>
            </a:r>
            <a:r>
              <a:rPr sz="1850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Uraian </a:t>
            </a:r>
            <a:r>
              <a:rPr sz="1850" spc="-4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40" dirty="0">
                <a:solidFill>
                  <a:srgbClr val="001F5F"/>
                </a:solidFill>
                <a:latin typeface="Calibri"/>
                <a:cs typeface="Calibri"/>
              </a:rPr>
              <a:t>Tugas</a:t>
            </a:r>
            <a:endParaRPr sz="185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96102" y="2797809"/>
            <a:ext cx="1270635" cy="197358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76555" marR="43815" indent="31750">
              <a:lnSpc>
                <a:spcPct val="103800"/>
              </a:lnSpc>
              <a:spcBef>
                <a:spcPts val="5"/>
              </a:spcBef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Analisa </a:t>
            </a:r>
            <a:r>
              <a:rPr sz="2100" spc="-45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10" dirty="0">
                <a:solidFill>
                  <a:srgbClr val="001F5F"/>
                </a:solidFill>
                <a:latin typeface="Calibri"/>
                <a:cs typeface="Calibri"/>
              </a:rPr>
              <a:t>Ja</a:t>
            </a:r>
            <a:r>
              <a:rPr sz="2100" spc="5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21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100" spc="-1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100" spc="1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endParaRPr sz="2100">
              <a:latin typeface="Calibri"/>
              <a:cs typeface="Calibri"/>
            </a:endParaRPr>
          </a:p>
          <a:p>
            <a:pPr marL="203200" indent="-190500">
              <a:lnSpc>
                <a:spcPct val="100000"/>
              </a:lnSpc>
              <a:spcBef>
                <a:spcPts val="1315"/>
              </a:spcBef>
              <a:buFont typeface="Wingdings"/>
              <a:buChar char=""/>
              <a:tabLst>
                <a:tab pos="203200" algn="l"/>
              </a:tabLst>
            </a:pP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Apa</a:t>
            </a:r>
            <a:endParaRPr sz="1850">
              <a:latin typeface="Calibri"/>
              <a:cs typeface="Calibri"/>
            </a:endParaRPr>
          </a:p>
          <a:p>
            <a:pPr marL="203200" indent="-190500">
              <a:lnSpc>
                <a:spcPct val="100000"/>
              </a:lnSpc>
              <a:buFont typeface="Wingdings"/>
              <a:buChar char=""/>
              <a:tabLst>
                <a:tab pos="203200" algn="l"/>
              </a:tabLst>
            </a:pP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Mengapa</a:t>
            </a:r>
            <a:endParaRPr sz="1850">
              <a:latin typeface="Calibri"/>
              <a:cs typeface="Calibri"/>
            </a:endParaRPr>
          </a:p>
          <a:p>
            <a:pPr marL="203200" indent="-19050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03200" algn="l"/>
              </a:tabLst>
            </a:pP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Bagaimana</a:t>
            </a:r>
            <a:endParaRPr sz="1850">
              <a:latin typeface="Calibri"/>
              <a:cs typeface="Calibri"/>
            </a:endParaRPr>
          </a:p>
          <a:p>
            <a:pPr marL="203200" indent="-190500">
              <a:lnSpc>
                <a:spcPct val="100000"/>
              </a:lnSpc>
              <a:buFont typeface="Wingdings"/>
              <a:buChar char=""/>
              <a:tabLst>
                <a:tab pos="203200" algn="l"/>
              </a:tabLst>
            </a:pP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50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apa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35022" y="2847543"/>
            <a:ext cx="1809943" cy="169608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35280" marR="398780" indent="60960">
              <a:lnSpc>
                <a:spcPct val="101899"/>
              </a:lnSpc>
              <a:spcBef>
                <a:spcPts val="50"/>
              </a:spcBef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Uraian </a:t>
            </a:r>
            <a:r>
              <a:rPr sz="2100" spc="-45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10" dirty="0">
                <a:solidFill>
                  <a:srgbClr val="001F5F"/>
                </a:solidFill>
                <a:latin typeface="Calibri"/>
                <a:cs typeface="Calibri"/>
              </a:rPr>
              <a:t>Ja</a:t>
            </a:r>
            <a:r>
              <a:rPr sz="2100" spc="5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21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100" spc="-1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100" spc="1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endParaRPr sz="2100" dirty="0">
              <a:latin typeface="Calibri"/>
              <a:cs typeface="Calibri"/>
            </a:endParaRPr>
          </a:p>
          <a:p>
            <a:pPr marL="203200" marR="5080" indent="-190500">
              <a:lnSpc>
                <a:spcPct val="101099"/>
              </a:lnSpc>
              <a:spcBef>
                <a:spcPts val="1330"/>
              </a:spcBef>
              <a:buFont typeface="Wingdings"/>
              <a:buChar char=""/>
              <a:tabLst>
                <a:tab pos="203200" algn="l"/>
              </a:tabLst>
            </a:pPr>
            <a:r>
              <a:rPr sz="1850" spc="-30" dirty="0">
                <a:solidFill>
                  <a:srgbClr val="001F5F"/>
                </a:solidFill>
                <a:latin typeface="Calibri"/>
                <a:cs typeface="Calibri"/>
              </a:rPr>
              <a:t>F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orm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850" spc="-4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aian 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(Job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 Description)</a:t>
            </a:r>
            <a:endParaRPr sz="1850" dirty="0"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886443" y="5445252"/>
            <a:ext cx="1866900" cy="1042416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9365360" y="5609031"/>
            <a:ext cx="895350" cy="67183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9209" marR="5080" indent="-17145">
              <a:lnSpc>
                <a:spcPct val="101899"/>
              </a:lnSpc>
              <a:spcBef>
                <a:spcPts val="50"/>
              </a:spcBef>
            </a:pPr>
            <a:r>
              <a:rPr sz="2100" spc="-4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100" spc="-25" dirty="0">
                <a:solidFill>
                  <a:srgbClr val="001F5F"/>
                </a:solidFill>
                <a:latin typeface="Calibri"/>
                <a:cs typeface="Calibri"/>
              </a:rPr>
              <a:t>v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2100" spc="2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2100" spc="1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si  </a:t>
            </a:r>
            <a:r>
              <a:rPr sz="2100" spc="10" dirty="0">
                <a:solidFill>
                  <a:srgbClr val="001F5F"/>
                </a:solidFill>
                <a:latin typeface="Calibri"/>
                <a:cs typeface="Calibri"/>
              </a:rPr>
              <a:t>Ja</a:t>
            </a:r>
            <a:r>
              <a:rPr sz="2100" spc="5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21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100" spc="-1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100" spc="1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225038" y="2912617"/>
            <a:ext cx="2352675" cy="616585"/>
            <a:chOff x="3225038" y="2912617"/>
            <a:chExt cx="2352675" cy="616585"/>
          </a:xfrm>
        </p:grpSpPr>
        <p:sp>
          <p:nvSpPr>
            <p:cNvPr id="31" name="object 31"/>
            <p:cNvSpPr/>
            <p:nvPr/>
          </p:nvSpPr>
          <p:spPr>
            <a:xfrm>
              <a:off x="3236976" y="2924555"/>
              <a:ext cx="198120" cy="591185"/>
            </a:xfrm>
            <a:custGeom>
              <a:avLst/>
              <a:gdLst/>
              <a:ahLst/>
              <a:cxnLst/>
              <a:rect l="l" t="t" r="r" b="b"/>
              <a:pathLst>
                <a:path w="198120" h="591185">
                  <a:moveTo>
                    <a:pt x="99060" y="0"/>
                  </a:moveTo>
                  <a:lnTo>
                    <a:pt x="99060" y="147701"/>
                  </a:lnTo>
                  <a:lnTo>
                    <a:pt x="0" y="147701"/>
                  </a:lnTo>
                  <a:lnTo>
                    <a:pt x="0" y="443103"/>
                  </a:lnTo>
                  <a:lnTo>
                    <a:pt x="99060" y="443103"/>
                  </a:lnTo>
                  <a:lnTo>
                    <a:pt x="99060" y="590804"/>
                  </a:lnTo>
                  <a:lnTo>
                    <a:pt x="198120" y="295402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487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237738" y="2925317"/>
              <a:ext cx="198120" cy="591185"/>
            </a:xfrm>
            <a:custGeom>
              <a:avLst/>
              <a:gdLst/>
              <a:ahLst/>
              <a:cxnLst/>
              <a:rect l="l" t="t" r="r" b="b"/>
              <a:pathLst>
                <a:path w="198120" h="591185">
                  <a:moveTo>
                    <a:pt x="0" y="147701"/>
                  </a:moveTo>
                  <a:lnTo>
                    <a:pt x="99060" y="147701"/>
                  </a:lnTo>
                  <a:lnTo>
                    <a:pt x="99060" y="0"/>
                  </a:lnTo>
                  <a:lnTo>
                    <a:pt x="198120" y="295402"/>
                  </a:lnTo>
                  <a:lnTo>
                    <a:pt x="99060" y="590804"/>
                  </a:lnTo>
                  <a:lnTo>
                    <a:pt x="99060" y="443103"/>
                  </a:lnTo>
                  <a:lnTo>
                    <a:pt x="0" y="443103"/>
                  </a:lnTo>
                  <a:lnTo>
                    <a:pt x="0" y="147701"/>
                  </a:lnTo>
                  <a:close/>
                </a:path>
              </a:pathLst>
            </a:custGeom>
            <a:ln w="25400">
              <a:solidFill>
                <a:srgbClr val="B361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66004" y="2924555"/>
              <a:ext cx="198120" cy="591185"/>
            </a:xfrm>
            <a:custGeom>
              <a:avLst/>
              <a:gdLst/>
              <a:ahLst/>
              <a:cxnLst/>
              <a:rect l="l" t="t" r="r" b="b"/>
              <a:pathLst>
                <a:path w="198120" h="591185">
                  <a:moveTo>
                    <a:pt x="99060" y="0"/>
                  </a:moveTo>
                  <a:lnTo>
                    <a:pt x="99060" y="147701"/>
                  </a:lnTo>
                  <a:lnTo>
                    <a:pt x="0" y="147701"/>
                  </a:lnTo>
                  <a:lnTo>
                    <a:pt x="0" y="443103"/>
                  </a:lnTo>
                  <a:lnTo>
                    <a:pt x="99060" y="443103"/>
                  </a:lnTo>
                  <a:lnTo>
                    <a:pt x="99060" y="590804"/>
                  </a:lnTo>
                  <a:lnTo>
                    <a:pt x="198120" y="295402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487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66766" y="2925317"/>
              <a:ext cx="198120" cy="591185"/>
            </a:xfrm>
            <a:custGeom>
              <a:avLst/>
              <a:gdLst/>
              <a:ahLst/>
              <a:cxnLst/>
              <a:rect l="l" t="t" r="r" b="b"/>
              <a:pathLst>
                <a:path w="198120" h="591185">
                  <a:moveTo>
                    <a:pt x="0" y="147701"/>
                  </a:moveTo>
                  <a:lnTo>
                    <a:pt x="99060" y="147701"/>
                  </a:lnTo>
                  <a:lnTo>
                    <a:pt x="99060" y="0"/>
                  </a:lnTo>
                  <a:lnTo>
                    <a:pt x="198120" y="295402"/>
                  </a:lnTo>
                  <a:lnTo>
                    <a:pt x="99060" y="590804"/>
                  </a:lnTo>
                  <a:lnTo>
                    <a:pt x="99060" y="443103"/>
                  </a:lnTo>
                  <a:lnTo>
                    <a:pt x="0" y="443103"/>
                  </a:lnTo>
                  <a:lnTo>
                    <a:pt x="0" y="147701"/>
                  </a:lnTo>
                  <a:close/>
                </a:path>
              </a:pathLst>
            </a:custGeom>
            <a:ln w="25400">
              <a:solidFill>
                <a:srgbClr val="B361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7509002" y="2912617"/>
            <a:ext cx="223520" cy="616585"/>
            <a:chOff x="7509002" y="2912617"/>
            <a:chExt cx="223520" cy="616585"/>
          </a:xfrm>
        </p:grpSpPr>
        <p:sp>
          <p:nvSpPr>
            <p:cNvPr id="36" name="object 36"/>
            <p:cNvSpPr/>
            <p:nvPr/>
          </p:nvSpPr>
          <p:spPr>
            <a:xfrm>
              <a:off x="7520940" y="2924555"/>
              <a:ext cx="198120" cy="591185"/>
            </a:xfrm>
            <a:custGeom>
              <a:avLst/>
              <a:gdLst/>
              <a:ahLst/>
              <a:cxnLst/>
              <a:rect l="l" t="t" r="r" b="b"/>
              <a:pathLst>
                <a:path w="198120" h="591185">
                  <a:moveTo>
                    <a:pt x="99059" y="0"/>
                  </a:moveTo>
                  <a:lnTo>
                    <a:pt x="99059" y="147701"/>
                  </a:lnTo>
                  <a:lnTo>
                    <a:pt x="0" y="147701"/>
                  </a:lnTo>
                  <a:lnTo>
                    <a:pt x="0" y="443103"/>
                  </a:lnTo>
                  <a:lnTo>
                    <a:pt x="99059" y="443103"/>
                  </a:lnTo>
                  <a:lnTo>
                    <a:pt x="99059" y="590804"/>
                  </a:lnTo>
                  <a:lnTo>
                    <a:pt x="198119" y="295402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487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521702" y="2925317"/>
              <a:ext cx="198120" cy="591185"/>
            </a:xfrm>
            <a:custGeom>
              <a:avLst/>
              <a:gdLst/>
              <a:ahLst/>
              <a:cxnLst/>
              <a:rect l="l" t="t" r="r" b="b"/>
              <a:pathLst>
                <a:path w="198120" h="591185">
                  <a:moveTo>
                    <a:pt x="0" y="147701"/>
                  </a:moveTo>
                  <a:lnTo>
                    <a:pt x="99059" y="147701"/>
                  </a:lnTo>
                  <a:lnTo>
                    <a:pt x="99059" y="0"/>
                  </a:lnTo>
                  <a:lnTo>
                    <a:pt x="198120" y="295402"/>
                  </a:lnTo>
                  <a:lnTo>
                    <a:pt x="99059" y="590804"/>
                  </a:lnTo>
                  <a:lnTo>
                    <a:pt x="99059" y="443103"/>
                  </a:lnTo>
                  <a:lnTo>
                    <a:pt x="0" y="443103"/>
                  </a:lnTo>
                  <a:lnTo>
                    <a:pt x="0" y="147701"/>
                  </a:lnTo>
                  <a:close/>
                </a:path>
              </a:pathLst>
            </a:custGeom>
            <a:ln w="25400">
              <a:solidFill>
                <a:srgbClr val="B361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9810242" y="3034538"/>
            <a:ext cx="718820" cy="2171065"/>
            <a:chOff x="9810242" y="3034538"/>
            <a:chExt cx="718820" cy="2171065"/>
          </a:xfrm>
        </p:grpSpPr>
        <p:sp>
          <p:nvSpPr>
            <p:cNvPr id="39" name="object 39"/>
            <p:cNvSpPr/>
            <p:nvPr/>
          </p:nvSpPr>
          <p:spPr>
            <a:xfrm>
              <a:off x="9822180" y="3046476"/>
              <a:ext cx="693420" cy="2145665"/>
            </a:xfrm>
            <a:custGeom>
              <a:avLst/>
              <a:gdLst/>
              <a:ahLst/>
              <a:cxnLst/>
              <a:rect l="l" t="t" r="r" b="b"/>
              <a:pathLst>
                <a:path w="693420" h="2145665">
                  <a:moveTo>
                    <a:pt x="624459" y="0"/>
                  </a:moveTo>
                  <a:lnTo>
                    <a:pt x="0" y="0"/>
                  </a:lnTo>
                  <a:lnTo>
                    <a:pt x="0" y="208914"/>
                  </a:lnTo>
                  <a:lnTo>
                    <a:pt x="415671" y="208914"/>
                  </a:lnTo>
                  <a:lnTo>
                    <a:pt x="415671" y="1971929"/>
                  </a:lnTo>
                  <a:lnTo>
                    <a:pt x="346710" y="1971929"/>
                  </a:lnTo>
                  <a:lnTo>
                    <a:pt x="520065" y="2145284"/>
                  </a:lnTo>
                  <a:lnTo>
                    <a:pt x="693420" y="1971929"/>
                  </a:lnTo>
                  <a:lnTo>
                    <a:pt x="624459" y="1971929"/>
                  </a:lnTo>
                  <a:lnTo>
                    <a:pt x="624459" y="0"/>
                  </a:lnTo>
                  <a:close/>
                </a:path>
              </a:pathLst>
            </a:custGeom>
            <a:solidFill>
              <a:srgbClr val="F487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822942" y="3047238"/>
              <a:ext cx="693420" cy="2145665"/>
            </a:xfrm>
            <a:custGeom>
              <a:avLst/>
              <a:gdLst/>
              <a:ahLst/>
              <a:cxnLst/>
              <a:rect l="l" t="t" r="r" b="b"/>
              <a:pathLst>
                <a:path w="693420" h="2145665">
                  <a:moveTo>
                    <a:pt x="0" y="208914"/>
                  </a:moveTo>
                  <a:lnTo>
                    <a:pt x="415671" y="208914"/>
                  </a:lnTo>
                  <a:lnTo>
                    <a:pt x="415671" y="1971929"/>
                  </a:lnTo>
                  <a:lnTo>
                    <a:pt x="346709" y="1971929"/>
                  </a:lnTo>
                  <a:lnTo>
                    <a:pt x="520064" y="2145284"/>
                  </a:lnTo>
                  <a:lnTo>
                    <a:pt x="693419" y="1971929"/>
                  </a:lnTo>
                  <a:lnTo>
                    <a:pt x="624458" y="1971929"/>
                  </a:lnTo>
                  <a:lnTo>
                    <a:pt x="624458" y="0"/>
                  </a:lnTo>
                  <a:lnTo>
                    <a:pt x="0" y="0"/>
                  </a:lnTo>
                  <a:lnTo>
                    <a:pt x="0" y="208914"/>
                  </a:lnTo>
                  <a:close/>
                </a:path>
              </a:pathLst>
            </a:custGeom>
            <a:ln w="25400">
              <a:solidFill>
                <a:srgbClr val="B361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1" name="object 4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760174" y="1386780"/>
            <a:ext cx="1842582" cy="942271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8068182" y="1474978"/>
            <a:ext cx="1213485" cy="671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Perubahan</a:t>
            </a:r>
            <a:endParaRPr sz="2100">
              <a:latin typeface="Calibri"/>
              <a:cs typeface="Calibri"/>
            </a:endParaRPr>
          </a:p>
          <a:p>
            <a:pPr marL="41275">
              <a:lnSpc>
                <a:spcPct val="100000"/>
              </a:lnSpc>
              <a:spcBef>
                <a:spcPts val="45"/>
              </a:spcBef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Organisasi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8405114" y="2374645"/>
            <a:ext cx="558800" cy="245110"/>
            <a:chOff x="8405114" y="2374645"/>
            <a:chExt cx="558800" cy="245110"/>
          </a:xfrm>
        </p:grpSpPr>
        <p:sp>
          <p:nvSpPr>
            <p:cNvPr id="44" name="object 44"/>
            <p:cNvSpPr/>
            <p:nvPr/>
          </p:nvSpPr>
          <p:spPr>
            <a:xfrm>
              <a:off x="8417052" y="2386583"/>
              <a:ext cx="533400" cy="219710"/>
            </a:xfrm>
            <a:custGeom>
              <a:avLst/>
              <a:gdLst/>
              <a:ahLst/>
              <a:cxnLst/>
              <a:rect l="l" t="t" r="r" b="b"/>
              <a:pathLst>
                <a:path w="533400" h="219710">
                  <a:moveTo>
                    <a:pt x="400050" y="0"/>
                  </a:moveTo>
                  <a:lnTo>
                    <a:pt x="133350" y="0"/>
                  </a:lnTo>
                  <a:lnTo>
                    <a:pt x="133350" y="109600"/>
                  </a:lnTo>
                  <a:lnTo>
                    <a:pt x="0" y="109600"/>
                  </a:lnTo>
                  <a:lnTo>
                    <a:pt x="266700" y="219201"/>
                  </a:lnTo>
                  <a:lnTo>
                    <a:pt x="533400" y="109600"/>
                  </a:lnTo>
                  <a:lnTo>
                    <a:pt x="400050" y="109600"/>
                  </a:lnTo>
                  <a:lnTo>
                    <a:pt x="400050" y="0"/>
                  </a:lnTo>
                  <a:close/>
                </a:path>
              </a:pathLst>
            </a:custGeom>
            <a:solidFill>
              <a:srgbClr val="F487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417814" y="2387345"/>
              <a:ext cx="533400" cy="219710"/>
            </a:xfrm>
            <a:custGeom>
              <a:avLst/>
              <a:gdLst/>
              <a:ahLst/>
              <a:cxnLst/>
              <a:rect l="l" t="t" r="r" b="b"/>
              <a:pathLst>
                <a:path w="533400" h="219710">
                  <a:moveTo>
                    <a:pt x="400050" y="0"/>
                  </a:moveTo>
                  <a:lnTo>
                    <a:pt x="400050" y="109600"/>
                  </a:lnTo>
                  <a:lnTo>
                    <a:pt x="533400" y="109600"/>
                  </a:lnTo>
                  <a:lnTo>
                    <a:pt x="266700" y="219201"/>
                  </a:lnTo>
                  <a:lnTo>
                    <a:pt x="0" y="109600"/>
                  </a:lnTo>
                  <a:lnTo>
                    <a:pt x="133350" y="109600"/>
                  </a:lnTo>
                  <a:lnTo>
                    <a:pt x="133350" y="0"/>
                  </a:lnTo>
                  <a:lnTo>
                    <a:pt x="400050" y="0"/>
                  </a:lnTo>
                  <a:close/>
                </a:path>
              </a:pathLst>
            </a:custGeom>
            <a:ln w="25400">
              <a:solidFill>
                <a:srgbClr val="B361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xfrm>
            <a:off x="1023619" y="537717"/>
            <a:ext cx="50260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63040" algn="l"/>
                <a:tab pos="3331845" algn="l"/>
              </a:tabLst>
            </a:pPr>
            <a:r>
              <a:rPr sz="3600" spc="-5" dirty="0">
                <a:solidFill>
                  <a:srgbClr val="001F5F"/>
                </a:solidFill>
              </a:rPr>
              <a:t>P</a:t>
            </a:r>
            <a:r>
              <a:rPr sz="3600" spc="-35" dirty="0">
                <a:solidFill>
                  <a:srgbClr val="001F5F"/>
                </a:solidFill>
              </a:rPr>
              <a:t>r</a:t>
            </a:r>
            <a:r>
              <a:rPr sz="3600" dirty="0">
                <a:solidFill>
                  <a:srgbClr val="001F5F"/>
                </a:solidFill>
              </a:rPr>
              <a:t>oses	AN</a:t>
            </a:r>
            <a:r>
              <a:rPr sz="3600" spc="10" dirty="0">
                <a:solidFill>
                  <a:srgbClr val="001F5F"/>
                </a:solidFill>
              </a:rPr>
              <a:t>A</a:t>
            </a:r>
            <a:r>
              <a:rPr sz="3600" dirty="0">
                <a:solidFill>
                  <a:srgbClr val="001F5F"/>
                </a:solidFill>
              </a:rPr>
              <a:t>LI</a:t>
            </a:r>
            <a:r>
              <a:rPr sz="3600" spc="-40" dirty="0">
                <a:solidFill>
                  <a:srgbClr val="001F5F"/>
                </a:solidFill>
              </a:rPr>
              <a:t>S</a:t>
            </a:r>
            <a:r>
              <a:rPr sz="3600" dirty="0">
                <a:solidFill>
                  <a:srgbClr val="001F5F"/>
                </a:solidFill>
              </a:rPr>
              <a:t>A	</a:t>
            </a:r>
            <a:r>
              <a:rPr sz="3600" spc="-90" dirty="0">
                <a:solidFill>
                  <a:srgbClr val="001F5F"/>
                </a:solidFill>
              </a:rPr>
              <a:t>J</a:t>
            </a:r>
            <a:r>
              <a:rPr sz="3600" dirty="0">
                <a:solidFill>
                  <a:srgbClr val="001F5F"/>
                </a:solidFill>
              </a:rPr>
              <a:t>A</a:t>
            </a:r>
            <a:r>
              <a:rPr sz="3600" spc="-35" dirty="0">
                <a:solidFill>
                  <a:srgbClr val="001F5F"/>
                </a:solidFill>
              </a:rPr>
              <a:t>B</a:t>
            </a:r>
            <a:r>
              <a:rPr sz="3600" spc="-270" dirty="0">
                <a:solidFill>
                  <a:srgbClr val="001F5F"/>
                </a:solidFill>
              </a:rPr>
              <a:t>A</a:t>
            </a:r>
            <a:r>
              <a:rPr sz="3600" spc="-285" dirty="0">
                <a:solidFill>
                  <a:srgbClr val="001F5F"/>
                </a:solidFill>
              </a:rPr>
              <a:t>T</a:t>
            </a:r>
            <a:r>
              <a:rPr sz="3600" dirty="0">
                <a:solidFill>
                  <a:srgbClr val="001F5F"/>
                </a:solidFill>
              </a:rPr>
              <a:t>AN</a:t>
            </a:r>
            <a:endParaRPr sz="36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47825" y="1900250"/>
            <a:ext cx="8822690" cy="325755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469900" marR="5080" indent="-457200">
              <a:lnSpc>
                <a:spcPts val="3170"/>
              </a:lnSpc>
              <a:spcBef>
                <a:spcPts val="215"/>
              </a:spcBef>
              <a:buClr>
                <a:srgbClr val="001F5F"/>
              </a:buClr>
              <a:buFont typeface="Courier New"/>
              <a:buChar char="o"/>
              <a:tabLst>
                <a:tab pos="469900" algn="l"/>
              </a:tabLst>
            </a:pP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Analisa</a:t>
            </a:r>
            <a:r>
              <a:rPr sz="265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atas pekerjaan,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bukan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orang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sz="2650" spc="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fokus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pekerjaan, </a:t>
            </a:r>
            <a:r>
              <a:rPr sz="2650" spc="-5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bukan</a:t>
            </a:r>
            <a:r>
              <a:rPr sz="265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pejabatnya.</a:t>
            </a:r>
            <a:endParaRPr sz="2650">
              <a:latin typeface="Calibri"/>
              <a:cs typeface="Calibri"/>
            </a:endParaRPr>
          </a:p>
          <a:p>
            <a:pPr marL="469900" marR="742315" indent="-457200">
              <a:lnSpc>
                <a:spcPts val="3160"/>
              </a:lnSpc>
              <a:spcBef>
                <a:spcPts val="1639"/>
              </a:spcBef>
              <a:buFont typeface="Courier New"/>
              <a:buChar char="o"/>
              <a:tabLst>
                <a:tab pos="469900" algn="l"/>
                <a:tab pos="5102860" algn="l"/>
              </a:tabLst>
            </a:pP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Merupakan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analisis</a:t>
            </a:r>
            <a:r>
              <a:rPr sz="2650" spc="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bukan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daftar	</a:t>
            </a:r>
            <a:r>
              <a:rPr sz="2650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sz="2650" spc="-1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menyajikan</a:t>
            </a:r>
            <a:r>
              <a:rPr sz="265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analisa </a:t>
            </a:r>
            <a:r>
              <a:rPr sz="2650" spc="-5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pekerjaan,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bukan</a:t>
            </a:r>
            <a:r>
              <a:rPr sz="265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daftar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kegiatan</a:t>
            </a:r>
            <a:endParaRPr sz="2650">
              <a:latin typeface="Calibri"/>
              <a:cs typeface="Calibri"/>
            </a:endParaRPr>
          </a:p>
          <a:p>
            <a:pPr marL="469900" marR="116839" indent="-457200">
              <a:lnSpc>
                <a:spcPct val="99600"/>
              </a:lnSpc>
              <a:spcBef>
                <a:spcPts val="1530"/>
              </a:spcBef>
              <a:buFont typeface="Courier New"/>
              <a:buChar char="o"/>
              <a:tabLst>
                <a:tab pos="469900" algn="l"/>
              </a:tabLst>
            </a:pP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Berdasar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fakta,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bukan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pendapat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sz="2650" spc="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dasarnya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adalah</a:t>
            </a:r>
            <a:r>
              <a:rPr sz="265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fakta 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pekerjaan,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bukan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pendapat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subyektif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265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pemegang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jabatan </a:t>
            </a:r>
            <a:r>
              <a:rPr sz="2650" spc="-5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maupun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analisnya.</a:t>
            </a:r>
            <a:endParaRPr sz="26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4875" y="30937"/>
            <a:ext cx="42246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226310" algn="l"/>
              </a:tabLst>
            </a:pPr>
            <a:r>
              <a:rPr sz="4400" b="0" spc="-10" dirty="0">
                <a:solidFill>
                  <a:srgbClr val="001F5F"/>
                </a:solidFill>
                <a:latin typeface="Calibri"/>
                <a:cs typeface="Calibri"/>
              </a:rPr>
              <a:t>ANALISA	</a:t>
            </a:r>
            <a:r>
              <a:rPr sz="4400" b="0" spc="-1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56892" y="825237"/>
            <a:ext cx="8608060" cy="509460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705"/>
              </a:spcBef>
              <a:buClr>
                <a:srgbClr val="001F5F"/>
              </a:buClr>
              <a:buFont typeface="Courier New"/>
              <a:buChar char="o"/>
              <a:tabLst>
                <a:tab pos="470534" algn="l"/>
              </a:tabLst>
            </a:pP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Apa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dilakukan</a:t>
            </a:r>
            <a:r>
              <a:rPr sz="26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pekerja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tersebut</a:t>
            </a:r>
            <a:endParaRPr sz="265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470534" algn="l"/>
              </a:tabLst>
            </a:pP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Apa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wewenang</a:t>
            </a:r>
            <a:r>
              <a:rPr sz="265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tanggung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jawabnya</a:t>
            </a:r>
            <a:endParaRPr sz="265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470534" algn="l"/>
              </a:tabLst>
            </a:pP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Mengapa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pekerjaan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tersebut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harus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dilakukan</a:t>
            </a:r>
            <a:endParaRPr sz="265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470534" algn="l"/>
              </a:tabLst>
            </a:pP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Bagaimana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cara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melakukannya</a:t>
            </a:r>
            <a:endParaRPr sz="2650">
              <a:latin typeface="Calibri"/>
              <a:cs typeface="Calibri"/>
            </a:endParaRPr>
          </a:p>
          <a:p>
            <a:pPr marL="469900" marR="799465" indent="-457834">
              <a:lnSpc>
                <a:spcPct val="100800"/>
              </a:lnSpc>
              <a:spcBef>
                <a:spcPts val="505"/>
              </a:spcBef>
              <a:buFont typeface="Courier New"/>
              <a:buChar char="o"/>
              <a:tabLst>
                <a:tab pos="470534" algn="l"/>
              </a:tabLst>
            </a:pP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Apa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alat-alat dan bahan-bahan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yang digunakan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dalam </a:t>
            </a:r>
            <a:r>
              <a:rPr sz="2650" spc="-5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melaksanakan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pekerjaannya.</a:t>
            </a:r>
            <a:endParaRPr sz="2650">
              <a:latin typeface="Calibri"/>
              <a:cs typeface="Calibri"/>
            </a:endParaRPr>
          </a:p>
          <a:p>
            <a:pPr marL="469900" marR="612140" indent="-457834">
              <a:lnSpc>
                <a:spcPct val="101200"/>
              </a:lnSpc>
              <a:spcBef>
                <a:spcPts val="600"/>
              </a:spcBef>
              <a:buFont typeface="Courier New"/>
              <a:buChar char="o"/>
              <a:tabLst>
                <a:tab pos="470534" algn="l"/>
              </a:tabLst>
            </a:pP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Spesifikasi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apa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yang dibutuhkan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(dalam hal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pendidikan, </a:t>
            </a:r>
            <a:r>
              <a:rPr sz="2650" spc="-5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pengalaman</a:t>
            </a:r>
            <a:r>
              <a:rPr sz="265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latihan)</a:t>
            </a:r>
            <a:endParaRPr sz="2650">
              <a:latin typeface="Calibri"/>
              <a:cs typeface="Calibri"/>
            </a:endParaRPr>
          </a:p>
          <a:p>
            <a:pPr marL="469900" marR="5080" indent="-457834">
              <a:lnSpc>
                <a:spcPct val="100000"/>
              </a:lnSpc>
              <a:spcBef>
                <a:spcPts val="695"/>
              </a:spcBef>
              <a:buFont typeface="Courier New"/>
              <a:buChar char="o"/>
              <a:tabLst>
                <a:tab pos="470534" algn="l"/>
              </a:tabLst>
            </a:pP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Keterampilan,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sikap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kemampuan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diperlukan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untuk </a:t>
            </a:r>
            <a:r>
              <a:rPr sz="2650" spc="-5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melakukan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pekerjaan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tersebut</a:t>
            </a:r>
            <a:endParaRPr sz="265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470534" algn="l"/>
              </a:tabLst>
            </a:pP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65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lain-lain</a:t>
            </a:r>
            <a:endParaRPr sz="2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72405" y="3213417"/>
            <a:ext cx="1631314" cy="1628139"/>
            <a:chOff x="5300438" y="3162274"/>
            <a:chExt cx="1631314" cy="162813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0438" y="3162274"/>
              <a:ext cx="1621750" cy="162768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84291" y="3489959"/>
              <a:ext cx="1546860" cy="6781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55919" y="3819143"/>
              <a:ext cx="1336548" cy="67818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563235" y="3606420"/>
            <a:ext cx="1229232" cy="735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9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SUMBER</a:t>
            </a:r>
            <a:endParaRPr sz="2400" dirty="0">
              <a:latin typeface="Calibri"/>
              <a:cs typeface="Calibri"/>
            </a:endParaRPr>
          </a:p>
          <a:p>
            <a:pPr marL="83820">
              <a:lnSpc>
                <a:spcPts val="2790"/>
              </a:lnSpc>
            </a:pP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UTAMA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163290" y="1464563"/>
            <a:ext cx="1899285" cy="899160"/>
            <a:chOff x="5163290" y="1464563"/>
            <a:chExt cx="1899285" cy="89916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63290" y="1505345"/>
              <a:ext cx="1898947" cy="79516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05627" y="1464563"/>
              <a:ext cx="682751" cy="60655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27191" y="1464563"/>
              <a:ext cx="467867" cy="60655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33871" y="1464563"/>
              <a:ext cx="1071372" cy="60655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25439" y="1757172"/>
              <a:ext cx="1397508" cy="606551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5149596" y="5638800"/>
            <a:ext cx="1926589" cy="822960"/>
            <a:chOff x="5149596" y="5638800"/>
            <a:chExt cx="1926589" cy="822960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49596" y="5638800"/>
              <a:ext cx="1926336" cy="8229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93436" y="5759195"/>
              <a:ext cx="1461515" cy="606552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3354323" y="2449829"/>
            <a:ext cx="5575300" cy="3088640"/>
            <a:chOff x="3354323" y="2449829"/>
            <a:chExt cx="5575300" cy="3088640"/>
          </a:xfrm>
        </p:grpSpPr>
        <p:sp>
          <p:nvSpPr>
            <p:cNvPr id="17" name="object 17"/>
            <p:cNvSpPr/>
            <p:nvPr/>
          </p:nvSpPr>
          <p:spPr>
            <a:xfrm>
              <a:off x="6116573" y="2449829"/>
              <a:ext cx="1074420" cy="1056005"/>
            </a:xfrm>
            <a:custGeom>
              <a:avLst/>
              <a:gdLst/>
              <a:ahLst/>
              <a:cxnLst/>
              <a:rect l="l" t="t" r="r" b="b"/>
              <a:pathLst>
                <a:path w="1074420" h="1056004">
                  <a:moveTo>
                    <a:pt x="0" y="726821"/>
                  </a:moveTo>
                  <a:lnTo>
                    <a:pt x="0" y="0"/>
                  </a:lnTo>
                </a:path>
                <a:path w="1074420" h="1056004">
                  <a:moveTo>
                    <a:pt x="777240" y="1055751"/>
                  </a:moveTo>
                  <a:lnTo>
                    <a:pt x="1073911" y="883920"/>
                  </a:lnTo>
                </a:path>
              </a:pathLst>
            </a:custGeom>
            <a:ln w="25400">
              <a:solidFill>
                <a:srgbClr val="008A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46391" y="2484119"/>
              <a:ext cx="1926336" cy="97993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97267" y="2502407"/>
              <a:ext cx="1708403" cy="6035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295388" y="2795015"/>
              <a:ext cx="1248155" cy="60350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893814" y="4405122"/>
              <a:ext cx="297180" cy="172085"/>
            </a:xfrm>
            <a:custGeom>
              <a:avLst/>
              <a:gdLst/>
              <a:ahLst/>
              <a:cxnLst/>
              <a:rect l="l" t="t" r="r" b="b"/>
              <a:pathLst>
                <a:path w="297179" h="172085">
                  <a:moveTo>
                    <a:pt x="0" y="0"/>
                  </a:moveTo>
                  <a:lnTo>
                    <a:pt x="296671" y="171703"/>
                  </a:lnTo>
                </a:path>
              </a:pathLst>
            </a:custGeom>
            <a:ln w="25400">
              <a:solidFill>
                <a:srgbClr val="008A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46391" y="4558283"/>
              <a:ext cx="1982724" cy="97993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14971" y="4576572"/>
              <a:ext cx="1871472" cy="6035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315200" y="4869179"/>
              <a:ext cx="1208531" cy="60502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039105" y="4405122"/>
              <a:ext cx="1077595" cy="1056005"/>
            </a:xfrm>
            <a:custGeom>
              <a:avLst/>
              <a:gdLst/>
              <a:ahLst/>
              <a:cxnLst/>
              <a:rect l="l" t="t" r="r" b="b"/>
              <a:pathLst>
                <a:path w="1077595" h="1056004">
                  <a:moveTo>
                    <a:pt x="1077468" y="330707"/>
                  </a:moveTo>
                  <a:lnTo>
                    <a:pt x="1077468" y="1056005"/>
                  </a:lnTo>
                </a:path>
                <a:path w="1077595" h="1056004">
                  <a:moveTo>
                    <a:pt x="296799" y="0"/>
                  </a:moveTo>
                  <a:lnTo>
                    <a:pt x="0" y="171703"/>
                  </a:lnTo>
                </a:path>
              </a:pathLst>
            </a:custGeom>
            <a:ln w="25400">
              <a:solidFill>
                <a:srgbClr val="008A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54323" y="4558283"/>
              <a:ext cx="1924812" cy="97993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585971" y="4576572"/>
              <a:ext cx="1540764" cy="60350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99331" y="4869179"/>
              <a:ext cx="1056132" cy="60502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039105" y="3333749"/>
              <a:ext cx="297180" cy="172085"/>
            </a:xfrm>
            <a:custGeom>
              <a:avLst/>
              <a:gdLst/>
              <a:ahLst/>
              <a:cxnLst/>
              <a:rect l="l" t="t" r="r" b="b"/>
              <a:pathLst>
                <a:path w="297179" h="172085">
                  <a:moveTo>
                    <a:pt x="296799" y="17183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8A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354323" y="2484119"/>
              <a:ext cx="1924812" cy="97993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05199" y="2502407"/>
              <a:ext cx="1706879" cy="60350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595115" y="2795015"/>
              <a:ext cx="1463039" cy="603503"/>
            </a:xfrm>
            <a:prstGeom prst="rect">
              <a:avLst/>
            </a:prstGeom>
          </p:spPr>
        </p:pic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535940" y="312165"/>
            <a:ext cx="7426532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99154" algn="l"/>
                <a:tab pos="4808855" algn="l"/>
              </a:tabLst>
            </a:pPr>
            <a:r>
              <a:rPr sz="3200" spc="-20" dirty="0">
                <a:solidFill>
                  <a:srgbClr val="000000"/>
                </a:solidFill>
              </a:rPr>
              <a:t>Cara</a:t>
            </a:r>
            <a:r>
              <a:rPr sz="3200" spc="-5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Mendapatkan	</a:t>
            </a:r>
            <a:r>
              <a:rPr sz="3200" dirty="0">
                <a:solidFill>
                  <a:srgbClr val="000000"/>
                </a:solidFill>
              </a:rPr>
              <a:t>Analisa	</a:t>
            </a:r>
            <a:r>
              <a:rPr sz="3200" spc="-15" dirty="0">
                <a:solidFill>
                  <a:srgbClr val="000000"/>
                </a:solidFill>
              </a:rPr>
              <a:t>Jabatan</a:t>
            </a:r>
            <a:endParaRPr sz="32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20461" y="1386266"/>
            <a:ext cx="2016760" cy="785495"/>
            <a:chOff x="5218145" y="1440084"/>
            <a:chExt cx="2016760" cy="7854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8145" y="1440084"/>
              <a:ext cx="2016313" cy="76862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44668" y="1440180"/>
              <a:ext cx="1834895" cy="5288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07380" y="1696212"/>
              <a:ext cx="1059179" cy="52882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5273802" y="4748021"/>
            <a:ext cx="350520" cy="1101725"/>
          </a:xfrm>
          <a:custGeom>
            <a:avLst/>
            <a:gdLst/>
            <a:ahLst/>
            <a:cxnLst/>
            <a:rect l="l" t="t" r="r" b="b"/>
            <a:pathLst>
              <a:path w="350520" h="1101725">
                <a:moveTo>
                  <a:pt x="350012" y="0"/>
                </a:moveTo>
                <a:lnTo>
                  <a:pt x="0" y="1101610"/>
                </a:lnTo>
              </a:path>
            </a:pathLst>
          </a:custGeom>
          <a:ln w="28575">
            <a:solidFill>
              <a:srgbClr val="0084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37909" y="2341626"/>
            <a:ext cx="0" cy="803275"/>
          </a:xfrm>
          <a:custGeom>
            <a:avLst/>
            <a:gdLst/>
            <a:ahLst/>
            <a:cxnLst/>
            <a:rect l="l" t="t" r="r" b="b"/>
            <a:pathLst>
              <a:path h="803275">
                <a:moveTo>
                  <a:pt x="0" y="803021"/>
                </a:moveTo>
                <a:lnTo>
                  <a:pt x="0" y="0"/>
                </a:lnTo>
              </a:path>
            </a:pathLst>
          </a:custGeom>
          <a:ln w="25400">
            <a:solidFill>
              <a:srgbClr val="008A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892925" y="2397251"/>
            <a:ext cx="2315210" cy="912494"/>
            <a:chOff x="6892925" y="2397251"/>
            <a:chExt cx="2315210" cy="912494"/>
          </a:xfrm>
        </p:grpSpPr>
        <p:sp>
          <p:nvSpPr>
            <p:cNvPr id="9" name="object 9"/>
            <p:cNvSpPr/>
            <p:nvPr/>
          </p:nvSpPr>
          <p:spPr>
            <a:xfrm>
              <a:off x="6905625" y="2997199"/>
              <a:ext cx="375285" cy="299720"/>
            </a:xfrm>
            <a:custGeom>
              <a:avLst/>
              <a:gdLst/>
              <a:ahLst/>
              <a:cxnLst/>
              <a:rect l="l" t="t" r="r" b="b"/>
              <a:pathLst>
                <a:path w="375284" h="299720">
                  <a:moveTo>
                    <a:pt x="0" y="299720"/>
                  </a:moveTo>
                  <a:lnTo>
                    <a:pt x="375030" y="0"/>
                  </a:lnTo>
                </a:path>
              </a:pathLst>
            </a:custGeom>
            <a:ln w="25399">
              <a:solidFill>
                <a:srgbClr val="008A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62800" y="2397251"/>
              <a:ext cx="2045207" cy="79247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492241" y="1462532"/>
            <a:ext cx="1473200" cy="574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2160"/>
              </a:lnSpc>
              <a:spcBef>
                <a:spcPts val="95"/>
              </a:spcBef>
            </a:pP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Materi</a:t>
            </a:r>
            <a:r>
              <a:rPr sz="1850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Asosiasi</a:t>
            </a:r>
            <a:endParaRPr sz="1850">
              <a:latin typeface="Calibri"/>
              <a:cs typeface="Calibri"/>
            </a:endParaRPr>
          </a:p>
          <a:p>
            <a:pPr algn="ctr">
              <a:lnSpc>
                <a:spcPts val="2160"/>
              </a:lnSpc>
            </a:pP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Industri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24166" y="2592069"/>
            <a:ext cx="153225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Studi</a:t>
            </a:r>
            <a:r>
              <a:rPr sz="1850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WorkFlow</a:t>
            </a:r>
            <a:endParaRPr sz="185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162800" y="4654296"/>
            <a:ext cx="2045335" cy="867410"/>
            <a:chOff x="7162800" y="4654296"/>
            <a:chExt cx="2045335" cy="86741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62800" y="4654296"/>
              <a:ext cx="2045207" cy="86715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61504" y="4672584"/>
              <a:ext cx="1524000" cy="5288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00187" y="4928616"/>
              <a:ext cx="1190244" cy="528828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7597524" y="4735640"/>
            <a:ext cx="1162685" cy="56197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51130" marR="5080" indent="-139065">
              <a:lnSpc>
                <a:spcPts val="2000"/>
              </a:lnSpc>
              <a:spcBef>
                <a:spcPts val="345"/>
              </a:spcBef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Kebijakan</a:t>
            </a:r>
            <a:r>
              <a:rPr sz="185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&amp; </a:t>
            </a:r>
            <a:r>
              <a:rPr sz="1850" spc="-4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Prosedur</a:t>
            </a:r>
            <a:endParaRPr sz="1850" dirty="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313932" y="5763767"/>
            <a:ext cx="2045335" cy="870585"/>
            <a:chOff x="6313932" y="5763767"/>
            <a:chExt cx="2045335" cy="870585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13932" y="5763767"/>
              <a:ext cx="2045208" cy="8702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92468" y="5782055"/>
              <a:ext cx="1159764" cy="52882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87312" y="6038087"/>
              <a:ext cx="1316736" cy="528828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6816568" y="5864542"/>
            <a:ext cx="1004569" cy="56197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indent="104775">
              <a:lnSpc>
                <a:spcPts val="2000"/>
              </a:lnSpc>
              <a:spcBef>
                <a:spcPts val="345"/>
              </a:spcBef>
            </a:pP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Struktur 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50" spc="-3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50" spc="-5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an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isasi</a:t>
            </a:r>
            <a:endParaRPr sz="1850" dirty="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942588" y="5862828"/>
            <a:ext cx="2045335" cy="870585"/>
            <a:chOff x="3942588" y="5862828"/>
            <a:chExt cx="2045335" cy="870585"/>
          </a:xfrm>
        </p:grpSpPr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2588" y="5862828"/>
              <a:ext cx="2045208" cy="87020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77284" y="5881116"/>
              <a:ext cx="1647443" cy="52882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335780" y="6137148"/>
              <a:ext cx="1278636" cy="528828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4324148" y="5956721"/>
            <a:ext cx="12827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60"/>
              </a:lnSpc>
              <a:spcBef>
                <a:spcPts val="100"/>
              </a:spcBef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Dokumentasi</a:t>
            </a:r>
            <a:endParaRPr sz="1850" dirty="0">
              <a:latin typeface="Calibri"/>
              <a:cs typeface="Calibri"/>
            </a:endParaRPr>
          </a:p>
          <a:p>
            <a:pPr algn="ctr">
              <a:lnSpc>
                <a:spcPts val="2160"/>
              </a:lnSpc>
            </a:pP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Pekerjaan</a:t>
            </a:r>
            <a:endParaRPr sz="1850" dirty="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061336" y="4719945"/>
            <a:ext cx="2044064" cy="794385"/>
            <a:chOff x="3063239" y="4759452"/>
            <a:chExt cx="2044064" cy="794385"/>
          </a:xfrm>
        </p:grpSpPr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63239" y="4759452"/>
              <a:ext cx="2043684" cy="79400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29939" y="4899660"/>
              <a:ext cx="1533143" cy="528827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3465957" y="4938140"/>
            <a:ext cx="122872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ve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85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Upa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endParaRPr sz="1850" dirty="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154679" y="2531364"/>
            <a:ext cx="2224405" cy="868680"/>
            <a:chOff x="3154679" y="2531364"/>
            <a:chExt cx="2224405" cy="868680"/>
          </a:xfrm>
        </p:grpSpPr>
        <p:sp>
          <p:nvSpPr>
            <p:cNvPr id="33" name="object 33"/>
            <p:cNvSpPr/>
            <p:nvPr/>
          </p:nvSpPr>
          <p:spPr>
            <a:xfrm>
              <a:off x="4990337" y="2996946"/>
              <a:ext cx="375920" cy="300355"/>
            </a:xfrm>
            <a:custGeom>
              <a:avLst/>
              <a:gdLst/>
              <a:ahLst/>
              <a:cxnLst/>
              <a:rect l="l" t="t" r="r" b="b"/>
              <a:pathLst>
                <a:path w="375920" h="300354">
                  <a:moveTo>
                    <a:pt x="375920" y="299846"/>
                  </a:moveTo>
                  <a:lnTo>
                    <a:pt x="0" y="0"/>
                  </a:lnTo>
                </a:path>
              </a:pathLst>
            </a:custGeom>
            <a:ln w="25399">
              <a:solidFill>
                <a:srgbClr val="008A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54679" y="2531364"/>
              <a:ext cx="2043683" cy="868679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3536060" y="2593289"/>
            <a:ext cx="1141095" cy="562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15"/>
              </a:lnSpc>
              <a:spcBef>
                <a:spcPts val="100"/>
              </a:spcBef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Publikasi</a:t>
            </a:r>
            <a:endParaRPr sz="1850">
              <a:latin typeface="Calibri"/>
              <a:cs typeface="Calibri"/>
            </a:endParaRPr>
          </a:p>
          <a:p>
            <a:pPr algn="ctr">
              <a:lnSpc>
                <a:spcPts val="2115"/>
              </a:lnSpc>
            </a:pP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Pemerintah</a:t>
            </a:r>
            <a:endParaRPr sz="185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821137" y="3528059"/>
            <a:ext cx="2021205" cy="784860"/>
            <a:chOff x="7821137" y="3528059"/>
            <a:chExt cx="2021205" cy="784860"/>
          </a:xfrm>
        </p:grpSpPr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821137" y="3532472"/>
              <a:ext cx="2020905" cy="76273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909559" y="3528059"/>
              <a:ext cx="1914144" cy="52882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011667" y="3784091"/>
              <a:ext cx="1658112" cy="528828"/>
            </a:xfrm>
            <a:prstGeom prst="rect">
              <a:avLst/>
            </a:prstGeom>
          </p:spPr>
        </p:pic>
      </p:grpSp>
      <p:grpSp>
        <p:nvGrpSpPr>
          <p:cNvPr id="40" name="object 40"/>
          <p:cNvGrpSpPr/>
          <p:nvPr/>
        </p:nvGrpSpPr>
        <p:grpSpPr>
          <a:xfrm>
            <a:off x="2522220" y="3590544"/>
            <a:ext cx="2898140" cy="868680"/>
            <a:chOff x="2522220" y="3590544"/>
            <a:chExt cx="2898140" cy="868680"/>
          </a:xfrm>
        </p:grpSpPr>
        <p:sp>
          <p:nvSpPr>
            <p:cNvPr id="41" name="object 41"/>
            <p:cNvSpPr/>
            <p:nvPr/>
          </p:nvSpPr>
          <p:spPr>
            <a:xfrm>
              <a:off x="4313682" y="3816858"/>
              <a:ext cx="1092200" cy="0"/>
            </a:xfrm>
            <a:custGeom>
              <a:avLst/>
              <a:gdLst/>
              <a:ahLst/>
              <a:cxnLst/>
              <a:rect l="l" t="t" r="r" b="b"/>
              <a:pathLst>
                <a:path w="1092200">
                  <a:moveTo>
                    <a:pt x="0" y="0"/>
                  </a:moveTo>
                  <a:lnTo>
                    <a:pt x="1092200" y="0"/>
                  </a:lnTo>
                </a:path>
              </a:pathLst>
            </a:custGeom>
            <a:ln w="28575">
              <a:solidFill>
                <a:srgbClr val="0084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522220" y="3590544"/>
              <a:ext cx="2045208" cy="86867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305556" y="3608832"/>
              <a:ext cx="408431" cy="528827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2763773" y="3650741"/>
            <a:ext cx="1495425" cy="56197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65430" marR="5080" indent="-253365">
              <a:lnSpc>
                <a:spcPts val="2000"/>
              </a:lnSpc>
              <a:spcBef>
                <a:spcPts val="345"/>
              </a:spcBef>
            </a:pPr>
            <a:r>
              <a:rPr sz="1850" spc="-13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uj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/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sa</a:t>
            </a:r>
            <a:r>
              <a:rPr sz="1850" spc="-4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an 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Organisasi</a:t>
            </a:r>
            <a:endParaRPr sz="185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5320284" y="3014472"/>
            <a:ext cx="1903730" cy="1801495"/>
            <a:chOff x="5320284" y="3014472"/>
            <a:chExt cx="1903730" cy="1801495"/>
          </a:xfrm>
        </p:grpSpPr>
        <p:sp>
          <p:nvSpPr>
            <p:cNvPr id="46" name="object 46"/>
            <p:cNvSpPr/>
            <p:nvPr/>
          </p:nvSpPr>
          <p:spPr>
            <a:xfrm>
              <a:off x="6907530" y="4463033"/>
              <a:ext cx="302260" cy="338455"/>
            </a:xfrm>
            <a:custGeom>
              <a:avLst/>
              <a:gdLst/>
              <a:ahLst/>
              <a:cxnLst/>
              <a:rect l="l" t="t" r="r" b="b"/>
              <a:pathLst>
                <a:path w="302259" h="338454">
                  <a:moveTo>
                    <a:pt x="0" y="0"/>
                  </a:moveTo>
                  <a:lnTo>
                    <a:pt x="301751" y="338328"/>
                  </a:lnTo>
                </a:path>
              </a:pathLst>
            </a:custGeom>
            <a:ln w="28573">
              <a:solidFill>
                <a:srgbClr val="0084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20284" y="3014472"/>
              <a:ext cx="1627632" cy="179679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65648" y="3528059"/>
              <a:ext cx="1208531" cy="53035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405628" y="3784091"/>
              <a:ext cx="1478279" cy="530351"/>
            </a:xfrm>
            <a:prstGeom prst="rect">
              <a:avLst/>
            </a:prstGeom>
          </p:spPr>
        </p:pic>
      </p:grpSp>
      <p:sp>
        <p:nvSpPr>
          <p:cNvPr id="50" name="object 50"/>
          <p:cNvSpPr txBox="1"/>
          <p:nvPr/>
        </p:nvSpPr>
        <p:spPr>
          <a:xfrm>
            <a:off x="6933945" y="3592829"/>
            <a:ext cx="2693035" cy="574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95"/>
              </a:spcBef>
              <a:tabLst>
                <a:tab pos="1157605" algn="l"/>
              </a:tabLst>
            </a:pPr>
            <a:r>
              <a:rPr sz="1850" u="heavy" spc="-5" dirty="0">
                <a:solidFill>
                  <a:srgbClr val="001F5F"/>
                </a:solidFill>
                <a:uFill>
                  <a:solidFill>
                    <a:srgbClr val="0084B4"/>
                  </a:solidFill>
                </a:uFill>
                <a:latin typeface="Calibri"/>
                <a:cs typeface="Calibri"/>
              </a:rPr>
              <a:t> 	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Materi</a:t>
            </a:r>
            <a:r>
              <a:rPr sz="1850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Komersil</a:t>
            </a:r>
            <a:endParaRPr sz="1850" dirty="0">
              <a:latin typeface="Calibri"/>
              <a:cs typeface="Calibri"/>
            </a:endParaRPr>
          </a:p>
          <a:p>
            <a:pPr marL="1280160">
              <a:lnSpc>
                <a:spcPts val="2160"/>
              </a:lnSpc>
            </a:pPr>
            <a:r>
              <a:rPr sz="1850" spc="-35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1850" spc="-30" dirty="0">
                <a:solidFill>
                  <a:srgbClr val="001F5F"/>
                </a:solidFill>
                <a:latin typeface="Calibri"/>
                <a:cs typeface="Calibri"/>
              </a:rPr>
              <a:t>Tersedia</a:t>
            </a:r>
            <a:endParaRPr sz="1850" dirty="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568140" y="3591835"/>
            <a:ext cx="1155700" cy="57404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 indent="144780">
              <a:lnSpc>
                <a:spcPts val="2100"/>
              </a:lnSpc>
              <a:spcBef>
                <a:spcPts val="265"/>
              </a:spcBef>
            </a:pP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SUMBER </a:t>
            </a:r>
            <a:r>
              <a:rPr sz="18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5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AM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AH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endParaRPr sz="1850" dirty="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068061" y="4461509"/>
            <a:ext cx="1932305" cy="1289685"/>
          </a:xfrm>
          <a:custGeom>
            <a:avLst/>
            <a:gdLst/>
            <a:ahLst/>
            <a:cxnLst/>
            <a:rect l="l" t="t" r="r" b="b"/>
            <a:pathLst>
              <a:path w="1932304" h="1289685">
                <a:moveTo>
                  <a:pt x="1581531" y="284988"/>
                </a:moveTo>
                <a:lnTo>
                  <a:pt x="1932051" y="1289177"/>
                </a:lnTo>
              </a:path>
              <a:path w="1932304" h="1289685">
                <a:moveTo>
                  <a:pt x="299338" y="0"/>
                </a:moveTo>
                <a:lnTo>
                  <a:pt x="0" y="437388"/>
                </a:lnTo>
              </a:path>
            </a:pathLst>
          </a:custGeom>
          <a:ln w="28575">
            <a:solidFill>
              <a:srgbClr val="0084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495401" y="233299"/>
            <a:ext cx="864298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77945" algn="l"/>
                <a:tab pos="6209665" algn="l"/>
              </a:tabLst>
            </a:pPr>
            <a:r>
              <a:rPr sz="4400" dirty="0">
                <a:solidFill>
                  <a:srgbClr val="001F5F"/>
                </a:solidFill>
              </a:rPr>
              <a:t>Anal</a:t>
            </a:r>
            <a:r>
              <a:rPr sz="4400" spc="-20" dirty="0">
                <a:solidFill>
                  <a:srgbClr val="001F5F"/>
                </a:solidFill>
              </a:rPr>
              <a:t>i</a:t>
            </a:r>
            <a:r>
              <a:rPr sz="4400" dirty="0">
                <a:solidFill>
                  <a:srgbClr val="001F5F"/>
                </a:solidFill>
              </a:rPr>
              <a:t>sa </a:t>
            </a:r>
            <a:r>
              <a:rPr sz="4400" spc="-5" dirty="0">
                <a:solidFill>
                  <a:srgbClr val="001F5F"/>
                </a:solidFill>
              </a:rPr>
              <a:t>Jab</a:t>
            </a:r>
            <a:r>
              <a:rPr sz="4400" spc="-40" dirty="0">
                <a:solidFill>
                  <a:srgbClr val="001F5F"/>
                </a:solidFill>
              </a:rPr>
              <a:t>a</a:t>
            </a:r>
            <a:r>
              <a:rPr sz="4400" spc="-55" dirty="0">
                <a:solidFill>
                  <a:srgbClr val="001F5F"/>
                </a:solidFill>
              </a:rPr>
              <a:t>t</a:t>
            </a:r>
            <a:r>
              <a:rPr sz="4400" dirty="0">
                <a:solidFill>
                  <a:srgbClr val="001F5F"/>
                </a:solidFill>
              </a:rPr>
              <a:t>an	:</a:t>
            </a:r>
            <a:r>
              <a:rPr sz="4400" spc="-5" dirty="0">
                <a:solidFill>
                  <a:srgbClr val="001F5F"/>
                </a:solidFill>
              </a:rPr>
              <a:t> </a:t>
            </a:r>
            <a:r>
              <a:rPr sz="4400" dirty="0">
                <a:solidFill>
                  <a:srgbClr val="001F5F"/>
                </a:solidFill>
              </a:rPr>
              <a:t>Sumber	</a:t>
            </a:r>
            <a:r>
              <a:rPr sz="4400" spc="-335" dirty="0">
                <a:solidFill>
                  <a:srgbClr val="001F5F"/>
                </a:solidFill>
              </a:rPr>
              <a:t>T</a:t>
            </a:r>
            <a:r>
              <a:rPr sz="4400" dirty="0">
                <a:solidFill>
                  <a:srgbClr val="001F5F"/>
                </a:solidFill>
              </a:rPr>
              <a:t>ambahan</a:t>
            </a:r>
            <a:endParaRPr sz="44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32762" y="1142047"/>
            <a:ext cx="7336155" cy="457390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704215" indent="-692150">
              <a:lnSpc>
                <a:spcPct val="100000"/>
              </a:lnSpc>
              <a:spcBef>
                <a:spcPts val="885"/>
              </a:spcBef>
              <a:buClr>
                <a:srgbClr val="001F5F"/>
              </a:buClr>
              <a:buFont typeface="Calibri"/>
              <a:buAutoNum type="romanUcPeriod"/>
              <a:tabLst>
                <a:tab pos="704215" algn="l"/>
                <a:tab pos="704850" algn="l"/>
              </a:tabLst>
            </a:pP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Identifikasi</a:t>
            </a:r>
            <a:r>
              <a:rPr sz="2650" spc="-11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endParaRPr sz="2650" dirty="0">
              <a:latin typeface="Calibri"/>
              <a:cs typeface="Calibri"/>
            </a:endParaRPr>
          </a:p>
          <a:p>
            <a:pPr marL="704215" indent="-692150">
              <a:lnSpc>
                <a:spcPct val="100000"/>
              </a:lnSpc>
              <a:spcBef>
                <a:spcPts val="795"/>
              </a:spcBef>
              <a:buAutoNum type="romanUcPeriod"/>
              <a:tabLst>
                <a:tab pos="704215" algn="l"/>
                <a:tab pos="704850" algn="l"/>
              </a:tabLst>
            </a:pP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Posisi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Struktur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Organisasi</a:t>
            </a:r>
            <a:endParaRPr sz="2650" dirty="0">
              <a:latin typeface="Calibri"/>
              <a:cs typeface="Calibri"/>
            </a:endParaRPr>
          </a:p>
          <a:p>
            <a:pPr marL="704215" indent="-692150">
              <a:lnSpc>
                <a:spcPct val="100000"/>
              </a:lnSpc>
              <a:spcBef>
                <a:spcPts val="805"/>
              </a:spcBef>
              <a:buAutoNum type="romanUcPeriod"/>
              <a:tabLst>
                <a:tab pos="704215" algn="l"/>
                <a:tab pos="704850" algn="l"/>
              </a:tabLst>
            </a:pP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Dimensi</a:t>
            </a:r>
            <a:endParaRPr sz="2650" dirty="0">
              <a:latin typeface="Calibri"/>
              <a:cs typeface="Calibri"/>
            </a:endParaRPr>
          </a:p>
          <a:p>
            <a:pPr marL="704215" indent="-692150">
              <a:lnSpc>
                <a:spcPct val="100000"/>
              </a:lnSpc>
              <a:spcBef>
                <a:spcPts val="805"/>
              </a:spcBef>
              <a:buAutoNum type="romanUcPeriod"/>
              <a:tabLst>
                <a:tab pos="704215" algn="l"/>
                <a:tab pos="704850" algn="l"/>
              </a:tabLst>
            </a:pPr>
            <a:r>
              <a:rPr sz="2650" spc="-50" dirty="0">
                <a:solidFill>
                  <a:srgbClr val="001F5F"/>
                </a:solidFill>
                <a:latin typeface="Calibri"/>
                <a:cs typeface="Calibri"/>
              </a:rPr>
              <a:t>Tujuan</a:t>
            </a:r>
            <a:r>
              <a:rPr sz="265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Utama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Fungsi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Utama</a:t>
            </a:r>
            <a:endParaRPr sz="2650" dirty="0">
              <a:latin typeface="Calibri"/>
              <a:cs typeface="Calibri"/>
            </a:endParaRPr>
          </a:p>
          <a:p>
            <a:pPr marL="704215" indent="-692150">
              <a:lnSpc>
                <a:spcPct val="100000"/>
              </a:lnSpc>
              <a:spcBef>
                <a:spcPts val="790"/>
              </a:spcBef>
              <a:buAutoNum type="romanUcPeriod"/>
              <a:tabLst>
                <a:tab pos="704215" algn="l"/>
                <a:tab pos="704850" algn="l"/>
              </a:tabLst>
            </a:pP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Tanggung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Jawab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Utama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&amp;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Indikator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Keberhasilan</a:t>
            </a:r>
            <a:endParaRPr sz="2650" dirty="0">
              <a:latin typeface="Calibri"/>
              <a:cs typeface="Calibri"/>
            </a:endParaRPr>
          </a:p>
          <a:p>
            <a:pPr marL="704215" indent="-692150">
              <a:lnSpc>
                <a:spcPct val="100000"/>
              </a:lnSpc>
              <a:spcBef>
                <a:spcPts val="810"/>
              </a:spcBef>
              <a:buAutoNum type="romanUcPeriod"/>
              <a:tabLst>
                <a:tab pos="704215" algn="l"/>
                <a:tab pos="704850" algn="l"/>
              </a:tabLst>
            </a:pPr>
            <a:r>
              <a:rPr sz="2650" spc="-70" dirty="0">
                <a:solidFill>
                  <a:srgbClr val="001F5F"/>
                </a:solidFill>
                <a:latin typeface="Calibri"/>
                <a:cs typeface="Calibri"/>
              </a:rPr>
              <a:t>Tantangan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&amp;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Lingkungan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endParaRPr sz="2650" dirty="0">
              <a:latin typeface="Calibri"/>
              <a:cs typeface="Calibri"/>
            </a:endParaRPr>
          </a:p>
          <a:p>
            <a:pPr marL="704215" indent="-692150">
              <a:lnSpc>
                <a:spcPct val="100000"/>
              </a:lnSpc>
              <a:spcBef>
                <a:spcPts val="800"/>
              </a:spcBef>
              <a:buAutoNum type="romanUcPeriod"/>
              <a:tabLst>
                <a:tab pos="704215" algn="l"/>
                <a:tab pos="704850" algn="l"/>
              </a:tabLst>
            </a:pP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Hubungan</a:t>
            </a:r>
            <a:r>
              <a:rPr sz="2650" spc="-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Pekerjaan</a:t>
            </a:r>
            <a:endParaRPr sz="2650" dirty="0">
              <a:latin typeface="Calibri"/>
              <a:cs typeface="Calibri"/>
            </a:endParaRPr>
          </a:p>
          <a:p>
            <a:pPr marL="704215" indent="-692150">
              <a:lnSpc>
                <a:spcPct val="100000"/>
              </a:lnSpc>
              <a:spcBef>
                <a:spcPts val="795"/>
              </a:spcBef>
              <a:buAutoNum type="romanUcPeriod"/>
              <a:tabLst>
                <a:tab pos="704215" algn="l"/>
                <a:tab pos="704850" algn="l"/>
              </a:tabLst>
            </a:pP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Spesifikasi</a:t>
            </a:r>
            <a:r>
              <a:rPr sz="265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endParaRPr sz="2650" dirty="0">
              <a:latin typeface="Calibri"/>
              <a:cs typeface="Calibri"/>
            </a:endParaRPr>
          </a:p>
          <a:p>
            <a:pPr marL="704215" indent="-692150">
              <a:lnSpc>
                <a:spcPct val="100000"/>
              </a:lnSpc>
              <a:spcBef>
                <a:spcPts val="805"/>
              </a:spcBef>
              <a:buAutoNum type="romanUcPeriod"/>
              <a:tabLst>
                <a:tab pos="704215" algn="l"/>
                <a:tab pos="704850" algn="l"/>
              </a:tabLst>
            </a:pP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Keselamatan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&amp;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Kesehatan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endParaRPr sz="265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6841" y="457326"/>
            <a:ext cx="53022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58290" algn="l"/>
                <a:tab pos="3237865" algn="l"/>
              </a:tabLst>
            </a:pPr>
            <a:r>
              <a:rPr sz="3200" dirty="0">
                <a:solidFill>
                  <a:srgbClr val="000000"/>
                </a:solidFill>
              </a:rPr>
              <a:t>URAIAN	</a:t>
            </a:r>
            <a:r>
              <a:rPr sz="3200" spc="-85" dirty="0">
                <a:solidFill>
                  <a:srgbClr val="000000"/>
                </a:solidFill>
              </a:rPr>
              <a:t>JABATAN	</a:t>
            </a:r>
            <a:r>
              <a:rPr sz="3200" dirty="0">
                <a:solidFill>
                  <a:srgbClr val="000000"/>
                </a:solidFill>
              </a:rPr>
              <a:t>:</a:t>
            </a:r>
            <a:r>
              <a:rPr sz="3200" spc="-75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Komponen</a:t>
            </a:r>
            <a:endParaRPr sz="32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10928604" y="6379463"/>
              <a:ext cx="489584" cy="269875"/>
            </a:xfrm>
            <a:custGeom>
              <a:avLst/>
              <a:gdLst/>
              <a:ahLst/>
              <a:cxnLst/>
              <a:rect l="l" t="t" r="r" b="b"/>
              <a:pathLst>
                <a:path w="489584" h="269875">
                  <a:moveTo>
                    <a:pt x="228600" y="190741"/>
                  </a:moveTo>
                  <a:lnTo>
                    <a:pt x="226441" y="188544"/>
                  </a:lnTo>
                  <a:lnTo>
                    <a:pt x="198120" y="188544"/>
                  </a:lnTo>
                  <a:lnTo>
                    <a:pt x="198120" y="87604"/>
                  </a:lnTo>
                  <a:lnTo>
                    <a:pt x="198120" y="52489"/>
                  </a:lnTo>
                  <a:lnTo>
                    <a:pt x="195961" y="50292"/>
                  </a:lnTo>
                  <a:lnTo>
                    <a:pt x="171958" y="50292"/>
                  </a:lnTo>
                  <a:lnTo>
                    <a:pt x="171958" y="87604"/>
                  </a:lnTo>
                  <a:lnTo>
                    <a:pt x="171958" y="188544"/>
                  </a:lnTo>
                  <a:lnTo>
                    <a:pt x="128473" y="188544"/>
                  </a:lnTo>
                  <a:lnTo>
                    <a:pt x="128270" y="188328"/>
                  </a:lnTo>
                  <a:lnTo>
                    <a:pt x="100203" y="188328"/>
                  </a:lnTo>
                  <a:lnTo>
                    <a:pt x="100203" y="184162"/>
                  </a:lnTo>
                  <a:lnTo>
                    <a:pt x="167640" y="87604"/>
                  </a:lnTo>
                  <a:lnTo>
                    <a:pt x="171958" y="87604"/>
                  </a:lnTo>
                  <a:lnTo>
                    <a:pt x="171958" y="50292"/>
                  </a:lnTo>
                  <a:lnTo>
                    <a:pt x="167640" y="50292"/>
                  </a:lnTo>
                  <a:lnTo>
                    <a:pt x="165481" y="52489"/>
                  </a:lnTo>
                  <a:lnTo>
                    <a:pt x="165481" y="54686"/>
                  </a:lnTo>
                  <a:lnTo>
                    <a:pt x="78359" y="177571"/>
                  </a:lnTo>
                  <a:lnTo>
                    <a:pt x="76200" y="181965"/>
                  </a:lnTo>
                  <a:lnTo>
                    <a:pt x="76200" y="188328"/>
                  </a:lnTo>
                  <a:lnTo>
                    <a:pt x="23876" y="188328"/>
                  </a:lnTo>
                  <a:lnTo>
                    <a:pt x="23876" y="183934"/>
                  </a:lnTo>
                  <a:lnTo>
                    <a:pt x="25742" y="167220"/>
                  </a:lnTo>
                  <a:lnTo>
                    <a:pt x="32321" y="152349"/>
                  </a:lnTo>
                  <a:lnTo>
                    <a:pt x="44983" y="137896"/>
                  </a:lnTo>
                  <a:lnTo>
                    <a:pt x="65151" y="122402"/>
                  </a:lnTo>
                  <a:lnTo>
                    <a:pt x="93472" y="104813"/>
                  </a:lnTo>
                  <a:lnTo>
                    <a:pt x="111467" y="92214"/>
                  </a:lnTo>
                  <a:lnTo>
                    <a:pt x="123596" y="79819"/>
                  </a:lnTo>
                  <a:lnTo>
                    <a:pt x="130429" y="66192"/>
                  </a:lnTo>
                  <a:lnTo>
                    <a:pt x="132588" y="49872"/>
                  </a:lnTo>
                  <a:lnTo>
                    <a:pt x="128409" y="28409"/>
                  </a:lnTo>
                  <a:lnTo>
                    <a:pt x="122301" y="21297"/>
                  </a:lnTo>
                  <a:lnTo>
                    <a:pt x="115468" y="13347"/>
                  </a:lnTo>
                  <a:lnTo>
                    <a:pt x="93154" y="4445"/>
                  </a:lnTo>
                  <a:lnTo>
                    <a:pt x="60833" y="1524"/>
                  </a:lnTo>
                  <a:lnTo>
                    <a:pt x="47472" y="1600"/>
                  </a:lnTo>
                  <a:lnTo>
                    <a:pt x="33921" y="2082"/>
                  </a:lnTo>
                  <a:lnTo>
                    <a:pt x="20764" y="3378"/>
                  </a:lnTo>
                  <a:lnTo>
                    <a:pt x="8636" y="5918"/>
                  </a:lnTo>
                  <a:lnTo>
                    <a:pt x="6477" y="5918"/>
                  </a:lnTo>
                  <a:lnTo>
                    <a:pt x="2159" y="8115"/>
                  </a:lnTo>
                  <a:lnTo>
                    <a:pt x="2159" y="23507"/>
                  </a:lnTo>
                  <a:lnTo>
                    <a:pt x="4318" y="25704"/>
                  </a:lnTo>
                  <a:lnTo>
                    <a:pt x="8636" y="25704"/>
                  </a:lnTo>
                  <a:lnTo>
                    <a:pt x="21983" y="24091"/>
                  </a:lnTo>
                  <a:lnTo>
                    <a:pt x="35534" y="22682"/>
                  </a:lnTo>
                  <a:lnTo>
                    <a:pt x="48691" y="21678"/>
                  </a:lnTo>
                  <a:lnTo>
                    <a:pt x="60833" y="21297"/>
                  </a:lnTo>
                  <a:lnTo>
                    <a:pt x="81737" y="22987"/>
                  </a:lnTo>
                  <a:lnTo>
                    <a:pt x="95923" y="28181"/>
                  </a:lnTo>
                  <a:lnTo>
                    <a:pt x="103987" y="37071"/>
                  </a:lnTo>
                  <a:lnTo>
                    <a:pt x="106553" y="49872"/>
                  </a:lnTo>
                  <a:lnTo>
                    <a:pt x="105143" y="61315"/>
                  </a:lnTo>
                  <a:lnTo>
                    <a:pt x="100266" y="70485"/>
                  </a:lnTo>
                  <a:lnTo>
                    <a:pt x="90906" y="79248"/>
                  </a:lnTo>
                  <a:lnTo>
                    <a:pt x="76073" y="89433"/>
                  </a:lnTo>
                  <a:lnTo>
                    <a:pt x="45593" y="109220"/>
                  </a:lnTo>
                  <a:lnTo>
                    <a:pt x="24752" y="124917"/>
                  </a:lnTo>
                  <a:lnTo>
                    <a:pt x="10604" y="142468"/>
                  </a:lnTo>
                  <a:lnTo>
                    <a:pt x="2540" y="162064"/>
                  </a:lnTo>
                  <a:lnTo>
                    <a:pt x="0" y="183934"/>
                  </a:lnTo>
                  <a:lnTo>
                    <a:pt x="0" y="208114"/>
                  </a:lnTo>
                  <a:lnTo>
                    <a:pt x="2159" y="210312"/>
                  </a:lnTo>
                  <a:lnTo>
                    <a:pt x="77177" y="210312"/>
                  </a:lnTo>
                  <a:lnTo>
                    <a:pt x="78359" y="212686"/>
                  </a:lnTo>
                  <a:lnTo>
                    <a:pt x="171958" y="212686"/>
                  </a:lnTo>
                  <a:lnTo>
                    <a:pt x="171958" y="269748"/>
                  </a:lnTo>
                  <a:lnTo>
                    <a:pt x="195961" y="269748"/>
                  </a:lnTo>
                  <a:lnTo>
                    <a:pt x="198120" y="267550"/>
                  </a:lnTo>
                  <a:lnTo>
                    <a:pt x="198120" y="212686"/>
                  </a:lnTo>
                  <a:lnTo>
                    <a:pt x="226441" y="212686"/>
                  </a:lnTo>
                  <a:lnTo>
                    <a:pt x="228600" y="210489"/>
                  </a:lnTo>
                  <a:lnTo>
                    <a:pt x="228600" y="190741"/>
                  </a:lnTo>
                  <a:close/>
                </a:path>
                <a:path w="489584" h="269875">
                  <a:moveTo>
                    <a:pt x="417576" y="3556"/>
                  </a:moveTo>
                  <a:lnTo>
                    <a:pt x="415417" y="3556"/>
                  </a:lnTo>
                  <a:lnTo>
                    <a:pt x="415417" y="1524"/>
                  </a:lnTo>
                  <a:lnTo>
                    <a:pt x="393827" y="1524"/>
                  </a:lnTo>
                  <a:lnTo>
                    <a:pt x="393827" y="3556"/>
                  </a:lnTo>
                  <a:lnTo>
                    <a:pt x="391668" y="3556"/>
                  </a:lnTo>
                  <a:lnTo>
                    <a:pt x="391668" y="209296"/>
                  </a:lnTo>
                  <a:lnTo>
                    <a:pt x="393865" y="209296"/>
                  </a:lnTo>
                  <a:lnTo>
                    <a:pt x="393865" y="213106"/>
                  </a:lnTo>
                  <a:lnTo>
                    <a:pt x="415366" y="213106"/>
                  </a:lnTo>
                  <a:lnTo>
                    <a:pt x="415366" y="209296"/>
                  </a:lnTo>
                  <a:lnTo>
                    <a:pt x="417576" y="209296"/>
                  </a:lnTo>
                  <a:lnTo>
                    <a:pt x="417576" y="3556"/>
                  </a:lnTo>
                  <a:close/>
                </a:path>
                <a:path w="489584" h="269875">
                  <a:moveTo>
                    <a:pt x="489204" y="61582"/>
                  </a:moveTo>
                  <a:lnTo>
                    <a:pt x="487045" y="61582"/>
                  </a:lnTo>
                  <a:lnTo>
                    <a:pt x="487045" y="59385"/>
                  </a:lnTo>
                  <a:lnTo>
                    <a:pt x="465455" y="59385"/>
                  </a:lnTo>
                  <a:lnTo>
                    <a:pt x="463296" y="61582"/>
                  </a:lnTo>
                  <a:lnTo>
                    <a:pt x="463296" y="208965"/>
                  </a:lnTo>
                  <a:lnTo>
                    <a:pt x="467614" y="213360"/>
                  </a:lnTo>
                  <a:lnTo>
                    <a:pt x="484886" y="213360"/>
                  </a:lnTo>
                  <a:lnTo>
                    <a:pt x="484886" y="211162"/>
                  </a:lnTo>
                  <a:lnTo>
                    <a:pt x="487045" y="211162"/>
                  </a:lnTo>
                  <a:lnTo>
                    <a:pt x="487045" y="208965"/>
                  </a:lnTo>
                  <a:lnTo>
                    <a:pt x="489204" y="208965"/>
                  </a:lnTo>
                  <a:lnTo>
                    <a:pt x="489204" y="61582"/>
                  </a:lnTo>
                  <a:close/>
                </a:path>
                <a:path w="489584" h="269875">
                  <a:moveTo>
                    <a:pt x="489204" y="2197"/>
                  </a:moveTo>
                  <a:lnTo>
                    <a:pt x="487045" y="2197"/>
                  </a:lnTo>
                  <a:lnTo>
                    <a:pt x="487045" y="0"/>
                  </a:lnTo>
                  <a:lnTo>
                    <a:pt x="465455" y="0"/>
                  </a:lnTo>
                  <a:lnTo>
                    <a:pt x="465455" y="2197"/>
                  </a:lnTo>
                  <a:lnTo>
                    <a:pt x="463296" y="2197"/>
                  </a:lnTo>
                  <a:lnTo>
                    <a:pt x="463296" y="30797"/>
                  </a:lnTo>
                  <a:lnTo>
                    <a:pt x="465455" y="32994"/>
                  </a:lnTo>
                  <a:lnTo>
                    <a:pt x="487045" y="32994"/>
                  </a:lnTo>
                  <a:lnTo>
                    <a:pt x="489204" y="30797"/>
                  </a:lnTo>
                  <a:lnTo>
                    <a:pt x="489204" y="2197"/>
                  </a:lnTo>
                  <a:close/>
                </a:path>
              </a:pathLst>
            </a:custGeom>
            <a:solidFill>
              <a:srgbClr val="468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54383" y="6380987"/>
              <a:ext cx="124968" cy="2133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11356" y="6435851"/>
              <a:ext cx="131064" cy="1584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69852" y="6435851"/>
              <a:ext cx="106679" cy="1584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149584" y="6380987"/>
              <a:ext cx="129539" cy="212090"/>
            </a:xfrm>
            <a:custGeom>
              <a:avLst/>
              <a:gdLst/>
              <a:ahLst/>
              <a:cxnLst/>
              <a:rect l="l" t="t" r="r" b="b"/>
              <a:pathLst>
                <a:path w="129540" h="212090">
                  <a:moveTo>
                    <a:pt x="129540" y="183146"/>
                  </a:moveTo>
                  <a:lnTo>
                    <a:pt x="118618" y="143433"/>
                  </a:lnTo>
                  <a:lnTo>
                    <a:pt x="85979" y="108127"/>
                  </a:lnTo>
                  <a:lnTo>
                    <a:pt x="53340" y="86055"/>
                  </a:lnTo>
                  <a:lnTo>
                    <a:pt x="49022" y="81648"/>
                  </a:lnTo>
                  <a:lnTo>
                    <a:pt x="44577" y="79438"/>
                  </a:lnTo>
                  <a:lnTo>
                    <a:pt x="33782" y="68402"/>
                  </a:lnTo>
                  <a:lnTo>
                    <a:pt x="33782" y="63995"/>
                  </a:lnTo>
                  <a:lnTo>
                    <a:pt x="31623" y="61785"/>
                  </a:lnTo>
                  <a:lnTo>
                    <a:pt x="31623" y="39712"/>
                  </a:lnTo>
                  <a:lnTo>
                    <a:pt x="33782" y="33096"/>
                  </a:lnTo>
                  <a:lnTo>
                    <a:pt x="72898" y="22059"/>
                  </a:lnTo>
                  <a:lnTo>
                    <a:pt x="96901" y="22059"/>
                  </a:lnTo>
                  <a:lnTo>
                    <a:pt x="105537" y="24269"/>
                  </a:lnTo>
                  <a:lnTo>
                    <a:pt x="112141" y="24269"/>
                  </a:lnTo>
                  <a:lnTo>
                    <a:pt x="120777" y="26479"/>
                  </a:lnTo>
                  <a:lnTo>
                    <a:pt x="125222" y="26479"/>
                  </a:lnTo>
                  <a:lnTo>
                    <a:pt x="125222" y="22059"/>
                  </a:lnTo>
                  <a:lnTo>
                    <a:pt x="125222" y="6616"/>
                  </a:lnTo>
                  <a:lnTo>
                    <a:pt x="123063" y="6616"/>
                  </a:lnTo>
                  <a:lnTo>
                    <a:pt x="120777" y="4406"/>
                  </a:lnTo>
                  <a:lnTo>
                    <a:pt x="114300" y="2209"/>
                  </a:lnTo>
                  <a:lnTo>
                    <a:pt x="105537" y="2209"/>
                  </a:lnTo>
                  <a:lnTo>
                    <a:pt x="96901" y="0"/>
                  </a:lnTo>
                  <a:lnTo>
                    <a:pt x="72898" y="0"/>
                  </a:lnTo>
                  <a:lnTo>
                    <a:pt x="31927" y="6515"/>
                  </a:lnTo>
                  <a:lnTo>
                    <a:pt x="8458" y="38341"/>
                  </a:lnTo>
                  <a:lnTo>
                    <a:pt x="7620" y="50749"/>
                  </a:lnTo>
                  <a:lnTo>
                    <a:pt x="8013" y="58648"/>
                  </a:lnTo>
                  <a:lnTo>
                    <a:pt x="33401" y="97129"/>
                  </a:lnTo>
                  <a:lnTo>
                    <a:pt x="42418" y="103708"/>
                  </a:lnTo>
                  <a:lnTo>
                    <a:pt x="68580" y="123571"/>
                  </a:lnTo>
                  <a:lnTo>
                    <a:pt x="77343" y="127977"/>
                  </a:lnTo>
                  <a:lnTo>
                    <a:pt x="83820" y="132397"/>
                  </a:lnTo>
                  <a:lnTo>
                    <a:pt x="88138" y="136804"/>
                  </a:lnTo>
                  <a:lnTo>
                    <a:pt x="92583" y="141224"/>
                  </a:lnTo>
                  <a:lnTo>
                    <a:pt x="96901" y="145630"/>
                  </a:lnTo>
                  <a:lnTo>
                    <a:pt x="99060" y="152260"/>
                  </a:lnTo>
                  <a:lnTo>
                    <a:pt x="103378" y="156667"/>
                  </a:lnTo>
                  <a:lnTo>
                    <a:pt x="103378" y="161086"/>
                  </a:lnTo>
                  <a:lnTo>
                    <a:pt x="105537" y="165493"/>
                  </a:lnTo>
                  <a:lnTo>
                    <a:pt x="107823" y="169913"/>
                  </a:lnTo>
                  <a:lnTo>
                    <a:pt x="107823" y="187464"/>
                  </a:lnTo>
                  <a:lnTo>
                    <a:pt x="0" y="187464"/>
                  </a:lnTo>
                  <a:lnTo>
                    <a:pt x="0" y="211836"/>
                  </a:lnTo>
                  <a:lnTo>
                    <a:pt x="14097" y="211836"/>
                  </a:lnTo>
                  <a:lnTo>
                    <a:pt x="120396" y="211836"/>
                  </a:lnTo>
                  <a:lnTo>
                    <a:pt x="125222" y="211836"/>
                  </a:lnTo>
                  <a:lnTo>
                    <a:pt x="129540" y="207416"/>
                  </a:lnTo>
                  <a:lnTo>
                    <a:pt x="129540" y="183146"/>
                  </a:lnTo>
                  <a:close/>
                </a:path>
              </a:pathLst>
            </a:custGeom>
            <a:solidFill>
              <a:srgbClr val="468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777430" y="1304818"/>
            <a:ext cx="6984428" cy="4105889"/>
            <a:chOff x="2747772" y="1816607"/>
            <a:chExt cx="6014085" cy="3594100"/>
          </a:xfrm>
          <a:noFill/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66873" y="2008631"/>
              <a:ext cx="1542983" cy="265175"/>
            </a:xfrm>
            <a:prstGeom prst="rect">
              <a:avLst/>
            </a:prstGeom>
            <a:grpFill/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60163" y="1816607"/>
              <a:ext cx="1534667" cy="749808"/>
            </a:xfrm>
            <a:prstGeom prst="rect">
              <a:avLst/>
            </a:prstGeom>
            <a:grpFill/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22976" y="1816607"/>
              <a:ext cx="1985772" cy="749808"/>
            </a:xfrm>
            <a:prstGeom prst="rect">
              <a:avLst/>
            </a:prstGeom>
            <a:grpFill/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7772" y="2238755"/>
              <a:ext cx="536448" cy="702563"/>
            </a:xfrm>
            <a:prstGeom prst="rect">
              <a:avLst/>
            </a:prstGeom>
            <a:grpFill/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90672" y="2223515"/>
              <a:ext cx="662939" cy="749808"/>
            </a:xfrm>
            <a:prstGeom prst="rect">
              <a:avLst/>
            </a:prstGeom>
            <a:grpFill/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08604" y="2223515"/>
              <a:ext cx="1037844" cy="749808"/>
            </a:xfrm>
            <a:prstGeom prst="rect">
              <a:avLst/>
            </a:prstGeom>
            <a:grpFill/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79163" y="2223515"/>
              <a:ext cx="553212" cy="749808"/>
            </a:xfrm>
            <a:prstGeom prst="rect">
              <a:avLst/>
            </a:prstGeom>
            <a:grpFill/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87368" y="2223515"/>
              <a:ext cx="1391412" cy="749808"/>
            </a:xfrm>
            <a:prstGeom prst="rect">
              <a:avLst/>
            </a:prstGeom>
            <a:grpFill/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7772" y="2644139"/>
              <a:ext cx="536448" cy="702563"/>
            </a:xfrm>
            <a:prstGeom prst="rect">
              <a:avLst/>
            </a:prstGeom>
            <a:grpFill/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90672" y="2628899"/>
              <a:ext cx="1802892" cy="749808"/>
            </a:xfrm>
            <a:prstGeom prst="rect">
              <a:avLst/>
            </a:prstGeom>
            <a:grpFill/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7772" y="3051047"/>
              <a:ext cx="536448" cy="702563"/>
            </a:xfrm>
            <a:prstGeom prst="rect">
              <a:avLst/>
            </a:prstGeom>
            <a:grpFill/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90672" y="3035807"/>
              <a:ext cx="2057400" cy="749807"/>
            </a:xfrm>
            <a:prstGeom prst="rect">
              <a:avLst/>
            </a:prstGeom>
            <a:grpFill/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7772" y="3456431"/>
              <a:ext cx="536448" cy="702564"/>
            </a:xfrm>
            <a:prstGeom prst="rect">
              <a:avLst/>
            </a:prstGeom>
            <a:grpFill/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90672" y="3441191"/>
              <a:ext cx="5670804" cy="749808"/>
            </a:xfrm>
            <a:prstGeom prst="rect">
              <a:avLst/>
            </a:prstGeom>
            <a:grpFill/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7772" y="3863339"/>
              <a:ext cx="536448" cy="702563"/>
            </a:xfrm>
            <a:prstGeom prst="rect">
              <a:avLst/>
            </a:prstGeom>
            <a:grpFill/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090672" y="3848100"/>
              <a:ext cx="4611624" cy="749807"/>
            </a:xfrm>
            <a:prstGeom prst="rect">
              <a:avLst/>
            </a:prstGeom>
            <a:grpFill/>
          </p:spPr>
        </p:pic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7772" y="4268723"/>
              <a:ext cx="536448" cy="702563"/>
            </a:xfrm>
            <a:prstGeom prst="rect">
              <a:avLst/>
            </a:prstGeom>
            <a:grpFill/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90672" y="4253483"/>
              <a:ext cx="4792980" cy="749807"/>
            </a:xfrm>
            <a:prstGeom prst="rect">
              <a:avLst/>
            </a:prstGeom>
            <a:grpFill/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7772" y="4675631"/>
              <a:ext cx="536448" cy="702564"/>
            </a:xfrm>
            <a:prstGeom prst="rect">
              <a:avLst/>
            </a:prstGeom>
            <a:grpFill/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090672" y="4660391"/>
              <a:ext cx="4829556" cy="749807"/>
            </a:xfrm>
            <a:prstGeom prst="rect">
              <a:avLst/>
            </a:prstGeom>
            <a:grpFill/>
          </p:spPr>
        </p:pic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586841" y="457326"/>
            <a:ext cx="53270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58290" algn="l"/>
                <a:tab pos="3237865" algn="l"/>
              </a:tabLst>
            </a:pPr>
            <a:r>
              <a:rPr sz="3200" dirty="0">
                <a:solidFill>
                  <a:srgbClr val="000000"/>
                </a:solidFill>
              </a:rPr>
              <a:t>URAIAN	</a:t>
            </a:r>
            <a:r>
              <a:rPr sz="3200" spc="-85" dirty="0">
                <a:solidFill>
                  <a:srgbClr val="000000"/>
                </a:solidFill>
              </a:rPr>
              <a:t>JABATAN	</a:t>
            </a:r>
            <a:r>
              <a:rPr sz="3200" dirty="0">
                <a:solidFill>
                  <a:srgbClr val="000000"/>
                </a:solidFill>
              </a:rPr>
              <a:t>:</a:t>
            </a:r>
            <a:r>
              <a:rPr sz="3200" spc="-40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Identifikasi</a:t>
            </a:r>
            <a:endParaRPr sz="32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19941" y="6464300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53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942844" y="2781206"/>
            <a:ext cx="7373620" cy="3876040"/>
            <a:chOff x="2942844" y="2781206"/>
            <a:chExt cx="7373620" cy="38760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22464" y="2851318"/>
              <a:ext cx="1475324" cy="6996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87471" y="2781206"/>
              <a:ext cx="2014809" cy="41776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3796" y="3166872"/>
              <a:ext cx="2042159" cy="167182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60136" y="2968752"/>
              <a:ext cx="2674620" cy="1625600"/>
            </a:xfrm>
            <a:custGeom>
              <a:avLst/>
              <a:gdLst/>
              <a:ahLst/>
              <a:cxnLst/>
              <a:rect l="l" t="t" r="r" b="b"/>
              <a:pathLst>
                <a:path w="2674620" h="1625600">
                  <a:moveTo>
                    <a:pt x="2674239" y="1216152"/>
                  </a:moveTo>
                  <a:lnTo>
                    <a:pt x="2398775" y="1216152"/>
                  </a:lnTo>
                  <a:lnTo>
                    <a:pt x="2398775" y="399288"/>
                  </a:lnTo>
                  <a:lnTo>
                    <a:pt x="2658871" y="399288"/>
                  </a:lnTo>
                </a:path>
                <a:path w="2674620" h="1625600">
                  <a:moveTo>
                    <a:pt x="0" y="531876"/>
                  </a:moveTo>
                  <a:lnTo>
                    <a:pt x="0" y="807212"/>
                  </a:lnTo>
                  <a:lnTo>
                    <a:pt x="2659253" y="807212"/>
                  </a:lnTo>
                </a:path>
                <a:path w="2674620" h="1625600">
                  <a:moveTo>
                    <a:pt x="2674239" y="0"/>
                  </a:moveTo>
                  <a:lnTo>
                    <a:pt x="2398775" y="0"/>
                  </a:lnTo>
                  <a:lnTo>
                    <a:pt x="2398775" y="1625600"/>
                  </a:lnTo>
                  <a:lnTo>
                    <a:pt x="2658871" y="1625600"/>
                  </a:lnTo>
                </a:path>
              </a:pathLst>
            </a:custGeom>
            <a:ln w="19048">
              <a:solidFill>
                <a:srgbClr val="E26C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22464" y="4032418"/>
              <a:ext cx="1475324" cy="6996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60898" y="3501390"/>
              <a:ext cx="0" cy="1722120"/>
            </a:xfrm>
            <a:custGeom>
              <a:avLst/>
              <a:gdLst/>
              <a:ahLst/>
              <a:cxnLst/>
              <a:rect l="l" t="t" r="r" b="b"/>
              <a:pathLst>
                <a:path h="1722120">
                  <a:moveTo>
                    <a:pt x="0" y="0"/>
                  </a:moveTo>
                  <a:lnTo>
                    <a:pt x="0" y="540639"/>
                  </a:lnTo>
                </a:path>
                <a:path h="1722120">
                  <a:moveTo>
                    <a:pt x="0" y="1181100"/>
                  </a:moveTo>
                  <a:lnTo>
                    <a:pt x="0" y="1721739"/>
                  </a:lnTo>
                </a:path>
              </a:pathLst>
            </a:custGeom>
            <a:ln w="19050">
              <a:solidFill>
                <a:srgbClr val="E26C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08804" y="5199888"/>
              <a:ext cx="1498091" cy="72694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074664" y="5516880"/>
              <a:ext cx="273050" cy="320040"/>
            </a:xfrm>
            <a:custGeom>
              <a:avLst/>
              <a:gdLst/>
              <a:ahLst/>
              <a:cxnLst/>
              <a:rect l="l" t="t" r="r" b="b"/>
              <a:pathLst>
                <a:path w="273050" h="320039">
                  <a:moveTo>
                    <a:pt x="227075" y="0"/>
                  </a:moveTo>
                  <a:lnTo>
                    <a:pt x="45465" y="0"/>
                  </a:lnTo>
                  <a:lnTo>
                    <a:pt x="27686" y="3556"/>
                  </a:lnTo>
                  <a:lnTo>
                    <a:pt x="13335" y="13335"/>
                  </a:lnTo>
                  <a:lnTo>
                    <a:pt x="3556" y="27813"/>
                  </a:lnTo>
                  <a:lnTo>
                    <a:pt x="0" y="45466"/>
                  </a:lnTo>
                  <a:lnTo>
                    <a:pt x="0" y="274574"/>
                  </a:lnTo>
                  <a:lnTo>
                    <a:pt x="3556" y="292265"/>
                  </a:lnTo>
                  <a:lnTo>
                    <a:pt x="13335" y="306717"/>
                  </a:lnTo>
                  <a:lnTo>
                    <a:pt x="27686" y="316471"/>
                  </a:lnTo>
                  <a:lnTo>
                    <a:pt x="45465" y="320040"/>
                  </a:lnTo>
                  <a:lnTo>
                    <a:pt x="227075" y="320040"/>
                  </a:lnTo>
                  <a:lnTo>
                    <a:pt x="244856" y="316471"/>
                  </a:lnTo>
                  <a:lnTo>
                    <a:pt x="259207" y="306717"/>
                  </a:lnTo>
                  <a:lnTo>
                    <a:pt x="268986" y="292265"/>
                  </a:lnTo>
                  <a:lnTo>
                    <a:pt x="272541" y="274574"/>
                  </a:lnTo>
                  <a:lnTo>
                    <a:pt x="272541" y="45466"/>
                  </a:lnTo>
                  <a:lnTo>
                    <a:pt x="268986" y="27813"/>
                  </a:lnTo>
                  <a:lnTo>
                    <a:pt x="259207" y="13335"/>
                  </a:lnTo>
                  <a:lnTo>
                    <a:pt x="244856" y="3556"/>
                  </a:lnTo>
                  <a:lnTo>
                    <a:pt x="227075" y="0"/>
                  </a:lnTo>
                  <a:close/>
                </a:path>
              </a:pathLst>
            </a:custGeom>
            <a:solidFill>
              <a:srgbClr val="5C9B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074664" y="5516880"/>
              <a:ext cx="273050" cy="320040"/>
            </a:xfrm>
            <a:custGeom>
              <a:avLst/>
              <a:gdLst/>
              <a:ahLst/>
              <a:cxnLst/>
              <a:rect l="l" t="t" r="r" b="b"/>
              <a:pathLst>
                <a:path w="273050" h="320039">
                  <a:moveTo>
                    <a:pt x="0" y="45466"/>
                  </a:moveTo>
                  <a:lnTo>
                    <a:pt x="3556" y="27813"/>
                  </a:lnTo>
                  <a:lnTo>
                    <a:pt x="13335" y="13335"/>
                  </a:lnTo>
                  <a:lnTo>
                    <a:pt x="27686" y="3556"/>
                  </a:lnTo>
                  <a:lnTo>
                    <a:pt x="45465" y="0"/>
                  </a:lnTo>
                  <a:lnTo>
                    <a:pt x="227075" y="0"/>
                  </a:lnTo>
                  <a:lnTo>
                    <a:pt x="244856" y="3556"/>
                  </a:lnTo>
                  <a:lnTo>
                    <a:pt x="259207" y="13335"/>
                  </a:lnTo>
                  <a:lnTo>
                    <a:pt x="268986" y="27813"/>
                  </a:lnTo>
                  <a:lnTo>
                    <a:pt x="272541" y="45466"/>
                  </a:lnTo>
                  <a:lnTo>
                    <a:pt x="272541" y="274574"/>
                  </a:lnTo>
                  <a:lnTo>
                    <a:pt x="268986" y="292265"/>
                  </a:lnTo>
                  <a:lnTo>
                    <a:pt x="259207" y="306717"/>
                  </a:lnTo>
                  <a:lnTo>
                    <a:pt x="244856" y="316471"/>
                  </a:lnTo>
                  <a:lnTo>
                    <a:pt x="227075" y="320040"/>
                  </a:lnTo>
                  <a:lnTo>
                    <a:pt x="45465" y="320040"/>
                  </a:lnTo>
                  <a:lnTo>
                    <a:pt x="27686" y="316471"/>
                  </a:lnTo>
                  <a:lnTo>
                    <a:pt x="13335" y="306717"/>
                  </a:lnTo>
                  <a:lnTo>
                    <a:pt x="3556" y="292265"/>
                  </a:lnTo>
                  <a:lnTo>
                    <a:pt x="0" y="274574"/>
                  </a:lnTo>
                  <a:lnTo>
                    <a:pt x="0" y="45466"/>
                  </a:lnTo>
                  <a:close/>
                </a:path>
              </a:pathLst>
            </a:custGeom>
            <a:ln w="9525">
              <a:solidFill>
                <a:srgbClr val="2424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91300" y="5199888"/>
              <a:ext cx="1498092" cy="72694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758684" y="5516880"/>
              <a:ext cx="271145" cy="320040"/>
            </a:xfrm>
            <a:custGeom>
              <a:avLst/>
              <a:gdLst/>
              <a:ahLst/>
              <a:cxnLst/>
              <a:rect l="l" t="t" r="r" b="b"/>
              <a:pathLst>
                <a:path w="271145" h="320039">
                  <a:moveTo>
                    <a:pt x="225679" y="0"/>
                  </a:moveTo>
                  <a:lnTo>
                    <a:pt x="45085" y="0"/>
                  </a:lnTo>
                  <a:lnTo>
                    <a:pt x="27559" y="3556"/>
                  </a:lnTo>
                  <a:lnTo>
                    <a:pt x="13208" y="13208"/>
                  </a:lnTo>
                  <a:lnTo>
                    <a:pt x="3556" y="27559"/>
                  </a:lnTo>
                  <a:lnTo>
                    <a:pt x="0" y="45212"/>
                  </a:lnTo>
                  <a:lnTo>
                    <a:pt x="0" y="274828"/>
                  </a:lnTo>
                  <a:lnTo>
                    <a:pt x="3556" y="292430"/>
                  </a:lnTo>
                  <a:lnTo>
                    <a:pt x="13208" y="306793"/>
                  </a:lnTo>
                  <a:lnTo>
                    <a:pt x="27559" y="316484"/>
                  </a:lnTo>
                  <a:lnTo>
                    <a:pt x="45085" y="320040"/>
                  </a:lnTo>
                  <a:lnTo>
                    <a:pt x="225679" y="320040"/>
                  </a:lnTo>
                  <a:lnTo>
                    <a:pt x="243205" y="316484"/>
                  </a:lnTo>
                  <a:lnTo>
                    <a:pt x="257556" y="306793"/>
                  </a:lnTo>
                  <a:lnTo>
                    <a:pt x="267208" y="292430"/>
                  </a:lnTo>
                  <a:lnTo>
                    <a:pt x="270764" y="274828"/>
                  </a:lnTo>
                  <a:lnTo>
                    <a:pt x="270764" y="45212"/>
                  </a:lnTo>
                  <a:lnTo>
                    <a:pt x="267208" y="27559"/>
                  </a:lnTo>
                  <a:lnTo>
                    <a:pt x="257556" y="13208"/>
                  </a:lnTo>
                  <a:lnTo>
                    <a:pt x="243205" y="3556"/>
                  </a:lnTo>
                  <a:lnTo>
                    <a:pt x="225679" y="0"/>
                  </a:lnTo>
                  <a:close/>
                </a:path>
              </a:pathLst>
            </a:custGeom>
            <a:solidFill>
              <a:srgbClr val="5C9B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758684" y="5516880"/>
              <a:ext cx="271145" cy="320040"/>
            </a:xfrm>
            <a:custGeom>
              <a:avLst/>
              <a:gdLst/>
              <a:ahLst/>
              <a:cxnLst/>
              <a:rect l="l" t="t" r="r" b="b"/>
              <a:pathLst>
                <a:path w="271145" h="320039">
                  <a:moveTo>
                    <a:pt x="0" y="45212"/>
                  </a:moveTo>
                  <a:lnTo>
                    <a:pt x="3556" y="27559"/>
                  </a:lnTo>
                  <a:lnTo>
                    <a:pt x="13208" y="13208"/>
                  </a:lnTo>
                  <a:lnTo>
                    <a:pt x="27559" y="3556"/>
                  </a:lnTo>
                  <a:lnTo>
                    <a:pt x="45085" y="0"/>
                  </a:lnTo>
                  <a:lnTo>
                    <a:pt x="225679" y="0"/>
                  </a:lnTo>
                  <a:lnTo>
                    <a:pt x="243205" y="3556"/>
                  </a:lnTo>
                  <a:lnTo>
                    <a:pt x="257556" y="13208"/>
                  </a:lnTo>
                  <a:lnTo>
                    <a:pt x="267208" y="27559"/>
                  </a:lnTo>
                  <a:lnTo>
                    <a:pt x="270764" y="45212"/>
                  </a:lnTo>
                  <a:lnTo>
                    <a:pt x="270764" y="274828"/>
                  </a:lnTo>
                  <a:lnTo>
                    <a:pt x="267208" y="292430"/>
                  </a:lnTo>
                  <a:lnTo>
                    <a:pt x="257556" y="306793"/>
                  </a:lnTo>
                  <a:lnTo>
                    <a:pt x="243205" y="316484"/>
                  </a:lnTo>
                  <a:lnTo>
                    <a:pt x="225679" y="320040"/>
                  </a:lnTo>
                  <a:lnTo>
                    <a:pt x="45085" y="320040"/>
                  </a:lnTo>
                  <a:lnTo>
                    <a:pt x="27559" y="316484"/>
                  </a:lnTo>
                  <a:lnTo>
                    <a:pt x="13208" y="306793"/>
                  </a:lnTo>
                  <a:lnTo>
                    <a:pt x="3556" y="292430"/>
                  </a:lnTo>
                  <a:lnTo>
                    <a:pt x="0" y="274828"/>
                  </a:lnTo>
                  <a:lnTo>
                    <a:pt x="0" y="45212"/>
                  </a:lnTo>
                  <a:close/>
                </a:path>
              </a:pathLst>
            </a:custGeom>
            <a:ln w="9523">
              <a:solidFill>
                <a:srgbClr val="2424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26308" y="5199888"/>
              <a:ext cx="1498092" cy="72694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392168" y="5516880"/>
              <a:ext cx="271145" cy="320040"/>
            </a:xfrm>
            <a:custGeom>
              <a:avLst/>
              <a:gdLst/>
              <a:ahLst/>
              <a:cxnLst/>
              <a:rect l="l" t="t" r="r" b="b"/>
              <a:pathLst>
                <a:path w="271145" h="320039">
                  <a:moveTo>
                    <a:pt x="225679" y="0"/>
                  </a:moveTo>
                  <a:lnTo>
                    <a:pt x="45085" y="0"/>
                  </a:lnTo>
                  <a:lnTo>
                    <a:pt x="27559" y="3556"/>
                  </a:lnTo>
                  <a:lnTo>
                    <a:pt x="13208" y="13208"/>
                  </a:lnTo>
                  <a:lnTo>
                    <a:pt x="3556" y="27559"/>
                  </a:lnTo>
                  <a:lnTo>
                    <a:pt x="0" y="45212"/>
                  </a:lnTo>
                  <a:lnTo>
                    <a:pt x="0" y="274828"/>
                  </a:lnTo>
                  <a:lnTo>
                    <a:pt x="3556" y="292430"/>
                  </a:lnTo>
                  <a:lnTo>
                    <a:pt x="13208" y="306793"/>
                  </a:lnTo>
                  <a:lnTo>
                    <a:pt x="27559" y="316484"/>
                  </a:lnTo>
                  <a:lnTo>
                    <a:pt x="45085" y="320040"/>
                  </a:lnTo>
                  <a:lnTo>
                    <a:pt x="225679" y="320040"/>
                  </a:lnTo>
                  <a:lnTo>
                    <a:pt x="243205" y="316484"/>
                  </a:lnTo>
                  <a:lnTo>
                    <a:pt x="257556" y="306793"/>
                  </a:lnTo>
                  <a:lnTo>
                    <a:pt x="267208" y="292430"/>
                  </a:lnTo>
                  <a:lnTo>
                    <a:pt x="270764" y="274828"/>
                  </a:lnTo>
                  <a:lnTo>
                    <a:pt x="270764" y="45212"/>
                  </a:lnTo>
                  <a:lnTo>
                    <a:pt x="267208" y="27559"/>
                  </a:lnTo>
                  <a:lnTo>
                    <a:pt x="257556" y="13208"/>
                  </a:lnTo>
                  <a:lnTo>
                    <a:pt x="243205" y="3556"/>
                  </a:lnTo>
                  <a:lnTo>
                    <a:pt x="225679" y="0"/>
                  </a:lnTo>
                  <a:close/>
                </a:path>
              </a:pathLst>
            </a:custGeom>
            <a:solidFill>
              <a:srgbClr val="5C9B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92168" y="5516880"/>
              <a:ext cx="271145" cy="320040"/>
            </a:xfrm>
            <a:custGeom>
              <a:avLst/>
              <a:gdLst/>
              <a:ahLst/>
              <a:cxnLst/>
              <a:rect l="l" t="t" r="r" b="b"/>
              <a:pathLst>
                <a:path w="271145" h="320039">
                  <a:moveTo>
                    <a:pt x="0" y="45212"/>
                  </a:moveTo>
                  <a:lnTo>
                    <a:pt x="3556" y="27559"/>
                  </a:lnTo>
                  <a:lnTo>
                    <a:pt x="13208" y="13208"/>
                  </a:lnTo>
                  <a:lnTo>
                    <a:pt x="27559" y="3556"/>
                  </a:lnTo>
                  <a:lnTo>
                    <a:pt x="45085" y="0"/>
                  </a:lnTo>
                  <a:lnTo>
                    <a:pt x="225679" y="0"/>
                  </a:lnTo>
                  <a:lnTo>
                    <a:pt x="243205" y="3556"/>
                  </a:lnTo>
                  <a:lnTo>
                    <a:pt x="257556" y="13208"/>
                  </a:lnTo>
                  <a:lnTo>
                    <a:pt x="267208" y="27559"/>
                  </a:lnTo>
                  <a:lnTo>
                    <a:pt x="270764" y="45212"/>
                  </a:lnTo>
                  <a:lnTo>
                    <a:pt x="270764" y="274828"/>
                  </a:lnTo>
                  <a:lnTo>
                    <a:pt x="267208" y="292430"/>
                  </a:lnTo>
                  <a:lnTo>
                    <a:pt x="257556" y="306793"/>
                  </a:lnTo>
                  <a:lnTo>
                    <a:pt x="243205" y="316484"/>
                  </a:lnTo>
                  <a:lnTo>
                    <a:pt x="225679" y="320040"/>
                  </a:lnTo>
                  <a:lnTo>
                    <a:pt x="45085" y="320040"/>
                  </a:lnTo>
                  <a:lnTo>
                    <a:pt x="27559" y="316484"/>
                  </a:lnTo>
                  <a:lnTo>
                    <a:pt x="13208" y="306793"/>
                  </a:lnTo>
                  <a:lnTo>
                    <a:pt x="3556" y="292430"/>
                  </a:lnTo>
                  <a:lnTo>
                    <a:pt x="0" y="274828"/>
                  </a:lnTo>
                  <a:lnTo>
                    <a:pt x="0" y="45212"/>
                  </a:lnTo>
                  <a:close/>
                </a:path>
              </a:pathLst>
            </a:custGeom>
            <a:ln w="9523">
              <a:solidFill>
                <a:srgbClr val="2424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86022" y="4973574"/>
              <a:ext cx="3364865" cy="259079"/>
            </a:xfrm>
            <a:custGeom>
              <a:avLst/>
              <a:gdLst/>
              <a:ahLst/>
              <a:cxnLst/>
              <a:rect l="l" t="t" r="r" b="b"/>
              <a:pathLst>
                <a:path w="3364865" h="259079">
                  <a:moveTo>
                    <a:pt x="0" y="258699"/>
                  </a:moveTo>
                  <a:lnTo>
                    <a:pt x="0" y="0"/>
                  </a:lnTo>
                  <a:lnTo>
                    <a:pt x="3364483" y="0"/>
                  </a:lnTo>
                  <a:lnTo>
                    <a:pt x="3364483" y="240537"/>
                  </a:lnTo>
                </a:path>
              </a:pathLst>
            </a:custGeom>
            <a:ln w="19050">
              <a:solidFill>
                <a:srgbClr val="E26C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32655" y="3087314"/>
              <a:ext cx="236931" cy="22472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32655" y="4266993"/>
              <a:ext cx="236931" cy="22601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42844" y="5430012"/>
              <a:ext cx="266700" cy="2667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21124" y="5903976"/>
              <a:ext cx="237744" cy="30022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91427" y="5903976"/>
              <a:ext cx="237744" cy="30022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73923" y="5903976"/>
              <a:ext cx="239268" cy="30022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96939" y="6128004"/>
              <a:ext cx="387096" cy="528828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3001136" y="3062097"/>
            <a:ext cx="145034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Jab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50" spc="-2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an</a:t>
            </a:r>
            <a:r>
              <a:rPr sz="185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50" spc="-2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asan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816100" y="4148454"/>
            <a:ext cx="275399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Uraian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644765" y="1470406"/>
            <a:ext cx="3267075" cy="87756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2540" algn="ctr">
              <a:lnSpc>
                <a:spcPct val="101099"/>
              </a:lnSpc>
              <a:spcBef>
                <a:spcPts val="70"/>
              </a:spcBef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Jabatan-jabatan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setingkat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18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5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5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Uraian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(punya</a:t>
            </a:r>
            <a:r>
              <a:rPr sz="185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atasan yang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sama)</a:t>
            </a:r>
            <a:endParaRPr sz="1850">
              <a:latin typeface="Calibri"/>
              <a:cs typeface="Calibri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196634" y="2380078"/>
            <a:ext cx="194959" cy="266131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1036421" y="5249621"/>
            <a:ext cx="7394575" cy="113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5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Bawahan</a:t>
            </a:r>
            <a:endParaRPr sz="18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Calibri"/>
              <a:cs typeface="Calibri"/>
            </a:endParaRPr>
          </a:p>
          <a:p>
            <a:pPr marL="2299970">
              <a:lnSpc>
                <a:spcPct val="100000"/>
              </a:lnSpc>
            </a:pP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Jumlah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 posisi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masing-masing</a:t>
            </a:r>
            <a:r>
              <a:rPr sz="185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Bawahan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586841" y="457326"/>
            <a:ext cx="66859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58290" algn="l"/>
                <a:tab pos="3237865" algn="l"/>
              </a:tabLst>
            </a:pPr>
            <a:r>
              <a:rPr sz="3200" dirty="0">
                <a:solidFill>
                  <a:srgbClr val="000000"/>
                </a:solidFill>
              </a:rPr>
              <a:t>URAIAN	</a:t>
            </a:r>
            <a:r>
              <a:rPr sz="3200" spc="-85" dirty="0">
                <a:solidFill>
                  <a:srgbClr val="000000"/>
                </a:solidFill>
              </a:rPr>
              <a:t>JABATAN	</a:t>
            </a:r>
            <a:r>
              <a:rPr sz="3200" dirty="0">
                <a:solidFill>
                  <a:srgbClr val="000000"/>
                </a:solidFill>
              </a:rPr>
              <a:t>:</a:t>
            </a:r>
            <a:r>
              <a:rPr sz="3200" spc="-20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Struktur</a:t>
            </a:r>
            <a:r>
              <a:rPr sz="3200" spc="-45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Organisasi</a:t>
            </a:r>
            <a:endParaRPr sz="32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4812" y="1233056"/>
            <a:ext cx="10331843" cy="4218847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55600" marR="5080" indent="-342900">
              <a:lnSpc>
                <a:spcPct val="101000"/>
              </a:lnSpc>
              <a:spcBef>
                <a:spcPts val="70"/>
              </a:spcBef>
              <a:buClr>
                <a:srgbClr val="001F5F"/>
              </a:buClr>
              <a:buFont typeface="Courier New"/>
              <a:buChar char="o"/>
              <a:tabLst>
                <a:tab pos="355600" algn="l"/>
              </a:tabLst>
            </a:pPr>
            <a:r>
              <a:rPr sz="2650" b="1" spc="-5" dirty="0">
                <a:solidFill>
                  <a:srgbClr val="001F5F"/>
                </a:solidFill>
                <a:latin typeface="Calibri"/>
                <a:cs typeface="Calibri"/>
              </a:rPr>
              <a:t>Dimensi</a:t>
            </a:r>
            <a:r>
              <a:rPr sz="265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r>
              <a:rPr sz="265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satuan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kuantitatif</a:t>
            </a:r>
            <a:r>
              <a:rPr sz="265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“berarti”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dimana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suatu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jabatan </a:t>
            </a:r>
            <a:r>
              <a:rPr sz="2650" spc="-5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mempunyai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pengaruh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langsung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atau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tidak langsung.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Satuan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itu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dapat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menjelaskan </a:t>
            </a:r>
            <a:r>
              <a:rPr sz="2650" spc="-50" dirty="0">
                <a:solidFill>
                  <a:srgbClr val="001F5F"/>
                </a:solidFill>
                <a:latin typeface="Calibri"/>
                <a:cs typeface="Calibri"/>
              </a:rPr>
              <a:t>”seberapa </a:t>
            </a:r>
            <a:r>
              <a:rPr sz="2650" spc="35" dirty="0">
                <a:solidFill>
                  <a:srgbClr val="001F5F"/>
                </a:solidFill>
                <a:latin typeface="Calibri"/>
                <a:cs typeface="Calibri"/>
              </a:rPr>
              <a:t>besar”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suatu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jabatan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di perusahaan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itu 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dibandingkan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265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sama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diperusahaan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lain.</a:t>
            </a:r>
            <a:endParaRPr sz="265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Courier New"/>
              <a:buChar char="o"/>
              <a:tabLst>
                <a:tab pos="355600" algn="l"/>
              </a:tabLst>
            </a:pP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Macam</a:t>
            </a:r>
            <a:r>
              <a:rPr sz="265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dimensi:</a:t>
            </a:r>
            <a:endParaRPr sz="2650" dirty="0">
              <a:latin typeface="Calibri"/>
              <a:cs typeface="Calibri"/>
            </a:endParaRPr>
          </a:p>
          <a:p>
            <a:pPr marL="945515" lvl="1" indent="-458470">
              <a:lnSpc>
                <a:spcPct val="100000"/>
              </a:lnSpc>
              <a:buFont typeface="Wingdings"/>
              <a:buChar char=""/>
              <a:tabLst>
                <a:tab pos="945515" algn="l"/>
                <a:tab pos="946150" algn="l"/>
              </a:tabLst>
            </a:pP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Dimensi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(anggaran,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 target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penjualan, nilai</a:t>
            </a:r>
            <a:r>
              <a:rPr sz="265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proyek)</a:t>
            </a:r>
            <a:endParaRPr sz="2650" dirty="0">
              <a:latin typeface="Calibri"/>
              <a:cs typeface="Calibri"/>
            </a:endParaRPr>
          </a:p>
          <a:p>
            <a:pPr marL="945515" lvl="1" indent="-458470">
              <a:lnSpc>
                <a:spcPct val="100000"/>
              </a:lnSpc>
              <a:buFont typeface="Wingdings"/>
              <a:buChar char=""/>
              <a:tabLst>
                <a:tab pos="945515" algn="l"/>
                <a:tab pos="946150" algn="l"/>
              </a:tabLst>
            </a:pP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Dimensi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sumber</a:t>
            </a:r>
            <a:r>
              <a:rPr sz="265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daya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manusia</a:t>
            </a:r>
            <a:endParaRPr sz="2650" dirty="0">
              <a:latin typeface="Calibri"/>
              <a:cs typeface="Calibri"/>
            </a:endParaRPr>
          </a:p>
          <a:p>
            <a:pPr marL="945515" lvl="1" indent="-458470">
              <a:lnSpc>
                <a:spcPct val="100000"/>
              </a:lnSpc>
              <a:buFont typeface="Wingdings"/>
              <a:buChar char=""/>
              <a:tabLst>
                <a:tab pos="945515" algn="l"/>
                <a:tab pos="946150" algn="l"/>
              </a:tabLst>
            </a:pP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Dimensi</a:t>
            </a:r>
            <a:r>
              <a:rPr sz="265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lain</a:t>
            </a:r>
            <a:r>
              <a:rPr sz="26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khas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masing-masing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jabatan,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misal:</a:t>
            </a:r>
            <a:endParaRPr sz="2650" dirty="0">
              <a:latin typeface="Calibri"/>
              <a:cs typeface="Calibri"/>
            </a:endParaRPr>
          </a:p>
          <a:p>
            <a:pPr marL="1201420" lvl="2" indent="-238760">
              <a:lnSpc>
                <a:spcPct val="100000"/>
              </a:lnSpc>
              <a:buFont typeface="Arial MT"/>
              <a:buChar char="•"/>
              <a:tabLst>
                <a:tab pos="1202055" algn="l"/>
              </a:tabLst>
            </a:pP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Jumlah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item</a:t>
            </a:r>
            <a:r>
              <a:rPr sz="265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barang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bagi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26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Supervisor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Gudang</a:t>
            </a:r>
            <a:endParaRPr sz="2650" dirty="0">
              <a:latin typeface="Calibri"/>
              <a:cs typeface="Calibri"/>
            </a:endParaRPr>
          </a:p>
          <a:p>
            <a:pPr marL="1201420" lvl="2" indent="-238760">
              <a:lnSpc>
                <a:spcPct val="100000"/>
              </a:lnSpc>
              <a:buFont typeface="Arial MT"/>
              <a:buChar char="•"/>
              <a:tabLst>
                <a:tab pos="1202055" algn="l"/>
              </a:tabLst>
            </a:pP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Jumlah</a:t>
            </a:r>
            <a:r>
              <a:rPr sz="26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supplier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bagi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Staf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Pembelian</a:t>
            </a:r>
            <a:endParaRPr sz="265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6841" y="457326"/>
            <a:ext cx="49415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58290" algn="l"/>
                <a:tab pos="3237865" algn="l"/>
              </a:tabLst>
            </a:pPr>
            <a:r>
              <a:rPr sz="3200" dirty="0">
                <a:solidFill>
                  <a:srgbClr val="000000"/>
                </a:solidFill>
              </a:rPr>
              <a:t>URAIAN	</a:t>
            </a:r>
            <a:r>
              <a:rPr sz="3200" spc="-85" dirty="0">
                <a:solidFill>
                  <a:srgbClr val="000000"/>
                </a:solidFill>
              </a:rPr>
              <a:t>JABATAN	</a:t>
            </a:r>
            <a:r>
              <a:rPr sz="3200" dirty="0">
                <a:solidFill>
                  <a:srgbClr val="000000"/>
                </a:solidFill>
              </a:rPr>
              <a:t>:</a:t>
            </a:r>
            <a:r>
              <a:rPr sz="3200" spc="-80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DIMENSI</a:t>
            </a:r>
            <a:endParaRPr sz="320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6841" y="457326"/>
            <a:ext cx="48196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58290" algn="l"/>
                <a:tab pos="3237865" algn="l"/>
              </a:tabLst>
            </a:pPr>
            <a:r>
              <a:rPr sz="3200" dirty="0">
                <a:solidFill>
                  <a:srgbClr val="000000"/>
                </a:solidFill>
              </a:rPr>
              <a:t>URAIAN	</a:t>
            </a:r>
            <a:r>
              <a:rPr sz="3200" spc="-85" dirty="0">
                <a:solidFill>
                  <a:srgbClr val="000000"/>
                </a:solidFill>
              </a:rPr>
              <a:t>JABATAN	</a:t>
            </a:r>
            <a:r>
              <a:rPr sz="3200" dirty="0">
                <a:solidFill>
                  <a:srgbClr val="000000"/>
                </a:solidFill>
              </a:rPr>
              <a:t>:</a:t>
            </a:r>
            <a:r>
              <a:rPr sz="3200" spc="-95" dirty="0">
                <a:solidFill>
                  <a:srgbClr val="000000"/>
                </a:solidFill>
              </a:rPr>
              <a:t> </a:t>
            </a:r>
            <a:r>
              <a:rPr sz="3200" spc="-25" dirty="0">
                <a:solidFill>
                  <a:srgbClr val="000000"/>
                </a:solidFill>
              </a:rPr>
              <a:t>TUJUAN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1435988" y="3784727"/>
            <a:ext cx="3374390" cy="32384"/>
          </a:xfrm>
          <a:custGeom>
            <a:avLst/>
            <a:gdLst/>
            <a:ahLst/>
            <a:cxnLst/>
            <a:rect l="l" t="t" r="r" b="b"/>
            <a:pathLst>
              <a:path w="3374390" h="32385">
                <a:moveTo>
                  <a:pt x="3374136" y="0"/>
                </a:moveTo>
                <a:lnTo>
                  <a:pt x="0" y="0"/>
                </a:lnTo>
                <a:lnTo>
                  <a:pt x="0" y="32004"/>
                </a:lnTo>
                <a:lnTo>
                  <a:pt x="3374136" y="32004"/>
                </a:lnTo>
                <a:lnTo>
                  <a:pt x="33741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86841" y="1136073"/>
            <a:ext cx="10604779" cy="4037837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723900">
              <a:lnSpc>
                <a:spcPct val="100899"/>
              </a:lnSpc>
              <a:spcBef>
                <a:spcPts val="70"/>
              </a:spcBef>
            </a:pPr>
            <a:r>
              <a:rPr sz="2650" b="1" spc="-50" dirty="0">
                <a:solidFill>
                  <a:srgbClr val="001F5F"/>
                </a:solidFill>
                <a:latin typeface="Calibri"/>
                <a:cs typeface="Calibri"/>
              </a:rPr>
              <a:t>Tujuan </a:t>
            </a:r>
            <a:r>
              <a:rPr sz="2650" b="1" spc="-5" dirty="0">
                <a:solidFill>
                  <a:srgbClr val="001F5F"/>
                </a:solidFill>
                <a:latin typeface="Calibri"/>
                <a:cs typeface="Calibri"/>
              </a:rPr>
              <a:t>Utama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atau </a:t>
            </a:r>
            <a:r>
              <a:rPr sz="2650" b="1" dirty="0">
                <a:solidFill>
                  <a:srgbClr val="001F5F"/>
                </a:solidFill>
                <a:latin typeface="Calibri"/>
                <a:cs typeface="Calibri"/>
              </a:rPr>
              <a:t>Fungsi </a:t>
            </a:r>
            <a:r>
              <a:rPr sz="2650" b="1" spc="-5" dirty="0">
                <a:solidFill>
                  <a:srgbClr val="001F5F"/>
                </a:solidFill>
                <a:latin typeface="Calibri"/>
                <a:cs typeface="Calibri"/>
              </a:rPr>
              <a:t>Utama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adalah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penyataan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singkat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merumuskan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dasar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26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eksistensi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suatu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jabatan,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kepentingan </a:t>
            </a:r>
            <a:r>
              <a:rPr sz="2650" spc="-5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tersebut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bagi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organisasi.</a:t>
            </a:r>
            <a:endParaRPr sz="26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 dirty="0">
              <a:latin typeface="Calibri"/>
              <a:cs typeface="Calibri"/>
            </a:endParaRPr>
          </a:p>
          <a:p>
            <a:pPr marL="24765">
              <a:lnSpc>
                <a:spcPts val="3145"/>
              </a:lnSpc>
            </a:pP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CONTOH</a:t>
            </a:r>
            <a:r>
              <a:rPr sz="265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(HRD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Manager):</a:t>
            </a:r>
            <a:endParaRPr sz="2650" dirty="0">
              <a:latin typeface="Calibri"/>
              <a:cs typeface="Calibri"/>
            </a:endParaRPr>
          </a:p>
          <a:p>
            <a:pPr marL="24765" marR="1000125">
              <a:lnSpc>
                <a:spcPts val="3200"/>
              </a:lnSpc>
              <a:spcBef>
                <a:spcPts val="55"/>
              </a:spcBef>
            </a:pP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Bertanggung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jawab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melakukan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pengelolaan semua sumber 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daya </a:t>
            </a:r>
            <a:r>
              <a:rPr sz="2650" spc="-5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manusia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perusahaan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meliputi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kegiatan</a:t>
            </a:r>
            <a:r>
              <a:rPr sz="265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rekrutmen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seleksi</a:t>
            </a:r>
            <a:endParaRPr sz="2650" dirty="0">
              <a:latin typeface="Calibri"/>
              <a:cs typeface="Calibri"/>
            </a:endParaRPr>
          </a:p>
          <a:p>
            <a:pPr marL="24765">
              <a:lnSpc>
                <a:spcPts val="3110"/>
              </a:lnSpc>
            </a:pP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karyawan;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pelatihan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pengembangan</a:t>
            </a:r>
            <a:r>
              <a:rPr sz="265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organisasi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maupun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karyawan;</a:t>
            </a:r>
            <a:endParaRPr sz="2650" dirty="0">
              <a:latin typeface="Calibri"/>
              <a:cs typeface="Calibri"/>
            </a:endParaRPr>
          </a:p>
          <a:p>
            <a:pPr marL="24765" marR="5080">
              <a:lnSpc>
                <a:spcPct val="100800"/>
              </a:lnSpc>
              <a:spcBef>
                <a:spcPts val="10"/>
              </a:spcBef>
            </a:pP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serta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aktivitas-aktivitas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lain</a:t>
            </a:r>
            <a:r>
              <a:rPr sz="26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terkait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pengembangan</a:t>
            </a:r>
            <a:r>
              <a:rPr sz="265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sumber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daya </a:t>
            </a:r>
            <a:r>
              <a:rPr sz="2650" spc="-5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manusia.</a:t>
            </a:r>
            <a:endParaRPr sz="26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6841" y="457326"/>
            <a:ext cx="67233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58290" algn="l"/>
                <a:tab pos="3237865" algn="l"/>
              </a:tabLst>
            </a:pPr>
            <a:r>
              <a:rPr sz="3200" dirty="0">
                <a:solidFill>
                  <a:srgbClr val="000000"/>
                </a:solidFill>
              </a:rPr>
              <a:t>URAIAN	</a:t>
            </a:r>
            <a:r>
              <a:rPr sz="3200" spc="-85" dirty="0">
                <a:solidFill>
                  <a:srgbClr val="000000"/>
                </a:solidFill>
              </a:rPr>
              <a:t>JABATAN	</a:t>
            </a:r>
            <a:r>
              <a:rPr sz="3200" dirty="0">
                <a:solidFill>
                  <a:srgbClr val="000000"/>
                </a:solidFill>
              </a:rPr>
              <a:t>:</a:t>
            </a:r>
            <a:r>
              <a:rPr sz="3200" spc="-40" dirty="0">
                <a:solidFill>
                  <a:srgbClr val="000000"/>
                </a:solidFill>
              </a:rPr>
              <a:t> </a:t>
            </a:r>
            <a:r>
              <a:rPr sz="3200" spc="-30" dirty="0">
                <a:solidFill>
                  <a:srgbClr val="000000"/>
                </a:solidFill>
              </a:rPr>
              <a:t>TANGGUNG</a:t>
            </a:r>
            <a:r>
              <a:rPr sz="3200" spc="-55" dirty="0">
                <a:solidFill>
                  <a:srgbClr val="000000"/>
                </a:solidFill>
              </a:rPr>
              <a:t> </a:t>
            </a:r>
            <a:r>
              <a:rPr sz="3200" spc="-70" dirty="0">
                <a:solidFill>
                  <a:srgbClr val="000000"/>
                </a:solidFill>
              </a:rPr>
              <a:t>JAWAB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9401302" y="4380229"/>
            <a:ext cx="624840" cy="32384"/>
          </a:xfrm>
          <a:custGeom>
            <a:avLst/>
            <a:gdLst/>
            <a:ahLst/>
            <a:cxnLst/>
            <a:rect l="l" t="t" r="r" b="b"/>
            <a:pathLst>
              <a:path w="624840" h="32385">
                <a:moveTo>
                  <a:pt x="624840" y="0"/>
                </a:moveTo>
                <a:lnTo>
                  <a:pt x="0" y="0"/>
                </a:lnTo>
                <a:lnTo>
                  <a:pt x="0" y="32004"/>
                </a:lnTo>
                <a:lnTo>
                  <a:pt x="624840" y="32004"/>
                </a:lnTo>
                <a:lnTo>
                  <a:pt x="6248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00133" y="4788661"/>
            <a:ext cx="495300" cy="32384"/>
          </a:xfrm>
          <a:custGeom>
            <a:avLst/>
            <a:gdLst/>
            <a:ahLst/>
            <a:cxnLst/>
            <a:rect l="l" t="t" r="r" b="b"/>
            <a:pathLst>
              <a:path w="495300" h="32385">
                <a:moveTo>
                  <a:pt x="495300" y="0"/>
                </a:moveTo>
                <a:lnTo>
                  <a:pt x="0" y="0"/>
                </a:lnTo>
                <a:lnTo>
                  <a:pt x="0" y="32004"/>
                </a:lnTo>
                <a:lnTo>
                  <a:pt x="495300" y="32004"/>
                </a:lnTo>
                <a:lnTo>
                  <a:pt x="4953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88695" y="1286687"/>
            <a:ext cx="11157585" cy="530098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820"/>
              </a:spcBef>
            </a:pPr>
            <a:r>
              <a:rPr sz="2650" b="1" spc="-5" dirty="0">
                <a:solidFill>
                  <a:srgbClr val="001F5F"/>
                </a:solidFill>
                <a:latin typeface="Calibri"/>
                <a:cs typeface="Calibri"/>
              </a:rPr>
              <a:t>LINGKUP</a:t>
            </a:r>
            <a:r>
              <a:rPr sz="265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b="1" spc="-75" dirty="0">
                <a:solidFill>
                  <a:srgbClr val="001F5F"/>
                </a:solidFill>
                <a:latin typeface="Calibri"/>
                <a:cs typeface="Calibri"/>
              </a:rPr>
              <a:t>TANGGUNGJAWAB</a:t>
            </a:r>
            <a:r>
              <a:rPr sz="265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001F5F"/>
                </a:solidFill>
                <a:latin typeface="Calibri"/>
                <a:cs typeface="Calibri"/>
              </a:rPr>
              <a:t>(KEY</a:t>
            </a:r>
            <a:r>
              <a:rPr sz="265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b="1" spc="-70" dirty="0">
                <a:solidFill>
                  <a:srgbClr val="001F5F"/>
                </a:solidFill>
                <a:latin typeface="Calibri"/>
                <a:cs typeface="Calibri"/>
              </a:rPr>
              <a:t>RESULT</a:t>
            </a:r>
            <a:r>
              <a:rPr sz="265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001F5F"/>
                </a:solidFill>
                <a:latin typeface="Calibri"/>
                <a:cs typeface="Calibri"/>
              </a:rPr>
              <a:t>AREA)</a:t>
            </a:r>
            <a:endParaRPr sz="265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1099"/>
              </a:lnSpc>
              <a:spcBef>
                <a:spcPts val="685"/>
              </a:spcBef>
              <a:buFont typeface="Courier New"/>
              <a:buChar char="o"/>
              <a:tabLst>
                <a:tab pos="355600" algn="l"/>
              </a:tabLst>
            </a:pPr>
            <a:r>
              <a:rPr sz="2650" b="1" spc="-45" dirty="0">
                <a:solidFill>
                  <a:srgbClr val="001F5F"/>
                </a:solidFill>
                <a:latin typeface="Calibri"/>
                <a:cs typeface="Calibri"/>
              </a:rPr>
              <a:t>Tanggung </a:t>
            </a:r>
            <a:r>
              <a:rPr sz="2650" b="1" spc="-10" dirty="0">
                <a:solidFill>
                  <a:srgbClr val="001F5F"/>
                </a:solidFill>
                <a:latin typeface="Calibri"/>
                <a:cs typeface="Calibri"/>
              </a:rPr>
              <a:t>Jawab </a:t>
            </a:r>
            <a:r>
              <a:rPr sz="2650" b="1" spc="-5" dirty="0">
                <a:solidFill>
                  <a:srgbClr val="001F5F"/>
                </a:solidFill>
                <a:latin typeface="Calibri"/>
                <a:cs typeface="Calibri"/>
              </a:rPr>
              <a:t>Utama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merupakan bidang-bidang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aktivitas utama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dimana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melalui</a:t>
            </a:r>
            <a:r>
              <a:rPr sz="26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aktivitas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tersebut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pemegang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265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diharapkan</a:t>
            </a:r>
            <a:r>
              <a:rPr sz="2650" spc="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menghasilkan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sesuatu. </a:t>
            </a:r>
            <a:r>
              <a:rPr sz="2650" spc="-5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Tanggung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jawab utama menjawab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pertanyaan: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proses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utama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apa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harus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dilakukan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oleh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pemegang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26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menghasilkan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hasil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pokok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dari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jabatannya?</a:t>
            </a:r>
            <a:endParaRPr sz="2650" dirty="0">
              <a:latin typeface="Calibri"/>
              <a:cs typeface="Calibri"/>
            </a:endParaRPr>
          </a:p>
          <a:p>
            <a:pPr marL="355600" marR="48895" indent="-342900">
              <a:lnSpc>
                <a:spcPct val="101099"/>
              </a:lnSpc>
              <a:spcBef>
                <a:spcPts val="795"/>
              </a:spcBef>
              <a:buFont typeface="Courier New"/>
              <a:buChar char="o"/>
              <a:tabLst>
                <a:tab pos="355600" algn="l"/>
              </a:tabLst>
            </a:pP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Karakteristik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tanggung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jawab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utama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adalah</a:t>
            </a:r>
            <a:r>
              <a:rPr sz="2650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berfokus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pada hasil</a:t>
            </a:r>
            <a:r>
              <a:rPr sz="265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harus </a:t>
            </a:r>
            <a:r>
              <a:rPr sz="2650" spc="-5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dicapai,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bukan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daftar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tugas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ataupun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daftar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dan menjelaskan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“apa”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bukan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“</a:t>
            </a:r>
            <a:r>
              <a:rPr sz="2650" u="heavy" spc="-30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bagaimana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”nya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suatu</a:t>
            </a:r>
            <a:r>
              <a:rPr sz="265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jabatan.</a:t>
            </a:r>
            <a:endParaRPr sz="265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Courier New"/>
              <a:buChar char="o"/>
              <a:tabLst>
                <a:tab pos="355600" algn="l"/>
              </a:tabLst>
            </a:pP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Dituliskan</a:t>
            </a:r>
            <a:r>
              <a:rPr sz="2650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2650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cara:</a:t>
            </a:r>
            <a:endParaRPr sz="2650" dirty="0">
              <a:latin typeface="Calibri"/>
              <a:cs typeface="Calibri"/>
            </a:endParaRPr>
          </a:p>
          <a:p>
            <a:pPr marL="807720" lvl="1" indent="-344805">
              <a:lnSpc>
                <a:spcPct val="100000"/>
              </a:lnSpc>
              <a:buFont typeface="Wingdings"/>
              <a:buChar char=""/>
              <a:tabLst>
                <a:tab pos="807720" algn="l"/>
                <a:tab pos="808355" algn="l"/>
              </a:tabLst>
            </a:pP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Diawali</a:t>
            </a:r>
            <a:r>
              <a:rPr sz="265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0" dirty="0">
                <a:solidFill>
                  <a:srgbClr val="001F5F"/>
                </a:solidFill>
                <a:latin typeface="Calibri"/>
                <a:cs typeface="Calibri"/>
              </a:rPr>
              <a:t>kata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dikaitkan</a:t>
            </a:r>
            <a:r>
              <a:rPr sz="26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langsung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objeknya.</a:t>
            </a:r>
            <a:endParaRPr sz="2650" dirty="0">
              <a:latin typeface="Calibri"/>
              <a:cs typeface="Calibri"/>
            </a:endParaRPr>
          </a:p>
          <a:p>
            <a:pPr marL="807720" lvl="1" indent="-344805">
              <a:lnSpc>
                <a:spcPct val="100000"/>
              </a:lnSpc>
              <a:buFont typeface="Wingdings"/>
              <a:buChar char=""/>
              <a:tabLst>
                <a:tab pos="807720" algn="l"/>
                <a:tab pos="808355" algn="l"/>
              </a:tabLst>
            </a:pPr>
            <a:r>
              <a:rPr sz="2650" spc="-7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265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terpenting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secara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jelas</a:t>
            </a:r>
            <a:r>
              <a:rPr sz="265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menentukan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dihasilkannya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hasil</a:t>
            </a:r>
            <a:r>
              <a:rPr sz="265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pokok.</a:t>
            </a:r>
            <a:endParaRPr sz="26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6841" y="457326"/>
            <a:ext cx="67233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58290" algn="l"/>
                <a:tab pos="3237865" algn="l"/>
              </a:tabLst>
            </a:pPr>
            <a:r>
              <a:rPr sz="3200" dirty="0">
                <a:solidFill>
                  <a:srgbClr val="000000"/>
                </a:solidFill>
              </a:rPr>
              <a:t>URAIAN	</a:t>
            </a:r>
            <a:r>
              <a:rPr sz="3200" spc="-85" dirty="0">
                <a:solidFill>
                  <a:srgbClr val="000000"/>
                </a:solidFill>
              </a:rPr>
              <a:t>JABATAN	</a:t>
            </a:r>
            <a:r>
              <a:rPr sz="3200" dirty="0">
                <a:solidFill>
                  <a:srgbClr val="000000"/>
                </a:solidFill>
              </a:rPr>
              <a:t>:</a:t>
            </a:r>
            <a:r>
              <a:rPr sz="3200" spc="-40" dirty="0">
                <a:solidFill>
                  <a:srgbClr val="000000"/>
                </a:solidFill>
              </a:rPr>
              <a:t> </a:t>
            </a:r>
            <a:r>
              <a:rPr sz="3200" spc="-30" dirty="0">
                <a:solidFill>
                  <a:srgbClr val="000000"/>
                </a:solidFill>
              </a:rPr>
              <a:t>TANGGUNG</a:t>
            </a:r>
            <a:r>
              <a:rPr sz="3200" spc="-55" dirty="0">
                <a:solidFill>
                  <a:srgbClr val="000000"/>
                </a:solidFill>
              </a:rPr>
              <a:t> </a:t>
            </a:r>
            <a:r>
              <a:rPr sz="3200" spc="-70" dirty="0">
                <a:solidFill>
                  <a:srgbClr val="000000"/>
                </a:solidFill>
              </a:rPr>
              <a:t>JAWAB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527175" y="1882520"/>
            <a:ext cx="9097645" cy="4057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 algn="ctr">
              <a:lnSpc>
                <a:spcPct val="100000"/>
              </a:lnSpc>
              <a:spcBef>
                <a:spcPts val="100"/>
              </a:spcBef>
            </a:pPr>
            <a:r>
              <a:rPr sz="2650" b="1" spc="-15" dirty="0">
                <a:solidFill>
                  <a:srgbClr val="001F5F"/>
                </a:solidFill>
                <a:latin typeface="Calibri"/>
                <a:cs typeface="Calibri"/>
              </a:rPr>
              <a:t>ALOKASI</a:t>
            </a:r>
            <a:r>
              <a:rPr sz="2650" b="1" spc="-45" dirty="0">
                <a:solidFill>
                  <a:srgbClr val="001F5F"/>
                </a:solidFill>
                <a:latin typeface="Calibri"/>
                <a:cs typeface="Calibri"/>
              </a:rPr>
              <a:t> WAKTU</a:t>
            </a:r>
            <a:r>
              <a:rPr sz="265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001F5F"/>
                </a:solidFill>
                <a:latin typeface="Calibri"/>
                <a:cs typeface="Calibri"/>
              </a:rPr>
              <a:t>(TIME </a:t>
            </a:r>
            <a:r>
              <a:rPr sz="2650" b="1" spc="-50" dirty="0">
                <a:solidFill>
                  <a:srgbClr val="001F5F"/>
                </a:solidFill>
                <a:latin typeface="Calibri"/>
                <a:cs typeface="Calibri"/>
              </a:rPr>
              <a:t>ALLOCATION)</a:t>
            </a:r>
            <a:endParaRPr sz="2650">
              <a:latin typeface="Calibri"/>
              <a:cs typeface="Calibri"/>
            </a:endParaRPr>
          </a:p>
          <a:p>
            <a:pPr marL="15240" marR="5080" indent="4445">
              <a:lnSpc>
                <a:spcPct val="100000"/>
              </a:lnSpc>
            </a:pPr>
            <a:r>
              <a:rPr sz="2650" b="1" spc="-5" dirty="0">
                <a:solidFill>
                  <a:srgbClr val="001F5F"/>
                </a:solidFill>
                <a:latin typeface="Calibri"/>
                <a:cs typeface="Calibri"/>
              </a:rPr>
              <a:t>Alokasi </a:t>
            </a:r>
            <a:r>
              <a:rPr sz="2650" b="1" spc="-35" dirty="0">
                <a:solidFill>
                  <a:srgbClr val="001F5F"/>
                </a:solidFill>
                <a:latin typeface="Calibri"/>
                <a:cs typeface="Calibri"/>
              </a:rPr>
              <a:t>Waktu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adalah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waktu yang dialokasikan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oleh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pejabat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dalam </a:t>
            </a:r>
            <a:r>
              <a:rPr sz="2650" spc="-5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melaksanakan Lingkup 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Tanggung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Jawab.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Artinya,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Lingkup 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Tanggung </a:t>
            </a:r>
            <a:r>
              <a:rPr sz="2650" spc="-5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Jawab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tersebut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adalah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merupakan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tanggung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jawab pejabat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tidak</a:t>
            </a:r>
            <a:r>
              <a:rPr sz="26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di-share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pengerjaannya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lain.</a:t>
            </a:r>
            <a:endParaRPr sz="2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Biasanya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ditulis:</a:t>
            </a:r>
            <a:endParaRPr sz="2650">
              <a:latin typeface="Calibri"/>
              <a:cs typeface="Calibri"/>
            </a:endParaRPr>
          </a:p>
          <a:p>
            <a:pPr marL="883919" indent="-42100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883919" algn="l"/>
                <a:tab pos="884555" algn="l"/>
              </a:tabLst>
            </a:pP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Penuh</a:t>
            </a:r>
            <a:endParaRPr sz="2650">
              <a:latin typeface="Calibri"/>
              <a:cs typeface="Calibri"/>
            </a:endParaRPr>
          </a:p>
          <a:p>
            <a:pPr marL="883919" indent="-421005">
              <a:lnSpc>
                <a:spcPct val="100000"/>
              </a:lnSpc>
              <a:buFont typeface="Wingdings"/>
              <a:buChar char=""/>
              <a:tabLst>
                <a:tab pos="883919" algn="l"/>
                <a:tab pos="884555" algn="l"/>
              </a:tabLst>
            </a:pP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Parsial</a:t>
            </a:r>
            <a:endParaRPr sz="2650">
              <a:latin typeface="Calibri"/>
              <a:cs typeface="Calibri"/>
            </a:endParaRPr>
          </a:p>
          <a:p>
            <a:pPr marL="883919" indent="-421005">
              <a:lnSpc>
                <a:spcPct val="100000"/>
              </a:lnSpc>
              <a:buFont typeface="Wingdings"/>
              <a:buChar char=""/>
              <a:tabLst>
                <a:tab pos="883919" algn="l"/>
                <a:tab pos="884555" algn="l"/>
              </a:tabLst>
            </a:pP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Pendukung</a:t>
            </a:r>
            <a:endParaRPr sz="2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19941" y="6464300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59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7476" y="2354452"/>
            <a:ext cx="2319655" cy="30480"/>
          </a:xfrm>
          <a:custGeom>
            <a:avLst/>
            <a:gdLst/>
            <a:ahLst/>
            <a:cxnLst/>
            <a:rect l="l" t="t" r="r" b="b"/>
            <a:pathLst>
              <a:path w="2319655" h="30480">
                <a:moveTo>
                  <a:pt x="2319528" y="0"/>
                </a:moveTo>
                <a:lnTo>
                  <a:pt x="0" y="0"/>
                </a:lnTo>
                <a:lnTo>
                  <a:pt x="0" y="30479"/>
                </a:lnTo>
                <a:lnTo>
                  <a:pt x="2319528" y="30479"/>
                </a:lnTo>
                <a:lnTo>
                  <a:pt x="23195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3676" y="4768469"/>
            <a:ext cx="948055" cy="30480"/>
          </a:xfrm>
          <a:custGeom>
            <a:avLst/>
            <a:gdLst/>
            <a:ahLst/>
            <a:cxnLst/>
            <a:rect l="l" t="t" r="r" b="b"/>
            <a:pathLst>
              <a:path w="948055" h="30479">
                <a:moveTo>
                  <a:pt x="947928" y="0"/>
                </a:moveTo>
                <a:lnTo>
                  <a:pt x="0" y="0"/>
                </a:lnTo>
                <a:lnTo>
                  <a:pt x="0" y="30479"/>
                </a:lnTo>
                <a:lnTo>
                  <a:pt x="947928" y="30479"/>
                </a:lnTo>
                <a:lnTo>
                  <a:pt x="947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2711" y="1199134"/>
            <a:ext cx="10194290" cy="5314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b="1" spc="-30" dirty="0">
                <a:solidFill>
                  <a:srgbClr val="001F5F"/>
                </a:solidFill>
                <a:latin typeface="Calibri"/>
                <a:cs typeface="Calibri"/>
              </a:rPr>
              <a:t>CONTOH:</a:t>
            </a:r>
            <a:r>
              <a:rPr sz="265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001F5F"/>
                </a:solidFill>
                <a:latin typeface="Calibri"/>
                <a:cs typeface="Calibri"/>
              </a:rPr>
              <a:t>HRD</a:t>
            </a:r>
            <a:r>
              <a:rPr sz="265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001F5F"/>
                </a:solidFill>
                <a:latin typeface="Calibri"/>
                <a:cs typeface="Calibri"/>
              </a:rPr>
              <a:t>MANAGER</a:t>
            </a:r>
            <a:endParaRPr sz="26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700">
              <a:latin typeface="Calibri"/>
              <a:cs typeface="Calibri"/>
            </a:endParaRPr>
          </a:p>
          <a:p>
            <a:pPr marL="24765">
              <a:lnSpc>
                <a:spcPts val="2870"/>
              </a:lnSpc>
              <a:spcBef>
                <a:spcPts val="5"/>
              </a:spcBef>
            </a:pPr>
            <a:r>
              <a:rPr sz="2400" b="1" spc="-70" dirty="0">
                <a:solidFill>
                  <a:srgbClr val="001F5F"/>
                </a:solidFill>
                <a:latin typeface="Calibri"/>
                <a:cs typeface="Calibri"/>
              </a:rPr>
              <a:t>TANGGUNGJAWAB:</a:t>
            </a:r>
            <a:endParaRPr sz="2400">
              <a:latin typeface="Calibri"/>
              <a:cs typeface="Calibri"/>
            </a:endParaRPr>
          </a:p>
          <a:p>
            <a:pPr marL="24765">
              <a:lnSpc>
                <a:spcPts val="3170"/>
              </a:lnSpc>
            </a:pP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265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fungsi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HR</a:t>
            </a:r>
            <a:r>
              <a:rPr sz="26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Planning</a:t>
            </a:r>
            <a:r>
              <a:rPr sz="265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&amp;</a:t>
            </a:r>
            <a:r>
              <a:rPr sz="26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Recruitment: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Mengelola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perencanaan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sumber</a:t>
            </a:r>
            <a:endParaRPr sz="2650">
              <a:latin typeface="Calibri"/>
              <a:cs typeface="Calibri"/>
            </a:endParaRPr>
          </a:p>
          <a:p>
            <a:pPr marL="24765" marR="236854">
              <a:lnSpc>
                <a:spcPct val="100000"/>
              </a:lnSpc>
            </a:pP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daya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manusia,</a:t>
            </a:r>
            <a:r>
              <a:rPr sz="26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memelihara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membangun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organisasi,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serta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melakukan </a:t>
            </a:r>
            <a:r>
              <a:rPr sz="2650" spc="-5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proses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rekrutmen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sesuai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kebijakan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sehingga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kebutuhan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sumber 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daya 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manusia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terpenuhi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sesuai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dengan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perencanaan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dengan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kualitas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2650" spc="-5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terbaik.</a:t>
            </a:r>
            <a:endParaRPr sz="2650">
              <a:latin typeface="Calibri"/>
              <a:cs typeface="Calibri"/>
            </a:endParaRPr>
          </a:p>
          <a:p>
            <a:pPr marL="100965">
              <a:lnSpc>
                <a:spcPct val="100000"/>
              </a:lnSpc>
              <a:spcBef>
                <a:spcPts val="5"/>
              </a:spcBef>
            </a:pP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WAKTU</a:t>
            </a:r>
            <a:r>
              <a:rPr sz="2650" b="1" spc="-40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2650">
              <a:latin typeface="Calibri"/>
              <a:cs typeface="Calibri"/>
            </a:endParaRPr>
          </a:p>
          <a:p>
            <a:pPr marL="274320" indent="-173990">
              <a:lnSpc>
                <a:spcPct val="100000"/>
              </a:lnSpc>
              <a:buFont typeface="Arial MT"/>
              <a:buChar char="•"/>
              <a:tabLst>
                <a:tab pos="274955" algn="l"/>
              </a:tabLst>
            </a:pP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Penuh</a:t>
            </a:r>
            <a:endParaRPr sz="2650">
              <a:latin typeface="Calibri"/>
              <a:cs typeface="Calibri"/>
            </a:endParaRPr>
          </a:p>
          <a:p>
            <a:pPr marL="100965">
              <a:lnSpc>
                <a:spcPts val="2875"/>
              </a:lnSpc>
              <a:spcBef>
                <a:spcPts val="810"/>
              </a:spcBef>
            </a:pPr>
            <a:r>
              <a:rPr sz="2400" b="1" u="heavy" spc="-5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KRITERIA</a:t>
            </a:r>
            <a:r>
              <a:rPr sz="2400" b="1" u="heavy" spc="-15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KEBERHASILAN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274320" indent="-173990">
              <a:lnSpc>
                <a:spcPts val="3175"/>
              </a:lnSpc>
              <a:buFont typeface="Arial MT"/>
              <a:buChar char="•"/>
              <a:tabLst>
                <a:tab pos="274955" algn="l"/>
              </a:tabLst>
            </a:pP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Kecepatan</a:t>
            </a:r>
            <a:r>
              <a:rPr sz="265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Proses</a:t>
            </a:r>
            <a:endParaRPr sz="2650">
              <a:latin typeface="Calibri"/>
              <a:cs typeface="Calibri"/>
            </a:endParaRPr>
          </a:p>
          <a:p>
            <a:pPr marL="274320" indent="-173990">
              <a:lnSpc>
                <a:spcPct val="100000"/>
              </a:lnSpc>
              <a:buFont typeface="Arial MT"/>
              <a:buChar char="•"/>
              <a:tabLst>
                <a:tab pos="274955" algn="l"/>
              </a:tabLst>
            </a:pP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Ketepatan</a:t>
            </a:r>
            <a:r>
              <a:rPr sz="2650" spc="-11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Waktu</a:t>
            </a:r>
            <a:endParaRPr sz="265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46861" y="461517"/>
            <a:ext cx="752538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8915" algn="l"/>
                <a:tab pos="3383915" algn="l"/>
              </a:tabLst>
            </a:pPr>
            <a:r>
              <a:rPr sz="3600" spc="-15" dirty="0">
                <a:solidFill>
                  <a:srgbClr val="001F5F"/>
                </a:solidFill>
              </a:rPr>
              <a:t>Uraian	Jabatan</a:t>
            </a:r>
            <a:r>
              <a:rPr sz="3600" spc="15" dirty="0">
                <a:solidFill>
                  <a:srgbClr val="001F5F"/>
                </a:solidFill>
              </a:rPr>
              <a:t> </a:t>
            </a:r>
            <a:r>
              <a:rPr sz="3600" dirty="0">
                <a:solidFill>
                  <a:srgbClr val="001F5F"/>
                </a:solidFill>
              </a:rPr>
              <a:t>:	</a:t>
            </a:r>
            <a:r>
              <a:rPr sz="3600" spc="-40" dirty="0">
                <a:solidFill>
                  <a:srgbClr val="001F5F"/>
                </a:solidFill>
              </a:rPr>
              <a:t>Tangung</a:t>
            </a:r>
            <a:r>
              <a:rPr sz="3600" spc="-20" dirty="0">
                <a:solidFill>
                  <a:srgbClr val="001F5F"/>
                </a:solidFill>
              </a:rPr>
              <a:t> </a:t>
            </a:r>
            <a:r>
              <a:rPr sz="3600" spc="-15" dirty="0">
                <a:solidFill>
                  <a:srgbClr val="001F5F"/>
                </a:solidFill>
              </a:rPr>
              <a:t>Jawab</a:t>
            </a:r>
            <a:r>
              <a:rPr sz="3600" spc="-35" dirty="0">
                <a:solidFill>
                  <a:srgbClr val="001F5F"/>
                </a:solidFill>
              </a:rPr>
              <a:t> </a:t>
            </a:r>
            <a:r>
              <a:rPr sz="3600" spc="-10" dirty="0">
                <a:solidFill>
                  <a:srgbClr val="001F5F"/>
                </a:solidFill>
              </a:rPr>
              <a:t>Uta</a:t>
            </a:r>
            <a:r>
              <a:rPr lang="en-US" sz="3600" spc="-10" dirty="0">
                <a:solidFill>
                  <a:srgbClr val="001F5F"/>
                </a:solidFill>
              </a:rPr>
              <a:t>m</a:t>
            </a:r>
            <a:r>
              <a:rPr sz="3600" spc="-10" dirty="0">
                <a:solidFill>
                  <a:srgbClr val="001F5F"/>
                </a:solidFill>
              </a:rPr>
              <a:t>a</a:t>
            </a:r>
            <a:endParaRPr sz="36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87150" y="6253073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60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0389" y="1038224"/>
            <a:ext cx="10720705" cy="481711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54965" marR="236854" indent="-342900">
              <a:lnSpc>
                <a:spcPct val="100899"/>
              </a:lnSpc>
              <a:spcBef>
                <a:spcPts val="70"/>
              </a:spcBef>
              <a:buFont typeface="Courier New"/>
              <a:buChar char="o"/>
              <a:tabLst>
                <a:tab pos="355600" algn="l"/>
              </a:tabLst>
            </a:pPr>
            <a:r>
              <a:rPr sz="2650" b="1" spc="-10" dirty="0">
                <a:solidFill>
                  <a:srgbClr val="001F5F"/>
                </a:solidFill>
                <a:latin typeface="Calibri"/>
                <a:cs typeface="Calibri"/>
              </a:rPr>
              <a:t>Lingkungan</a:t>
            </a:r>
            <a:r>
              <a:rPr sz="265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b="1" spc="-25" dirty="0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r>
              <a:rPr sz="2650" b="1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65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b="1" spc="-70" dirty="0">
                <a:solidFill>
                  <a:srgbClr val="001F5F"/>
                </a:solidFill>
                <a:latin typeface="Calibri"/>
                <a:cs typeface="Calibri"/>
              </a:rPr>
              <a:t>Tantangan</a:t>
            </a:r>
            <a:r>
              <a:rPr sz="2650" b="1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265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menjelaskan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kesulitan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khusus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khas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rangka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pelaksanakan 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Tanggung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Jawab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Utama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26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itu, 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baik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kesulitan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itu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berasal</a:t>
            </a:r>
            <a:r>
              <a:rPr sz="265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dalam/internal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maupun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26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luar</a:t>
            </a:r>
            <a:r>
              <a:rPr sz="26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(eksternal).</a:t>
            </a:r>
            <a:endParaRPr sz="2650">
              <a:latin typeface="Calibri"/>
              <a:cs typeface="Calibri"/>
            </a:endParaRPr>
          </a:p>
          <a:p>
            <a:pPr marL="354965" marR="5080" indent="-342900">
              <a:lnSpc>
                <a:spcPct val="101000"/>
              </a:lnSpc>
              <a:spcBef>
                <a:spcPts val="800"/>
              </a:spcBef>
              <a:buFont typeface="Courier New"/>
              <a:buChar char="o"/>
              <a:tabLst>
                <a:tab pos="355600" algn="l"/>
              </a:tabLst>
            </a:pP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Kesulitan-kesulitan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tersebut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b="1" spc="-5" dirty="0">
                <a:solidFill>
                  <a:srgbClr val="001F5F"/>
                </a:solidFill>
                <a:latin typeface="Calibri"/>
                <a:cs typeface="Calibri"/>
              </a:rPr>
              <a:t>bukan</a:t>
            </a:r>
            <a:r>
              <a:rPr sz="265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masalah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pribadi</a:t>
            </a:r>
            <a:r>
              <a:rPr sz="26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seperti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masalah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antara 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atasan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bawahan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masalah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ketidakpuasan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kerja.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 Dengan</a:t>
            </a:r>
            <a:r>
              <a:rPr sz="2650" spc="-50" dirty="0">
                <a:solidFill>
                  <a:srgbClr val="001F5F"/>
                </a:solidFill>
                <a:latin typeface="Calibri"/>
                <a:cs typeface="Calibri"/>
              </a:rPr>
              <a:t> kata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lain 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siapapun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yang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menjabat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 akan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mengalami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 kesulitan</a:t>
            </a:r>
            <a:r>
              <a:rPr sz="26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karena</a:t>
            </a:r>
            <a:r>
              <a:rPr sz="26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masalah</a:t>
            </a:r>
            <a:r>
              <a:rPr sz="26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tersebut </a:t>
            </a:r>
            <a:r>
              <a:rPr sz="2650" spc="-5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melekat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jabatannya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bukan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pejabatnya.</a:t>
            </a:r>
            <a:endParaRPr sz="26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ourier New"/>
              <a:buChar char="o"/>
            </a:pPr>
            <a:endParaRPr sz="2600">
              <a:latin typeface="Calibri"/>
              <a:cs typeface="Calibri"/>
            </a:endParaRPr>
          </a:p>
          <a:p>
            <a:pPr marL="1673860">
              <a:lnSpc>
                <a:spcPct val="100000"/>
              </a:lnSpc>
              <a:spcBef>
                <a:spcPts val="1760"/>
              </a:spcBef>
            </a:pPr>
            <a:r>
              <a:rPr sz="2650" u="heavy" spc="-30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CONTOH</a:t>
            </a:r>
            <a:r>
              <a:rPr sz="2650" u="heavy" spc="-50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650" u="heavy" spc="-65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(Tukang</a:t>
            </a:r>
            <a:r>
              <a:rPr sz="2650" u="heavy" spc="-5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Las </a:t>
            </a:r>
            <a:r>
              <a:rPr sz="2650" u="heavy" spc="-10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Bawah</a:t>
            </a:r>
            <a:r>
              <a:rPr sz="2650" u="heavy" spc="-65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650" u="heavy" spc="-5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Laut)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2650">
              <a:latin typeface="Calibri"/>
              <a:cs typeface="Calibri"/>
            </a:endParaRPr>
          </a:p>
          <a:p>
            <a:pPr marL="2016760" lvl="1" indent="-343535">
              <a:lnSpc>
                <a:spcPct val="100000"/>
              </a:lnSpc>
              <a:buFont typeface="Wingdings"/>
              <a:buChar char=""/>
              <a:tabLst>
                <a:tab pos="2016760" algn="l"/>
                <a:tab pos="2017395" algn="l"/>
              </a:tabLst>
            </a:pP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Lingkungan</a:t>
            </a:r>
            <a:r>
              <a:rPr sz="265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di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bawah</a:t>
            </a:r>
            <a:r>
              <a:rPr sz="265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laut.</a:t>
            </a:r>
            <a:endParaRPr sz="2650">
              <a:latin typeface="Calibri"/>
              <a:cs typeface="Calibri"/>
            </a:endParaRPr>
          </a:p>
          <a:p>
            <a:pPr marL="2016760" lvl="1" indent="-343535">
              <a:lnSpc>
                <a:spcPct val="100000"/>
              </a:lnSpc>
              <a:buFont typeface="Wingdings"/>
              <a:buChar char=""/>
              <a:tabLst>
                <a:tab pos="2016760" algn="l"/>
                <a:tab pos="2017395" algn="l"/>
              </a:tabLst>
            </a:pP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Bekerja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sz="26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bawah</a:t>
            </a:r>
            <a:r>
              <a:rPr sz="265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tekanan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air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 dalam</a:t>
            </a:r>
            <a:r>
              <a:rPr sz="265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kondisi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basah.</a:t>
            </a:r>
            <a:endParaRPr sz="265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13994" y="250316"/>
            <a:ext cx="8507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8915" algn="l"/>
                <a:tab pos="3383915" algn="l"/>
                <a:tab pos="5746115" algn="l"/>
              </a:tabLst>
            </a:pPr>
            <a:r>
              <a:rPr sz="3600" spc="-15" dirty="0">
                <a:solidFill>
                  <a:srgbClr val="001F5F"/>
                </a:solidFill>
              </a:rPr>
              <a:t>Uraian	Jabatan</a:t>
            </a:r>
            <a:r>
              <a:rPr sz="3600" spc="15" dirty="0">
                <a:solidFill>
                  <a:srgbClr val="001F5F"/>
                </a:solidFill>
              </a:rPr>
              <a:t> </a:t>
            </a:r>
            <a:r>
              <a:rPr sz="3600" dirty="0">
                <a:solidFill>
                  <a:srgbClr val="001F5F"/>
                </a:solidFill>
              </a:rPr>
              <a:t>:	</a:t>
            </a:r>
            <a:r>
              <a:rPr sz="3600" spc="-15" dirty="0">
                <a:solidFill>
                  <a:srgbClr val="001F5F"/>
                </a:solidFill>
              </a:rPr>
              <a:t>Lingkungan	</a:t>
            </a:r>
            <a:r>
              <a:rPr sz="3600" dirty="0">
                <a:solidFill>
                  <a:srgbClr val="001F5F"/>
                </a:solidFill>
              </a:rPr>
              <a:t>dan</a:t>
            </a:r>
            <a:r>
              <a:rPr sz="3600" spc="-75" dirty="0">
                <a:solidFill>
                  <a:srgbClr val="001F5F"/>
                </a:solidFill>
              </a:rPr>
              <a:t> </a:t>
            </a:r>
            <a:r>
              <a:rPr sz="3600" spc="-20" dirty="0">
                <a:solidFill>
                  <a:srgbClr val="001F5F"/>
                </a:solidFill>
              </a:rPr>
              <a:t>tantangan</a:t>
            </a:r>
            <a:endParaRPr sz="36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7438" y="1682876"/>
            <a:ext cx="10295255" cy="206121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70"/>
              </a:spcBef>
            </a:pPr>
            <a:r>
              <a:rPr sz="2650" b="1" spc="-5" dirty="0">
                <a:solidFill>
                  <a:srgbClr val="001F5F"/>
                </a:solidFill>
                <a:latin typeface="Calibri"/>
                <a:cs typeface="Calibri"/>
              </a:rPr>
              <a:t>Hubungan </a:t>
            </a:r>
            <a:r>
              <a:rPr sz="2650" b="1" spc="-25" dirty="0">
                <a:solidFill>
                  <a:srgbClr val="001F5F"/>
                </a:solidFill>
                <a:latin typeface="Calibri"/>
                <a:cs typeface="Calibri"/>
              </a:rPr>
              <a:t>Pekerjaan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: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Memperlihatkan hubungan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pekerjaan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dilakukan </a:t>
            </a:r>
            <a:r>
              <a:rPr sz="2650" spc="-5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oleh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pejabat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baik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dengan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rekan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lebih tinggi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posisinya,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sejajar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atau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di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30" dirty="0">
                <a:solidFill>
                  <a:srgbClr val="001F5F"/>
                </a:solidFill>
                <a:latin typeface="Calibri"/>
                <a:cs typeface="Calibri"/>
              </a:rPr>
              <a:t>bawahnya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(internal).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Juga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memperlihatkan hubungan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pekerjaan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dengan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pihak-pihak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luar</a:t>
            </a:r>
            <a:r>
              <a:rPr sz="265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perusahaan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(eksternal).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Frekuensi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berhubungan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 juga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dicantumkan: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harian,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bulanan,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sesuai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kebutuhan,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spc="-5" dirty="0">
                <a:solidFill>
                  <a:srgbClr val="001F5F"/>
                </a:solidFill>
                <a:latin typeface="Calibri"/>
                <a:cs typeface="Calibri"/>
              </a:rPr>
              <a:t>dll.</a:t>
            </a:r>
            <a:endParaRPr sz="26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46861" y="461517"/>
            <a:ext cx="7336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8915" algn="l"/>
                <a:tab pos="3383915" algn="l"/>
              </a:tabLst>
            </a:pPr>
            <a:r>
              <a:rPr sz="3600" spc="-15" dirty="0">
                <a:solidFill>
                  <a:srgbClr val="001F5F"/>
                </a:solidFill>
              </a:rPr>
              <a:t>Uraian	Jabatan</a:t>
            </a:r>
            <a:r>
              <a:rPr sz="3600" spc="15" dirty="0">
                <a:solidFill>
                  <a:srgbClr val="001F5F"/>
                </a:solidFill>
              </a:rPr>
              <a:t> </a:t>
            </a:r>
            <a:r>
              <a:rPr sz="3600" dirty="0">
                <a:solidFill>
                  <a:srgbClr val="001F5F"/>
                </a:solidFill>
              </a:rPr>
              <a:t>:	</a:t>
            </a:r>
            <a:r>
              <a:rPr sz="3600" spc="-10" dirty="0">
                <a:solidFill>
                  <a:srgbClr val="001F5F"/>
                </a:solidFill>
              </a:rPr>
              <a:t>Hubungan</a:t>
            </a:r>
            <a:r>
              <a:rPr sz="3600" spc="-30" dirty="0">
                <a:solidFill>
                  <a:srgbClr val="001F5F"/>
                </a:solidFill>
              </a:rPr>
              <a:t> </a:t>
            </a:r>
            <a:r>
              <a:rPr sz="3600" spc="-20" dirty="0">
                <a:solidFill>
                  <a:srgbClr val="001F5F"/>
                </a:solidFill>
              </a:rPr>
              <a:t>Pekerjaan</a:t>
            </a:r>
            <a:endParaRPr sz="360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67</a:t>
            </a:fld>
            <a:endParaRPr dirty="0">
              <a:solidFill>
                <a:srgbClr val="001F5F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59328" y="4882718"/>
            <a:ext cx="63817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u="heavy" spc="-5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POSISI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22190" y="4427601"/>
            <a:ext cx="3279775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spc="-15" dirty="0">
                <a:solidFill>
                  <a:srgbClr val="001F5F"/>
                </a:solidFill>
                <a:latin typeface="Calibri"/>
                <a:cs typeface="Calibri"/>
              </a:rPr>
              <a:t>CONTOH:</a:t>
            </a:r>
            <a:r>
              <a:rPr sz="1850" b="1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b="1" spc="-5" dirty="0">
                <a:solidFill>
                  <a:srgbClr val="001F5F"/>
                </a:solidFill>
                <a:latin typeface="Calibri"/>
                <a:cs typeface="Calibri"/>
              </a:rPr>
              <a:t>RECRUITMENT</a:t>
            </a:r>
            <a:r>
              <a:rPr sz="185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b="1" spc="5" dirty="0">
                <a:solidFill>
                  <a:srgbClr val="001F5F"/>
                </a:solidFill>
                <a:latin typeface="Calibri"/>
                <a:cs typeface="Calibri"/>
              </a:rPr>
              <a:t>OFFICER</a:t>
            </a:r>
            <a:endParaRPr sz="1850">
              <a:latin typeface="Calibri"/>
              <a:cs typeface="Calibri"/>
            </a:endParaRPr>
          </a:p>
          <a:p>
            <a:pPr marL="1764030">
              <a:lnSpc>
                <a:spcPct val="100000"/>
              </a:lnSpc>
            </a:pPr>
            <a:r>
              <a:rPr sz="1850" u="heavy" spc="-10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FREKUENSI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25118" y="4883277"/>
            <a:ext cx="1613535" cy="1435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81965" algn="l"/>
              </a:tabLst>
            </a:pPr>
            <a:r>
              <a:rPr sz="1850" u="heavy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NO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1850" u="heavy" spc="-35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TINGKAT</a:t>
            </a:r>
            <a:endParaRPr sz="1850" dirty="0">
              <a:latin typeface="Calibri"/>
              <a:cs typeface="Calibri"/>
            </a:endParaRPr>
          </a:p>
          <a:p>
            <a:pPr marL="481965" indent="-469900">
              <a:lnSpc>
                <a:spcPct val="100000"/>
              </a:lnSpc>
              <a:buAutoNum type="arabicPeriod"/>
              <a:tabLst>
                <a:tab pos="481965" algn="l"/>
                <a:tab pos="482600" algn="l"/>
              </a:tabLst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bi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85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Ting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endParaRPr sz="1850" dirty="0">
              <a:latin typeface="Calibri"/>
              <a:cs typeface="Calibri"/>
            </a:endParaRPr>
          </a:p>
          <a:p>
            <a:pPr marL="481965" indent="-469900">
              <a:lnSpc>
                <a:spcPct val="100000"/>
              </a:lnSpc>
              <a:buAutoNum type="arabicPeriod"/>
              <a:tabLst>
                <a:tab pos="481965" algn="l"/>
                <a:tab pos="482600" algn="l"/>
              </a:tabLst>
            </a:pP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Sejajar</a:t>
            </a:r>
            <a:endParaRPr sz="18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buAutoNum type="arabicPeriod"/>
              <a:tabLst>
                <a:tab pos="481965" algn="l"/>
                <a:tab pos="482600" algn="l"/>
              </a:tabLst>
            </a:pPr>
            <a:r>
              <a:rPr lang="en-US" sz="1850" spc="-5" dirty="0">
                <a:solidFill>
                  <a:srgbClr val="001F5F"/>
                </a:solidFill>
                <a:latin typeface="Calibri"/>
                <a:cs typeface="Calibri"/>
              </a:rPr>
              <a:t>     </a:t>
            </a:r>
            <a:r>
              <a:rPr sz="1850" spc="-5" dirty="0" err="1">
                <a:solidFill>
                  <a:srgbClr val="001F5F"/>
                </a:solidFill>
                <a:latin typeface="Calibri"/>
                <a:cs typeface="Calibri"/>
              </a:rPr>
              <a:t>Lebih</a:t>
            </a:r>
            <a:r>
              <a:rPr sz="1850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Tinggi </a:t>
            </a:r>
            <a:r>
              <a:rPr sz="1850" spc="-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endParaRPr lang="en-US" sz="1850" spc="-400" dirty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481965" algn="l"/>
                <a:tab pos="482600" algn="l"/>
              </a:tabLst>
            </a:pP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4.	-</a:t>
            </a:r>
            <a:endParaRPr sz="185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11170" y="5151246"/>
            <a:ext cx="2586990" cy="1153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HRD</a:t>
            </a:r>
            <a:r>
              <a:rPr sz="185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Manager</a:t>
            </a:r>
            <a:endParaRPr sz="18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Employee</a:t>
            </a:r>
            <a:r>
              <a:rPr sz="18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Relations</a:t>
            </a:r>
            <a:r>
              <a:rPr sz="185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Officer </a:t>
            </a:r>
            <a:r>
              <a:rPr sz="1850" spc="-4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Sales</a:t>
            </a:r>
            <a:r>
              <a:rPr sz="18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Manager</a:t>
            </a:r>
            <a:endParaRPr sz="1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Lembaga</a:t>
            </a:r>
            <a:r>
              <a:rPr sz="18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20" dirty="0">
                <a:solidFill>
                  <a:srgbClr val="001F5F"/>
                </a:solidFill>
                <a:latin typeface="Calibri"/>
                <a:cs typeface="Calibri"/>
              </a:rPr>
              <a:t>Psikology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9246" y="5074411"/>
            <a:ext cx="1703070" cy="11658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714375">
              <a:lnSpc>
                <a:spcPct val="101200"/>
              </a:lnSpc>
              <a:spcBef>
                <a:spcPts val="70"/>
              </a:spcBef>
            </a:pP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Harian 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50" spc="1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ua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endParaRPr sz="18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70"/>
              </a:spcBef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sua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5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70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eb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han  S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sua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50" spc="-70" dirty="0">
                <a:solidFill>
                  <a:srgbClr val="001F5F"/>
                </a:solidFill>
                <a:latin typeface="Calibri"/>
                <a:cs typeface="Calibri"/>
              </a:rPr>
              <a:t> k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eb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han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03334" y="4832350"/>
            <a:ext cx="2152650" cy="1438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95"/>
              </a:lnSpc>
              <a:spcBef>
                <a:spcPts val="95"/>
              </a:spcBef>
            </a:pPr>
            <a:r>
              <a:rPr sz="1850" u="heavy" spc="5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INTERNAL</a:t>
            </a:r>
            <a:r>
              <a:rPr sz="1850" u="heavy" spc="-80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850" u="heavy" spc="-5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/</a:t>
            </a:r>
            <a:r>
              <a:rPr sz="1850" u="heavy" spc="-50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850" u="heavy" spc="-10" dirty="0">
                <a:solidFill>
                  <a:srgbClr val="001F5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EXTERNAL</a:t>
            </a:r>
            <a:endParaRPr sz="1850">
              <a:latin typeface="Calibri"/>
              <a:cs typeface="Calibri"/>
            </a:endParaRPr>
          </a:p>
          <a:p>
            <a:pPr marL="12700" marR="1383030" algn="just">
              <a:lnSpc>
                <a:spcPts val="2240"/>
              </a:lnSpc>
              <a:spcBef>
                <a:spcPts val="35"/>
              </a:spcBef>
            </a:pP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In</a:t>
            </a:r>
            <a:r>
              <a:rPr sz="1850" spc="-3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er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al  In</a:t>
            </a:r>
            <a:r>
              <a:rPr sz="1850" spc="-3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er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al  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50" spc="-2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al</a:t>
            </a:r>
            <a:endParaRPr sz="1850">
              <a:latin typeface="Calibri"/>
              <a:cs typeface="Calibri"/>
            </a:endParaRPr>
          </a:p>
          <a:p>
            <a:pPr marL="12700">
              <a:lnSpc>
                <a:spcPts val="2175"/>
              </a:lnSpc>
            </a:pPr>
            <a:r>
              <a:rPr sz="1850" spc="-20" dirty="0">
                <a:solidFill>
                  <a:srgbClr val="001F5F"/>
                </a:solidFill>
                <a:latin typeface="Calibri"/>
                <a:cs typeface="Calibri"/>
              </a:rPr>
              <a:t>Eksternal</a:t>
            </a:r>
            <a:endParaRPr sz="1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1251" y="1189736"/>
            <a:ext cx="10871835" cy="526859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52069" indent="-342900">
              <a:lnSpc>
                <a:spcPts val="1800"/>
              </a:lnSpc>
              <a:spcBef>
                <a:spcPts val="505"/>
              </a:spcBef>
              <a:buClr>
                <a:srgbClr val="001F5F"/>
              </a:buClr>
              <a:buFont typeface="Courier New"/>
              <a:buChar char="o"/>
              <a:tabLst>
                <a:tab pos="355600" algn="l"/>
              </a:tabLst>
            </a:pPr>
            <a:r>
              <a:rPr sz="1850" b="1" spc="-5" dirty="0">
                <a:solidFill>
                  <a:srgbClr val="001F5F"/>
                </a:solidFill>
                <a:latin typeface="Calibri"/>
                <a:cs typeface="Calibri"/>
              </a:rPr>
              <a:t>Spesifikasi</a:t>
            </a:r>
            <a:r>
              <a:rPr sz="1850" b="1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5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adalah</a:t>
            </a:r>
            <a:r>
              <a:rPr sz="185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30" dirty="0">
                <a:solidFill>
                  <a:srgbClr val="001F5F"/>
                </a:solidFill>
                <a:latin typeface="Calibri"/>
                <a:cs typeface="Calibri"/>
              </a:rPr>
              <a:t>persyaratan</a:t>
            </a:r>
            <a:r>
              <a:rPr sz="18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harus</a:t>
            </a:r>
            <a:r>
              <a:rPr sz="1850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dipenuhi</a:t>
            </a:r>
            <a:r>
              <a:rPr sz="18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oleh</a:t>
            </a:r>
            <a:r>
              <a:rPr sz="1850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pemegang</a:t>
            </a:r>
            <a:r>
              <a:rPr sz="185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agar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 dapat</a:t>
            </a:r>
            <a:r>
              <a:rPr sz="185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melaksanakan </a:t>
            </a:r>
            <a:r>
              <a:rPr sz="1850" spc="-4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berbagai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tanggung</a:t>
            </a:r>
            <a:r>
              <a:rPr sz="18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jawab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utama</a:t>
            </a:r>
            <a:r>
              <a:rPr sz="18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jabatannya</a:t>
            </a:r>
            <a:r>
              <a:rPr sz="185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sesuai</a:t>
            </a:r>
            <a:r>
              <a:rPr sz="185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standar</a:t>
            </a:r>
            <a:r>
              <a:rPr sz="18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perusahaan.</a:t>
            </a:r>
            <a:endParaRPr sz="1850">
              <a:latin typeface="Calibri"/>
              <a:cs typeface="Calibri"/>
            </a:endParaRPr>
          </a:p>
          <a:p>
            <a:pPr marL="355600" indent="-342900">
              <a:lnSpc>
                <a:spcPts val="2180"/>
              </a:lnSpc>
              <a:buFont typeface="Courier New"/>
              <a:buChar char="o"/>
              <a:tabLst>
                <a:tab pos="355600" algn="l"/>
              </a:tabLst>
            </a:pPr>
            <a:r>
              <a:rPr sz="1850" spc="-35" dirty="0">
                <a:solidFill>
                  <a:srgbClr val="001F5F"/>
                </a:solidFill>
                <a:latin typeface="Calibri"/>
                <a:cs typeface="Calibri"/>
              </a:rPr>
              <a:t>Tuntutan</a:t>
            </a:r>
            <a:r>
              <a:rPr sz="185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terdiri</a:t>
            </a:r>
            <a:r>
              <a:rPr sz="185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dari:</a:t>
            </a:r>
            <a:endParaRPr sz="1850">
              <a:latin typeface="Calibri"/>
              <a:cs typeface="Calibri"/>
            </a:endParaRPr>
          </a:p>
          <a:p>
            <a:pPr marL="868680" lvl="1" indent="-28511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868680" algn="l"/>
                <a:tab pos="869315" algn="l"/>
              </a:tabLst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Pendidikan/pelatihan</a:t>
            </a:r>
            <a:r>
              <a:rPr sz="18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formal</a:t>
            </a:r>
            <a:endParaRPr sz="1850">
              <a:latin typeface="Calibri"/>
              <a:cs typeface="Calibri"/>
            </a:endParaRPr>
          </a:p>
          <a:p>
            <a:pPr marL="868680" lvl="1" indent="-285115">
              <a:lnSpc>
                <a:spcPct val="100000"/>
              </a:lnSpc>
              <a:buFont typeface="Wingdings"/>
              <a:buChar char=""/>
              <a:tabLst>
                <a:tab pos="868680" algn="l"/>
                <a:tab pos="869315" algn="l"/>
              </a:tabLst>
            </a:pPr>
            <a:r>
              <a:rPr sz="1850" spc="-40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1850" spc="-4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alaman</a:t>
            </a:r>
            <a:r>
              <a:rPr sz="185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70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ja</a:t>
            </a:r>
            <a:endParaRPr sz="1850">
              <a:latin typeface="Calibri"/>
              <a:cs typeface="Calibri"/>
            </a:endParaRPr>
          </a:p>
          <a:p>
            <a:pPr marL="868680" lvl="1" indent="-285115">
              <a:lnSpc>
                <a:spcPct val="100000"/>
              </a:lnSpc>
              <a:buFont typeface="Wingdings"/>
              <a:buChar char=""/>
              <a:tabLst>
                <a:tab pos="868680" algn="l"/>
                <a:tab pos="869315" algn="l"/>
              </a:tabLst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Ketrampilan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(teknis,</a:t>
            </a:r>
            <a:r>
              <a:rPr sz="18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manajerial,</a:t>
            </a:r>
            <a:r>
              <a:rPr sz="18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interpersonal,</a:t>
            </a:r>
            <a:r>
              <a:rPr sz="18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bahasa,</a:t>
            </a:r>
            <a:r>
              <a:rPr sz="185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dll)</a:t>
            </a:r>
            <a:endParaRPr sz="1850">
              <a:latin typeface="Calibri"/>
              <a:cs typeface="Calibri"/>
            </a:endParaRPr>
          </a:p>
          <a:p>
            <a:pPr marL="868680" lvl="1" indent="-285115">
              <a:lnSpc>
                <a:spcPct val="100000"/>
              </a:lnSpc>
              <a:buFont typeface="Wingdings"/>
              <a:buChar char=""/>
              <a:tabLst>
                <a:tab pos="868680" algn="l"/>
                <a:tab pos="869315" algn="l"/>
              </a:tabLst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Kompetensi</a:t>
            </a:r>
            <a:endParaRPr sz="1850">
              <a:latin typeface="Calibri"/>
              <a:cs typeface="Calibri"/>
            </a:endParaRPr>
          </a:p>
          <a:p>
            <a:pPr marL="355600" indent="-342900">
              <a:lnSpc>
                <a:spcPts val="2010"/>
              </a:lnSpc>
              <a:spcBef>
                <a:spcPts val="25"/>
              </a:spcBef>
              <a:buFont typeface="Courier New"/>
              <a:buChar char="o"/>
              <a:tabLst>
                <a:tab pos="355600" algn="l"/>
              </a:tabLst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Kompetensi:</a:t>
            </a:r>
            <a:r>
              <a:rPr sz="185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ciri-ciri</a:t>
            </a:r>
            <a:r>
              <a:rPr sz="185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pribadi</a:t>
            </a:r>
            <a:r>
              <a:rPr sz="18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5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membedakan</a:t>
            </a:r>
            <a:r>
              <a:rPr sz="1850" spc="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antara</a:t>
            </a:r>
            <a:r>
              <a:rPr sz="18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pemegang</a:t>
            </a:r>
            <a:r>
              <a:rPr sz="18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5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hasil</a:t>
            </a:r>
            <a:r>
              <a:rPr sz="1850" spc="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20" dirty="0">
                <a:solidFill>
                  <a:srgbClr val="001F5F"/>
                </a:solidFill>
                <a:latin typeface="Calibri"/>
                <a:cs typeface="Calibri"/>
              </a:rPr>
              <a:t>kerjanya</a:t>
            </a:r>
            <a:r>
              <a:rPr sz="18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istimewa</a:t>
            </a:r>
            <a:r>
              <a:rPr sz="185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endParaRPr sz="1850">
              <a:latin typeface="Calibri"/>
              <a:cs typeface="Calibri"/>
            </a:endParaRPr>
          </a:p>
          <a:p>
            <a:pPr marL="355600">
              <a:lnSpc>
                <a:spcPts val="1995"/>
              </a:lnSpc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 biasa</a:t>
            </a:r>
            <a:r>
              <a:rPr sz="185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saja.</a:t>
            </a:r>
            <a:r>
              <a:rPr sz="18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Kompetensi</a:t>
            </a:r>
            <a:r>
              <a:rPr sz="18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tersebut</a:t>
            </a:r>
            <a:r>
              <a:rPr sz="185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 oleh</a:t>
            </a:r>
            <a:r>
              <a:rPr sz="185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pemegang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 jabatannya</a:t>
            </a:r>
            <a:r>
              <a:rPr sz="185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istimewa</a:t>
            </a:r>
            <a:r>
              <a:rPr sz="18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hasil</a:t>
            </a:r>
            <a:r>
              <a:rPr sz="18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kerjanya:</a:t>
            </a:r>
            <a:endParaRPr sz="1850">
              <a:latin typeface="Calibri"/>
              <a:cs typeface="Calibri"/>
            </a:endParaRPr>
          </a:p>
          <a:p>
            <a:pPr marL="868680" lvl="1" indent="-285115">
              <a:lnSpc>
                <a:spcPts val="2205"/>
              </a:lnSpc>
              <a:buFont typeface="Wingdings"/>
              <a:buChar char=""/>
              <a:tabLst>
                <a:tab pos="868680" algn="l"/>
                <a:tab pos="869315" algn="l"/>
              </a:tabLst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Ditunjukkan</a:t>
            </a:r>
            <a:r>
              <a:rPr sz="18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lebih</a:t>
            </a:r>
            <a:r>
              <a:rPr sz="18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sering/konsisten</a:t>
            </a:r>
            <a:endParaRPr sz="1850">
              <a:latin typeface="Calibri"/>
              <a:cs typeface="Calibri"/>
            </a:endParaRPr>
          </a:p>
          <a:p>
            <a:pPr marL="868680" lvl="1" indent="-285115">
              <a:lnSpc>
                <a:spcPct val="100000"/>
              </a:lnSpc>
              <a:buFont typeface="Wingdings"/>
              <a:buChar char=""/>
              <a:tabLst>
                <a:tab pos="868680" algn="l"/>
                <a:tab pos="869315" algn="l"/>
              </a:tabLst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Diperlihatkan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8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situasi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lebih</a:t>
            </a:r>
            <a:r>
              <a:rPr sz="185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beragam</a:t>
            </a:r>
            <a:endParaRPr sz="1850">
              <a:latin typeface="Calibri"/>
              <a:cs typeface="Calibri"/>
            </a:endParaRPr>
          </a:p>
          <a:p>
            <a:pPr marL="868680" lvl="1" indent="-285115">
              <a:lnSpc>
                <a:spcPct val="100000"/>
              </a:lnSpc>
              <a:buFont typeface="Wingdings"/>
              <a:buChar char=""/>
              <a:tabLst>
                <a:tab pos="868680" algn="l"/>
                <a:tab pos="869315" algn="l"/>
              </a:tabLst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Ditujunkan</a:t>
            </a:r>
            <a:r>
              <a:rPr sz="18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hasil</a:t>
            </a:r>
            <a:r>
              <a:rPr sz="18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 lebih</a:t>
            </a:r>
            <a:r>
              <a:rPr sz="18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baik</a:t>
            </a:r>
            <a:endParaRPr sz="18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Courier New"/>
              <a:buChar char="o"/>
              <a:tabLst>
                <a:tab pos="355600" algn="l"/>
              </a:tabLst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Contoh:</a:t>
            </a:r>
            <a:r>
              <a:rPr sz="18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30" dirty="0">
                <a:solidFill>
                  <a:srgbClr val="001F5F"/>
                </a:solidFill>
                <a:latin typeface="Calibri"/>
                <a:cs typeface="Calibri"/>
              </a:rPr>
              <a:t>Persyaratan</a:t>
            </a:r>
            <a:r>
              <a:rPr sz="18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5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Staf Marketing</a:t>
            </a:r>
            <a:endParaRPr sz="1850">
              <a:latin typeface="Calibri"/>
              <a:cs typeface="Calibri"/>
            </a:endParaRPr>
          </a:p>
          <a:p>
            <a:pPr marL="868680" lvl="1" indent="-285115">
              <a:lnSpc>
                <a:spcPct val="100000"/>
              </a:lnSpc>
              <a:buFont typeface="Wingdings"/>
              <a:buChar char=""/>
              <a:tabLst>
                <a:tab pos="868680" algn="l"/>
                <a:tab pos="869315" algn="l"/>
              </a:tabLst>
            </a:pPr>
            <a:r>
              <a:rPr sz="1850" spc="-40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id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50" spc="-45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an:</a:t>
            </a:r>
            <a:r>
              <a:rPr sz="1850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S1</a:t>
            </a:r>
            <a:r>
              <a:rPr sz="18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se</a:t>
            </a:r>
            <a:r>
              <a:rPr sz="1850" spc="-5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ala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ju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usan</a:t>
            </a:r>
            <a:endParaRPr sz="1850">
              <a:latin typeface="Calibri"/>
              <a:cs typeface="Calibri"/>
            </a:endParaRPr>
          </a:p>
          <a:p>
            <a:pPr marL="868680" lvl="1" indent="-285115">
              <a:lnSpc>
                <a:spcPct val="100000"/>
              </a:lnSpc>
              <a:buFont typeface="Wingdings"/>
              <a:buChar char=""/>
              <a:tabLst>
                <a:tab pos="868680" algn="l"/>
                <a:tab pos="869315" algn="l"/>
              </a:tabLst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Pengalaman</a:t>
            </a:r>
            <a:r>
              <a:rPr sz="18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kerja:</a:t>
            </a:r>
            <a:r>
              <a:rPr sz="18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sz="18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tahun</a:t>
            </a:r>
            <a:r>
              <a:rPr sz="18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sebagai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tenaga</a:t>
            </a:r>
            <a:r>
              <a:rPr sz="18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penjualan</a:t>
            </a:r>
            <a:endParaRPr sz="1850">
              <a:latin typeface="Calibri"/>
              <a:cs typeface="Calibri"/>
            </a:endParaRPr>
          </a:p>
          <a:p>
            <a:pPr marL="868680" lvl="1" indent="-285115">
              <a:lnSpc>
                <a:spcPct val="100000"/>
              </a:lnSpc>
              <a:buFont typeface="Wingdings"/>
              <a:buChar char=""/>
              <a:tabLst>
                <a:tab pos="868680" algn="l"/>
                <a:tab pos="869315" algn="l"/>
              </a:tabLst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Ketrampilan:</a:t>
            </a:r>
            <a:r>
              <a:rPr sz="185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Bahasa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 Inggris</a:t>
            </a:r>
            <a:r>
              <a:rPr sz="18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aktif</a:t>
            </a:r>
            <a:endParaRPr sz="1850">
              <a:latin typeface="Calibri"/>
              <a:cs typeface="Calibri"/>
            </a:endParaRPr>
          </a:p>
          <a:p>
            <a:pPr marL="868680" lvl="1" indent="-285115">
              <a:lnSpc>
                <a:spcPct val="100000"/>
              </a:lnSpc>
              <a:buFont typeface="Wingdings"/>
              <a:buChar char=""/>
              <a:tabLst>
                <a:tab pos="868680" algn="l"/>
                <a:tab pos="869315" algn="l"/>
              </a:tabLst>
            </a:pP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Kompetensi: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Kreatif</a:t>
            </a:r>
            <a:r>
              <a:rPr sz="1850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melaksanakan</a:t>
            </a:r>
            <a:r>
              <a:rPr sz="185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promosi</a:t>
            </a:r>
            <a:endParaRPr sz="1850">
              <a:latin typeface="Calibri"/>
              <a:cs typeface="Calibri"/>
            </a:endParaRPr>
          </a:p>
          <a:p>
            <a:pPr marL="868680" lvl="1" indent="-285115">
              <a:lnSpc>
                <a:spcPct val="100000"/>
              </a:lnSpc>
              <a:buFont typeface="Wingdings"/>
              <a:buChar char=""/>
              <a:tabLst>
                <a:tab pos="868680" algn="l"/>
                <a:tab pos="869315" algn="l"/>
              </a:tabLst>
            </a:pPr>
            <a:r>
              <a:rPr sz="1850" spc="5" dirty="0">
                <a:solidFill>
                  <a:srgbClr val="001F5F"/>
                </a:solidFill>
                <a:latin typeface="Calibri"/>
                <a:cs typeface="Calibri"/>
              </a:rPr>
              <a:t>Mahir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mempengaruhi</a:t>
            </a:r>
            <a:r>
              <a:rPr sz="18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orang</a:t>
            </a:r>
            <a:r>
              <a:rPr sz="18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lain</a:t>
            </a:r>
            <a:endParaRPr sz="1850">
              <a:latin typeface="Calibri"/>
              <a:cs typeface="Calibri"/>
            </a:endParaRPr>
          </a:p>
          <a:p>
            <a:pPr marL="868680" lvl="1" indent="-285115">
              <a:lnSpc>
                <a:spcPct val="100000"/>
              </a:lnSpc>
              <a:buFont typeface="Wingdings"/>
              <a:buChar char=""/>
              <a:tabLst>
                <a:tab pos="868680" algn="l"/>
                <a:tab pos="869315" algn="l"/>
              </a:tabLst>
            </a:pP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Luwes</a:t>
            </a:r>
            <a:r>
              <a:rPr sz="18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85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5" dirty="0">
                <a:solidFill>
                  <a:srgbClr val="001F5F"/>
                </a:solidFill>
                <a:latin typeface="Calibri"/>
                <a:cs typeface="Calibri"/>
              </a:rPr>
              <a:t>bergaul,</a:t>
            </a:r>
            <a:r>
              <a:rPr sz="18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mahir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85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menjalin</a:t>
            </a:r>
            <a:r>
              <a:rPr sz="185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hubungan</a:t>
            </a:r>
            <a:r>
              <a:rPr sz="18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18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F"/>
                </a:solidFill>
                <a:latin typeface="Calibri"/>
                <a:cs typeface="Calibri"/>
              </a:rPr>
              <a:t>orang</a:t>
            </a:r>
            <a:r>
              <a:rPr sz="18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spc="-5" dirty="0">
                <a:solidFill>
                  <a:srgbClr val="001F5F"/>
                </a:solidFill>
                <a:latin typeface="Calibri"/>
                <a:cs typeface="Calibri"/>
              </a:rPr>
              <a:t>baru.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6861" y="461517"/>
            <a:ext cx="6946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8915" algn="l"/>
                <a:tab pos="3383915" algn="l"/>
              </a:tabLst>
            </a:pPr>
            <a:r>
              <a:rPr sz="3600" spc="-15" dirty="0">
                <a:solidFill>
                  <a:srgbClr val="001F5F"/>
                </a:solidFill>
              </a:rPr>
              <a:t>Uraian	Jabatan</a:t>
            </a:r>
            <a:r>
              <a:rPr sz="3600" spc="15" dirty="0">
                <a:solidFill>
                  <a:srgbClr val="001F5F"/>
                </a:solidFill>
              </a:rPr>
              <a:t> </a:t>
            </a:r>
            <a:r>
              <a:rPr sz="3600" dirty="0">
                <a:solidFill>
                  <a:srgbClr val="001F5F"/>
                </a:solidFill>
              </a:rPr>
              <a:t>:	</a:t>
            </a:r>
            <a:r>
              <a:rPr sz="3600" spc="-5" dirty="0">
                <a:solidFill>
                  <a:srgbClr val="001F5F"/>
                </a:solidFill>
              </a:rPr>
              <a:t>Spesifikasi</a:t>
            </a:r>
            <a:r>
              <a:rPr sz="3600" spc="-85" dirty="0">
                <a:solidFill>
                  <a:srgbClr val="001F5F"/>
                </a:solidFill>
              </a:rPr>
              <a:t> </a:t>
            </a:r>
            <a:r>
              <a:rPr sz="3600" spc="-15" dirty="0">
                <a:solidFill>
                  <a:srgbClr val="001F5F"/>
                </a:solidFill>
              </a:rPr>
              <a:t>Jabatan</a:t>
            </a:r>
            <a:endParaRPr sz="36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68</a:t>
            </a:fld>
            <a:endParaRPr dirty="0">
              <a:solidFill>
                <a:srgbClr val="001F5F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10928604" y="6379463"/>
              <a:ext cx="489584" cy="269875"/>
            </a:xfrm>
            <a:custGeom>
              <a:avLst/>
              <a:gdLst/>
              <a:ahLst/>
              <a:cxnLst/>
              <a:rect l="l" t="t" r="r" b="b"/>
              <a:pathLst>
                <a:path w="489584" h="269875">
                  <a:moveTo>
                    <a:pt x="228600" y="190741"/>
                  </a:moveTo>
                  <a:lnTo>
                    <a:pt x="226441" y="188544"/>
                  </a:lnTo>
                  <a:lnTo>
                    <a:pt x="198120" y="188544"/>
                  </a:lnTo>
                  <a:lnTo>
                    <a:pt x="198120" y="87604"/>
                  </a:lnTo>
                  <a:lnTo>
                    <a:pt x="198120" y="52489"/>
                  </a:lnTo>
                  <a:lnTo>
                    <a:pt x="195961" y="50292"/>
                  </a:lnTo>
                  <a:lnTo>
                    <a:pt x="171958" y="50292"/>
                  </a:lnTo>
                  <a:lnTo>
                    <a:pt x="171958" y="87604"/>
                  </a:lnTo>
                  <a:lnTo>
                    <a:pt x="171958" y="188544"/>
                  </a:lnTo>
                  <a:lnTo>
                    <a:pt x="128473" y="188544"/>
                  </a:lnTo>
                  <a:lnTo>
                    <a:pt x="128270" y="188328"/>
                  </a:lnTo>
                  <a:lnTo>
                    <a:pt x="100203" y="188328"/>
                  </a:lnTo>
                  <a:lnTo>
                    <a:pt x="100203" y="184162"/>
                  </a:lnTo>
                  <a:lnTo>
                    <a:pt x="167640" y="87604"/>
                  </a:lnTo>
                  <a:lnTo>
                    <a:pt x="171958" y="87604"/>
                  </a:lnTo>
                  <a:lnTo>
                    <a:pt x="171958" y="50292"/>
                  </a:lnTo>
                  <a:lnTo>
                    <a:pt x="167640" y="50292"/>
                  </a:lnTo>
                  <a:lnTo>
                    <a:pt x="165481" y="52489"/>
                  </a:lnTo>
                  <a:lnTo>
                    <a:pt x="165481" y="54686"/>
                  </a:lnTo>
                  <a:lnTo>
                    <a:pt x="78359" y="177571"/>
                  </a:lnTo>
                  <a:lnTo>
                    <a:pt x="76200" y="181965"/>
                  </a:lnTo>
                  <a:lnTo>
                    <a:pt x="76200" y="188328"/>
                  </a:lnTo>
                  <a:lnTo>
                    <a:pt x="23876" y="188328"/>
                  </a:lnTo>
                  <a:lnTo>
                    <a:pt x="23876" y="183934"/>
                  </a:lnTo>
                  <a:lnTo>
                    <a:pt x="25742" y="167220"/>
                  </a:lnTo>
                  <a:lnTo>
                    <a:pt x="32321" y="152349"/>
                  </a:lnTo>
                  <a:lnTo>
                    <a:pt x="44983" y="137896"/>
                  </a:lnTo>
                  <a:lnTo>
                    <a:pt x="65151" y="122402"/>
                  </a:lnTo>
                  <a:lnTo>
                    <a:pt x="93472" y="104813"/>
                  </a:lnTo>
                  <a:lnTo>
                    <a:pt x="111467" y="92214"/>
                  </a:lnTo>
                  <a:lnTo>
                    <a:pt x="123596" y="79819"/>
                  </a:lnTo>
                  <a:lnTo>
                    <a:pt x="130429" y="66192"/>
                  </a:lnTo>
                  <a:lnTo>
                    <a:pt x="132588" y="49872"/>
                  </a:lnTo>
                  <a:lnTo>
                    <a:pt x="128409" y="28409"/>
                  </a:lnTo>
                  <a:lnTo>
                    <a:pt x="122301" y="21297"/>
                  </a:lnTo>
                  <a:lnTo>
                    <a:pt x="115468" y="13347"/>
                  </a:lnTo>
                  <a:lnTo>
                    <a:pt x="93154" y="4445"/>
                  </a:lnTo>
                  <a:lnTo>
                    <a:pt x="60833" y="1524"/>
                  </a:lnTo>
                  <a:lnTo>
                    <a:pt x="47472" y="1600"/>
                  </a:lnTo>
                  <a:lnTo>
                    <a:pt x="33921" y="2082"/>
                  </a:lnTo>
                  <a:lnTo>
                    <a:pt x="20764" y="3378"/>
                  </a:lnTo>
                  <a:lnTo>
                    <a:pt x="8636" y="5918"/>
                  </a:lnTo>
                  <a:lnTo>
                    <a:pt x="6477" y="5918"/>
                  </a:lnTo>
                  <a:lnTo>
                    <a:pt x="2159" y="8115"/>
                  </a:lnTo>
                  <a:lnTo>
                    <a:pt x="2159" y="23507"/>
                  </a:lnTo>
                  <a:lnTo>
                    <a:pt x="4318" y="25704"/>
                  </a:lnTo>
                  <a:lnTo>
                    <a:pt x="8636" y="25704"/>
                  </a:lnTo>
                  <a:lnTo>
                    <a:pt x="21983" y="24091"/>
                  </a:lnTo>
                  <a:lnTo>
                    <a:pt x="35534" y="22682"/>
                  </a:lnTo>
                  <a:lnTo>
                    <a:pt x="48691" y="21678"/>
                  </a:lnTo>
                  <a:lnTo>
                    <a:pt x="60833" y="21297"/>
                  </a:lnTo>
                  <a:lnTo>
                    <a:pt x="81737" y="22987"/>
                  </a:lnTo>
                  <a:lnTo>
                    <a:pt x="95923" y="28181"/>
                  </a:lnTo>
                  <a:lnTo>
                    <a:pt x="103987" y="37071"/>
                  </a:lnTo>
                  <a:lnTo>
                    <a:pt x="106553" y="49872"/>
                  </a:lnTo>
                  <a:lnTo>
                    <a:pt x="105143" y="61315"/>
                  </a:lnTo>
                  <a:lnTo>
                    <a:pt x="100266" y="70485"/>
                  </a:lnTo>
                  <a:lnTo>
                    <a:pt x="90906" y="79248"/>
                  </a:lnTo>
                  <a:lnTo>
                    <a:pt x="76073" y="89433"/>
                  </a:lnTo>
                  <a:lnTo>
                    <a:pt x="45593" y="109220"/>
                  </a:lnTo>
                  <a:lnTo>
                    <a:pt x="24752" y="124917"/>
                  </a:lnTo>
                  <a:lnTo>
                    <a:pt x="10604" y="142468"/>
                  </a:lnTo>
                  <a:lnTo>
                    <a:pt x="2540" y="162064"/>
                  </a:lnTo>
                  <a:lnTo>
                    <a:pt x="0" y="183934"/>
                  </a:lnTo>
                  <a:lnTo>
                    <a:pt x="0" y="208114"/>
                  </a:lnTo>
                  <a:lnTo>
                    <a:pt x="2159" y="210312"/>
                  </a:lnTo>
                  <a:lnTo>
                    <a:pt x="77177" y="210312"/>
                  </a:lnTo>
                  <a:lnTo>
                    <a:pt x="78359" y="212686"/>
                  </a:lnTo>
                  <a:lnTo>
                    <a:pt x="171958" y="212686"/>
                  </a:lnTo>
                  <a:lnTo>
                    <a:pt x="171958" y="269748"/>
                  </a:lnTo>
                  <a:lnTo>
                    <a:pt x="195961" y="269748"/>
                  </a:lnTo>
                  <a:lnTo>
                    <a:pt x="198120" y="267550"/>
                  </a:lnTo>
                  <a:lnTo>
                    <a:pt x="198120" y="212686"/>
                  </a:lnTo>
                  <a:lnTo>
                    <a:pt x="226441" y="212686"/>
                  </a:lnTo>
                  <a:lnTo>
                    <a:pt x="228600" y="210489"/>
                  </a:lnTo>
                  <a:lnTo>
                    <a:pt x="228600" y="190741"/>
                  </a:lnTo>
                  <a:close/>
                </a:path>
                <a:path w="489584" h="269875">
                  <a:moveTo>
                    <a:pt x="417576" y="3556"/>
                  </a:moveTo>
                  <a:lnTo>
                    <a:pt x="415417" y="3556"/>
                  </a:lnTo>
                  <a:lnTo>
                    <a:pt x="415417" y="1524"/>
                  </a:lnTo>
                  <a:lnTo>
                    <a:pt x="393827" y="1524"/>
                  </a:lnTo>
                  <a:lnTo>
                    <a:pt x="393827" y="3556"/>
                  </a:lnTo>
                  <a:lnTo>
                    <a:pt x="391668" y="3556"/>
                  </a:lnTo>
                  <a:lnTo>
                    <a:pt x="391668" y="209296"/>
                  </a:lnTo>
                  <a:lnTo>
                    <a:pt x="393865" y="209296"/>
                  </a:lnTo>
                  <a:lnTo>
                    <a:pt x="393865" y="213106"/>
                  </a:lnTo>
                  <a:lnTo>
                    <a:pt x="415366" y="213106"/>
                  </a:lnTo>
                  <a:lnTo>
                    <a:pt x="415366" y="209296"/>
                  </a:lnTo>
                  <a:lnTo>
                    <a:pt x="417576" y="209296"/>
                  </a:lnTo>
                  <a:lnTo>
                    <a:pt x="417576" y="3556"/>
                  </a:lnTo>
                  <a:close/>
                </a:path>
                <a:path w="489584" h="269875">
                  <a:moveTo>
                    <a:pt x="489204" y="61582"/>
                  </a:moveTo>
                  <a:lnTo>
                    <a:pt x="487045" y="61582"/>
                  </a:lnTo>
                  <a:lnTo>
                    <a:pt x="487045" y="59385"/>
                  </a:lnTo>
                  <a:lnTo>
                    <a:pt x="465455" y="59385"/>
                  </a:lnTo>
                  <a:lnTo>
                    <a:pt x="463296" y="61582"/>
                  </a:lnTo>
                  <a:lnTo>
                    <a:pt x="463296" y="208965"/>
                  </a:lnTo>
                  <a:lnTo>
                    <a:pt x="467614" y="213360"/>
                  </a:lnTo>
                  <a:lnTo>
                    <a:pt x="484886" y="213360"/>
                  </a:lnTo>
                  <a:lnTo>
                    <a:pt x="484886" y="211162"/>
                  </a:lnTo>
                  <a:lnTo>
                    <a:pt x="487045" y="211162"/>
                  </a:lnTo>
                  <a:lnTo>
                    <a:pt x="487045" y="208965"/>
                  </a:lnTo>
                  <a:lnTo>
                    <a:pt x="489204" y="208965"/>
                  </a:lnTo>
                  <a:lnTo>
                    <a:pt x="489204" y="61582"/>
                  </a:lnTo>
                  <a:close/>
                </a:path>
                <a:path w="489584" h="269875">
                  <a:moveTo>
                    <a:pt x="489204" y="2197"/>
                  </a:moveTo>
                  <a:lnTo>
                    <a:pt x="487045" y="2197"/>
                  </a:lnTo>
                  <a:lnTo>
                    <a:pt x="487045" y="0"/>
                  </a:lnTo>
                  <a:lnTo>
                    <a:pt x="465455" y="0"/>
                  </a:lnTo>
                  <a:lnTo>
                    <a:pt x="465455" y="2197"/>
                  </a:lnTo>
                  <a:lnTo>
                    <a:pt x="463296" y="2197"/>
                  </a:lnTo>
                  <a:lnTo>
                    <a:pt x="463296" y="30797"/>
                  </a:lnTo>
                  <a:lnTo>
                    <a:pt x="465455" y="32994"/>
                  </a:lnTo>
                  <a:lnTo>
                    <a:pt x="487045" y="32994"/>
                  </a:lnTo>
                  <a:lnTo>
                    <a:pt x="489204" y="30797"/>
                  </a:lnTo>
                  <a:lnTo>
                    <a:pt x="489204" y="2197"/>
                  </a:lnTo>
                  <a:close/>
                </a:path>
              </a:pathLst>
            </a:custGeom>
            <a:solidFill>
              <a:srgbClr val="468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54383" y="6380987"/>
              <a:ext cx="124968" cy="2133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11356" y="6435851"/>
              <a:ext cx="131064" cy="1584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69852" y="6435851"/>
              <a:ext cx="106679" cy="1584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149584" y="6380987"/>
              <a:ext cx="129539" cy="212090"/>
            </a:xfrm>
            <a:custGeom>
              <a:avLst/>
              <a:gdLst/>
              <a:ahLst/>
              <a:cxnLst/>
              <a:rect l="l" t="t" r="r" b="b"/>
              <a:pathLst>
                <a:path w="129540" h="212090">
                  <a:moveTo>
                    <a:pt x="129540" y="183146"/>
                  </a:moveTo>
                  <a:lnTo>
                    <a:pt x="118618" y="143433"/>
                  </a:lnTo>
                  <a:lnTo>
                    <a:pt x="85979" y="108127"/>
                  </a:lnTo>
                  <a:lnTo>
                    <a:pt x="53340" y="86055"/>
                  </a:lnTo>
                  <a:lnTo>
                    <a:pt x="49022" y="81648"/>
                  </a:lnTo>
                  <a:lnTo>
                    <a:pt x="44577" y="79438"/>
                  </a:lnTo>
                  <a:lnTo>
                    <a:pt x="33782" y="68402"/>
                  </a:lnTo>
                  <a:lnTo>
                    <a:pt x="33782" y="63995"/>
                  </a:lnTo>
                  <a:lnTo>
                    <a:pt x="31623" y="61785"/>
                  </a:lnTo>
                  <a:lnTo>
                    <a:pt x="31623" y="39712"/>
                  </a:lnTo>
                  <a:lnTo>
                    <a:pt x="33782" y="33096"/>
                  </a:lnTo>
                  <a:lnTo>
                    <a:pt x="72898" y="22059"/>
                  </a:lnTo>
                  <a:lnTo>
                    <a:pt x="96901" y="22059"/>
                  </a:lnTo>
                  <a:lnTo>
                    <a:pt x="105537" y="24269"/>
                  </a:lnTo>
                  <a:lnTo>
                    <a:pt x="112141" y="24269"/>
                  </a:lnTo>
                  <a:lnTo>
                    <a:pt x="120777" y="26479"/>
                  </a:lnTo>
                  <a:lnTo>
                    <a:pt x="125222" y="26479"/>
                  </a:lnTo>
                  <a:lnTo>
                    <a:pt x="125222" y="22059"/>
                  </a:lnTo>
                  <a:lnTo>
                    <a:pt x="125222" y="6616"/>
                  </a:lnTo>
                  <a:lnTo>
                    <a:pt x="123063" y="6616"/>
                  </a:lnTo>
                  <a:lnTo>
                    <a:pt x="120777" y="4406"/>
                  </a:lnTo>
                  <a:lnTo>
                    <a:pt x="114300" y="2209"/>
                  </a:lnTo>
                  <a:lnTo>
                    <a:pt x="105537" y="2209"/>
                  </a:lnTo>
                  <a:lnTo>
                    <a:pt x="96901" y="0"/>
                  </a:lnTo>
                  <a:lnTo>
                    <a:pt x="72898" y="0"/>
                  </a:lnTo>
                  <a:lnTo>
                    <a:pt x="31927" y="6515"/>
                  </a:lnTo>
                  <a:lnTo>
                    <a:pt x="8458" y="38341"/>
                  </a:lnTo>
                  <a:lnTo>
                    <a:pt x="7620" y="50749"/>
                  </a:lnTo>
                  <a:lnTo>
                    <a:pt x="8013" y="58648"/>
                  </a:lnTo>
                  <a:lnTo>
                    <a:pt x="33401" y="97129"/>
                  </a:lnTo>
                  <a:lnTo>
                    <a:pt x="42418" y="103708"/>
                  </a:lnTo>
                  <a:lnTo>
                    <a:pt x="68580" y="123571"/>
                  </a:lnTo>
                  <a:lnTo>
                    <a:pt x="77343" y="127977"/>
                  </a:lnTo>
                  <a:lnTo>
                    <a:pt x="83820" y="132397"/>
                  </a:lnTo>
                  <a:lnTo>
                    <a:pt x="88138" y="136804"/>
                  </a:lnTo>
                  <a:lnTo>
                    <a:pt x="92583" y="141224"/>
                  </a:lnTo>
                  <a:lnTo>
                    <a:pt x="96901" y="145630"/>
                  </a:lnTo>
                  <a:lnTo>
                    <a:pt x="99060" y="152260"/>
                  </a:lnTo>
                  <a:lnTo>
                    <a:pt x="103378" y="156667"/>
                  </a:lnTo>
                  <a:lnTo>
                    <a:pt x="103378" y="161086"/>
                  </a:lnTo>
                  <a:lnTo>
                    <a:pt x="105537" y="165493"/>
                  </a:lnTo>
                  <a:lnTo>
                    <a:pt x="107823" y="169913"/>
                  </a:lnTo>
                  <a:lnTo>
                    <a:pt x="107823" y="187464"/>
                  </a:lnTo>
                  <a:lnTo>
                    <a:pt x="0" y="187464"/>
                  </a:lnTo>
                  <a:lnTo>
                    <a:pt x="0" y="211836"/>
                  </a:lnTo>
                  <a:lnTo>
                    <a:pt x="14097" y="211836"/>
                  </a:lnTo>
                  <a:lnTo>
                    <a:pt x="120396" y="211836"/>
                  </a:lnTo>
                  <a:lnTo>
                    <a:pt x="125222" y="211836"/>
                  </a:lnTo>
                  <a:lnTo>
                    <a:pt x="129540" y="207416"/>
                  </a:lnTo>
                  <a:lnTo>
                    <a:pt x="129540" y="183146"/>
                  </a:lnTo>
                  <a:close/>
                </a:path>
              </a:pathLst>
            </a:custGeom>
            <a:solidFill>
              <a:srgbClr val="468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40537" y="1294891"/>
            <a:ext cx="5271770" cy="4876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001F5F"/>
              </a:buClr>
              <a:buFont typeface="Courier New"/>
              <a:buChar char="o"/>
              <a:tabLst>
                <a:tab pos="355600" algn="l"/>
              </a:tabLst>
            </a:pPr>
            <a:r>
              <a:rPr sz="1850" b="1" spc="5" dirty="0">
                <a:solidFill>
                  <a:srgbClr val="001F5F"/>
                </a:solidFill>
                <a:latin typeface="Calibri"/>
                <a:cs typeface="Calibri"/>
              </a:rPr>
              <a:t>UMUM</a:t>
            </a:r>
            <a:r>
              <a:rPr sz="185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b="1" spc="5" dirty="0">
                <a:solidFill>
                  <a:srgbClr val="001F5F"/>
                </a:solidFill>
                <a:latin typeface="Calibri"/>
                <a:cs typeface="Calibri"/>
              </a:rPr>
              <a:t>(semua</a:t>
            </a:r>
            <a:r>
              <a:rPr sz="185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001F5F"/>
                </a:solidFill>
                <a:latin typeface="Calibri"/>
                <a:cs typeface="Calibri"/>
              </a:rPr>
              <a:t>jabatan)</a:t>
            </a:r>
            <a:endParaRPr sz="185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Mengikuti</a:t>
            </a:r>
            <a:r>
              <a:rPr sz="14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prosedur</a:t>
            </a:r>
            <a:r>
              <a:rPr sz="14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r>
              <a:rPr sz="14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4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aman</a:t>
            </a:r>
            <a:endParaRPr sz="1450">
              <a:latin typeface="Calibri"/>
              <a:cs typeface="Calibri"/>
            </a:endParaRPr>
          </a:p>
          <a:p>
            <a:pPr marL="756285" marR="161290" lvl="1" indent="-287020">
              <a:lnSpc>
                <a:spcPct val="80000"/>
              </a:lnSpc>
              <a:spcBef>
                <a:spcPts val="350"/>
              </a:spcBef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Memakai</a:t>
            </a:r>
            <a:r>
              <a:rPr sz="14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pelindung</a:t>
            </a:r>
            <a:r>
              <a:rPr sz="14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diri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4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peralatan</a:t>
            </a:r>
            <a:r>
              <a:rPr sz="14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keselamatan</a:t>
            </a:r>
            <a:r>
              <a:rPr sz="14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sesuai </a:t>
            </a:r>
            <a:r>
              <a:rPr sz="1450" spc="-3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ketentuan</a:t>
            </a:r>
            <a:endParaRPr sz="1450">
              <a:latin typeface="Calibri"/>
              <a:cs typeface="Calibri"/>
            </a:endParaRPr>
          </a:p>
          <a:p>
            <a:pPr marL="756285" lvl="1" indent="-287020">
              <a:lnSpc>
                <a:spcPts val="1705"/>
              </a:lnSpc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Mengetahui</a:t>
            </a:r>
            <a:r>
              <a:rPr sz="14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4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mematuhi</a:t>
            </a:r>
            <a:r>
              <a:rPr sz="145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semua</a:t>
            </a:r>
            <a:r>
              <a:rPr sz="14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5" dirty="0">
                <a:solidFill>
                  <a:srgbClr val="001F5F"/>
                </a:solidFill>
                <a:latin typeface="Calibri"/>
                <a:cs typeface="Calibri"/>
              </a:rPr>
              <a:t>peraturan</a:t>
            </a:r>
            <a:endParaRPr sz="145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Melaporkan</a:t>
            </a:r>
            <a:r>
              <a:rPr sz="14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4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cedera</a:t>
            </a:r>
            <a:r>
              <a:rPr sz="14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14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sakit</a:t>
            </a:r>
            <a:r>
              <a:rPr sz="14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segera</a:t>
            </a:r>
            <a:endParaRPr sz="145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Melaporkan</a:t>
            </a:r>
            <a:r>
              <a:rPr sz="14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tindakan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tidak</a:t>
            </a:r>
            <a:r>
              <a:rPr sz="145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aman</a:t>
            </a:r>
            <a:r>
              <a:rPr sz="145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4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20" dirty="0">
                <a:solidFill>
                  <a:srgbClr val="001F5F"/>
                </a:solidFill>
                <a:latin typeface="Calibri"/>
                <a:cs typeface="Calibri"/>
              </a:rPr>
              <a:t>kondisi</a:t>
            </a:r>
            <a:r>
              <a:rPr sz="1450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tidak</a:t>
            </a:r>
            <a:r>
              <a:rPr sz="14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aman</a:t>
            </a:r>
            <a:endParaRPr sz="1450">
              <a:latin typeface="Calibri"/>
              <a:cs typeface="Calibri"/>
            </a:endParaRPr>
          </a:p>
          <a:p>
            <a:pPr marL="756285" marR="299720" lvl="1" indent="-287020">
              <a:lnSpc>
                <a:spcPts val="1400"/>
              </a:lnSpc>
              <a:spcBef>
                <a:spcPts val="425"/>
              </a:spcBef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Berpartisipasi</a:t>
            </a:r>
            <a:r>
              <a:rPr sz="14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450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20" dirty="0">
                <a:solidFill>
                  <a:srgbClr val="001F5F"/>
                </a:solidFill>
                <a:latin typeface="Calibri"/>
                <a:cs typeface="Calibri"/>
              </a:rPr>
              <a:t>komite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keselamatan</a:t>
            </a:r>
            <a:r>
              <a:rPr sz="145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4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kesehatan </a:t>
            </a:r>
            <a:r>
              <a:rPr sz="1450" spc="-3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endParaRPr sz="14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001F5F"/>
              </a:buClr>
              <a:buFont typeface="Arial MT"/>
              <a:buChar char="•"/>
            </a:pP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Courier New"/>
              <a:buChar char="o"/>
              <a:tabLst>
                <a:tab pos="355600" algn="l"/>
              </a:tabLst>
            </a:pPr>
            <a:r>
              <a:rPr sz="1850" b="1" spc="5" dirty="0">
                <a:solidFill>
                  <a:srgbClr val="001F5F"/>
                </a:solidFill>
                <a:latin typeface="Calibri"/>
                <a:cs typeface="Calibri"/>
              </a:rPr>
              <a:t>KHUSUS (jabatan</a:t>
            </a:r>
            <a:r>
              <a:rPr sz="185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b="1" spc="-5" dirty="0">
                <a:solidFill>
                  <a:srgbClr val="001F5F"/>
                </a:solidFill>
                <a:latin typeface="Calibri"/>
                <a:cs typeface="Calibri"/>
              </a:rPr>
              <a:t>Supervisory/Managerial)</a:t>
            </a:r>
            <a:endParaRPr sz="1850">
              <a:latin typeface="Calibri"/>
              <a:cs typeface="Calibri"/>
            </a:endParaRPr>
          </a:p>
          <a:p>
            <a:pPr marL="756285" marR="5080" lvl="1" indent="-287020">
              <a:lnSpc>
                <a:spcPts val="1400"/>
              </a:lnSpc>
              <a:spcBef>
                <a:spcPts val="445"/>
              </a:spcBef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Memerintahkan</a:t>
            </a:r>
            <a:r>
              <a:rPr sz="14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pekerja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4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mengikuti</a:t>
            </a:r>
            <a:r>
              <a:rPr sz="1450" spc="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20" dirty="0">
                <a:solidFill>
                  <a:srgbClr val="001F5F"/>
                </a:solidFill>
                <a:latin typeface="Calibri"/>
                <a:cs typeface="Calibri"/>
              </a:rPr>
              <a:t>tatacara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r>
              <a:rPr sz="14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5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1450" spc="-3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aman</a:t>
            </a:r>
            <a:endParaRPr sz="1450">
              <a:latin typeface="Calibri"/>
              <a:cs typeface="Calibri"/>
            </a:endParaRPr>
          </a:p>
          <a:p>
            <a:pPr marL="756285" lvl="1" indent="-287020">
              <a:lnSpc>
                <a:spcPts val="1720"/>
              </a:lnSpc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Menegakkan</a:t>
            </a:r>
            <a:r>
              <a:rPr sz="14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peraturan</a:t>
            </a:r>
            <a:r>
              <a:rPr sz="145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keselamatan</a:t>
            </a:r>
            <a:r>
              <a:rPr sz="14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4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kesehatan</a:t>
            </a:r>
            <a:r>
              <a:rPr sz="14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endParaRPr sz="145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Mengoreksi</a:t>
            </a:r>
            <a:r>
              <a:rPr sz="14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tindakan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tidak</a:t>
            </a:r>
            <a:r>
              <a:rPr sz="145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aman</a:t>
            </a:r>
            <a:r>
              <a:rPr sz="1450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4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kondisi</a:t>
            </a:r>
            <a:r>
              <a:rPr sz="14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tidak</a:t>
            </a:r>
            <a:r>
              <a:rPr sz="14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aman</a:t>
            </a:r>
            <a:endParaRPr sz="1450">
              <a:latin typeface="Calibri"/>
              <a:cs typeface="Calibri"/>
            </a:endParaRPr>
          </a:p>
          <a:p>
            <a:pPr marL="756285" marR="296545" lvl="1" indent="-287020">
              <a:lnSpc>
                <a:spcPts val="1400"/>
              </a:lnSpc>
              <a:spcBef>
                <a:spcPts val="425"/>
              </a:spcBef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Memastikan</a:t>
            </a:r>
            <a:r>
              <a:rPr sz="14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20" dirty="0">
                <a:solidFill>
                  <a:srgbClr val="001F5F"/>
                </a:solidFill>
                <a:latin typeface="Calibri"/>
                <a:cs typeface="Calibri"/>
              </a:rPr>
              <a:t>hanya</a:t>
            </a:r>
            <a:r>
              <a:rPr sz="14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pekerja</a:t>
            </a:r>
            <a:r>
              <a:rPr sz="14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berwenang</a:t>
            </a:r>
            <a:r>
              <a:rPr sz="14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4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terlatih </a:t>
            </a:r>
            <a:r>
              <a:rPr sz="1450" spc="-3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4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mengoperasikan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 peralatan</a:t>
            </a:r>
            <a:endParaRPr sz="1450">
              <a:latin typeface="Calibri"/>
              <a:cs typeface="Calibri"/>
            </a:endParaRPr>
          </a:p>
          <a:p>
            <a:pPr marL="756285" lvl="1" indent="-287020">
              <a:lnSpc>
                <a:spcPts val="1710"/>
              </a:lnSpc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Melaporkan</a:t>
            </a:r>
            <a:r>
              <a:rPr sz="14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4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menyelidiki</a:t>
            </a:r>
            <a:r>
              <a:rPr sz="14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semua</a:t>
            </a:r>
            <a:r>
              <a:rPr sz="14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kecelakaan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/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 insiden</a:t>
            </a:r>
            <a:endParaRPr sz="1450">
              <a:latin typeface="Calibri"/>
              <a:cs typeface="Calibri"/>
            </a:endParaRPr>
          </a:p>
          <a:p>
            <a:pPr marL="756285" marR="201295" lvl="1" indent="-287020">
              <a:lnSpc>
                <a:spcPts val="1400"/>
              </a:lnSpc>
              <a:spcBef>
                <a:spcPts val="325"/>
              </a:spcBef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Memeriksa</a:t>
            </a:r>
            <a:r>
              <a:rPr sz="14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daerah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sendiri</a:t>
            </a:r>
            <a:r>
              <a:rPr sz="14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45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mengambil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tindakan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perbaikan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4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mengurangi</a:t>
            </a:r>
            <a:r>
              <a:rPr sz="1450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14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menghilangkan</a:t>
            </a:r>
            <a:r>
              <a:rPr sz="1450" spc="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20" dirty="0">
                <a:solidFill>
                  <a:srgbClr val="001F5F"/>
                </a:solidFill>
                <a:latin typeface="Calibri"/>
                <a:cs typeface="Calibri"/>
              </a:rPr>
              <a:t>bahaya</a:t>
            </a:r>
            <a:endParaRPr sz="1450">
              <a:latin typeface="Calibri"/>
              <a:cs typeface="Calibri"/>
            </a:endParaRPr>
          </a:p>
          <a:p>
            <a:pPr marL="756285" lvl="1" indent="-287020">
              <a:lnSpc>
                <a:spcPts val="1720"/>
              </a:lnSpc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Memastikan</a:t>
            </a:r>
            <a:r>
              <a:rPr sz="14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peralatan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dipelihara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benar</a:t>
            </a:r>
            <a:endParaRPr sz="145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Mempromosikan</a:t>
            </a:r>
            <a:r>
              <a:rPr sz="145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001F5F"/>
                </a:solidFill>
                <a:latin typeface="Calibri"/>
                <a:cs typeface="Calibri"/>
              </a:rPr>
              <a:t>kesadaran</a:t>
            </a:r>
            <a:r>
              <a:rPr sz="145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keselamatan</a:t>
            </a:r>
            <a:r>
              <a:rPr sz="14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pekerja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6861" y="461517"/>
            <a:ext cx="10629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8915" algn="l"/>
                <a:tab pos="3384550" algn="l"/>
              </a:tabLst>
            </a:pPr>
            <a:r>
              <a:rPr sz="3600" spc="-15" dirty="0">
                <a:solidFill>
                  <a:srgbClr val="001F5F"/>
                </a:solidFill>
              </a:rPr>
              <a:t>Uraian	Jabatan</a:t>
            </a:r>
            <a:r>
              <a:rPr sz="3600" spc="15" dirty="0">
                <a:solidFill>
                  <a:srgbClr val="001F5F"/>
                </a:solidFill>
              </a:rPr>
              <a:t> </a:t>
            </a:r>
            <a:r>
              <a:rPr sz="3600" dirty="0">
                <a:solidFill>
                  <a:srgbClr val="001F5F"/>
                </a:solidFill>
              </a:rPr>
              <a:t>:	K3</a:t>
            </a:r>
            <a:r>
              <a:rPr sz="3600" spc="-15" dirty="0">
                <a:solidFill>
                  <a:srgbClr val="001F5F"/>
                </a:solidFill>
              </a:rPr>
              <a:t> </a:t>
            </a:r>
            <a:r>
              <a:rPr sz="3600" dirty="0">
                <a:solidFill>
                  <a:srgbClr val="001F5F"/>
                </a:solidFill>
              </a:rPr>
              <a:t>,</a:t>
            </a:r>
            <a:r>
              <a:rPr sz="3600" spc="-15" dirty="0">
                <a:solidFill>
                  <a:srgbClr val="001F5F"/>
                </a:solidFill>
              </a:rPr>
              <a:t> Keselamatan</a:t>
            </a:r>
            <a:r>
              <a:rPr sz="3600" spc="-5" dirty="0">
                <a:solidFill>
                  <a:srgbClr val="001F5F"/>
                </a:solidFill>
              </a:rPr>
              <a:t> </a:t>
            </a:r>
            <a:r>
              <a:rPr sz="3600" dirty="0">
                <a:solidFill>
                  <a:srgbClr val="001F5F"/>
                </a:solidFill>
              </a:rPr>
              <a:t>dan</a:t>
            </a:r>
            <a:r>
              <a:rPr sz="3600" spc="-5" dirty="0">
                <a:solidFill>
                  <a:srgbClr val="001F5F"/>
                </a:solidFill>
              </a:rPr>
              <a:t> </a:t>
            </a:r>
            <a:r>
              <a:rPr sz="3600" spc="-20" dirty="0">
                <a:solidFill>
                  <a:srgbClr val="001F5F"/>
                </a:solidFill>
              </a:rPr>
              <a:t>Kesehatan</a:t>
            </a:r>
            <a:r>
              <a:rPr sz="3600" spc="-10" dirty="0">
                <a:solidFill>
                  <a:srgbClr val="001F5F"/>
                </a:solidFill>
              </a:rPr>
              <a:t> </a:t>
            </a:r>
            <a:r>
              <a:rPr sz="3600" spc="-15" dirty="0">
                <a:solidFill>
                  <a:srgbClr val="001F5F"/>
                </a:solidFill>
              </a:rPr>
              <a:t>Kerja</a:t>
            </a:r>
            <a:endParaRPr sz="36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>
                <a:solidFill>
                  <a:srgbClr val="001F5F"/>
                </a:solidFill>
              </a:rPr>
              <a:t>63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340221" y="1323299"/>
            <a:ext cx="5188585" cy="2028189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54"/>
              </a:spcBef>
              <a:buFont typeface="Courier New"/>
              <a:buChar char="o"/>
              <a:tabLst>
                <a:tab pos="355600" algn="l"/>
              </a:tabLst>
            </a:pPr>
            <a:r>
              <a:rPr sz="1850" b="1" spc="5" dirty="0">
                <a:solidFill>
                  <a:srgbClr val="001F5F"/>
                </a:solidFill>
                <a:latin typeface="Calibri"/>
                <a:cs typeface="Calibri"/>
              </a:rPr>
              <a:t>KHUSUS</a:t>
            </a:r>
            <a:r>
              <a:rPr sz="185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b="1" spc="5" dirty="0">
                <a:solidFill>
                  <a:srgbClr val="001F5F"/>
                </a:solidFill>
                <a:latin typeface="Calibri"/>
                <a:cs typeface="Calibri"/>
              </a:rPr>
              <a:t>(jabatan</a:t>
            </a:r>
            <a:r>
              <a:rPr sz="185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001F5F"/>
                </a:solidFill>
                <a:latin typeface="Calibri"/>
                <a:cs typeface="Calibri"/>
              </a:rPr>
              <a:t>K3)</a:t>
            </a:r>
            <a:endParaRPr sz="1850">
              <a:latin typeface="Calibri"/>
              <a:cs typeface="Calibri"/>
            </a:endParaRPr>
          </a:p>
          <a:p>
            <a:pPr marL="756285" marR="280035" lvl="1" indent="-287020">
              <a:lnSpc>
                <a:spcPts val="1400"/>
              </a:lnSpc>
              <a:spcBef>
                <a:spcPts val="459"/>
              </a:spcBef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Menjelaskan</a:t>
            </a:r>
            <a:r>
              <a:rPr sz="14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masalah</a:t>
            </a:r>
            <a:r>
              <a:rPr sz="1450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keselamatan</a:t>
            </a:r>
            <a:r>
              <a:rPr sz="145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kesehatan</a:t>
            </a:r>
            <a:r>
              <a:rPr sz="145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pada </a:t>
            </a:r>
            <a:r>
              <a:rPr sz="1450" spc="-3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semua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20" dirty="0">
                <a:solidFill>
                  <a:srgbClr val="001F5F"/>
                </a:solidFill>
                <a:latin typeface="Calibri"/>
                <a:cs typeface="Calibri"/>
              </a:rPr>
              <a:t>karyawan</a:t>
            </a:r>
            <a:endParaRPr sz="1450">
              <a:latin typeface="Calibri"/>
              <a:cs typeface="Calibri"/>
            </a:endParaRPr>
          </a:p>
          <a:p>
            <a:pPr marL="756285" marR="5080" lvl="1" indent="-287020">
              <a:lnSpc>
                <a:spcPts val="1600"/>
              </a:lnSpc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Mengkoordinasi kegiatan keselamatan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kesehatan antar </a:t>
            </a:r>
            <a:r>
              <a:rPr sz="1450" spc="-3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departemen</a:t>
            </a:r>
            <a:endParaRPr sz="1450">
              <a:latin typeface="Calibri"/>
              <a:cs typeface="Calibri"/>
            </a:endParaRPr>
          </a:p>
          <a:p>
            <a:pPr marL="756285" lvl="1" indent="-287020">
              <a:lnSpc>
                <a:spcPts val="1705"/>
              </a:lnSpc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Mengumpulkan</a:t>
            </a:r>
            <a:r>
              <a:rPr sz="145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45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menganalisis</a:t>
            </a:r>
            <a:r>
              <a:rPr sz="145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statistik</a:t>
            </a:r>
            <a:r>
              <a:rPr sz="145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K3</a:t>
            </a:r>
            <a:endParaRPr sz="145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Menyediakan</a:t>
            </a:r>
            <a:r>
              <a:rPr sz="145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pelatihan</a:t>
            </a:r>
            <a:r>
              <a:rPr sz="14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K3</a:t>
            </a:r>
            <a:endParaRPr sz="145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Melakukan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 penelitian</a:t>
            </a:r>
            <a:r>
              <a:rPr sz="14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tentang</a:t>
            </a:r>
            <a:r>
              <a:rPr sz="145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masalah-masalah</a:t>
            </a:r>
            <a:r>
              <a:rPr sz="1450" spc="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khusus</a:t>
            </a:r>
            <a:endParaRPr sz="145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Menghadiri</a:t>
            </a:r>
            <a:r>
              <a:rPr sz="14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pertemuan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001F5F"/>
                </a:solidFill>
                <a:latin typeface="Calibri"/>
                <a:cs typeface="Calibri"/>
              </a:rPr>
              <a:t>K3</a:t>
            </a:r>
            <a:r>
              <a:rPr sz="145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20" dirty="0">
                <a:solidFill>
                  <a:srgbClr val="001F5F"/>
                </a:solidFill>
                <a:latin typeface="Calibri"/>
                <a:cs typeface="Calibri"/>
              </a:rPr>
              <a:t>komite</a:t>
            </a:r>
            <a:r>
              <a:rPr sz="14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001F5F"/>
                </a:solidFill>
                <a:latin typeface="Calibri"/>
                <a:cs typeface="Calibri"/>
              </a:rPr>
              <a:t>sebagai narasumber</a:t>
            </a:r>
            <a:endParaRPr sz="1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85153" y="2472689"/>
            <a:ext cx="0" cy="802005"/>
          </a:xfrm>
          <a:custGeom>
            <a:avLst/>
            <a:gdLst/>
            <a:ahLst/>
            <a:cxnLst/>
            <a:rect l="l" t="t" r="r" b="b"/>
            <a:pathLst>
              <a:path h="802004">
                <a:moveTo>
                  <a:pt x="0" y="801624"/>
                </a:moveTo>
                <a:lnTo>
                  <a:pt x="0" y="0"/>
                </a:lnTo>
              </a:path>
            </a:pathLst>
          </a:custGeom>
          <a:ln w="25400">
            <a:solidFill>
              <a:srgbClr val="008A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901815" y="2566416"/>
            <a:ext cx="2198370" cy="865505"/>
            <a:chOff x="6901815" y="2566416"/>
            <a:chExt cx="2198370" cy="865505"/>
          </a:xfrm>
        </p:grpSpPr>
        <p:sp>
          <p:nvSpPr>
            <p:cNvPr id="4" name="object 4"/>
            <p:cNvSpPr/>
            <p:nvPr/>
          </p:nvSpPr>
          <p:spPr>
            <a:xfrm>
              <a:off x="6914515" y="3119374"/>
              <a:ext cx="375285" cy="299720"/>
            </a:xfrm>
            <a:custGeom>
              <a:avLst/>
              <a:gdLst/>
              <a:ahLst/>
              <a:cxnLst/>
              <a:rect l="l" t="t" r="r" b="b"/>
              <a:pathLst>
                <a:path w="375284" h="299720">
                  <a:moveTo>
                    <a:pt x="0" y="299338"/>
                  </a:moveTo>
                  <a:lnTo>
                    <a:pt x="375284" y="0"/>
                  </a:lnTo>
                </a:path>
              </a:pathLst>
            </a:custGeom>
            <a:ln w="25400">
              <a:solidFill>
                <a:srgbClr val="008A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6704" y="2566416"/>
              <a:ext cx="1943100" cy="7559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01128" y="2721864"/>
              <a:ext cx="1271016" cy="454151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42988" y="4672584"/>
            <a:ext cx="1987296" cy="755904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141976" y="1507147"/>
            <a:ext cx="1987550" cy="791210"/>
            <a:chOff x="5141976" y="1507147"/>
            <a:chExt cx="1987550" cy="79121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69354" y="1507147"/>
              <a:ext cx="1917299" cy="7380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35524" y="1543812"/>
              <a:ext cx="1647444" cy="45415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68468" y="1763268"/>
              <a:ext cx="1734312" cy="45415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41976" y="1513332"/>
              <a:ext cx="1987296" cy="78486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320533" y="4909820"/>
            <a:ext cx="15608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bel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099303" y="5710428"/>
            <a:ext cx="2135124" cy="78638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231129" y="5824220"/>
            <a:ext cx="173863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60"/>
              </a:lnSpc>
              <a:spcBef>
                <a:spcPts val="95"/>
              </a:spcBef>
            </a:pP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Men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ap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an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ar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1860"/>
              </a:lnSpc>
            </a:pP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Kinerja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197351" y="4657344"/>
            <a:ext cx="1988820" cy="75590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446145" y="4894579"/>
            <a:ext cx="14516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Desi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711408" y="3621006"/>
            <a:ext cx="1961514" cy="739775"/>
            <a:chOff x="7711408" y="3621006"/>
            <a:chExt cx="1961514" cy="739775"/>
          </a:xfrm>
        </p:grpSpPr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11408" y="3621006"/>
              <a:ext cx="1961450" cy="73922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79079" y="3657599"/>
              <a:ext cx="1688592" cy="45567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110727" y="3877055"/>
              <a:ext cx="1181100" cy="455675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2587741" y="3625541"/>
            <a:ext cx="1960245" cy="733425"/>
            <a:chOff x="2587741" y="3625541"/>
            <a:chExt cx="1960245" cy="733425"/>
          </a:xfrm>
        </p:grpSpPr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87741" y="3625541"/>
              <a:ext cx="1959885" cy="73313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80943" y="3767328"/>
              <a:ext cx="1188720" cy="454151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3188207" y="2551176"/>
            <a:ext cx="3959225" cy="2293620"/>
            <a:chOff x="3188207" y="2551176"/>
            <a:chExt cx="3959225" cy="2293620"/>
          </a:xfrm>
        </p:grpSpPr>
        <p:sp>
          <p:nvSpPr>
            <p:cNvPr id="26" name="object 26"/>
            <p:cNvSpPr/>
            <p:nvPr/>
          </p:nvSpPr>
          <p:spPr>
            <a:xfrm>
              <a:off x="6858761" y="4510277"/>
              <a:ext cx="274320" cy="281940"/>
            </a:xfrm>
            <a:custGeom>
              <a:avLst/>
              <a:gdLst/>
              <a:ahLst/>
              <a:cxnLst/>
              <a:rect l="l" t="t" r="r" b="b"/>
              <a:pathLst>
                <a:path w="274320" h="281939">
                  <a:moveTo>
                    <a:pt x="0" y="0"/>
                  </a:moveTo>
                  <a:lnTo>
                    <a:pt x="274066" y="281432"/>
                  </a:lnTo>
                </a:path>
              </a:pathLst>
            </a:custGeom>
            <a:ln w="28575">
              <a:solidFill>
                <a:srgbClr val="0084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022341" y="3105150"/>
              <a:ext cx="374650" cy="298450"/>
            </a:xfrm>
            <a:custGeom>
              <a:avLst/>
              <a:gdLst/>
              <a:ahLst/>
              <a:cxnLst/>
              <a:rect l="l" t="t" r="r" b="b"/>
              <a:pathLst>
                <a:path w="374650" h="298450">
                  <a:moveTo>
                    <a:pt x="374523" y="29845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8A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88207" y="2551176"/>
              <a:ext cx="2005583" cy="78486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28059" y="2596896"/>
              <a:ext cx="381000" cy="45415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636263" y="2596896"/>
              <a:ext cx="760476" cy="45415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125467" y="2596896"/>
              <a:ext cx="376427" cy="45415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230623" y="2596896"/>
              <a:ext cx="621791" cy="45415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29355" y="2816352"/>
              <a:ext cx="364235" cy="45415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322319" y="2816352"/>
              <a:ext cx="1117091" cy="45415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168139" y="2816352"/>
              <a:ext cx="376427" cy="45415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273295" y="2816352"/>
              <a:ext cx="877824" cy="45415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326379" y="3134868"/>
              <a:ext cx="1624583" cy="170992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442203" y="3503676"/>
              <a:ext cx="1456944" cy="67818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367527" y="3832860"/>
              <a:ext cx="1542287" cy="678180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3097148" y="3797553"/>
            <a:ext cx="9264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kr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834885" y="3669919"/>
            <a:ext cx="2536825" cy="500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70"/>
              </a:lnSpc>
              <a:spcBef>
                <a:spcPts val="95"/>
              </a:spcBef>
              <a:tabLst>
                <a:tab pos="1158875" algn="l"/>
              </a:tabLst>
            </a:pPr>
            <a:r>
              <a:rPr sz="1600" u="heavy" spc="-5" dirty="0">
                <a:solidFill>
                  <a:srgbClr val="001F5F"/>
                </a:solidFill>
                <a:uFill>
                  <a:solidFill>
                    <a:srgbClr val="0084B4"/>
                  </a:solidFill>
                </a:uFill>
                <a:latin typeface="Calibri"/>
                <a:cs typeface="Calibri"/>
              </a:rPr>
              <a:t> 	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Rig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Man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he</a:t>
            </a:r>
            <a:endParaRPr sz="1600">
              <a:latin typeface="Calibri"/>
              <a:cs typeface="Calibri"/>
            </a:endParaRPr>
          </a:p>
          <a:p>
            <a:pPr marL="1406525">
              <a:lnSpc>
                <a:spcPts val="1870"/>
              </a:lnSpc>
            </a:pP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Rig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ace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5129974" y="2566416"/>
            <a:ext cx="3943985" cy="3181985"/>
            <a:chOff x="5129974" y="2566416"/>
            <a:chExt cx="3943985" cy="3181985"/>
          </a:xfrm>
        </p:grpSpPr>
        <p:sp>
          <p:nvSpPr>
            <p:cNvPr id="43" name="object 43"/>
            <p:cNvSpPr/>
            <p:nvPr/>
          </p:nvSpPr>
          <p:spPr>
            <a:xfrm>
              <a:off x="5144261" y="4511801"/>
              <a:ext cx="985519" cy="1222375"/>
            </a:xfrm>
            <a:custGeom>
              <a:avLst/>
              <a:gdLst/>
              <a:ahLst/>
              <a:cxnLst/>
              <a:rect l="l" t="t" r="r" b="b"/>
              <a:pathLst>
                <a:path w="985520" h="1222375">
                  <a:moveTo>
                    <a:pt x="985520" y="269748"/>
                  </a:moveTo>
                  <a:lnTo>
                    <a:pt x="984123" y="1221968"/>
                  </a:lnTo>
                </a:path>
                <a:path w="985520" h="1222375">
                  <a:moveTo>
                    <a:pt x="253873" y="0"/>
                  </a:moveTo>
                  <a:lnTo>
                    <a:pt x="0" y="281431"/>
                  </a:lnTo>
                </a:path>
              </a:pathLst>
            </a:custGeom>
            <a:ln w="28575">
              <a:solidFill>
                <a:srgbClr val="0084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086600" y="2566416"/>
              <a:ext cx="1987296" cy="757427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5385053" y="1639569"/>
            <a:ext cx="1463040" cy="48387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66675">
              <a:lnSpc>
                <a:spcPts val="1689"/>
              </a:lnSpc>
              <a:spcBef>
                <a:spcPts val="340"/>
              </a:spcBef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Menyusun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“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Job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85" dirty="0">
                <a:solidFill>
                  <a:srgbClr val="001F5F"/>
                </a:solidFill>
                <a:latin typeface="Calibri"/>
                <a:cs typeface="Calibri"/>
              </a:rPr>
              <a:t>W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th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ie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600" spc="35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”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616697" y="2755518"/>
            <a:ext cx="10121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3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600" b="1" spc="-3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600" b="1" spc="-2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b="1" spc="-45" dirty="0">
                <a:solidFill>
                  <a:srgbClr val="001F5F"/>
                </a:solidFill>
                <a:latin typeface="Calibri"/>
                <a:cs typeface="Calibri"/>
              </a:rPr>
              <a:t>v</a:t>
            </a:r>
            <a:r>
              <a:rPr sz="1600" b="1" spc="-3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b="1" spc="-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b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b="1" spc="-3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600" b="1" spc="-35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600" b="1" spc="-3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b="1" spc="-5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7" name="object 4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197351" y="2566416"/>
            <a:ext cx="2005583" cy="784860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3354070" y="2646679"/>
            <a:ext cx="1661160" cy="48387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298450">
              <a:lnSpc>
                <a:spcPts val="1689"/>
              </a:lnSpc>
              <a:spcBef>
                <a:spcPts val="340"/>
              </a:spcBef>
            </a:pPr>
            <a:r>
              <a:rPr sz="1600" b="1" spc="-20" dirty="0">
                <a:solidFill>
                  <a:srgbClr val="001F5F"/>
                </a:solidFill>
                <a:latin typeface="Calibri"/>
                <a:cs typeface="Calibri"/>
              </a:rPr>
              <a:t>Career</a:t>
            </a:r>
            <a:r>
              <a:rPr sz="16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b="1" spc="-45" dirty="0">
                <a:solidFill>
                  <a:srgbClr val="001F5F"/>
                </a:solidFill>
                <a:latin typeface="Calibri"/>
                <a:cs typeface="Calibri"/>
              </a:rPr>
              <a:t>Path/ </a:t>
            </a:r>
            <a:r>
              <a:rPr sz="16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001F5F"/>
                </a:solidFill>
                <a:latin typeface="Calibri"/>
                <a:cs typeface="Calibri"/>
              </a:rPr>
              <a:t>Succession</a:t>
            </a:r>
            <a:r>
              <a:rPr sz="16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b="1" spc="-30" dirty="0">
                <a:solidFill>
                  <a:srgbClr val="001F5F"/>
                </a:solidFill>
                <a:latin typeface="Calibri"/>
                <a:cs typeface="Calibri"/>
              </a:rPr>
              <a:t>Planning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xfrm>
            <a:off x="515213" y="461517"/>
            <a:ext cx="4959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8915" algn="l"/>
                <a:tab pos="3383915" algn="l"/>
              </a:tabLst>
            </a:pPr>
            <a:r>
              <a:rPr sz="3600" dirty="0">
                <a:solidFill>
                  <a:srgbClr val="001F5F"/>
                </a:solidFill>
              </a:rPr>
              <a:t>U</a:t>
            </a:r>
            <a:r>
              <a:rPr sz="3600" spc="-75" dirty="0">
                <a:solidFill>
                  <a:srgbClr val="001F5F"/>
                </a:solidFill>
              </a:rPr>
              <a:t>r</a:t>
            </a:r>
            <a:r>
              <a:rPr sz="3600" dirty="0">
                <a:solidFill>
                  <a:srgbClr val="001F5F"/>
                </a:solidFill>
              </a:rPr>
              <a:t>aian	</a:t>
            </a:r>
            <a:r>
              <a:rPr sz="3600" spc="-5" dirty="0">
                <a:solidFill>
                  <a:srgbClr val="001F5F"/>
                </a:solidFill>
              </a:rPr>
              <a:t>Jab</a:t>
            </a:r>
            <a:r>
              <a:rPr sz="3600" spc="-50" dirty="0">
                <a:solidFill>
                  <a:srgbClr val="001F5F"/>
                </a:solidFill>
              </a:rPr>
              <a:t>a</a:t>
            </a:r>
            <a:r>
              <a:rPr sz="3600" spc="-35" dirty="0">
                <a:solidFill>
                  <a:srgbClr val="001F5F"/>
                </a:solidFill>
              </a:rPr>
              <a:t>t</a:t>
            </a:r>
            <a:r>
              <a:rPr sz="3600" dirty="0">
                <a:solidFill>
                  <a:srgbClr val="001F5F"/>
                </a:solidFill>
              </a:rPr>
              <a:t>an</a:t>
            </a:r>
            <a:r>
              <a:rPr sz="3600" spc="15" dirty="0">
                <a:solidFill>
                  <a:srgbClr val="001F5F"/>
                </a:solidFill>
              </a:rPr>
              <a:t> </a:t>
            </a:r>
            <a:r>
              <a:rPr sz="3600" dirty="0">
                <a:solidFill>
                  <a:srgbClr val="001F5F"/>
                </a:solidFill>
              </a:rPr>
              <a:t>:	</a:t>
            </a:r>
            <a:r>
              <a:rPr sz="3600" spc="-55" dirty="0">
                <a:solidFill>
                  <a:srgbClr val="001F5F"/>
                </a:solidFill>
              </a:rPr>
              <a:t>P</a:t>
            </a:r>
            <a:r>
              <a:rPr sz="3600" spc="-5" dirty="0">
                <a:solidFill>
                  <a:srgbClr val="001F5F"/>
                </a:solidFill>
              </a:rPr>
              <a:t>e</a:t>
            </a:r>
            <a:r>
              <a:rPr sz="3600" spc="-80" dirty="0">
                <a:solidFill>
                  <a:srgbClr val="001F5F"/>
                </a:solidFill>
              </a:rPr>
              <a:t>r</a:t>
            </a:r>
            <a:r>
              <a:rPr sz="3600" dirty="0">
                <a:solidFill>
                  <a:srgbClr val="001F5F"/>
                </a:solidFill>
              </a:rPr>
              <a:t>anan</a:t>
            </a:r>
            <a:endParaRPr sz="360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10928604" y="6379463"/>
              <a:ext cx="489584" cy="269875"/>
            </a:xfrm>
            <a:custGeom>
              <a:avLst/>
              <a:gdLst/>
              <a:ahLst/>
              <a:cxnLst/>
              <a:rect l="l" t="t" r="r" b="b"/>
              <a:pathLst>
                <a:path w="489584" h="269875">
                  <a:moveTo>
                    <a:pt x="228600" y="190741"/>
                  </a:moveTo>
                  <a:lnTo>
                    <a:pt x="226441" y="188544"/>
                  </a:lnTo>
                  <a:lnTo>
                    <a:pt x="198120" y="188544"/>
                  </a:lnTo>
                  <a:lnTo>
                    <a:pt x="198120" y="87604"/>
                  </a:lnTo>
                  <a:lnTo>
                    <a:pt x="198120" y="52489"/>
                  </a:lnTo>
                  <a:lnTo>
                    <a:pt x="195961" y="50292"/>
                  </a:lnTo>
                  <a:lnTo>
                    <a:pt x="171958" y="50292"/>
                  </a:lnTo>
                  <a:lnTo>
                    <a:pt x="171958" y="87604"/>
                  </a:lnTo>
                  <a:lnTo>
                    <a:pt x="171958" y="188544"/>
                  </a:lnTo>
                  <a:lnTo>
                    <a:pt x="128473" y="188544"/>
                  </a:lnTo>
                  <a:lnTo>
                    <a:pt x="128270" y="188328"/>
                  </a:lnTo>
                  <a:lnTo>
                    <a:pt x="100203" y="188328"/>
                  </a:lnTo>
                  <a:lnTo>
                    <a:pt x="100203" y="184162"/>
                  </a:lnTo>
                  <a:lnTo>
                    <a:pt x="167640" y="87604"/>
                  </a:lnTo>
                  <a:lnTo>
                    <a:pt x="171958" y="87604"/>
                  </a:lnTo>
                  <a:lnTo>
                    <a:pt x="171958" y="50292"/>
                  </a:lnTo>
                  <a:lnTo>
                    <a:pt x="167640" y="50292"/>
                  </a:lnTo>
                  <a:lnTo>
                    <a:pt x="165481" y="52489"/>
                  </a:lnTo>
                  <a:lnTo>
                    <a:pt x="165481" y="54686"/>
                  </a:lnTo>
                  <a:lnTo>
                    <a:pt x="78359" y="177571"/>
                  </a:lnTo>
                  <a:lnTo>
                    <a:pt x="76200" y="181965"/>
                  </a:lnTo>
                  <a:lnTo>
                    <a:pt x="76200" y="188328"/>
                  </a:lnTo>
                  <a:lnTo>
                    <a:pt x="23876" y="188328"/>
                  </a:lnTo>
                  <a:lnTo>
                    <a:pt x="23876" y="183934"/>
                  </a:lnTo>
                  <a:lnTo>
                    <a:pt x="25742" y="167220"/>
                  </a:lnTo>
                  <a:lnTo>
                    <a:pt x="32321" y="152349"/>
                  </a:lnTo>
                  <a:lnTo>
                    <a:pt x="44983" y="137896"/>
                  </a:lnTo>
                  <a:lnTo>
                    <a:pt x="65151" y="122402"/>
                  </a:lnTo>
                  <a:lnTo>
                    <a:pt x="93472" y="104813"/>
                  </a:lnTo>
                  <a:lnTo>
                    <a:pt x="111467" y="92214"/>
                  </a:lnTo>
                  <a:lnTo>
                    <a:pt x="123596" y="79819"/>
                  </a:lnTo>
                  <a:lnTo>
                    <a:pt x="130429" y="66192"/>
                  </a:lnTo>
                  <a:lnTo>
                    <a:pt x="132588" y="49872"/>
                  </a:lnTo>
                  <a:lnTo>
                    <a:pt x="128409" y="28409"/>
                  </a:lnTo>
                  <a:lnTo>
                    <a:pt x="122301" y="21297"/>
                  </a:lnTo>
                  <a:lnTo>
                    <a:pt x="115468" y="13347"/>
                  </a:lnTo>
                  <a:lnTo>
                    <a:pt x="93154" y="4445"/>
                  </a:lnTo>
                  <a:lnTo>
                    <a:pt x="60833" y="1524"/>
                  </a:lnTo>
                  <a:lnTo>
                    <a:pt x="47472" y="1600"/>
                  </a:lnTo>
                  <a:lnTo>
                    <a:pt x="33921" y="2082"/>
                  </a:lnTo>
                  <a:lnTo>
                    <a:pt x="20764" y="3378"/>
                  </a:lnTo>
                  <a:lnTo>
                    <a:pt x="8636" y="5918"/>
                  </a:lnTo>
                  <a:lnTo>
                    <a:pt x="6477" y="5918"/>
                  </a:lnTo>
                  <a:lnTo>
                    <a:pt x="2159" y="8115"/>
                  </a:lnTo>
                  <a:lnTo>
                    <a:pt x="2159" y="23507"/>
                  </a:lnTo>
                  <a:lnTo>
                    <a:pt x="4318" y="25704"/>
                  </a:lnTo>
                  <a:lnTo>
                    <a:pt x="8636" y="25704"/>
                  </a:lnTo>
                  <a:lnTo>
                    <a:pt x="21983" y="24091"/>
                  </a:lnTo>
                  <a:lnTo>
                    <a:pt x="35534" y="22682"/>
                  </a:lnTo>
                  <a:lnTo>
                    <a:pt x="48691" y="21678"/>
                  </a:lnTo>
                  <a:lnTo>
                    <a:pt x="60833" y="21297"/>
                  </a:lnTo>
                  <a:lnTo>
                    <a:pt x="81737" y="22987"/>
                  </a:lnTo>
                  <a:lnTo>
                    <a:pt x="95923" y="28181"/>
                  </a:lnTo>
                  <a:lnTo>
                    <a:pt x="103987" y="37071"/>
                  </a:lnTo>
                  <a:lnTo>
                    <a:pt x="106553" y="49872"/>
                  </a:lnTo>
                  <a:lnTo>
                    <a:pt x="105143" y="61315"/>
                  </a:lnTo>
                  <a:lnTo>
                    <a:pt x="100266" y="70485"/>
                  </a:lnTo>
                  <a:lnTo>
                    <a:pt x="90906" y="79248"/>
                  </a:lnTo>
                  <a:lnTo>
                    <a:pt x="76073" y="89433"/>
                  </a:lnTo>
                  <a:lnTo>
                    <a:pt x="45593" y="109220"/>
                  </a:lnTo>
                  <a:lnTo>
                    <a:pt x="24752" y="124917"/>
                  </a:lnTo>
                  <a:lnTo>
                    <a:pt x="10604" y="142468"/>
                  </a:lnTo>
                  <a:lnTo>
                    <a:pt x="2540" y="162064"/>
                  </a:lnTo>
                  <a:lnTo>
                    <a:pt x="0" y="183934"/>
                  </a:lnTo>
                  <a:lnTo>
                    <a:pt x="0" y="208114"/>
                  </a:lnTo>
                  <a:lnTo>
                    <a:pt x="2159" y="210312"/>
                  </a:lnTo>
                  <a:lnTo>
                    <a:pt x="77177" y="210312"/>
                  </a:lnTo>
                  <a:lnTo>
                    <a:pt x="78359" y="212686"/>
                  </a:lnTo>
                  <a:lnTo>
                    <a:pt x="171958" y="212686"/>
                  </a:lnTo>
                  <a:lnTo>
                    <a:pt x="171958" y="269748"/>
                  </a:lnTo>
                  <a:lnTo>
                    <a:pt x="195961" y="269748"/>
                  </a:lnTo>
                  <a:lnTo>
                    <a:pt x="198120" y="267550"/>
                  </a:lnTo>
                  <a:lnTo>
                    <a:pt x="198120" y="212686"/>
                  </a:lnTo>
                  <a:lnTo>
                    <a:pt x="226441" y="212686"/>
                  </a:lnTo>
                  <a:lnTo>
                    <a:pt x="228600" y="210489"/>
                  </a:lnTo>
                  <a:lnTo>
                    <a:pt x="228600" y="190741"/>
                  </a:lnTo>
                  <a:close/>
                </a:path>
                <a:path w="489584" h="269875">
                  <a:moveTo>
                    <a:pt x="417576" y="3556"/>
                  </a:moveTo>
                  <a:lnTo>
                    <a:pt x="415417" y="3556"/>
                  </a:lnTo>
                  <a:lnTo>
                    <a:pt x="415417" y="1524"/>
                  </a:lnTo>
                  <a:lnTo>
                    <a:pt x="393827" y="1524"/>
                  </a:lnTo>
                  <a:lnTo>
                    <a:pt x="393827" y="3556"/>
                  </a:lnTo>
                  <a:lnTo>
                    <a:pt x="391668" y="3556"/>
                  </a:lnTo>
                  <a:lnTo>
                    <a:pt x="391668" y="209296"/>
                  </a:lnTo>
                  <a:lnTo>
                    <a:pt x="393865" y="209296"/>
                  </a:lnTo>
                  <a:lnTo>
                    <a:pt x="393865" y="213106"/>
                  </a:lnTo>
                  <a:lnTo>
                    <a:pt x="415366" y="213106"/>
                  </a:lnTo>
                  <a:lnTo>
                    <a:pt x="415366" y="209296"/>
                  </a:lnTo>
                  <a:lnTo>
                    <a:pt x="417576" y="209296"/>
                  </a:lnTo>
                  <a:lnTo>
                    <a:pt x="417576" y="3556"/>
                  </a:lnTo>
                  <a:close/>
                </a:path>
                <a:path w="489584" h="269875">
                  <a:moveTo>
                    <a:pt x="489204" y="61582"/>
                  </a:moveTo>
                  <a:lnTo>
                    <a:pt x="487045" y="61582"/>
                  </a:lnTo>
                  <a:lnTo>
                    <a:pt x="487045" y="59385"/>
                  </a:lnTo>
                  <a:lnTo>
                    <a:pt x="465455" y="59385"/>
                  </a:lnTo>
                  <a:lnTo>
                    <a:pt x="463296" y="61582"/>
                  </a:lnTo>
                  <a:lnTo>
                    <a:pt x="463296" y="208965"/>
                  </a:lnTo>
                  <a:lnTo>
                    <a:pt x="467614" y="213360"/>
                  </a:lnTo>
                  <a:lnTo>
                    <a:pt x="484886" y="213360"/>
                  </a:lnTo>
                  <a:lnTo>
                    <a:pt x="484886" y="211162"/>
                  </a:lnTo>
                  <a:lnTo>
                    <a:pt x="487045" y="211162"/>
                  </a:lnTo>
                  <a:lnTo>
                    <a:pt x="487045" y="208965"/>
                  </a:lnTo>
                  <a:lnTo>
                    <a:pt x="489204" y="208965"/>
                  </a:lnTo>
                  <a:lnTo>
                    <a:pt x="489204" y="61582"/>
                  </a:lnTo>
                  <a:close/>
                </a:path>
                <a:path w="489584" h="269875">
                  <a:moveTo>
                    <a:pt x="489204" y="2197"/>
                  </a:moveTo>
                  <a:lnTo>
                    <a:pt x="487045" y="2197"/>
                  </a:lnTo>
                  <a:lnTo>
                    <a:pt x="487045" y="0"/>
                  </a:lnTo>
                  <a:lnTo>
                    <a:pt x="465455" y="0"/>
                  </a:lnTo>
                  <a:lnTo>
                    <a:pt x="465455" y="2197"/>
                  </a:lnTo>
                  <a:lnTo>
                    <a:pt x="463296" y="2197"/>
                  </a:lnTo>
                  <a:lnTo>
                    <a:pt x="463296" y="30797"/>
                  </a:lnTo>
                  <a:lnTo>
                    <a:pt x="465455" y="32994"/>
                  </a:lnTo>
                  <a:lnTo>
                    <a:pt x="487045" y="32994"/>
                  </a:lnTo>
                  <a:lnTo>
                    <a:pt x="489204" y="30797"/>
                  </a:lnTo>
                  <a:lnTo>
                    <a:pt x="489204" y="2197"/>
                  </a:lnTo>
                  <a:close/>
                </a:path>
              </a:pathLst>
            </a:custGeom>
            <a:solidFill>
              <a:srgbClr val="468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54383" y="6380987"/>
              <a:ext cx="124968" cy="2133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11356" y="6435851"/>
              <a:ext cx="131064" cy="1584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69852" y="6435851"/>
              <a:ext cx="106679" cy="1584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149584" y="6380987"/>
              <a:ext cx="129539" cy="212090"/>
            </a:xfrm>
            <a:custGeom>
              <a:avLst/>
              <a:gdLst/>
              <a:ahLst/>
              <a:cxnLst/>
              <a:rect l="l" t="t" r="r" b="b"/>
              <a:pathLst>
                <a:path w="129540" h="212090">
                  <a:moveTo>
                    <a:pt x="129540" y="183146"/>
                  </a:moveTo>
                  <a:lnTo>
                    <a:pt x="118618" y="143433"/>
                  </a:lnTo>
                  <a:lnTo>
                    <a:pt x="85979" y="108127"/>
                  </a:lnTo>
                  <a:lnTo>
                    <a:pt x="53340" y="86055"/>
                  </a:lnTo>
                  <a:lnTo>
                    <a:pt x="49022" y="81648"/>
                  </a:lnTo>
                  <a:lnTo>
                    <a:pt x="44577" y="79438"/>
                  </a:lnTo>
                  <a:lnTo>
                    <a:pt x="33782" y="68402"/>
                  </a:lnTo>
                  <a:lnTo>
                    <a:pt x="33782" y="63995"/>
                  </a:lnTo>
                  <a:lnTo>
                    <a:pt x="31623" y="61785"/>
                  </a:lnTo>
                  <a:lnTo>
                    <a:pt x="31623" y="39712"/>
                  </a:lnTo>
                  <a:lnTo>
                    <a:pt x="33782" y="33096"/>
                  </a:lnTo>
                  <a:lnTo>
                    <a:pt x="72898" y="22059"/>
                  </a:lnTo>
                  <a:lnTo>
                    <a:pt x="96901" y="22059"/>
                  </a:lnTo>
                  <a:lnTo>
                    <a:pt x="105537" y="24269"/>
                  </a:lnTo>
                  <a:lnTo>
                    <a:pt x="112141" y="24269"/>
                  </a:lnTo>
                  <a:lnTo>
                    <a:pt x="120777" y="26479"/>
                  </a:lnTo>
                  <a:lnTo>
                    <a:pt x="125222" y="26479"/>
                  </a:lnTo>
                  <a:lnTo>
                    <a:pt x="125222" y="22059"/>
                  </a:lnTo>
                  <a:lnTo>
                    <a:pt x="125222" y="6616"/>
                  </a:lnTo>
                  <a:lnTo>
                    <a:pt x="123063" y="6616"/>
                  </a:lnTo>
                  <a:lnTo>
                    <a:pt x="120777" y="4406"/>
                  </a:lnTo>
                  <a:lnTo>
                    <a:pt x="114300" y="2209"/>
                  </a:lnTo>
                  <a:lnTo>
                    <a:pt x="105537" y="2209"/>
                  </a:lnTo>
                  <a:lnTo>
                    <a:pt x="96901" y="0"/>
                  </a:lnTo>
                  <a:lnTo>
                    <a:pt x="72898" y="0"/>
                  </a:lnTo>
                  <a:lnTo>
                    <a:pt x="31927" y="6515"/>
                  </a:lnTo>
                  <a:lnTo>
                    <a:pt x="8458" y="38341"/>
                  </a:lnTo>
                  <a:lnTo>
                    <a:pt x="7620" y="50749"/>
                  </a:lnTo>
                  <a:lnTo>
                    <a:pt x="8013" y="58648"/>
                  </a:lnTo>
                  <a:lnTo>
                    <a:pt x="33401" y="97129"/>
                  </a:lnTo>
                  <a:lnTo>
                    <a:pt x="42418" y="103708"/>
                  </a:lnTo>
                  <a:lnTo>
                    <a:pt x="68580" y="123571"/>
                  </a:lnTo>
                  <a:lnTo>
                    <a:pt x="77343" y="127977"/>
                  </a:lnTo>
                  <a:lnTo>
                    <a:pt x="83820" y="132397"/>
                  </a:lnTo>
                  <a:lnTo>
                    <a:pt x="88138" y="136804"/>
                  </a:lnTo>
                  <a:lnTo>
                    <a:pt x="92583" y="141224"/>
                  </a:lnTo>
                  <a:lnTo>
                    <a:pt x="96901" y="145630"/>
                  </a:lnTo>
                  <a:lnTo>
                    <a:pt x="99060" y="152260"/>
                  </a:lnTo>
                  <a:lnTo>
                    <a:pt x="103378" y="156667"/>
                  </a:lnTo>
                  <a:lnTo>
                    <a:pt x="103378" y="161086"/>
                  </a:lnTo>
                  <a:lnTo>
                    <a:pt x="105537" y="165493"/>
                  </a:lnTo>
                  <a:lnTo>
                    <a:pt x="107823" y="169913"/>
                  </a:lnTo>
                  <a:lnTo>
                    <a:pt x="107823" y="187464"/>
                  </a:lnTo>
                  <a:lnTo>
                    <a:pt x="0" y="187464"/>
                  </a:lnTo>
                  <a:lnTo>
                    <a:pt x="0" y="211836"/>
                  </a:lnTo>
                  <a:lnTo>
                    <a:pt x="14097" y="211836"/>
                  </a:lnTo>
                  <a:lnTo>
                    <a:pt x="120396" y="211836"/>
                  </a:lnTo>
                  <a:lnTo>
                    <a:pt x="125222" y="211836"/>
                  </a:lnTo>
                  <a:lnTo>
                    <a:pt x="129540" y="207416"/>
                  </a:lnTo>
                  <a:lnTo>
                    <a:pt x="129540" y="183146"/>
                  </a:lnTo>
                  <a:close/>
                </a:path>
              </a:pathLst>
            </a:custGeom>
            <a:solidFill>
              <a:srgbClr val="468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45906" y="3060548"/>
            <a:ext cx="6558457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120" dirty="0">
                <a:highlight>
                  <a:srgbClr val="FFFF00"/>
                </a:highlight>
              </a:rPr>
              <a:t>E</a:t>
            </a:r>
            <a:r>
              <a:rPr sz="6000" spc="-440" dirty="0">
                <a:highlight>
                  <a:srgbClr val="FFFF00"/>
                </a:highlight>
              </a:rPr>
              <a:t>V</a:t>
            </a:r>
            <a:r>
              <a:rPr sz="6000" spc="-120" dirty="0">
                <a:highlight>
                  <a:srgbClr val="FFFF00"/>
                </a:highlight>
              </a:rPr>
              <a:t>A</a:t>
            </a:r>
            <a:r>
              <a:rPr sz="6000" spc="-270" dirty="0">
                <a:highlight>
                  <a:srgbClr val="FFFF00"/>
                </a:highlight>
              </a:rPr>
              <a:t>L</a:t>
            </a:r>
            <a:r>
              <a:rPr sz="6000" spc="-285" dirty="0">
                <a:highlight>
                  <a:srgbClr val="FFFF00"/>
                </a:highlight>
              </a:rPr>
              <a:t>U</a:t>
            </a:r>
            <a:r>
              <a:rPr sz="6000" spc="-120" dirty="0">
                <a:highlight>
                  <a:srgbClr val="FFFF00"/>
                </a:highlight>
              </a:rPr>
              <a:t>A</a:t>
            </a:r>
            <a:r>
              <a:rPr sz="6000" spc="-125" dirty="0">
                <a:highlight>
                  <a:srgbClr val="FFFF00"/>
                </a:highlight>
              </a:rPr>
              <a:t>S</a:t>
            </a:r>
            <a:r>
              <a:rPr sz="6000" dirty="0">
                <a:highlight>
                  <a:srgbClr val="FFFF00"/>
                </a:highlight>
              </a:rPr>
              <a:t>I</a:t>
            </a:r>
            <a:r>
              <a:rPr sz="6000" spc="-180" dirty="0">
                <a:highlight>
                  <a:srgbClr val="FFFF00"/>
                </a:highlight>
              </a:rPr>
              <a:t> </a:t>
            </a:r>
            <a:r>
              <a:rPr sz="6000" spc="-335" dirty="0">
                <a:highlight>
                  <a:srgbClr val="FFFF00"/>
                </a:highlight>
              </a:rPr>
              <a:t>J</a:t>
            </a:r>
            <a:r>
              <a:rPr sz="6000" spc="-204" dirty="0">
                <a:highlight>
                  <a:srgbClr val="FFFF00"/>
                </a:highlight>
              </a:rPr>
              <a:t>A</a:t>
            </a:r>
            <a:r>
              <a:rPr sz="6000" spc="-270" dirty="0">
                <a:highlight>
                  <a:srgbClr val="FFFF00"/>
                </a:highlight>
              </a:rPr>
              <a:t>B</a:t>
            </a:r>
            <a:r>
              <a:rPr sz="6000" spc="-675" dirty="0">
                <a:highlight>
                  <a:srgbClr val="FFFF00"/>
                </a:highlight>
              </a:rPr>
              <a:t>A</a:t>
            </a:r>
            <a:r>
              <a:rPr sz="6000" spc="-670" dirty="0">
                <a:highlight>
                  <a:srgbClr val="FFFF00"/>
                </a:highlight>
              </a:rPr>
              <a:t>T</a:t>
            </a:r>
            <a:r>
              <a:rPr sz="6000" spc="-204" dirty="0">
                <a:highlight>
                  <a:srgbClr val="FFFF00"/>
                </a:highlight>
              </a:rPr>
              <a:t>A</a:t>
            </a:r>
            <a:r>
              <a:rPr sz="6000" dirty="0">
                <a:highlight>
                  <a:srgbClr val="FFFF00"/>
                </a:highlight>
              </a:rPr>
              <a:t>N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8404" y="188417"/>
            <a:ext cx="31172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45" dirty="0">
                <a:solidFill>
                  <a:srgbClr val="001F5F"/>
                </a:solidFill>
              </a:rPr>
              <a:t>E</a:t>
            </a:r>
            <a:r>
              <a:rPr sz="3200" spc="-204" dirty="0">
                <a:solidFill>
                  <a:srgbClr val="001F5F"/>
                </a:solidFill>
              </a:rPr>
              <a:t>V</a:t>
            </a:r>
            <a:r>
              <a:rPr sz="3200" spc="-40" dirty="0">
                <a:solidFill>
                  <a:srgbClr val="001F5F"/>
                </a:solidFill>
              </a:rPr>
              <a:t>A</a:t>
            </a:r>
            <a:r>
              <a:rPr sz="3200" spc="-110" dirty="0">
                <a:solidFill>
                  <a:srgbClr val="001F5F"/>
                </a:solidFill>
              </a:rPr>
              <a:t>L</a:t>
            </a:r>
            <a:r>
              <a:rPr sz="3200" spc="-125" dirty="0">
                <a:solidFill>
                  <a:srgbClr val="001F5F"/>
                </a:solidFill>
              </a:rPr>
              <a:t>U</a:t>
            </a:r>
            <a:r>
              <a:rPr sz="3200" spc="-40" dirty="0">
                <a:solidFill>
                  <a:srgbClr val="001F5F"/>
                </a:solidFill>
              </a:rPr>
              <a:t>A</a:t>
            </a:r>
            <a:r>
              <a:rPr sz="3200" spc="-45" dirty="0">
                <a:solidFill>
                  <a:srgbClr val="001F5F"/>
                </a:solidFill>
              </a:rPr>
              <a:t>S</a:t>
            </a:r>
            <a:r>
              <a:rPr sz="3200" dirty="0">
                <a:solidFill>
                  <a:srgbClr val="001F5F"/>
                </a:solidFill>
              </a:rPr>
              <a:t>I</a:t>
            </a:r>
            <a:r>
              <a:rPr sz="3200" spc="-150" dirty="0">
                <a:solidFill>
                  <a:srgbClr val="001F5F"/>
                </a:solidFill>
              </a:rPr>
              <a:t> </a:t>
            </a:r>
            <a:r>
              <a:rPr sz="3200" spc="-175" dirty="0">
                <a:solidFill>
                  <a:srgbClr val="001F5F"/>
                </a:solidFill>
              </a:rPr>
              <a:t>J</a:t>
            </a:r>
            <a:r>
              <a:rPr sz="3200" spc="-100" dirty="0">
                <a:solidFill>
                  <a:srgbClr val="001F5F"/>
                </a:solidFill>
              </a:rPr>
              <a:t>A</a:t>
            </a:r>
            <a:r>
              <a:rPr sz="3200" spc="-130" dirty="0">
                <a:solidFill>
                  <a:srgbClr val="001F5F"/>
                </a:solidFill>
              </a:rPr>
              <a:t>B</a:t>
            </a:r>
            <a:r>
              <a:rPr sz="3200" spc="-350" dirty="0">
                <a:solidFill>
                  <a:srgbClr val="001F5F"/>
                </a:solidFill>
              </a:rPr>
              <a:t>A</a:t>
            </a:r>
            <a:r>
              <a:rPr sz="3200" spc="-355" dirty="0">
                <a:solidFill>
                  <a:srgbClr val="001F5F"/>
                </a:solidFill>
              </a:rPr>
              <a:t>T</a:t>
            </a:r>
            <a:r>
              <a:rPr sz="3200" spc="-100" dirty="0">
                <a:solidFill>
                  <a:srgbClr val="001F5F"/>
                </a:solidFill>
              </a:rPr>
              <a:t>A</a:t>
            </a:r>
            <a:r>
              <a:rPr sz="3200" dirty="0">
                <a:solidFill>
                  <a:srgbClr val="001F5F"/>
                </a:solidFill>
              </a:rPr>
              <a:t>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38404" y="2213609"/>
            <a:ext cx="3227705" cy="409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65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Metode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Evaluasi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digunakan</a:t>
            </a:r>
            <a:r>
              <a:rPr sz="1800" spc="3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dalam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contoh</a:t>
            </a:r>
            <a:r>
              <a:rPr sz="1800" spc="3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ini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adalah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metode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Sistem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</a:t>
            </a:r>
            <a:r>
              <a:rPr sz="1800" spc="3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70" dirty="0">
                <a:solidFill>
                  <a:srgbClr val="001F5F"/>
                </a:solidFill>
                <a:latin typeface="Calibri"/>
                <a:cs typeface="Calibri"/>
              </a:rPr>
              <a:t>Faktor.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Evaluasi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bukanlah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sesuatu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evaluasi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sifatnya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harus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tepat,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terukur,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dan/atau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ilmiah.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Evaluasi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lebih 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ke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pertimbangan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atau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penilaian.</a:t>
            </a:r>
            <a:endParaRPr sz="1800">
              <a:latin typeface="Calibri"/>
              <a:cs typeface="Calibri"/>
            </a:endParaRPr>
          </a:p>
          <a:p>
            <a:pPr marL="12700" marR="464184">
              <a:lnSpc>
                <a:spcPct val="100000"/>
              </a:lnSpc>
              <a:spcBef>
                <a:spcPts val="600"/>
              </a:spcBef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Karena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itu,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mengurangi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subyektifitas,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perlu tim untuk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melakukan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penilaian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atau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pembobotan.</a:t>
            </a:r>
            <a:endParaRPr sz="1800">
              <a:latin typeface="Calibri"/>
              <a:cs typeface="Calibri"/>
            </a:endParaRPr>
          </a:p>
          <a:p>
            <a:pPr marL="12700" marR="115570">
              <a:lnSpc>
                <a:spcPct val="100000"/>
              </a:lnSpc>
              <a:spcBef>
                <a:spcPts val="605"/>
              </a:spcBef>
            </a:pP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Disarankan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tim tidak lebih dari 10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anggota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ganjil.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8404" y="790194"/>
            <a:ext cx="28632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Laksanakan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aktivitas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Evaluasi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membobot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atau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menilai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semua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atau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sebagian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Jabatan.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35907" y="548385"/>
            <a:ext cx="4866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Tahapan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Evaluasi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Sistem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35907" y="918717"/>
            <a:ext cx="6965950" cy="1858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Membentuk</a:t>
            </a:r>
            <a:r>
              <a:rPr sz="18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Tim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Evaluasi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Jabatan.</a:t>
            </a:r>
            <a:endParaRPr sz="1800">
              <a:latin typeface="Calibri"/>
              <a:cs typeface="Calibri"/>
            </a:endParaRPr>
          </a:p>
          <a:p>
            <a:pPr marL="373380">
              <a:lnSpc>
                <a:spcPct val="100000"/>
              </a:lnSpc>
              <a:spcBef>
                <a:spcPts val="45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Tim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Evaluasi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terdiri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pimpinan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tertinggi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sebuah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fungsi</a:t>
            </a:r>
            <a:endParaRPr sz="1800">
              <a:latin typeface="Calibri"/>
              <a:cs typeface="Calibri"/>
            </a:endParaRPr>
          </a:p>
          <a:p>
            <a:pPr marL="373380" marR="5080">
              <a:lnSpc>
                <a:spcPct val="107200"/>
              </a:lnSpc>
              <a:spcBef>
                <a:spcPts val="5"/>
              </a:spcBef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organisasi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Perusahaan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yang</a:t>
            </a:r>
            <a:r>
              <a:rPr sz="18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merupakan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perwakilan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manajemen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ditunjuk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oleh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Perusahaan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(misal: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direktur,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general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manager,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manager).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00"/>
              </a:spcBef>
              <a:buAutoNum type="arabicPeriod" startAt="2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Membuat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Tabel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 </a:t>
            </a:r>
            <a:r>
              <a:rPr sz="1800" spc="-70" dirty="0">
                <a:solidFill>
                  <a:srgbClr val="001F5F"/>
                </a:solidFill>
                <a:latin typeface="Calibri"/>
                <a:cs typeface="Calibri"/>
              </a:rPr>
              <a:t>Faktor.</a:t>
            </a:r>
            <a:endParaRPr sz="1800">
              <a:latin typeface="Calibri"/>
              <a:cs typeface="Calibri"/>
            </a:endParaRPr>
          </a:p>
          <a:p>
            <a:pPr marL="373380">
              <a:lnSpc>
                <a:spcPct val="100000"/>
              </a:lnSpc>
              <a:spcBef>
                <a:spcPts val="204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Tim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Evaluasi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membuat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Tabel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terdiri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dari: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93360" y="2742810"/>
            <a:ext cx="6456045" cy="60261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1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Kompensasi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(</a:t>
            </a:r>
            <a:r>
              <a:rPr sz="1800" i="1" spc="-15" dirty="0">
                <a:solidFill>
                  <a:srgbClr val="001F5F"/>
                </a:solidFill>
                <a:latin typeface="Calibri"/>
                <a:cs typeface="Calibri"/>
              </a:rPr>
              <a:t>Compensable</a:t>
            </a:r>
            <a:r>
              <a:rPr sz="1800" i="1" spc="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25" dirty="0">
                <a:solidFill>
                  <a:srgbClr val="001F5F"/>
                </a:solidFill>
                <a:latin typeface="Calibri"/>
                <a:cs typeface="Calibri"/>
              </a:rPr>
              <a:t>Factor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)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dan</a:t>
            </a:r>
            <a:r>
              <a:rPr sz="18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Bobot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Poinnya.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1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Turunan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Kompensasi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Bobot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bertingkat.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35907" y="3394328"/>
            <a:ext cx="5786120" cy="62611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354965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3.	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Melaksanakan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Evaluasi</a:t>
            </a:r>
            <a:r>
              <a:rPr sz="18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Jabatan.</a:t>
            </a:r>
            <a:endParaRPr sz="1800">
              <a:latin typeface="Calibri"/>
              <a:cs typeface="Calibri"/>
            </a:endParaRPr>
          </a:p>
          <a:p>
            <a:pPr marL="373380">
              <a:lnSpc>
                <a:spcPct val="100000"/>
              </a:lnSpc>
              <a:spcBef>
                <a:spcPts val="204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setiap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Jabatan,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Tim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Evaluasi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bersama-sama: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93360" y="3975861"/>
            <a:ext cx="6939915" cy="180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21615" indent="-342900">
              <a:lnSpc>
                <a:spcPct val="107200"/>
              </a:lnSpc>
              <a:spcBef>
                <a:spcPts val="10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mendiskusikan,</a:t>
            </a:r>
            <a:r>
              <a:rPr sz="180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menganalisa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mendeskripsikan</a:t>
            </a:r>
            <a:r>
              <a:rPr sz="1800" spc="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pekerjaan</a:t>
            </a:r>
            <a:r>
              <a:rPr sz="1800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tersebut;</a:t>
            </a:r>
            <a:endParaRPr sz="1800">
              <a:latin typeface="Calibri"/>
              <a:cs typeface="Calibri"/>
            </a:endParaRPr>
          </a:p>
          <a:p>
            <a:pPr marL="355600" marR="5080" indent="-342900">
              <a:lnSpc>
                <a:spcPct val="106700"/>
              </a:lnSpc>
              <a:spcBef>
                <a:spcPts val="1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menilai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memberikan</a:t>
            </a:r>
            <a:r>
              <a:rPr sz="1800" spc="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 masing-masing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Kompensasi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sesuai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Tabel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Faktor;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4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menjumlahkan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Kompensasi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setiap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(Total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Poin);</a:t>
            </a:r>
            <a:r>
              <a:rPr sz="1800" spc="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4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menyusun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Daftar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diurut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berdasarkan</a:t>
            </a:r>
            <a:r>
              <a:rPr sz="18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70" dirty="0">
                <a:solidFill>
                  <a:srgbClr val="001F5F"/>
                </a:solidFill>
                <a:latin typeface="Calibri"/>
                <a:cs typeface="Calibri"/>
              </a:rPr>
              <a:t>Total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Poinnya.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599" y="431419"/>
            <a:ext cx="31184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40" dirty="0">
                <a:solidFill>
                  <a:srgbClr val="001F5F"/>
                </a:solidFill>
              </a:rPr>
              <a:t>E</a:t>
            </a:r>
            <a:r>
              <a:rPr sz="3200" spc="-200" dirty="0">
                <a:solidFill>
                  <a:srgbClr val="001F5F"/>
                </a:solidFill>
              </a:rPr>
              <a:t>V</a:t>
            </a:r>
            <a:r>
              <a:rPr sz="3200" spc="-35" dirty="0">
                <a:solidFill>
                  <a:srgbClr val="001F5F"/>
                </a:solidFill>
              </a:rPr>
              <a:t>A</a:t>
            </a:r>
            <a:r>
              <a:rPr sz="3200" spc="-110" dirty="0">
                <a:solidFill>
                  <a:srgbClr val="001F5F"/>
                </a:solidFill>
              </a:rPr>
              <a:t>L</a:t>
            </a:r>
            <a:r>
              <a:rPr sz="3200" spc="-125" dirty="0">
                <a:solidFill>
                  <a:srgbClr val="001F5F"/>
                </a:solidFill>
              </a:rPr>
              <a:t>U</a:t>
            </a:r>
            <a:r>
              <a:rPr sz="3200" spc="-35" dirty="0">
                <a:solidFill>
                  <a:srgbClr val="001F5F"/>
                </a:solidFill>
              </a:rPr>
              <a:t>A</a:t>
            </a:r>
            <a:r>
              <a:rPr sz="3200" spc="-40" dirty="0">
                <a:solidFill>
                  <a:srgbClr val="001F5F"/>
                </a:solidFill>
              </a:rPr>
              <a:t>S</a:t>
            </a:r>
            <a:r>
              <a:rPr sz="3200" dirty="0">
                <a:solidFill>
                  <a:srgbClr val="001F5F"/>
                </a:solidFill>
              </a:rPr>
              <a:t>I</a:t>
            </a:r>
            <a:r>
              <a:rPr sz="3200" spc="-160" dirty="0">
                <a:solidFill>
                  <a:srgbClr val="001F5F"/>
                </a:solidFill>
              </a:rPr>
              <a:t> </a:t>
            </a:r>
            <a:r>
              <a:rPr sz="3200" spc="-175" dirty="0">
                <a:solidFill>
                  <a:srgbClr val="001F5F"/>
                </a:solidFill>
              </a:rPr>
              <a:t>J</a:t>
            </a:r>
            <a:r>
              <a:rPr sz="3200" spc="-95" dirty="0">
                <a:solidFill>
                  <a:srgbClr val="001F5F"/>
                </a:solidFill>
              </a:rPr>
              <a:t>A</a:t>
            </a:r>
            <a:r>
              <a:rPr sz="3200" spc="-130" dirty="0">
                <a:solidFill>
                  <a:srgbClr val="001F5F"/>
                </a:solidFill>
              </a:rPr>
              <a:t>B</a:t>
            </a:r>
            <a:r>
              <a:rPr sz="3200" spc="-350" dirty="0">
                <a:solidFill>
                  <a:srgbClr val="001F5F"/>
                </a:solidFill>
              </a:rPr>
              <a:t>AT</a:t>
            </a:r>
            <a:r>
              <a:rPr sz="3200" spc="-95" dirty="0">
                <a:solidFill>
                  <a:srgbClr val="001F5F"/>
                </a:solidFill>
              </a:rPr>
              <a:t>A</a:t>
            </a:r>
            <a:r>
              <a:rPr sz="3200" dirty="0">
                <a:solidFill>
                  <a:srgbClr val="001F5F"/>
                </a:solidFill>
              </a:rPr>
              <a:t>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38404" y="1509140"/>
            <a:ext cx="3089275" cy="3089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464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contoh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ini,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laksanakan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Evaluasi Jabatan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pada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ada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usaha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Minimarket.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Anggap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Tahapan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Tahapan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aktivitas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Evaluasi Jabatan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sudah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dilakukan;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tabel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dihasilkan</a:t>
            </a:r>
            <a:r>
              <a:rPr sz="1800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DARI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Tahapan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seperti tabel di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samping.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179442" y="1596389"/>
          <a:ext cx="7453628" cy="3959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5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4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42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70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70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53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7406">
                <a:tc gridSpan="8"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b="1" spc="-1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oi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kt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40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667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Faktor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Poin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Turunan</a:t>
                      </a:r>
                      <a:r>
                        <a:rPr sz="1600" b="1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Faktor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10902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Poin</a:t>
                      </a:r>
                      <a:r>
                        <a:rPr sz="1600" b="1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Turunan</a:t>
                      </a:r>
                      <a:r>
                        <a:rPr sz="1600" b="1" spc="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Faktor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53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Satu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Dua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Tiga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Empat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Lima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40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Keahlian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68275">
                        <a:lnSpc>
                          <a:spcPct val="100000"/>
                        </a:lnSpc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Pengetahuan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53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Pengalaman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180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40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Usaha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68275">
                        <a:lnSpc>
                          <a:spcPct val="100000"/>
                        </a:lnSpc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Fisik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4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Mental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532">
                <a:tc rowSpan="2">
                  <a:txBody>
                    <a:bodyPr/>
                    <a:lstStyle/>
                    <a:p>
                      <a:pPr marL="69215" marR="610235">
                        <a:lnSpc>
                          <a:spcPct val="105000"/>
                        </a:lnSpc>
                        <a:spcBef>
                          <a:spcPts val="380"/>
                        </a:spcBef>
                      </a:pPr>
                      <a:r>
                        <a:rPr sz="1600" spc="-1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un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 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Jawab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682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480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Peraturan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160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240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6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Keuangan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160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240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7533">
                <a:tc rowSpan="2">
                  <a:txBody>
                    <a:bodyPr/>
                    <a:lstStyle/>
                    <a:p>
                      <a:pPr marL="69215" marR="462280">
                        <a:lnSpc>
                          <a:spcPct val="107600"/>
                        </a:lnSpc>
                        <a:spcBef>
                          <a:spcPts val="250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ng</a:t>
                      </a:r>
                      <a:r>
                        <a:rPr sz="16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un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an 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Kerja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68275">
                        <a:lnSpc>
                          <a:spcPct val="100000"/>
                        </a:lnSpc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ond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6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Bahaya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533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600" b="1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8404" y="188417"/>
            <a:ext cx="31172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45" dirty="0">
                <a:solidFill>
                  <a:srgbClr val="001F5F"/>
                </a:solidFill>
              </a:rPr>
              <a:t>E</a:t>
            </a:r>
            <a:r>
              <a:rPr sz="3200" spc="-204" dirty="0">
                <a:solidFill>
                  <a:srgbClr val="001F5F"/>
                </a:solidFill>
              </a:rPr>
              <a:t>V</a:t>
            </a:r>
            <a:r>
              <a:rPr sz="3200" spc="-40" dirty="0">
                <a:solidFill>
                  <a:srgbClr val="001F5F"/>
                </a:solidFill>
              </a:rPr>
              <a:t>A</a:t>
            </a:r>
            <a:r>
              <a:rPr sz="3200" spc="-110" dirty="0">
                <a:solidFill>
                  <a:srgbClr val="001F5F"/>
                </a:solidFill>
              </a:rPr>
              <a:t>L</a:t>
            </a:r>
            <a:r>
              <a:rPr sz="3200" spc="-125" dirty="0">
                <a:solidFill>
                  <a:srgbClr val="001F5F"/>
                </a:solidFill>
              </a:rPr>
              <a:t>U</a:t>
            </a:r>
            <a:r>
              <a:rPr sz="3200" spc="-40" dirty="0">
                <a:solidFill>
                  <a:srgbClr val="001F5F"/>
                </a:solidFill>
              </a:rPr>
              <a:t>A</a:t>
            </a:r>
            <a:r>
              <a:rPr sz="3200" spc="-45" dirty="0">
                <a:solidFill>
                  <a:srgbClr val="001F5F"/>
                </a:solidFill>
              </a:rPr>
              <a:t>S</a:t>
            </a:r>
            <a:r>
              <a:rPr sz="3200" dirty="0">
                <a:solidFill>
                  <a:srgbClr val="001F5F"/>
                </a:solidFill>
              </a:rPr>
              <a:t>I</a:t>
            </a:r>
            <a:r>
              <a:rPr sz="3200" spc="-150" dirty="0">
                <a:solidFill>
                  <a:srgbClr val="001F5F"/>
                </a:solidFill>
              </a:rPr>
              <a:t> </a:t>
            </a:r>
            <a:r>
              <a:rPr sz="3200" spc="-175" dirty="0">
                <a:solidFill>
                  <a:srgbClr val="001F5F"/>
                </a:solidFill>
              </a:rPr>
              <a:t>J</a:t>
            </a:r>
            <a:r>
              <a:rPr sz="3200" spc="-100" dirty="0">
                <a:solidFill>
                  <a:srgbClr val="001F5F"/>
                </a:solidFill>
              </a:rPr>
              <a:t>A</a:t>
            </a:r>
            <a:r>
              <a:rPr sz="3200" spc="-130" dirty="0">
                <a:solidFill>
                  <a:srgbClr val="001F5F"/>
                </a:solidFill>
              </a:rPr>
              <a:t>B</a:t>
            </a:r>
            <a:r>
              <a:rPr sz="3200" spc="-350" dirty="0">
                <a:solidFill>
                  <a:srgbClr val="001F5F"/>
                </a:solidFill>
              </a:rPr>
              <a:t>A</a:t>
            </a:r>
            <a:r>
              <a:rPr sz="3200" spc="-355" dirty="0">
                <a:solidFill>
                  <a:srgbClr val="001F5F"/>
                </a:solidFill>
              </a:rPr>
              <a:t>T</a:t>
            </a:r>
            <a:r>
              <a:rPr sz="3200" spc="-100" dirty="0">
                <a:solidFill>
                  <a:srgbClr val="001F5F"/>
                </a:solidFill>
              </a:rPr>
              <a:t>A</a:t>
            </a:r>
            <a:r>
              <a:rPr sz="3200" dirty="0">
                <a:solidFill>
                  <a:srgbClr val="001F5F"/>
                </a:solidFill>
              </a:rPr>
              <a:t>N</a:t>
            </a:r>
            <a:endParaRPr sz="32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1694541" y="6502400"/>
            <a:ext cx="2317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74</a:t>
            </a:fld>
            <a:endParaRPr dirty="0">
              <a:solidFill>
                <a:srgbClr val="001F5F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8404" y="1615566"/>
            <a:ext cx="2942590" cy="4293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9705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contoh 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Tabel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Poin Faktor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di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atas, data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dalam 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kolom 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85" dirty="0">
                <a:solidFill>
                  <a:srgbClr val="001F5F"/>
                </a:solidFill>
                <a:latin typeface="Calibri"/>
                <a:cs typeface="Calibri"/>
              </a:rPr>
              <a:t>F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20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3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una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85" dirty="0">
                <a:solidFill>
                  <a:srgbClr val="001F5F"/>
                </a:solidFill>
                <a:latin typeface="Calibri"/>
                <a:cs typeface="Calibri"/>
              </a:rPr>
              <a:t>F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20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, 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Tingkatan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Poinnya 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ditentukan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oleh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Tim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Evaluasi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Jabatan.</a:t>
            </a:r>
            <a:endParaRPr sz="1800" dirty="0">
              <a:latin typeface="Calibri"/>
              <a:cs typeface="Calibri"/>
            </a:endParaRPr>
          </a:p>
          <a:p>
            <a:pPr marL="12700" marR="136525">
              <a:lnSpc>
                <a:spcPct val="100000"/>
              </a:lnSpc>
              <a:spcBef>
                <a:spcPts val="6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Setiap 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Turunan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diberi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5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(lima)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tingkatan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Poin.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tinggi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tingkatnya,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besar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Poinnya.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05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Tim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Evaluasi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Usaha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Minimarket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ini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membuat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penjelasan untuk setiap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tingkatan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Turunan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sebagaimana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di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samping.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39361" y="4071620"/>
            <a:ext cx="7708265" cy="2022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055" marR="5080" indent="-173990">
              <a:lnSpc>
                <a:spcPct val="100000"/>
              </a:lnSpc>
              <a:spcBef>
                <a:spcPts val="100"/>
              </a:spcBef>
              <a:buChar char="-"/>
              <a:tabLst>
                <a:tab pos="186690" algn="l"/>
              </a:tabLst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Tingkat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Turunan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Fisik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diartikan</a:t>
            </a:r>
            <a:r>
              <a:rPr sz="1800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sebagai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seberapa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tinggi</a:t>
            </a:r>
            <a:r>
              <a:rPr sz="1800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Pekerja/Buruh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mengalami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kelelahan</a:t>
            </a:r>
            <a:r>
              <a:rPr sz="1800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fisik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(banyak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menggunakan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tenaga</a:t>
            </a:r>
            <a:r>
              <a:rPr sz="18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fisik)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ketika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melakukan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pekerjaannya.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umumnya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rendah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posisi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struktur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organisasi,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tinggi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tingkatnya.</a:t>
            </a:r>
            <a:endParaRPr sz="1800">
              <a:latin typeface="Calibri"/>
              <a:cs typeface="Calibri"/>
            </a:endParaRPr>
          </a:p>
          <a:p>
            <a:pPr marL="186055" marR="18415" indent="-173990">
              <a:lnSpc>
                <a:spcPct val="100000"/>
              </a:lnSpc>
              <a:spcBef>
                <a:spcPts val="600"/>
              </a:spcBef>
              <a:buChar char="-"/>
              <a:tabLst>
                <a:tab pos="186690" algn="l"/>
              </a:tabLst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Tingkat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Turunan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Mental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diartikan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sebagai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seberapa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tinggi 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Pekerja/Buruh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mengalami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kelelahan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mental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ketika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melakukan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pekerjaannya.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Pada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umumnya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tinggi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posisi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struktur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organisasi,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tinggi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tingkatnya.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9361" y="1226652"/>
            <a:ext cx="7437755" cy="2789555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372110">
              <a:lnSpc>
                <a:spcPct val="100000"/>
              </a:lnSpc>
              <a:spcBef>
                <a:spcPts val="1215"/>
              </a:spcBef>
            </a:pPr>
            <a:r>
              <a:rPr sz="2400" spc="-65" dirty="0">
                <a:solidFill>
                  <a:srgbClr val="001F5F"/>
                </a:solidFill>
                <a:latin typeface="Calibri"/>
                <a:cs typeface="Calibri"/>
              </a:rPr>
              <a:t>TINGKAT</a:t>
            </a:r>
            <a:r>
              <a:rPr sz="24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TURUNAN</a:t>
            </a:r>
            <a:r>
              <a:rPr sz="24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70" dirty="0">
                <a:solidFill>
                  <a:srgbClr val="001F5F"/>
                </a:solidFill>
                <a:latin typeface="Calibri"/>
                <a:cs typeface="Calibri"/>
              </a:rPr>
              <a:t>FAKTOR</a:t>
            </a:r>
            <a:endParaRPr sz="240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spcBef>
                <a:spcPts val="840"/>
              </a:spcBef>
              <a:buChar char="-"/>
              <a:tabLst>
                <a:tab pos="193040" algn="l"/>
              </a:tabLst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Tingkat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Turunan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Faktor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Pengetahuan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diartikan</a:t>
            </a:r>
            <a:r>
              <a:rPr sz="1800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sebagai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tingkat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pendidikan</a:t>
            </a:r>
            <a:endParaRPr sz="1800">
              <a:latin typeface="Calibri"/>
              <a:cs typeface="Calibri"/>
            </a:endParaRPr>
          </a:p>
          <a:p>
            <a:pPr marL="192405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mulai:</a:t>
            </a:r>
            <a:endParaRPr sz="18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600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SD;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SMP;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3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SMA;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4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Diploma;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5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S1.</a:t>
            </a:r>
            <a:endParaRPr sz="1800">
              <a:latin typeface="Calibri"/>
              <a:cs typeface="Calibri"/>
            </a:endParaRPr>
          </a:p>
          <a:p>
            <a:pPr marL="299085" marR="277495" indent="-287020">
              <a:lnSpc>
                <a:spcPct val="100000"/>
              </a:lnSpc>
              <a:spcBef>
                <a:spcPts val="600"/>
              </a:spcBef>
              <a:buChar char="-"/>
              <a:tabLst>
                <a:tab pos="299085" algn="l"/>
                <a:tab pos="299720" algn="l"/>
              </a:tabLst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Tingkat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Turunan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Pengalaman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diartikan</a:t>
            </a:r>
            <a:r>
              <a:rPr sz="1800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sebagai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lama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bekerja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tersebut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tahun:</a:t>
            </a:r>
            <a:endParaRPr sz="18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605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&lt;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tahun;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s.d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tahun;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3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3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s.d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6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tahun;</a:t>
            </a:r>
            <a:endParaRPr sz="18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4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7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s.d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10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tahun; dan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5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&gt;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10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tahun.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8404" y="702945"/>
            <a:ext cx="3117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4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3200" b="1" spc="-204" dirty="0">
                <a:solidFill>
                  <a:srgbClr val="001F5F"/>
                </a:solidFill>
                <a:latin typeface="Calibri"/>
                <a:cs typeface="Calibri"/>
              </a:rPr>
              <a:t>V</a:t>
            </a:r>
            <a:r>
              <a:rPr sz="3200" b="1" spc="-3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3200" b="1" spc="-11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3200" b="1" spc="-12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3200" b="1" spc="-3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3200" b="1" spc="-4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3200" b="1" spc="-1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7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3200" b="1" spc="-9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3200" b="1" spc="-130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3200" b="1" spc="-350" dirty="0">
                <a:solidFill>
                  <a:srgbClr val="001F5F"/>
                </a:solidFill>
                <a:latin typeface="Calibri"/>
                <a:cs typeface="Calibri"/>
              </a:rPr>
              <a:t>AT</a:t>
            </a:r>
            <a:r>
              <a:rPr sz="3200" b="1" spc="-9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1694541" y="6502400"/>
            <a:ext cx="2317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75</a:t>
            </a:fld>
            <a:endParaRPr dirty="0">
              <a:solidFill>
                <a:srgbClr val="001F5F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99026" y="353948"/>
            <a:ext cx="46869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45" dirty="0">
                <a:solidFill>
                  <a:srgbClr val="001F5F"/>
                </a:solidFill>
                <a:latin typeface="Calibri"/>
                <a:cs typeface="Calibri"/>
              </a:rPr>
              <a:t>TI</a:t>
            </a:r>
            <a:r>
              <a:rPr sz="2400" b="0" spc="-40" dirty="0">
                <a:solidFill>
                  <a:srgbClr val="001F5F"/>
                </a:solidFill>
                <a:latin typeface="Calibri"/>
                <a:cs typeface="Calibri"/>
              </a:rPr>
              <a:t>NG</a:t>
            </a:r>
            <a:r>
              <a:rPr sz="2400" b="0" spc="-35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2400" b="0" spc="-22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400" b="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400" b="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0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400" b="0" spc="-1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2400" b="0" dirty="0">
                <a:solidFill>
                  <a:srgbClr val="001F5F"/>
                </a:solidFill>
                <a:latin typeface="Calibri"/>
                <a:cs typeface="Calibri"/>
              </a:rPr>
              <a:t>RUNAN</a:t>
            </a:r>
            <a:r>
              <a:rPr sz="2400" b="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0" spc="-170" dirty="0">
                <a:solidFill>
                  <a:srgbClr val="001F5F"/>
                </a:solidFill>
                <a:latin typeface="Calibri"/>
                <a:cs typeface="Calibri"/>
              </a:rPr>
              <a:t>F</a:t>
            </a:r>
            <a:r>
              <a:rPr sz="2400" b="0" spc="-35" dirty="0">
                <a:solidFill>
                  <a:srgbClr val="001F5F"/>
                </a:solidFill>
                <a:latin typeface="Calibri"/>
                <a:cs typeface="Calibri"/>
              </a:rPr>
              <a:t>AK</a:t>
            </a:r>
            <a:r>
              <a:rPr sz="2400" b="0" spc="-114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400" b="0" spc="-4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2400" b="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2400" b="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0" i="1" spc="-5" dirty="0">
                <a:solidFill>
                  <a:srgbClr val="001F5F"/>
                </a:solidFill>
                <a:latin typeface="Calibri"/>
                <a:cs typeface="Calibri"/>
              </a:rPr>
              <a:t>(l</a:t>
            </a:r>
            <a:r>
              <a:rPr sz="2400" b="0" i="1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400" b="0" i="1" spc="-5" dirty="0">
                <a:solidFill>
                  <a:srgbClr val="001F5F"/>
                </a:solidFill>
                <a:latin typeface="Calibri"/>
                <a:cs typeface="Calibri"/>
              </a:rPr>
              <a:t>nj</a:t>
            </a:r>
            <a:r>
              <a:rPr sz="2400" b="0" i="1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2400" b="0" i="1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400" b="0" i="1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400" b="0" i="1" spc="-1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400" b="0" i="1" dirty="0">
                <a:solidFill>
                  <a:srgbClr val="001F5F"/>
                </a:solidFill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39361" y="826389"/>
            <a:ext cx="7579995" cy="5741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055" marR="179705" indent="-173990">
              <a:lnSpc>
                <a:spcPct val="100000"/>
              </a:lnSpc>
              <a:spcBef>
                <a:spcPts val="100"/>
              </a:spcBef>
              <a:buChar char="-"/>
              <a:tabLst>
                <a:tab pos="186690" algn="l"/>
              </a:tabLst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Tingkat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Turunan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Peraturan</a:t>
            </a:r>
            <a:r>
              <a:rPr sz="18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diartikan</a:t>
            </a:r>
            <a:r>
              <a:rPr sz="1800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sebagai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kewenangan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dalam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membuat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keputusan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ketentuan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sesuai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bidangnya.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tinggi</a:t>
            </a:r>
            <a:r>
              <a:rPr sz="180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Jabatan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struktur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organisasi,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besar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Jabatan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tersebut.</a:t>
            </a:r>
            <a:r>
              <a:rPr sz="18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Secara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umum,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Turunan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ini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dimiliki oleh</a:t>
            </a:r>
            <a:r>
              <a:rPr sz="18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Jabatan-jabatan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mempunyai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tanggung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jawab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mengelola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unit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(posisi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struktural)</a:t>
            </a:r>
            <a:r>
              <a:rPr sz="1800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seperti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supervisor,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manager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seterusnya.</a:t>
            </a:r>
            <a:endParaRPr sz="1800">
              <a:latin typeface="Calibri"/>
              <a:cs typeface="Calibri"/>
            </a:endParaRPr>
          </a:p>
          <a:p>
            <a:pPr marL="186055" marR="5080" indent="-173990">
              <a:lnSpc>
                <a:spcPct val="100000"/>
              </a:lnSpc>
              <a:spcBef>
                <a:spcPts val="600"/>
              </a:spcBef>
              <a:buChar char="-"/>
              <a:tabLst>
                <a:tab pos="186690" algn="l"/>
              </a:tabLst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Tingkat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Turunan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diartikan</a:t>
            </a:r>
            <a:r>
              <a:rPr sz="1800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sebagai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kewenangan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dalam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mengelola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sesuai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kapasitasnya.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tinggi</a:t>
            </a:r>
            <a:r>
              <a:rPr sz="1800" spc="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struktur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organisasi,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besar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tersebut.</a:t>
            </a:r>
            <a:r>
              <a:rPr sz="18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Secara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umum,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Turunan 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ini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dimiliki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oleh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Jabatan-jabatan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mempunyai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tanggung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jawab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mengelola unit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kerja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(posisi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struktural)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seperti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supervisor,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manager dan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seterusnya.</a:t>
            </a:r>
            <a:endParaRPr sz="1800">
              <a:latin typeface="Calibri"/>
              <a:cs typeface="Calibri"/>
            </a:endParaRPr>
          </a:p>
          <a:p>
            <a:pPr marL="186055" marR="34925" indent="-173990">
              <a:lnSpc>
                <a:spcPct val="100000"/>
              </a:lnSpc>
              <a:spcBef>
                <a:spcPts val="605"/>
              </a:spcBef>
              <a:buChar char="-"/>
              <a:tabLst>
                <a:tab pos="186690" algn="l"/>
              </a:tabLst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Tingkat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Turunan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Kondisi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diartikan</a:t>
            </a:r>
            <a:r>
              <a:rPr sz="1800" spc="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sebagai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tingkat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kenyamanan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tempat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bekerja.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Secara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umum, semakin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tinggi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posisi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itu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struktur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organisasi,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rendah</a:t>
            </a:r>
            <a:r>
              <a:rPr sz="1800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Poinnya.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rendah</a:t>
            </a:r>
            <a:r>
              <a:rPr sz="18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posisi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struktur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organisasi,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tinggi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Poinnya.</a:t>
            </a:r>
            <a:endParaRPr sz="1800">
              <a:latin typeface="Calibri"/>
              <a:cs typeface="Calibri"/>
            </a:endParaRPr>
          </a:p>
          <a:p>
            <a:pPr marL="186055" marR="81915" indent="-173990">
              <a:lnSpc>
                <a:spcPct val="100000"/>
              </a:lnSpc>
              <a:spcBef>
                <a:spcPts val="600"/>
              </a:spcBef>
              <a:buChar char="-"/>
              <a:tabLst>
                <a:tab pos="186690" algn="l"/>
              </a:tabLst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Tingkat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Turunan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Faktor Bahaya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diartikan</a:t>
            </a:r>
            <a:r>
              <a:rPr sz="1800" spc="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sebagai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tingkat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risiko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kecelakaan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bisa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dialami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oleh</a:t>
            </a:r>
            <a:r>
              <a:rPr sz="18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Pekerja/Buruh.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Secara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umum,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tinggi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posisi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dalam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struktur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organisasi,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rendah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Poinnya.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rendah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posisi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struktur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organisasi,</a:t>
            </a:r>
            <a:r>
              <a:rPr sz="18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semakin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tinggi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Poinnya.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639633"/>
            <a:ext cx="12192000" cy="5218430"/>
            <a:chOff x="0" y="1639633"/>
            <a:chExt cx="12192000" cy="5218430"/>
          </a:xfrm>
        </p:grpSpPr>
        <p:sp>
          <p:nvSpPr>
            <p:cNvPr id="3" name="object 3"/>
            <p:cNvSpPr/>
            <p:nvPr/>
          </p:nvSpPr>
          <p:spPr>
            <a:xfrm>
              <a:off x="617219" y="1644395"/>
              <a:ext cx="1296670" cy="735965"/>
            </a:xfrm>
            <a:custGeom>
              <a:avLst/>
              <a:gdLst/>
              <a:ahLst/>
              <a:cxnLst/>
              <a:rect l="l" t="t" r="r" b="b"/>
              <a:pathLst>
                <a:path w="1296670" h="735964">
                  <a:moveTo>
                    <a:pt x="1296543" y="0"/>
                  </a:moveTo>
                  <a:lnTo>
                    <a:pt x="0" y="0"/>
                  </a:lnTo>
                  <a:lnTo>
                    <a:pt x="0" y="735584"/>
                  </a:lnTo>
                  <a:lnTo>
                    <a:pt x="1296543" y="735584"/>
                  </a:lnTo>
                  <a:lnTo>
                    <a:pt x="1296543" y="0"/>
                  </a:lnTo>
                  <a:close/>
                </a:path>
              </a:pathLst>
            </a:custGeom>
            <a:solidFill>
              <a:srgbClr val="EBE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7219" y="1644395"/>
              <a:ext cx="1296670" cy="735965"/>
            </a:xfrm>
            <a:custGeom>
              <a:avLst/>
              <a:gdLst/>
              <a:ahLst/>
              <a:cxnLst/>
              <a:rect l="l" t="t" r="r" b="b"/>
              <a:pathLst>
                <a:path w="1296670" h="735964">
                  <a:moveTo>
                    <a:pt x="0" y="735584"/>
                  </a:moveTo>
                  <a:lnTo>
                    <a:pt x="1296543" y="735584"/>
                  </a:lnTo>
                  <a:lnTo>
                    <a:pt x="1296543" y="0"/>
                  </a:lnTo>
                  <a:lnTo>
                    <a:pt x="0" y="0"/>
                  </a:lnTo>
                  <a:lnTo>
                    <a:pt x="0" y="7355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637659" y="359155"/>
            <a:ext cx="2647950" cy="8636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065" marR="5080" algn="ctr">
              <a:lnSpc>
                <a:spcPct val="101699"/>
              </a:lnSpc>
              <a:spcBef>
                <a:spcPts val="60"/>
              </a:spcBef>
            </a:pPr>
            <a:r>
              <a:rPr sz="1800" spc="-15" dirty="0">
                <a:solidFill>
                  <a:srgbClr val="001F5F"/>
                </a:solidFill>
              </a:rPr>
              <a:t>LARIS</a:t>
            </a:r>
            <a:r>
              <a:rPr sz="1800" spc="-35" dirty="0">
                <a:solidFill>
                  <a:srgbClr val="001F5F"/>
                </a:solidFill>
              </a:rPr>
              <a:t> </a:t>
            </a:r>
            <a:r>
              <a:rPr sz="1800" spc="-5" dirty="0">
                <a:solidFill>
                  <a:srgbClr val="001F5F"/>
                </a:solidFill>
              </a:rPr>
              <a:t>MANIS</a:t>
            </a:r>
            <a:r>
              <a:rPr sz="1800" spc="350" dirty="0">
                <a:solidFill>
                  <a:srgbClr val="001F5F"/>
                </a:solidFill>
              </a:rPr>
              <a:t> </a:t>
            </a:r>
            <a:r>
              <a:rPr sz="1800" spc="-5" dirty="0">
                <a:solidFill>
                  <a:srgbClr val="001F5F"/>
                </a:solidFill>
              </a:rPr>
              <a:t>MINIMARKET </a:t>
            </a:r>
            <a:r>
              <a:rPr sz="1800" spc="-395" dirty="0">
                <a:solidFill>
                  <a:srgbClr val="001F5F"/>
                </a:solidFill>
              </a:rPr>
              <a:t> </a:t>
            </a:r>
            <a:r>
              <a:rPr sz="1800" spc="-5" dirty="0">
                <a:solidFill>
                  <a:srgbClr val="001F5F"/>
                </a:solidFill>
              </a:rPr>
              <a:t>GENERAL</a:t>
            </a:r>
            <a:r>
              <a:rPr sz="1800" spc="-45" dirty="0">
                <a:solidFill>
                  <a:srgbClr val="001F5F"/>
                </a:solidFill>
              </a:rPr>
              <a:t> </a:t>
            </a:r>
            <a:r>
              <a:rPr sz="1800" spc="-10" dirty="0">
                <a:solidFill>
                  <a:srgbClr val="001F5F"/>
                </a:solidFill>
              </a:rPr>
              <a:t>MANAGER</a:t>
            </a:r>
            <a:endParaRPr sz="1800"/>
          </a:p>
          <a:p>
            <a:pPr marL="635" algn="ctr">
              <a:lnSpc>
                <a:spcPct val="100000"/>
              </a:lnSpc>
              <a:spcBef>
                <a:spcPts val="85"/>
              </a:spcBef>
            </a:pPr>
            <a:r>
              <a:rPr sz="1800" spc="-5" dirty="0">
                <a:solidFill>
                  <a:srgbClr val="001F5F"/>
                </a:solidFill>
              </a:rPr>
              <a:t>Nama</a:t>
            </a:r>
            <a:r>
              <a:rPr sz="1800" spc="-85" dirty="0">
                <a:solidFill>
                  <a:srgbClr val="001F5F"/>
                </a:solidFill>
              </a:rPr>
              <a:t> </a:t>
            </a:r>
            <a:r>
              <a:rPr sz="1800" dirty="0">
                <a:solidFill>
                  <a:srgbClr val="001F5F"/>
                </a:solidFill>
              </a:rPr>
              <a:t>AF</a:t>
            </a:r>
            <a:endParaRPr sz="1800"/>
          </a:p>
        </p:txBody>
      </p:sp>
      <p:sp>
        <p:nvSpPr>
          <p:cNvPr id="6" name="object 6"/>
          <p:cNvSpPr txBox="1"/>
          <p:nvPr/>
        </p:nvSpPr>
        <p:spPr>
          <a:xfrm>
            <a:off x="689559" y="1758187"/>
            <a:ext cx="113284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27305" algn="ctr">
              <a:lnSpc>
                <a:spcPct val="100000"/>
              </a:lnSpc>
              <a:spcBef>
                <a:spcPts val="95"/>
              </a:spcBef>
            </a:pP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LARIS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MANIS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1 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KEPALA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MI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IMA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KET</a:t>
            </a:r>
            <a:endParaRPr sz="1000">
              <a:latin typeface="Calibri"/>
              <a:cs typeface="Calibri"/>
            </a:endParaRPr>
          </a:p>
          <a:p>
            <a:pPr marL="14604" algn="ctr">
              <a:lnSpc>
                <a:spcPct val="100000"/>
              </a:lnSpc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ZZ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122741" y="1639633"/>
            <a:ext cx="1306195" cy="745490"/>
            <a:chOff x="2122741" y="1639633"/>
            <a:chExt cx="1306195" cy="745490"/>
          </a:xfrm>
        </p:grpSpPr>
        <p:sp>
          <p:nvSpPr>
            <p:cNvPr id="8" name="object 8"/>
            <p:cNvSpPr/>
            <p:nvPr/>
          </p:nvSpPr>
          <p:spPr>
            <a:xfrm>
              <a:off x="2127504" y="1644395"/>
              <a:ext cx="1296670" cy="735965"/>
            </a:xfrm>
            <a:custGeom>
              <a:avLst/>
              <a:gdLst/>
              <a:ahLst/>
              <a:cxnLst/>
              <a:rect l="l" t="t" r="r" b="b"/>
              <a:pathLst>
                <a:path w="1296670" h="735964">
                  <a:moveTo>
                    <a:pt x="1296543" y="0"/>
                  </a:moveTo>
                  <a:lnTo>
                    <a:pt x="0" y="0"/>
                  </a:lnTo>
                  <a:lnTo>
                    <a:pt x="0" y="735584"/>
                  </a:lnTo>
                  <a:lnTo>
                    <a:pt x="1296543" y="735584"/>
                  </a:lnTo>
                  <a:lnTo>
                    <a:pt x="1296543" y="0"/>
                  </a:lnTo>
                  <a:close/>
                </a:path>
              </a:pathLst>
            </a:custGeom>
            <a:solidFill>
              <a:srgbClr val="EBE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27504" y="1644395"/>
              <a:ext cx="1296670" cy="735965"/>
            </a:xfrm>
            <a:custGeom>
              <a:avLst/>
              <a:gdLst/>
              <a:ahLst/>
              <a:cxnLst/>
              <a:rect l="l" t="t" r="r" b="b"/>
              <a:pathLst>
                <a:path w="1296670" h="735964">
                  <a:moveTo>
                    <a:pt x="0" y="735584"/>
                  </a:moveTo>
                  <a:lnTo>
                    <a:pt x="1296543" y="735584"/>
                  </a:lnTo>
                  <a:lnTo>
                    <a:pt x="1296543" y="0"/>
                  </a:lnTo>
                  <a:lnTo>
                    <a:pt x="0" y="0"/>
                  </a:lnTo>
                  <a:lnTo>
                    <a:pt x="0" y="7355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201417" y="1758187"/>
            <a:ext cx="113284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8575" algn="ctr">
              <a:lnSpc>
                <a:spcPct val="100000"/>
              </a:lnSpc>
              <a:spcBef>
                <a:spcPts val="95"/>
              </a:spcBef>
            </a:pP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LARIS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MANIS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2 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KEPALA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MI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IMA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KET</a:t>
            </a:r>
            <a:endParaRPr sz="1000">
              <a:latin typeface="Calibri"/>
              <a:cs typeface="Calibri"/>
            </a:endParaRPr>
          </a:p>
          <a:p>
            <a:pPr marL="16510" algn="ctr">
              <a:lnSpc>
                <a:spcPct val="100000"/>
              </a:lnSpc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AB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646741" y="1639633"/>
            <a:ext cx="1304925" cy="745490"/>
            <a:chOff x="3646741" y="1639633"/>
            <a:chExt cx="1304925" cy="745490"/>
          </a:xfrm>
        </p:grpSpPr>
        <p:sp>
          <p:nvSpPr>
            <p:cNvPr id="12" name="object 12"/>
            <p:cNvSpPr/>
            <p:nvPr/>
          </p:nvSpPr>
          <p:spPr>
            <a:xfrm>
              <a:off x="3651503" y="1644395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1295400" y="0"/>
                  </a:moveTo>
                  <a:lnTo>
                    <a:pt x="0" y="0"/>
                  </a:lnTo>
                  <a:lnTo>
                    <a:pt x="0" y="735584"/>
                  </a:lnTo>
                  <a:lnTo>
                    <a:pt x="1295400" y="735584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ECEA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51503" y="1644395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0" y="735584"/>
                  </a:moveTo>
                  <a:lnTo>
                    <a:pt x="1295400" y="735584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7355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753103" y="1835911"/>
            <a:ext cx="10731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KEPALA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MAR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endParaRPr sz="1000">
              <a:latin typeface="Calibri"/>
              <a:cs typeface="Calibri"/>
            </a:endParaRPr>
          </a:p>
          <a:p>
            <a:pPr marL="16510" algn="ctr">
              <a:lnSpc>
                <a:spcPct val="100000"/>
              </a:lnSpc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001F5F"/>
                </a:solidFill>
                <a:latin typeface="Calibri"/>
                <a:cs typeface="Calibri"/>
              </a:rPr>
              <a:t>YY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230177" y="1639633"/>
            <a:ext cx="1304925" cy="745490"/>
            <a:chOff x="5230177" y="1639633"/>
            <a:chExt cx="1304925" cy="745490"/>
          </a:xfrm>
        </p:grpSpPr>
        <p:sp>
          <p:nvSpPr>
            <p:cNvPr id="16" name="object 16"/>
            <p:cNvSpPr/>
            <p:nvPr/>
          </p:nvSpPr>
          <p:spPr>
            <a:xfrm>
              <a:off x="5234940" y="1644395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1295400" y="0"/>
                  </a:moveTo>
                  <a:lnTo>
                    <a:pt x="0" y="0"/>
                  </a:lnTo>
                  <a:lnTo>
                    <a:pt x="0" y="735584"/>
                  </a:lnTo>
                  <a:lnTo>
                    <a:pt x="1295400" y="735584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DBEC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34940" y="1644395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0" y="735584"/>
                  </a:moveTo>
                  <a:lnTo>
                    <a:pt x="1295400" y="735584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7355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309108" y="1675892"/>
            <a:ext cx="1139190" cy="6451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2000"/>
              </a:lnSpc>
              <a:spcBef>
                <a:spcPts val="70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KEPALA</a:t>
            </a:r>
            <a:r>
              <a:rPr sz="1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000" spc="-25" dirty="0">
                <a:solidFill>
                  <a:srgbClr val="001F5F"/>
                </a:solidFill>
                <a:latin typeface="Calibri"/>
                <a:cs typeface="Calibri"/>
              </a:rPr>
              <a:t>CC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OU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000" spc="-2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G  &amp; INFORMATION 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TECHNOLOGY</a:t>
            </a:r>
            <a:endParaRPr sz="10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  <a:spcBef>
                <a:spcPts val="35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AE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8296465" y="1639633"/>
            <a:ext cx="1304925" cy="745490"/>
            <a:chOff x="8296465" y="1639633"/>
            <a:chExt cx="1304925" cy="745490"/>
          </a:xfrm>
        </p:grpSpPr>
        <p:sp>
          <p:nvSpPr>
            <p:cNvPr id="20" name="object 20"/>
            <p:cNvSpPr/>
            <p:nvPr/>
          </p:nvSpPr>
          <p:spPr>
            <a:xfrm>
              <a:off x="8301228" y="1644395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1295400" y="0"/>
                  </a:moveTo>
                  <a:lnTo>
                    <a:pt x="0" y="0"/>
                  </a:lnTo>
                  <a:lnTo>
                    <a:pt x="0" y="735584"/>
                  </a:lnTo>
                  <a:lnTo>
                    <a:pt x="1295400" y="735584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AE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301228" y="1644395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0" y="735584"/>
                  </a:moveTo>
                  <a:lnTo>
                    <a:pt x="1295400" y="735584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7355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474202" y="1675892"/>
            <a:ext cx="968375" cy="6451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065" marR="5080" indent="-12065" algn="ctr">
              <a:lnSpc>
                <a:spcPct val="102000"/>
              </a:lnSpc>
              <a:spcBef>
                <a:spcPts val="70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KEPALA SUMBER 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DA</a:t>
            </a:r>
            <a:r>
              <a:rPr sz="1000" spc="-25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MAN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USI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&amp;  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UMUM</a:t>
            </a:r>
            <a:endParaRPr sz="1000">
              <a:latin typeface="Calibri"/>
              <a:cs typeface="Calibri"/>
            </a:endParaRPr>
          </a:p>
          <a:p>
            <a:pPr marR="3810" algn="ctr">
              <a:lnSpc>
                <a:spcPct val="100000"/>
              </a:lnSpc>
              <a:spcBef>
                <a:spcPts val="35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AD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980485" y="1639633"/>
            <a:ext cx="1304925" cy="745490"/>
            <a:chOff x="9980485" y="1639633"/>
            <a:chExt cx="1304925" cy="745490"/>
          </a:xfrm>
        </p:grpSpPr>
        <p:sp>
          <p:nvSpPr>
            <p:cNvPr id="24" name="object 24"/>
            <p:cNvSpPr/>
            <p:nvPr/>
          </p:nvSpPr>
          <p:spPr>
            <a:xfrm>
              <a:off x="9985247" y="1644395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1295400" y="0"/>
                  </a:moveTo>
                  <a:lnTo>
                    <a:pt x="0" y="0"/>
                  </a:lnTo>
                  <a:lnTo>
                    <a:pt x="0" y="735584"/>
                  </a:lnTo>
                  <a:lnTo>
                    <a:pt x="1295400" y="735584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985247" y="1644395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0" y="735584"/>
                  </a:moveTo>
                  <a:lnTo>
                    <a:pt x="1295400" y="735584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7355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0181970" y="1835911"/>
            <a:ext cx="8947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KEPALA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LO</a:t>
            </a:r>
            <a:r>
              <a:rPr sz="1000" spc="-2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IS</a:t>
            </a:r>
            <a:r>
              <a:rPr sz="1000" spc="-2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endParaRPr sz="1000">
              <a:latin typeface="Calibri"/>
              <a:cs typeface="Calibri"/>
            </a:endParaRPr>
          </a:p>
          <a:p>
            <a:pPr marL="12065" algn="ctr">
              <a:lnSpc>
                <a:spcPct val="100000"/>
              </a:lnSpc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AC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31329" y="1273936"/>
            <a:ext cx="9904730" cy="2214245"/>
            <a:chOff x="731329" y="1273936"/>
            <a:chExt cx="9904730" cy="2214245"/>
          </a:xfrm>
        </p:grpSpPr>
        <p:sp>
          <p:nvSpPr>
            <p:cNvPr id="28" name="object 28"/>
            <p:cNvSpPr/>
            <p:nvPr/>
          </p:nvSpPr>
          <p:spPr>
            <a:xfrm>
              <a:off x="1264919" y="1277111"/>
              <a:ext cx="9368155" cy="367030"/>
            </a:xfrm>
            <a:custGeom>
              <a:avLst/>
              <a:gdLst/>
              <a:ahLst/>
              <a:cxnLst/>
              <a:rect l="l" t="t" r="r" b="b"/>
              <a:pathLst>
                <a:path w="9368155" h="367030">
                  <a:moveTo>
                    <a:pt x="4431792" y="0"/>
                  </a:moveTo>
                  <a:lnTo>
                    <a:pt x="4431792" y="137540"/>
                  </a:lnTo>
                  <a:lnTo>
                    <a:pt x="0" y="137540"/>
                  </a:lnTo>
                  <a:lnTo>
                    <a:pt x="0" y="366902"/>
                  </a:lnTo>
                </a:path>
                <a:path w="9368155" h="367030">
                  <a:moveTo>
                    <a:pt x="4427220" y="0"/>
                  </a:moveTo>
                  <a:lnTo>
                    <a:pt x="4427220" y="137540"/>
                  </a:lnTo>
                  <a:lnTo>
                    <a:pt x="1511808" y="137540"/>
                  </a:lnTo>
                  <a:lnTo>
                    <a:pt x="1511808" y="366902"/>
                  </a:lnTo>
                </a:path>
                <a:path w="9368155" h="367030">
                  <a:moveTo>
                    <a:pt x="4431792" y="0"/>
                  </a:moveTo>
                  <a:lnTo>
                    <a:pt x="4431792" y="137540"/>
                  </a:lnTo>
                  <a:lnTo>
                    <a:pt x="3034284" y="137540"/>
                  </a:lnTo>
                  <a:lnTo>
                    <a:pt x="3034284" y="366902"/>
                  </a:lnTo>
                </a:path>
                <a:path w="9368155" h="367030">
                  <a:moveTo>
                    <a:pt x="4431792" y="0"/>
                  </a:moveTo>
                  <a:lnTo>
                    <a:pt x="4431792" y="137540"/>
                  </a:lnTo>
                  <a:lnTo>
                    <a:pt x="4617720" y="137540"/>
                  </a:lnTo>
                  <a:lnTo>
                    <a:pt x="4617720" y="366902"/>
                  </a:lnTo>
                </a:path>
                <a:path w="9368155" h="367030">
                  <a:moveTo>
                    <a:pt x="4431792" y="0"/>
                  </a:moveTo>
                  <a:lnTo>
                    <a:pt x="4431792" y="137540"/>
                  </a:lnTo>
                  <a:lnTo>
                    <a:pt x="7683881" y="137540"/>
                  </a:lnTo>
                  <a:lnTo>
                    <a:pt x="7683881" y="366902"/>
                  </a:lnTo>
                </a:path>
                <a:path w="9368155" h="367030">
                  <a:moveTo>
                    <a:pt x="4431792" y="0"/>
                  </a:moveTo>
                  <a:lnTo>
                    <a:pt x="4431792" y="137540"/>
                  </a:lnTo>
                  <a:lnTo>
                    <a:pt x="9367901" y="137540"/>
                  </a:lnTo>
                  <a:lnTo>
                    <a:pt x="9367901" y="366902"/>
                  </a:lnTo>
                </a:path>
              </a:pathLst>
            </a:custGeom>
            <a:ln w="6350">
              <a:solidFill>
                <a:srgbClr val="A3A3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36091" y="2747772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1295400" y="0"/>
                  </a:moveTo>
                  <a:lnTo>
                    <a:pt x="0" y="0"/>
                  </a:lnTo>
                  <a:lnTo>
                    <a:pt x="0" y="735584"/>
                  </a:lnTo>
                  <a:lnTo>
                    <a:pt x="1295400" y="735584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EBE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36091" y="2747772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0" y="735584"/>
                  </a:moveTo>
                  <a:lnTo>
                    <a:pt x="1295400" y="735584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7355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018438" y="2853943"/>
            <a:ext cx="718185" cy="4902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138430">
              <a:lnSpc>
                <a:spcPct val="102000"/>
              </a:lnSpc>
              <a:spcBef>
                <a:spcPts val="70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ASISTEN 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MI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IMARK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endParaRPr sz="1000">
              <a:latin typeface="Calibri"/>
              <a:cs typeface="Calibri"/>
            </a:endParaRPr>
          </a:p>
          <a:p>
            <a:pPr marL="134620">
              <a:lnSpc>
                <a:spcPct val="100000"/>
              </a:lnSpc>
              <a:spcBef>
                <a:spcPts val="35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001F5F"/>
                </a:solidFill>
                <a:latin typeface="Calibri"/>
                <a:cs typeface="Calibri"/>
              </a:rPr>
              <a:t>TT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269045" y="2743009"/>
            <a:ext cx="1306195" cy="745490"/>
            <a:chOff x="2269045" y="2743009"/>
            <a:chExt cx="1306195" cy="745490"/>
          </a:xfrm>
        </p:grpSpPr>
        <p:sp>
          <p:nvSpPr>
            <p:cNvPr id="33" name="object 33"/>
            <p:cNvSpPr/>
            <p:nvPr/>
          </p:nvSpPr>
          <p:spPr>
            <a:xfrm>
              <a:off x="2273807" y="2747772"/>
              <a:ext cx="1296670" cy="735965"/>
            </a:xfrm>
            <a:custGeom>
              <a:avLst/>
              <a:gdLst/>
              <a:ahLst/>
              <a:cxnLst/>
              <a:rect l="l" t="t" r="r" b="b"/>
              <a:pathLst>
                <a:path w="1296670" h="735964">
                  <a:moveTo>
                    <a:pt x="1296543" y="0"/>
                  </a:moveTo>
                  <a:lnTo>
                    <a:pt x="0" y="0"/>
                  </a:lnTo>
                  <a:lnTo>
                    <a:pt x="0" y="735584"/>
                  </a:lnTo>
                  <a:lnTo>
                    <a:pt x="1296543" y="735584"/>
                  </a:lnTo>
                  <a:lnTo>
                    <a:pt x="1296543" y="0"/>
                  </a:lnTo>
                  <a:close/>
                </a:path>
              </a:pathLst>
            </a:custGeom>
            <a:solidFill>
              <a:srgbClr val="EBE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273807" y="2747772"/>
              <a:ext cx="1296670" cy="735965"/>
            </a:xfrm>
            <a:custGeom>
              <a:avLst/>
              <a:gdLst/>
              <a:ahLst/>
              <a:cxnLst/>
              <a:rect l="l" t="t" r="r" b="b"/>
              <a:pathLst>
                <a:path w="1296670" h="735964">
                  <a:moveTo>
                    <a:pt x="0" y="735584"/>
                  </a:moveTo>
                  <a:lnTo>
                    <a:pt x="1296543" y="735584"/>
                  </a:lnTo>
                  <a:lnTo>
                    <a:pt x="1296543" y="0"/>
                  </a:lnTo>
                  <a:lnTo>
                    <a:pt x="0" y="0"/>
                  </a:lnTo>
                  <a:lnTo>
                    <a:pt x="0" y="7355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2558288" y="2853943"/>
            <a:ext cx="719455" cy="4902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137160">
              <a:lnSpc>
                <a:spcPct val="102000"/>
              </a:lnSpc>
              <a:spcBef>
                <a:spcPts val="70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ASISTEN 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MI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IMAR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ET</a:t>
            </a:r>
            <a:endParaRPr sz="1000">
              <a:latin typeface="Calibri"/>
              <a:cs typeface="Calibri"/>
            </a:endParaRPr>
          </a:p>
          <a:p>
            <a:pPr marL="114300">
              <a:lnSpc>
                <a:spcPct val="100000"/>
              </a:lnSpc>
              <a:spcBef>
                <a:spcPts val="35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UU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31329" y="3661981"/>
            <a:ext cx="1304925" cy="744220"/>
            <a:chOff x="731329" y="3661981"/>
            <a:chExt cx="1304925" cy="744220"/>
          </a:xfrm>
        </p:grpSpPr>
        <p:sp>
          <p:nvSpPr>
            <p:cNvPr id="37" name="object 37"/>
            <p:cNvSpPr/>
            <p:nvPr/>
          </p:nvSpPr>
          <p:spPr>
            <a:xfrm>
              <a:off x="736091" y="3666744"/>
              <a:ext cx="1295400" cy="734695"/>
            </a:xfrm>
            <a:custGeom>
              <a:avLst/>
              <a:gdLst/>
              <a:ahLst/>
              <a:cxnLst/>
              <a:rect l="l" t="t" r="r" b="b"/>
              <a:pathLst>
                <a:path w="1295400" h="734695">
                  <a:moveTo>
                    <a:pt x="1295400" y="0"/>
                  </a:moveTo>
                  <a:lnTo>
                    <a:pt x="0" y="0"/>
                  </a:lnTo>
                  <a:lnTo>
                    <a:pt x="0" y="734440"/>
                  </a:lnTo>
                  <a:lnTo>
                    <a:pt x="1295400" y="73444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EBE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36091" y="3666744"/>
              <a:ext cx="1295400" cy="734695"/>
            </a:xfrm>
            <a:custGeom>
              <a:avLst/>
              <a:gdLst/>
              <a:ahLst/>
              <a:cxnLst/>
              <a:rect l="l" t="t" r="r" b="b"/>
              <a:pathLst>
                <a:path w="1295400" h="734695">
                  <a:moveTo>
                    <a:pt x="0" y="734440"/>
                  </a:moveTo>
                  <a:lnTo>
                    <a:pt x="1295400" y="734440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7344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856284" y="3855847"/>
            <a:ext cx="1039494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KA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IR</a:t>
            </a:r>
            <a:r>
              <a:rPr sz="1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MI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IMA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KET</a:t>
            </a:r>
            <a:endParaRPr sz="1000">
              <a:latin typeface="Calibri"/>
              <a:cs typeface="Calibri"/>
            </a:endParaRPr>
          </a:p>
          <a:p>
            <a:pPr marL="12700" algn="ctr">
              <a:lnSpc>
                <a:spcPct val="100000"/>
              </a:lnSpc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001F5F"/>
                </a:solidFill>
                <a:latin typeface="Calibri"/>
                <a:cs typeface="Calibri"/>
              </a:rPr>
              <a:t>JJ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2269045" y="3661981"/>
            <a:ext cx="1306195" cy="744220"/>
            <a:chOff x="2269045" y="3661981"/>
            <a:chExt cx="1306195" cy="744220"/>
          </a:xfrm>
        </p:grpSpPr>
        <p:sp>
          <p:nvSpPr>
            <p:cNvPr id="41" name="object 41"/>
            <p:cNvSpPr/>
            <p:nvPr/>
          </p:nvSpPr>
          <p:spPr>
            <a:xfrm>
              <a:off x="2273807" y="3666744"/>
              <a:ext cx="1296670" cy="734695"/>
            </a:xfrm>
            <a:custGeom>
              <a:avLst/>
              <a:gdLst/>
              <a:ahLst/>
              <a:cxnLst/>
              <a:rect l="l" t="t" r="r" b="b"/>
              <a:pathLst>
                <a:path w="1296670" h="734695">
                  <a:moveTo>
                    <a:pt x="1296543" y="0"/>
                  </a:moveTo>
                  <a:lnTo>
                    <a:pt x="0" y="0"/>
                  </a:lnTo>
                  <a:lnTo>
                    <a:pt x="0" y="734440"/>
                  </a:lnTo>
                  <a:lnTo>
                    <a:pt x="1296543" y="734440"/>
                  </a:lnTo>
                  <a:lnTo>
                    <a:pt x="1296543" y="0"/>
                  </a:lnTo>
                  <a:close/>
                </a:path>
              </a:pathLst>
            </a:custGeom>
            <a:solidFill>
              <a:srgbClr val="EBE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273807" y="3666744"/>
              <a:ext cx="1296670" cy="734695"/>
            </a:xfrm>
            <a:custGeom>
              <a:avLst/>
              <a:gdLst/>
              <a:ahLst/>
              <a:cxnLst/>
              <a:rect l="l" t="t" r="r" b="b"/>
              <a:pathLst>
                <a:path w="1296670" h="734695">
                  <a:moveTo>
                    <a:pt x="0" y="734440"/>
                  </a:moveTo>
                  <a:lnTo>
                    <a:pt x="1296543" y="734440"/>
                  </a:lnTo>
                  <a:lnTo>
                    <a:pt x="1296543" y="0"/>
                  </a:lnTo>
                  <a:lnTo>
                    <a:pt x="0" y="0"/>
                  </a:lnTo>
                  <a:lnTo>
                    <a:pt x="0" y="7344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2390394" y="3855847"/>
            <a:ext cx="1038225" cy="333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KA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IR</a:t>
            </a:r>
            <a:r>
              <a:rPr sz="10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MI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IMA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KET</a:t>
            </a:r>
            <a:endParaRPr sz="1000">
              <a:latin typeface="Calibri"/>
              <a:cs typeface="Calibri"/>
            </a:endParaRPr>
          </a:p>
          <a:p>
            <a:pPr marL="20955" algn="ctr">
              <a:lnSpc>
                <a:spcPct val="100000"/>
              </a:lnSpc>
              <a:spcBef>
                <a:spcPts val="30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KK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639952" y="2377313"/>
            <a:ext cx="4474845" cy="1659889"/>
            <a:chOff x="639952" y="2377313"/>
            <a:chExt cx="4474845" cy="1659889"/>
          </a:xfrm>
        </p:grpSpPr>
        <p:sp>
          <p:nvSpPr>
            <p:cNvPr id="45" name="object 45"/>
            <p:cNvSpPr/>
            <p:nvPr/>
          </p:nvSpPr>
          <p:spPr>
            <a:xfrm>
              <a:off x="643127" y="2380488"/>
              <a:ext cx="2133600" cy="1653539"/>
            </a:xfrm>
            <a:custGeom>
              <a:avLst/>
              <a:gdLst/>
              <a:ahLst/>
              <a:cxnLst/>
              <a:rect l="l" t="t" r="r" b="b"/>
              <a:pathLst>
                <a:path w="2133600" h="1653539">
                  <a:moveTo>
                    <a:pt x="621791" y="0"/>
                  </a:moveTo>
                  <a:lnTo>
                    <a:pt x="621791" y="276098"/>
                  </a:lnTo>
                  <a:lnTo>
                    <a:pt x="0" y="276098"/>
                  </a:lnTo>
                  <a:lnTo>
                    <a:pt x="0" y="734567"/>
                  </a:lnTo>
                  <a:lnTo>
                    <a:pt x="92240" y="734567"/>
                  </a:lnTo>
                </a:path>
                <a:path w="2133600" h="1653539">
                  <a:moveTo>
                    <a:pt x="621791" y="0"/>
                  </a:moveTo>
                  <a:lnTo>
                    <a:pt x="621791" y="276098"/>
                  </a:lnTo>
                  <a:lnTo>
                    <a:pt x="0" y="276098"/>
                  </a:lnTo>
                  <a:lnTo>
                    <a:pt x="0" y="1653539"/>
                  </a:lnTo>
                  <a:lnTo>
                    <a:pt x="92240" y="1653539"/>
                  </a:lnTo>
                </a:path>
                <a:path w="2133600" h="1653539">
                  <a:moveTo>
                    <a:pt x="2133600" y="0"/>
                  </a:moveTo>
                  <a:lnTo>
                    <a:pt x="2133600" y="276098"/>
                  </a:lnTo>
                  <a:lnTo>
                    <a:pt x="1539240" y="276098"/>
                  </a:lnTo>
                  <a:lnTo>
                    <a:pt x="1539240" y="734567"/>
                  </a:lnTo>
                  <a:lnTo>
                    <a:pt x="1631188" y="734567"/>
                  </a:lnTo>
                </a:path>
                <a:path w="2133600" h="1653539">
                  <a:moveTo>
                    <a:pt x="2133600" y="0"/>
                  </a:moveTo>
                  <a:lnTo>
                    <a:pt x="2133600" y="276098"/>
                  </a:lnTo>
                  <a:lnTo>
                    <a:pt x="1539240" y="276098"/>
                  </a:lnTo>
                  <a:lnTo>
                    <a:pt x="1539240" y="1653539"/>
                  </a:lnTo>
                  <a:lnTo>
                    <a:pt x="1631188" y="1653539"/>
                  </a:lnTo>
                </a:path>
              </a:pathLst>
            </a:custGeom>
            <a:ln w="6350">
              <a:solidFill>
                <a:srgbClr val="A3A3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814572" y="2747772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1295400" y="0"/>
                  </a:moveTo>
                  <a:lnTo>
                    <a:pt x="0" y="0"/>
                  </a:lnTo>
                  <a:lnTo>
                    <a:pt x="0" y="735584"/>
                  </a:lnTo>
                  <a:lnTo>
                    <a:pt x="1295400" y="735584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ECEA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814572" y="2747772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0" y="735584"/>
                  </a:moveTo>
                  <a:lnTo>
                    <a:pt x="1295400" y="735584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7355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3924046" y="2936493"/>
            <a:ext cx="10591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AFF</a:t>
            </a:r>
            <a:r>
              <a:rPr sz="1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MAR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ER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endParaRPr sz="1000">
              <a:latin typeface="Calibri"/>
              <a:cs typeface="Calibri"/>
            </a:endParaRPr>
          </a:p>
          <a:p>
            <a:pPr marR="26034" algn="ctr">
              <a:lnSpc>
                <a:spcPct val="100000"/>
              </a:lnSpc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QQ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809809" y="3661981"/>
            <a:ext cx="1304925" cy="744220"/>
            <a:chOff x="3809809" y="3661981"/>
            <a:chExt cx="1304925" cy="744220"/>
          </a:xfrm>
        </p:grpSpPr>
        <p:sp>
          <p:nvSpPr>
            <p:cNvPr id="50" name="object 50"/>
            <p:cNvSpPr/>
            <p:nvPr/>
          </p:nvSpPr>
          <p:spPr>
            <a:xfrm>
              <a:off x="3814571" y="3666744"/>
              <a:ext cx="1295400" cy="734695"/>
            </a:xfrm>
            <a:custGeom>
              <a:avLst/>
              <a:gdLst/>
              <a:ahLst/>
              <a:cxnLst/>
              <a:rect l="l" t="t" r="r" b="b"/>
              <a:pathLst>
                <a:path w="1295400" h="734695">
                  <a:moveTo>
                    <a:pt x="1295400" y="0"/>
                  </a:moveTo>
                  <a:lnTo>
                    <a:pt x="0" y="0"/>
                  </a:lnTo>
                  <a:lnTo>
                    <a:pt x="0" y="734440"/>
                  </a:lnTo>
                  <a:lnTo>
                    <a:pt x="1295400" y="73444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ECEA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814571" y="3666744"/>
              <a:ext cx="1295400" cy="734695"/>
            </a:xfrm>
            <a:custGeom>
              <a:avLst/>
              <a:gdLst/>
              <a:ahLst/>
              <a:cxnLst/>
              <a:rect l="l" t="t" r="r" b="b"/>
              <a:pathLst>
                <a:path w="1295400" h="734695">
                  <a:moveTo>
                    <a:pt x="0" y="734440"/>
                  </a:moveTo>
                  <a:lnTo>
                    <a:pt x="1295400" y="734440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7344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027423" y="3855847"/>
            <a:ext cx="8597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AFF</a:t>
            </a:r>
            <a:r>
              <a:rPr sz="1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PROMOSI</a:t>
            </a:r>
            <a:endParaRPr sz="1000">
              <a:latin typeface="Calibri"/>
              <a:cs typeface="Calibri"/>
            </a:endParaRPr>
          </a:p>
          <a:p>
            <a:pPr marL="16510" algn="ctr">
              <a:lnSpc>
                <a:spcPct val="100000"/>
              </a:lnSpc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RR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3718433" y="2377313"/>
            <a:ext cx="2935605" cy="1659889"/>
            <a:chOff x="3718433" y="2377313"/>
            <a:chExt cx="2935605" cy="1659889"/>
          </a:xfrm>
        </p:grpSpPr>
        <p:sp>
          <p:nvSpPr>
            <p:cNvPr id="54" name="object 54"/>
            <p:cNvSpPr/>
            <p:nvPr/>
          </p:nvSpPr>
          <p:spPr>
            <a:xfrm>
              <a:off x="3721608" y="2380488"/>
              <a:ext cx="577850" cy="1653539"/>
            </a:xfrm>
            <a:custGeom>
              <a:avLst/>
              <a:gdLst/>
              <a:ahLst/>
              <a:cxnLst/>
              <a:rect l="l" t="t" r="r" b="b"/>
              <a:pathLst>
                <a:path w="577850" h="1653539">
                  <a:moveTo>
                    <a:pt x="577341" y="0"/>
                  </a:moveTo>
                  <a:lnTo>
                    <a:pt x="577341" y="276098"/>
                  </a:lnTo>
                  <a:lnTo>
                    <a:pt x="0" y="276098"/>
                  </a:lnTo>
                  <a:lnTo>
                    <a:pt x="0" y="734567"/>
                  </a:lnTo>
                  <a:lnTo>
                    <a:pt x="92075" y="734567"/>
                  </a:lnTo>
                </a:path>
                <a:path w="577850" h="1653539">
                  <a:moveTo>
                    <a:pt x="577341" y="0"/>
                  </a:moveTo>
                  <a:lnTo>
                    <a:pt x="577341" y="276098"/>
                  </a:lnTo>
                  <a:lnTo>
                    <a:pt x="0" y="276098"/>
                  </a:lnTo>
                  <a:lnTo>
                    <a:pt x="0" y="1653539"/>
                  </a:lnTo>
                  <a:lnTo>
                    <a:pt x="92075" y="1653539"/>
                  </a:lnTo>
                </a:path>
              </a:pathLst>
            </a:custGeom>
            <a:ln w="6350">
              <a:solidFill>
                <a:srgbClr val="A3A3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352288" y="2747772"/>
              <a:ext cx="1296670" cy="735965"/>
            </a:xfrm>
            <a:custGeom>
              <a:avLst/>
              <a:gdLst/>
              <a:ahLst/>
              <a:cxnLst/>
              <a:rect l="l" t="t" r="r" b="b"/>
              <a:pathLst>
                <a:path w="1296670" h="735964">
                  <a:moveTo>
                    <a:pt x="1296542" y="0"/>
                  </a:moveTo>
                  <a:lnTo>
                    <a:pt x="0" y="0"/>
                  </a:lnTo>
                  <a:lnTo>
                    <a:pt x="0" y="735584"/>
                  </a:lnTo>
                  <a:lnTo>
                    <a:pt x="1296542" y="735584"/>
                  </a:lnTo>
                  <a:lnTo>
                    <a:pt x="1296542" y="0"/>
                  </a:lnTo>
                  <a:close/>
                </a:path>
              </a:pathLst>
            </a:custGeom>
            <a:solidFill>
              <a:srgbClr val="DBEC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352288" y="2747772"/>
              <a:ext cx="1296670" cy="735965"/>
            </a:xfrm>
            <a:custGeom>
              <a:avLst/>
              <a:gdLst/>
              <a:ahLst/>
              <a:cxnLst/>
              <a:rect l="l" t="t" r="r" b="b"/>
              <a:pathLst>
                <a:path w="1296670" h="735964">
                  <a:moveTo>
                    <a:pt x="0" y="735584"/>
                  </a:moveTo>
                  <a:lnTo>
                    <a:pt x="1296542" y="735584"/>
                  </a:lnTo>
                  <a:lnTo>
                    <a:pt x="1296542" y="0"/>
                  </a:lnTo>
                  <a:lnTo>
                    <a:pt x="0" y="0"/>
                  </a:lnTo>
                  <a:lnTo>
                    <a:pt x="0" y="7355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5633084" y="2770073"/>
            <a:ext cx="781050" cy="6203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13335" algn="ctr">
              <a:lnSpc>
                <a:spcPct val="101099"/>
              </a:lnSpc>
              <a:spcBef>
                <a:spcPts val="85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SUPERVISOR 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FORM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000" spc="-2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ION  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TECHNOLOGY</a:t>
            </a:r>
            <a:endParaRPr sz="1000">
              <a:latin typeface="Calibri"/>
              <a:cs typeface="Calibri"/>
            </a:endParaRPr>
          </a:p>
          <a:p>
            <a:pPr marR="125095" algn="ctr">
              <a:lnSpc>
                <a:spcPts val="1055"/>
              </a:lnSpc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XX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5509069" y="3661981"/>
            <a:ext cx="1306195" cy="744220"/>
            <a:chOff x="5509069" y="3661981"/>
            <a:chExt cx="1306195" cy="744220"/>
          </a:xfrm>
        </p:grpSpPr>
        <p:sp>
          <p:nvSpPr>
            <p:cNvPr id="59" name="object 59"/>
            <p:cNvSpPr/>
            <p:nvPr/>
          </p:nvSpPr>
          <p:spPr>
            <a:xfrm>
              <a:off x="5513832" y="3666744"/>
              <a:ext cx="1296670" cy="734695"/>
            </a:xfrm>
            <a:custGeom>
              <a:avLst/>
              <a:gdLst/>
              <a:ahLst/>
              <a:cxnLst/>
              <a:rect l="l" t="t" r="r" b="b"/>
              <a:pathLst>
                <a:path w="1296670" h="734695">
                  <a:moveTo>
                    <a:pt x="1296542" y="0"/>
                  </a:moveTo>
                  <a:lnTo>
                    <a:pt x="0" y="0"/>
                  </a:lnTo>
                  <a:lnTo>
                    <a:pt x="0" y="734440"/>
                  </a:lnTo>
                  <a:lnTo>
                    <a:pt x="1296542" y="734440"/>
                  </a:lnTo>
                  <a:lnTo>
                    <a:pt x="1296542" y="0"/>
                  </a:lnTo>
                  <a:close/>
                </a:path>
              </a:pathLst>
            </a:custGeom>
            <a:solidFill>
              <a:srgbClr val="DBEC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513832" y="3666744"/>
              <a:ext cx="1296670" cy="734695"/>
            </a:xfrm>
            <a:custGeom>
              <a:avLst/>
              <a:gdLst/>
              <a:ahLst/>
              <a:cxnLst/>
              <a:rect l="l" t="t" r="r" b="b"/>
              <a:pathLst>
                <a:path w="1296670" h="734695">
                  <a:moveTo>
                    <a:pt x="0" y="734440"/>
                  </a:moveTo>
                  <a:lnTo>
                    <a:pt x="1296542" y="734440"/>
                  </a:lnTo>
                  <a:lnTo>
                    <a:pt x="1296542" y="0"/>
                  </a:lnTo>
                  <a:lnTo>
                    <a:pt x="0" y="0"/>
                  </a:lnTo>
                  <a:lnTo>
                    <a:pt x="0" y="7344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5588253" y="3773551"/>
            <a:ext cx="1117600" cy="49339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2000"/>
              </a:lnSpc>
              <a:spcBef>
                <a:spcPts val="70"/>
              </a:spcBef>
            </a:pP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STAFF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INFORMATION </a:t>
            </a:r>
            <a:r>
              <a:rPr sz="1000" spc="-2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TECHNOLOGY</a:t>
            </a:r>
            <a:endParaRPr sz="1000">
              <a:latin typeface="Calibri"/>
              <a:cs typeface="Calibri"/>
            </a:endParaRPr>
          </a:p>
          <a:p>
            <a:pPr marL="26670" algn="ctr">
              <a:lnSpc>
                <a:spcPct val="100000"/>
              </a:lnSpc>
              <a:spcBef>
                <a:spcPts val="65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PP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731329" y="2377313"/>
            <a:ext cx="5272405" cy="2947670"/>
            <a:chOff x="731329" y="2377313"/>
            <a:chExt cx="5272405" cy="2947670"/>
          </a:xfrm>
        </p:grpSpPr>
        <p:sp>
          <p:nvSpPr>
            <p:cNvPr id="63" name="object 63"/>
            <p:cNvSpPr/>
            <p:nvPr/>
          </p:nvSpPr>
          <p:spPr>
            <a:xfrm>
              <a:off x="736091" y="4584192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1295400" y="0"/>
                  </a:moveTo>
                  <a:lnTo>
                    <a:pt x="0" y="0"/>
                  </a:lnTo>
                  <a:lnTo>
                    <a:pt x="0" y="735584"/>
                  </a:lnTo>
                  <a:lnTo>
                    <a:pt x="1295400" y="735584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EBE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36091" y="4584192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0" y="735584"/>
                  </a:moveTo>
                  <a:lnTo>
                    <a:pt x="1295400" y="735584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7355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260847" y="2380488"/>
              <a:ext cx="739140" cy="1653539"/>
            </a:xfrm>
            <a:custGeom>
              <a:avLst/>
              <a:gdLst/>
              <a:ahLst/>
              <a:cxnLst/>
              <a:rect l="l" t="t" r="r" b="b"/>
              <a:pathLst>
                <a:path w="739139" h="1653539">
                  <a:moveTo>
                    <a:pt x="621791" y="0"/>
                  </a:moveTo>
                  <a:lnTo>
                    <a:pt x="621791" y="276098"/>
                  </a:lnTo>
                  <a:lnTo>
                    <a:pt x="0" y="276098"/>
                  </a:lnTo>
                  <a:lnTo>
                    <a:pt x="0" y="734567"/>
                  </a:lnTo>
                  <a:lnTo>
                    <a:pt x="91948" y="734567"/>
                  </a:lnTo>
                </a:path>
                <a:path w="739139" h="1653539">
                  <a:moveTo>
                    <a:pt x="739139" y="1103376"/>
                  </a:moveTo>
                  <a:lnTo>
                    <a:pt x="739139" y="1193800"/>
                  </a:lnTo>
                  <a:lnTo>
                    <a:pt x="161543" y="1193800"/>
                  </a:lnTo>
                  <a:lnTo>
                    <a:pt x="161543" y="1653539"/>
                  </a:lnTo>
                  <a:lnTo>
                    <a:pt x="253618" y="1653539"/>
                  </a:lnTo>
                </a:path>
              </a:pathLst>
            </a:custGeom>
            <a:ln w="6350">
              <a:solidFill>
                <a:srgbClr val="A3A3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815441" y="4697348"/>
            <a:ext cx="1113790" cy="48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AFF</a:t>
            </a:r>
            <a:r>
              <a:rPr sz="1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ADMINIS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SI 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MINIMARKET</a:t>
            </a:r>
            <a:endParaRPr sz="1000">
              <a:latin typeface="Calibri"/>
              <a:cs typeface="Calibri"/>
            </a:endParaRPr>
          </a:p>
          <a:p>
            <a:pPr marL="14604" algn="ctr">
              <a:lnSpc>
                <a:spcPct val="100000"/>
              </a:lnSpc>
              <a:spcBef>
                <a:spcPts val="50"/>
              </a:spcBef>
            </a:pP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FF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639952" y="2377313"/>
            <a:ext cx="2935605" cy="2947670"/>
            <a:chOff x="639952" y="2377313"/>
            <a:chExt cx="2935605" cy="2947670"/>
          </a:xfrm>
        </p:grpSpPr>
        <p:sp>
          <p:nvSpPr>
            <p:cNvPr id="68" name="object 68"/>
            <p:cNvSpPr/>
            <p:nvPr/>
          </p:nvSpPr>
          <p:spPr>
            <a:xfrm>
              <a:off x="643127" y="2380488"/>
              <a:ext cx="621665" cy="2572385"/>
            </a:xfrm>
            <a:custGeom>
              <a:avLst/>
              <a:gdLst/>
              <a:ahLst/>
              <a:cxnLst/>
              <a:rect l="l" t="t" r="r" b="b"/>
              <a:pathLst>
                <a:path w="621665" h="2572385">
                  <a:moveTo>
                    <a:pt x="621284" y="0"/>
                  </a:moveTo>
                  <a:lnTo>
                    <a:pt x="621284" y="276098"/>
                  </a:lnTo>
                  <a:lnTo>
                    <a:pt x="0" y="276098"/>
                  </a:lnTo>
                  <a:lnTo>
                    <a:pt x="0" y="2572004"/>
                  </a:lnTo>
                  <a:lnTo>
                    <a:pt x="92163" y="2572004"/>
                  </a:lnTo>
                </a:path>
              </a:pathLst>
            </a:custGeom>
            <a:ln w="6350">
              <a:solidFill>
                <a:srgbClr val="A3A3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273807" y="4584192"/>
              <a:ext cx="1296670" cy="735965"/>
            </a:xfrm>
            <a:custGeom>
              <a:avLst/>
              <a:gdLst/>
              <a:ahLst/>
              <a:cxnLst/>
              <a:rect l="l" t="t" r="r" b="b"/>
              <a:pathLst>
                <a:path w="1296670" h="735964">
                  <a:moveTo>
                    <a:pt x="1296543" y="0"/>
                  </a:moveTo>
                  <a:lnTo>
                    <a:pt x="0" y="0"/>
                  </a:lnTo>
                  <a:lnTo>
                    <a:pt x="0" y="735584"/>
                  </a:lnTo>
                  <a:lnTo>
                    <a:pt x="1296543" y="735584"/>
                  </a:lnTo>
                  <a:lnTo>
                    <a:pt x="1296543" y="0"/>
                  </a:lnTo>
                  <a:close/>
                </a:path>
              </a:pathLst>
            </a:custGeom>
            <a:solidFill>
              <a:srgbClr val="EBE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273807" y="4584192"/>
              <a:ext cx="1296670" cy="735965"/>
            </a:xfrm>
            <a:custGeom>
              <a:avLst/>
              <a:gdLst/>
              <a:ahLst/>
              <a:cxnLst/>
              <a:rect l="l" t="t" r="r" b="b"/>
              <a:pathLst>
                <a:path w="1296670" h="735964">
                  <a:moveTo>
                    <a:pt x="0" y="735584"/>
                  </a:moveTo>
                  <a:lnTo>
                    <a:pt x="1296543" y="735584"/>
                  </a:lnTo>
                  <a:lnTo>
                    <a:pt x="1296543" y="0"/>
                  </a:lnTo>
                  <a:lnTo>
                    <a:pt x="0" y="0"/>
                  </a:lnTo>
                  <a:lnTo>
                    <a:pt x="0" y="7355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2355595" y="4697348"/>
            <a:ext cx="1113790" cy="48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AFF</a:t>
            </a:r>
            <a:r>
              <a:rPr sz="1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ADMINIS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SI 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MINIMARKET</a:t>
            </a:r>
            <a:endParaRPr sz="1000">
              <a:latin typeface="Calibri"/>
              <a:cs typeface="Calibri"/>
            </a:endParaRPr>
          </a:p>
          <a:p>
            <a:pPr marL="12065" algn="ctr">
              <a:lnSpc>
                <a:spcPct val="100000"/>
              </a:lnSpc>
              <a:spcBef>
                <a:spcPts val="50"/>
              </a:spcBef>
            </a:pP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GG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2179192" y="2377313"/>
            <a:ext cx="4636135" cy="2947670"/>
            <a:chOff x="2179192" y="2377313"/>
            <a:chExt cx="4636135" cy="2947670"/>
          </a:xfrm>
        </p:grpSpPr>
        <p:sp>
          <p:nvSpPr>
            <p:cNvPr id="73" name="object 73"/>
            <p:cNvSpPr/>
            <p:nvPr/>
          </p:nvSpPr>
          <p:spPr>
            <a:xfrm>
              <a:off x="2182367" y="2380488"/>
              <a:ext cx="594360" cy="2572385"/>
            </a:xfrm>
            <a:custGeom>
              <a:avLst/>
              <a:gdLst/>
              <a:ahLst/>
              <a:cxnLst/>
              <a:rect l="l" t="t" r="r" b="b"/>
              <a:pathLst>
                <a:path w="594360" h="2572385">
                  <a:moveTo>
                    <a:pt x="594359" y="0"/>
                  </a:moveTo>
                  <a:lnTo>
                    <a:pt x="594359" y="276098"/>
                  </a:lnTo>
                  <a:lnTo>
                    <a:pt x="0" y="276098"/>
                  </a:lnTo>
                  <a:lnTo>
                    <a:pt x="0" y="2572004"/>
                  </a:lnTo>
                  <a:lnTo>
                    <a:pt x="91948" y="2572004"/>
                  </a:lnTo>
                </a:path>
              </a:pathLst>
            </a:custGeom>
            <a:ln w="6350">
              <a:solidFill>
                <a:srgbClr val="A3A3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513832" y="4584192"/>
              <a:ext cx="1296670" cy="735965"/>
            </a:xfrm>
            <a:custGeom>
              <a:avLst/>
              <a:gdLst/>
              <a:ahLst/>
              <a:cxnLst/>
              <a:rect l="l" t="t" r="r" b="b"/>
              <a:pathLst>
                <a:path w="1296670" h="735964">
                  <a:moveTo>
                    <a:pt x="1296542" y="0"/>
                  </a:moveTo>
                  <a:lnTo>
                    <a:pt x="0" y="0"/>
                  </a:lnTo>
                  <a:lnTo>
                    <a:pt x="0" y="735584"/>
                  </a:lnTo>
                  <a:lnTo>
                    <a:pt x="1296542" y="735584"/>
                  </a:lnTo>
                  <a:lnTo>
                    <a:pt x="1296542" y="0"/>
                  </a:lnTo>
                  <a:close/>
                </a:path>
              </a:pathLst>
            </a:custGeom>
            <a:solidFill>
              <a:srgbClr val="DBEC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513832" y="4584192"/>
              <a:ext cx="1296670" cy="735965"/>
            </a:xfrm>
            <a:custGeom>
              <a:avLst/>
              <a:gdLst/>
              <a:ahLst/>
              <a:cxnLst/>
              <a:rect l="l" t="t" r="r" b="b"/>
              <a:pathLst>
                <a:path w="1296670" h="735964">
                  <a:moveTo>
                    <a:pt x="0" y="735584"/>
                  </a:moveTo>
                  <a:lnTo>
                    <a:pt x="1296542" y="735584"/>
                  </a:lnTo>
                  <a:lnTo>
                    <a:pt x="1296542" y="0"/>
                  </a:lnTo>
                  <a:lnTo>
                    <a:pt x="0" y="0"/>
                  </a:lnTo>
                  <a:lnTo>
                    <a:pt x="0" y="7355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626734" y="4775708"/>
            <a:ext cx="10566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STAFF</a:t>
            </a:r>
            <a:r>
              <a:rPr sz="1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ACCOUNTING</a:t>
            </a:r>
            <a:endParaRPr sz="1000">
              <a:latin typeface="Calibri"/>
              <a:cs typeface="Calibri"/>
            </a:endParaRPr>
          </a:p>
          <a:p>
            <a:pPr marL="13970" algn="ctr">
              <a:lnSpc>
                <a:spcPct val="100000"/>
              </a:lnSpc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VV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5509069" y="5499925"/>
            <a:ext cx="1306195" cy="744220"/>
            <a:chOff x="5509069" y="5499925"/>
            <a:chExt cx="1306195" cy="744220"/>
          </a:xfrm>
        </p:grpSpPr>
        <p:sp>
          <p:nvSpPr>
            <p:cNvPr id="78" name="object 78"/>
            <p:cNvSpPr/>
            <p:nvPr/>
          </p:nvSpPr>
          <p:spPr>
            <a:xfrm>
              <a:off x="5513832" y="5504688"/>
              <a:ext cx="1296670" cy="734695"/>
            </a:xfrm>
            <a:custGeom>
              <a:avLst/>
              <a:gdLst/>
              <a:ahLst/>
              <a:cxnLst/>
              <a:rect l="l" t="t" r="r" b="b"/>
              <a:pathLst>
                <a:path w="1296670" h="734695">
                  <a:moveTo>
                    <a:pt x="1296542" y="0"/>
                  </a:moveTo>
                  <a:lnTo>
                    <a:pt x="0" y="0"/>
                  </a:lnTo>
                  <a:lnTo>
                    <a:pt x="0" y="734441"/>
                  </a:lnTo>
                  <a:lnTo>
                    <a:pt x="1296542" y="734441"/>
                  </a:lnTo>
                  <a:lnTo>
                    <a:pt x="1296542" y="0"/>
                  </a:lnTo>
                  <a:close/>
                </a:path>
              </a:pathLst>
            </a:custGeom>
            <a:solidFill>
              <a:srgbClr val="DBEC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513832" y="5504688"/>
              <a:ext cx="1296670" cy="734695"/>
            </a:xfrm>
            <a:custGeom>
              <a:avLst/>
              <a:gdLst/>
              <a:ahLst/>
              <a:cxnLst/>
              <a:rect l="l" t="t" r="r" b="b"/>
              <a:pathLst>
                <a:path w="1296670" h="734695">
                  <a:moveTo>
                    <a:pt x="0" y="734441"/>
                  </a:moveTo>
                  <a:lnTo>
                    <a:pt x="1296542" y="734441"/>
                  </a:lnTo>
                  <a:lnTo>
                    <a:pt x="1296542" y="0"/>
                  </a:lnTo>
                  <a:lnTo>
                    <a:pt x="0" y="0"/>
                  </a:lnTo>
                  <a:lnTo>
                    <a:pt x="0" y="73444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5951982" y="5696813"/>
            <a:ext cx="420370" cy="333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KASIR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II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5257672" y="2377313"/>
            <a:ext cx="4472305" cy="3497579"/>
            <a:chOff x="5257672" y="2377313"/>
            <a:chExt cx="4472305" cy="3497579"/>
          </a:xfrm>
        </p:grpSpPr>
        <p:sp>
          <p:nvSpPr>
            <p:cNvPr id="82" name="object 82"/>
            <p:cNvSpPr/>
            <p:nvPr/>
          </p:nvSpPr>
          <p:spPr>
            <a:xfrm>
              <a:off x="5260847" y="2380488"/>
              <a:ext cx="621665" cy="3491229"/>
            </a:xfrm>
            <a:custGeom>
              <a:avLst/>
              <a:gdLst/>
              <a:ahLst/>
              <a:cxnLst/>
              <a:rect l="l" t="t" r="r" b="b"/>
              <a:pathLst>
                <a:path w="621664" h="3491229">
                  <a:moveTo>
                    <a:pt x="621284" y="0"/>
                  </a:moveTo>
                  <a:lnTo>
                    <a:pt x="621284" y="276098"/>
                  </a:lnTo>
                  <a:lnTo>
                    <a:pt x="0" y="276098"/>
                  </a:lnTo>
                  <a:lnTo>
                    <a:pt x="0" y="2572258"/>
                  </a:lnTo>
                  <a:lnTo>
                    <a:pt x="253491" y="2572258"/>
                  </a:lnTo>
                </a:path>
                <a:path w="621664" h="3491229">
                  <a:moveTo>
                    <a:pt x="621284" y="0"/>
                  </a:moveTo>
                  <a:lnTo>
                    <a:pt x="621284" y="276098"/>
                  </a:lnTo>
                  <a:lnTo>
                    <a:pt x="0" y="276098"/>
                  </a:lnTo>
                  <a:lnTo>
                    <a:pt x="0" y="3491103"/>
                  </a:lnTo>
                  <a:lnTo>
                    <a:pt x="253491" y="3491103"/>
                  </a:lnTo>
                </a:path>
              </a:pathLst>
            </a:custGeom>
            <a:ln w="6350">
              <a:solidFill>
                <a:srgbClr val="A3A3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429243" y="2747772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1295400" y="0"/>
                  </a:moveTo>
                  <a:lnTo>
                    <a:pt x="0" y="0"/>
                  </a:lnTo>
                  <a:lnTo>
                    <a:pt x="0" y="735584"/>
                  </a:lnTo>
                  <a:lnTo>
                    <a:pt x="1295400" y="735584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AE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429243" y="2747772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0" y="735584"/>
                  </a:moveTo>
                  <a:lnTo>
                    <a:pt x="1295400" y="735584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7355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8778620" y="2936493"/>
            <a:ext cx="5969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AFF</a:t>
            </a:r>
            <a:r>
              <a:rPr sz="1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SDM</a:t>
            </a:r>
            <a:endParaRPr sz="10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SS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8424481" y="3661981"/>
            <a:ext cx="1304925" cy="744220"/>
            <a:chOff x="8424481" y="3661981"/>
            <a:chExt cx="1304925" cy="744220"/>
          </a:xfrm>
        </p:grpSpPr>
        <p:sp>
          <p:nvSpPr>
            <p:cNvPr id="87" name="object 87"/>
            <p:cNvSpPr/>
            <p:nvPr/>
          </p:nvSpPr>
          <p:spPr>
            <a:xfrm>
              <a:off x="8429243" y="3666744"/>
              <a:ext cx="1295400" cy="734695"/>
            </a:xfrm>
            <a:custGeom>
              <a:avLst/>
              <a:gdLst/>
              <a:ahLst/>
              <a:cxnLst/>
              <a:rect l="l" t="t" r="r" b="b"/>
              <a:pathLst>
                <a:path w="1295400" h="734695">
                  <a:moveTo>
                    <a:pt x="1295400" y="0"/>
                  </a:moveTo>
                  <a:lnTo>
                    <a:pt x="0" y="0"/>
                  </a:lnTo>
                  <a:lnTo>
                    <a:pt x="0" y="734440"/>
                  </a:lnTo>
                  <a:lnTo>
                    <a:pt x="1295400" y="73444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AE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429243" y="3666744"/>
              <a:ext cx="1295400" cy="734695"/>
            </a:xfrm>
            <a:custGeom>
              <a:avLst/>
              <a:gdLst/>
              <a:ahLst/>
              <a:cxnLst/>
              <a:rect l="l" t="t" r="r" b="b"/>
              <a:pathLst>
                <a:path w="1295400" h="734695">
                  <a:moveTo>
                    <a:pt x="0" y="734440"/>
                  </a:moveTo>
                  <a:lnTo>
                    <a:pt x="1295400" y="734440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7344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8707628" y="3855847"/>
            <a:ext cx="7359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AFF</a:t>
            </a:r>
            <a:r>
              <a:rPr sz="1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endParaRPr sz="10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OO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8334629" y="2377313"/>
            <a:ext cx="1559560" cy="2947670"/>
            <a:chOff x="8334629" y="2377313"/>
            <a:chExt cx="1559560" cy="2947670"/>
          </a:xfrm>
        </p:grpSpPr>
        <p:sp>
          <p:nvSpPr>
            <p:cNvPr id="91" name="object 91"/>
            <p:cNvSpPr/>
            <p:nvPr/>
          </p:nvSpPr>
          <p:spPr>
            <a:xfrm>
              <a:off x="8337804" y="2380488"/>
              <a:ext cx="610870" cy="1653539"/>
            </a:xfrm>
            <a:custGeom>
              <a:avLst/>
              <a:gdLst/>
              <a:ahLst/>
              <a:cxnLst/>
              <a:rect l="l" t="t" r="r" b="b"/>
              <a:pathLst>
                <a:path w="610870" h="1653539">
                  <a:moveTo>
                    <a:pt x="610743" y="0"/>
                  </a:moveTo>
                  <a:lnTo>
                    <a:pt x="610743" y="276098"/>
                  </a:lnTo>
                  <a:lnTo>
                    <a:pt x="0" y="276098"/>
                  </a:lnTo>
                  <a:lnTo>
                    <a:pt x="0" y="734567"/>
                  </a:lnTo>
                  <a:lnTo>
                    <a:pt x="92075" y="734567"/>
                  </a:lnTo>
                </a:path>
                <a:path w="610870" h="1653539">
                  <a:moveTo>
                    <a:pt x="610743" y="0"/>
                  </a:moveTo>
                  <a:lnTo>
                    <a:pt x="610743" y="276098"/>
                  </a:lnTo>
                  <a:lnTo>
                    <a:pt x="0" y="276098"/>
                  </a:lnTo>
                  <a:lnTo>
                    <a:pt x="0" y="1653539"/>
                  </a:lnTo>
                  <a:lnTo>
                    <a:pt x="92075" y="1653539"/>
                  </a:lnTo>
                </a:path>
              </a:pathLst>
            </a:custGeom>
            <a:ln w="6350">
              <a:solidFill>
                <a:srgbClr val="A3A3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8590788" y="4584192"/>
              <a:ext cx="1298575" cy="735965"/>
            </a:xfrm>
            <a:custGeom>
              <a:avLst/>
              <a:gdLst/>
              <a:ahLst/>
              <a:cxnLst/>
              <a:rect l="l" t="t" r="r" b="b"/>
              <a:pathLst>
                <a:path w="1298575" h="735964">
                  <a:moveTo>
                    <a:pt x="1298321" y="0"/>
                  </a:moveTo>
                  <a:lnTo>
                    <a:pt x="0" y="0"/>
                  </a:lnTo>
                  <a:lnTo>
                    <a:pt x="0" y="735584"/>
                  </a:lnTo>
                  <a:lnTo>
                    <a:pt x="1298321" y="735584"/>
                  </a:lnTo>
                  <a:lnTo>
                    <a:pt x="1298321" y="0"/>
                  </a:lnTo>
                  <a:close/>
                </a:path>
              </a:pathLst>
            </a:custGeom>
            <a:solidFill>
              <a:srgbClr val="FAE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8590788" y="4584192"/>
              <a:ext cx="1298575" cy="735965"/>
            </a:xfrm>
            <a:custGeom>
              <a:avLst/>
              <a:gdLst/>
              <a:ahLst/>
              <a:cxnLst/>
              <a:rect l="l" t="t" r="r" b="b"/>
              <a:pathLst>
                <a:path w="1298575" h="735964">
                  <a:moveTo>
                    <a:pt x="0" y="735584"/>
                  </a:moveTo>
                  <a:lnTo>
                    <a:pt x="1298321" y="735584"/>
                  </a:lnTo>
                  <a:lnTo>
                    <a:pt x="1298321" y="0"/>
                  </a:lnTo>
                  <a:lnTo>
                    <a:pt x="0" y="0"/>
                  </a:lnTo>
                  <a:lnTo>
                    <a:pt x="0" y="7355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8946260" y="4697348"/>
            <a:ext cx="6178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OFFI</a:t>
            </a:r>
            <a:r>
              <a:rPr sz="1000" spc="-25" dirty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BO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endParaRPr sz="1000">
              <a:latin typeface="Calibri"/>
              <a:cs typeface="Calibri"/>
            </a:endParaRPr>
          </a:p>
          <a:p>
            <a:pPr marL="68580">
              <a:lnSpc>
                <a:spcPct val="100000"/>
              </a:lnSpc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AA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8334629" y="2377313"/>
            <a:ext cx="3253740" cy="3867150"/>
            <a:chOff x="8334629" y="2377313"/>
            <a:chExt cx="3253740" cy="3867150"/>
          </a:xfrm>
        </p:grpSpPr>
        <p:sp>
          <p:nvSpPr>
            <p:cNvPr id="96" name="object 96"/>
            <p:cNvSpPr/>
            <p:nvPr/>
          </p:nvSpPr>
          <p:spPr>
            <a:xfrm>
              <a:off x="8590788" y="5504688"/>
              <a:ext cx="1298575" cy="734695"/>
            </a:xfrm>
            <a:custGeom>
              <a:avLst/>
              <a:gdLst/>
              <a:ahLst/>
              <a:cxnLst/>
              <a:rect l="l" t="t" r="r" b="b"/>
              <a:pathLst>
                <a:path w="1298575" h="734695">
                  <a:moveTo>
                    <a:pt x="1298321" y="0"/>
                  </a:moveTo>
                  <a:lnTo>
                    <a:pt x="0" y="0"/>
                  </a:lnTo>
                  <a:lnTo>
                    <a:pt x="0" y="734441"/>
                  </a:lnTo>
                  <a:lnTo>
                    <a:pt x="1298321" y="734441"/>
                  </a:lnTo>
                  <a:lnTo>
                    <a:pt x="1298321" y="0"/>
                  </a:lnTo>
                  <a:close/>
                </a:path>
              </a:pathLst>
            </a:custGeom>
            <a:solidFill>
              <a:srgbClr val="FAE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8590788" y="5504688"/>
              <a:ext cx="1298575" cy="734695"/>
            </a:xfrm>
            <a:custGeom>
              <a:avLst/>
              <a:gdLst/>
              <a:ahLst/>
              <a:cxnLst/>
              <a:rect l="l" t="t" r="r" b="b"/>
              <a:pathLst>
                <a:path w="1298575" h="734695">
                  <a:moveTo>
                    <a:pt x="0" y="734441"/>
                  </a:moveTo>
                  <a:lnTo>
                    <a:pt x="1298321" y="734441"/>
                  </a:lnTo>
                  <a:lnTo>
                    <a:pt x="1298321" y="0"/>
                  </a:lnTo>
                  <a:lnTo>
                    <a:pt x="0" y="0"/>
                  </a:lnTo>
                  <a:lnTo>
                    <a:pt x="0" y="734441"/>
                  </a:lnTo>
                  <a:close/>
                </a:path>
              </a:pathLst>
            </a:custGeom>
            <a:ln w="9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337804" y="2380488"/>
              <a:ext cx="2294890" cy="3491229"/>
            </a:xfrm>
            <a:custGeom>
              <a:avLst/>
              <a:gdLst/>
              <a:ahLst/>
              <a:cxnLst/>
              <a:rect l="l" t="t" r="r" b="b"/>
              <a:pathLst>
                <a:path w="2294890" h="3491229">
                  <a:moveTo>
                    <a:pt x="2294763" y="182879"/>
                  </a:moveTo>
                  <a:lnTo>
                    <a:pt x="2294763" y="274954"/>
                  </a:lnTo>
                  <a:lnTo>
                    <a:pt x="1695957" y="274954"/>
                  </a:lnTo>
                  <a:lnTo>
                    <a:pt x="1695957" y="1653413"/>
                  </a:lnTo>
                  <a:lnTo>
                    <a:pt x="1949323" y="1653413"/>
                  </a:lnTo>
                </a:path>
                <a:path w="2294890" h="3491229">
                  <a:moveTo>
                    <a:pt x="610997" y="0"/>
                  </a:moveTo>
                  <a:lnTo>
                    <a:pt x="610997" y="276098"/>
                  </a:lnTo>
                  <a:lnTo>
                    <a:pt x="0" y="276098"/>
                  </a:lnTo>
                  <a:lnTo>
                    <a:pt x="0" y="3491103"/>
                  </a:lnTo>
                  <a:lnTo>
                    <a:pt x="254000" y="3491103"/>
                  </a:lnTo>
                </a:path>
              </a:pathLst>
            </a:custGeom>
            <a:ln w="6350">
              <a:solidFill>
                <a:srgbClr val="A3A3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0287000" y="4582667"/>
              <a:ext cx="1296670" cy="734695"/>
            </a:xfrm>
            <a:custGeom>
              <a:avLst/>
              <a:gdLst/>
              <a:ahLst/>
              <a:cxnLst/>
              <a:rect l="l" t="t" r="r" b="b"/>
              <a:pathLst>
                <a:path w="1296670" h="734695">
                  <a:moveTo>
                    <a:pt x="1296543" y="0"/>
                  </a:moveTo>
                  <a:lnTo>
                    <a:pt x="0" y="0"/>
                  </a:lnTo>
                  <a:lnTo>
                    <a:pt x="0" y="734440"/>
                  </a:lnTo>
                  <a:lnTo>
                    <a:pt x="1296543" y="734440"/>
                  </a:lnTo>
                  <a:lnTo>
                    <a:pt x="1296543" y="0"/>
                  </a:lnTo>
                  <a:close/>
                </a:path>
              </a:pathLst>
            </a:custGeom>
            <a:solidFill>
              <a:srgbClr val="FFF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0287000" y="4582667"/>
              <a:ext cx="1296670" cy="734695"/>
            </a:xfrm>
            <a:custGeom>
              <a:avLst/>
              <a:gdLst/>
              <a:ahLst/>
              <a:cxnLst/>
              <a:rect l="l" t="t" r="r" b="b"/>
              <a:pathLst>
                <a:path w="1296670" h="734695">
                  <a:moveTo>
                    <a:pt x="0" y="734440"/>
                  </a:moveTo>
                  <a:lnTo>
                    <a:pt x="1296543" y="734440"/>
                  </a:lnTo>
                  <a:lnTo>
                    <a:pt x="1296543" y="0"/>
                  </a:lnTo>
                  <a:lnTo>
                    <a:pt x="0" y="0"/>
                  </a:lnTo>
                  <a:lnTo>
                    <a:pt x="0" y="7344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 txBox="1"/>
          <p:nvPr/>
        </p:nvSpPr>
        <p:spPr>
          <a:xfrm>
            <a:off x="10677270" y="4774819"/>
            <a:ext cx="514350" cy="3327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SUPIR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HH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6891337" y="2747581"/>
            <a:ext cx="2188845" cy="2208530"/>
            <a:chOff x="6891337" y="2747581"/>
            <a:chExt cx="2188845" cy="2208530"/>
          </a:xfrm>
        </p:grpSpPr>
        <p:sp>
          <p:nvSpPr>
            <p:cNvPr id="103" name="object 103"/>
            <p:cNvSpPr/>
            <p:nvPr/>
          </p:nvSpPr>
          <p:spPr>
            <a:xfrm>
              <a:off x="8499347" y="4401311"/>
              <a:ext cx="577850" cy="551815"/>
            </a:xfrm>
            <a:custGeom>
              <a:avLst/>
              <a:gdLst/>
              <a:ahLst/>
              <a:cxnLst/>
              <a:rect l="l" t="t" r="r" b="b"/>
              <a:pathLst>
                <a:path w="577850" h="551814">
                  <a:moveTo>
                    <a:pt x="577342" y="0"/>
                  </a:moveTo>
                  <a:lnTo>
                    <a:pt x="577342" y="91948"/>
                  </a:lnTo>
                  <a:lnTo>
                    <a:pt x="0" y="91948"/>
                  </a:lnTo>
                  <a:lnTo>
                    <a:pt x="0" y="551561"/>
                  </a:lnTo>
                  <a:lnTo>
                    <a:pt x="92075" y="551561"/>
                  </a:lnTo>
                </a:path>
              </a:pathLst>
            </a:custGeom>
            <a:ln w="6350">
              <a:solidFill>
                <a:srgbClr val="A3A3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896100" y="2752344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1295400" y="0"/>
                  </a:moveTo>
                  <a:lnTo>
                    <a:pt x="0" y="0"/>
                  </a:lnTo>
                  <a:lnTo>
                    <a:pt x="0" y="735584"/>
                  </a:lnTo>
                  <a:lnTo>
                    <a:pt x="1295400" y="735584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896100" y="2752344"/>
              <a:ext cx="1295400" cy="735965"/>
            </a:xfrm>
            <a:custGeom>
              <a:avLst/>
              <a:gdLst/>
              <a:ahLst/>
              <a:cxnLst/>
              <a:rect l="l" t="t" r="r" b="b"/>
              <a:pathLst>
                <a:path w="1295400" h="735964">
                  <a:moveTo>
                    <a:pt x="0" y="735584"/>
                  </a:moveTo>
                  <a:lnTo>
                    <a:pt x="1295400" y="735584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7355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6" name="object 106"/>
          <p:cNvSpPr txBox="1"/>
          <p:nvPr/>
        </p:nvSpPr>
        <p:spPr>
          <a:xfrm>
            <a:off x="7216520" y="2857880"/>
            <a:ext cx="676275" cy="502284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52069" marR="8255" indent="-40005" algn="r">
              <a:lnSpc>
                <a:spcPct val="102000"/>
              </a:lnSpc>
              <a:spcBef>
                <a:spcPts val="70"/>
              </a:spcBef>
            </a:pP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SU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RVISOR  P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MBE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LI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endParaRPr sz="10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130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WW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6894576" y="3660647"/>
            <a:ext cx="1297305" cy="611505"/>
          </a:xfrm>
          <a:custGeom>
            <a:avLst/>
            <a:gdLst/>
            <a:ahLst/>
            <a:cxnLst/>
            <a:rect l="l" t="t" r="r" b="b"/>
            <a:pathLst>
              <a:path w="1297304" h="611504">
                <a:moveTo>
                  <a:pt x="1296924" y="0"/>
                </a:moveTo>
                <a:lnTo>
                  <a:pt x="0" y="0"/>
                </a:lnTo>
                <a:lnTo>
                  <a:pt x="0" y="611124"/>
                </a:lnTo>
                <a:lnTo>
                  <a:pt x="1296924" y="611124"/>
                </a:lnTo>
                <a:lnTo>
                  <a:pt x="1296924" y="0"/>
                </a:lnTo>
                <a:close/>
              </a:path>
            </a:pathLst>
          </a:custGeom>
          <a:solidFill>
            <a:srgbClr val="FFF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 txBox="1"/>
          <p:nvPr/>
        </p:nvSpPr>
        <p:spPr>
          <a:xfrm>
            <a:off x="6981825" y="3776217"/>
            <a:ext cx="1115695" cy="494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AFF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ADMINIS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SI 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PEMBELIAN</a:t>
            </a:r>
            <a:endParaRPr sz="1000">
              <a:latin typeface="Calibri"/>
              <a:cs typeface="Calibri"/>
            </a:endParaRPr>
          </a:p>
          <a:p>
            <a:pPr marL="6985" algn="ctr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LL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09" name="object 109"/>
          <p:cNvGrpSpPr/>
          <p:nvPr/>
        </p:nvGrpSpPr>
        <p:grpSpPr>
          <a:xfrm>
            <a:off x="10282237" y="2739961"/>
            <a:ext cx="1306195" cy="744220"/>
            <a:chOff x="10282237" y="2739961"/>
            <a:chExt cx="1306195" cy="744220"/>
          </a:xfrm>
        </p:grpSpPr>
        <p:sp>
          <p:nvSpPr>
            <p:cNvPr id="110" name="object 110"/>
            <p:cNvSpPr/>
            <p:nvPr/>
          </p:nvSpPr>
          <p:spPr>
            <a:xfrm>
              <a:off x="10287000" y="2744723"/>
              <a:ext cx="1296670" cy="734695"/>
            </a:xfrm>
            <a:custGeom>
              <a:avLst/>
              <a:gdLst/>
              <a:ahLst/>
              <a:cxnLst/>
              <a:rect l="l" t="t" r="r" b="b"/>
              <a:pathLst>
                <a:path w="1296670" h="734695">
                  <a:moveTo>
                    <a:pt x="1296543" y="0"/>
                  </a:moveTo>
                  <a:lnTo>
                    <a:pt x="0" y="0"/>
                  </a:lnTo>
                  <a:lnTo>
                    <a:pt x="0" y="734440"/>
                  </a:lnTo>
                  <a:lnTo>
                    <a:pt x="1296543" y="734440"/>
                  </a:lnTo>
                  <a:lnTo>
                    <a:pt x="1296543" y="0"/>
                  </a:lnTo>
                  <a:close/>
                </a:path>
              </a:pathLst>
            </a:custGeom>
            <a:solidFill>
              <a:srgbClr val="FFF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0287000" y="2744723"/>
              <a:ext cx="1296670" cy="734695"/>
            </a:xfrm>
            <a:custGeom>
              <a:avLst/>
              <a:gdLst/>
              <a:ahLst/>
              <a:cxnLst/>
              <a:rect l="l" t="t" r="r" b="b"/>
              <a:pathLst>
                <a:path w="1296670" h="734695">
                  <a:moveTo>
                    <a:pt x="0" y="734440"/>
                  </a:moveTo>
                  <a:lnTo>
                    <a:pt x="1296543" y="734440"/>
                  </a:lnTo>
                  <a:lnTo>
                    <a:pt x="1296543" y="0"/>
                  </a:lnTo>
                  <a:lnTo>
                    <a:pt x="0" y="0"/>
                  </a:lnTo>
                  <a:lnTo>
                    <a:pt x="0" y="7344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2" name="object 112"/>
          <p:cNvSpPr txBox="1"/>
          <p:nvPr/>
        </p:nvSpPr>
        <p:spPr>
          <a:xfrm>
            <a:off x="10521822" y="2856356"/>
            <a:ext cx="82296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AFF</a:t>
            </a:r>
            <a:r>
              <a:rPr sz="1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LOGIS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IK</a:t>
            </a:r>
            <a:endParaRPr sz="1000">
              <a:latin typeface="Calibri"/>
              <a:cs typeface="Calibri"/>
            </a:endParaRPr>
          </a:p>
          <a:p>
            <a:pPr marL="143510" marR="123825" algn="ctr">
              <a:lnSpc>
                <a:spcPct val="100000"/>
              </a:lnSpc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MM  Nama</a:t>
            </a:r>
            <a:r>
              <a:rPr sz="1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1F5F"/>
                </a:solidFill>
                <a:latin typeface="Calibri"/>
                <a:cs typeface="Calibri"/>
              </a:rPr>
              <a:t>NN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10282237" y="3658933"/>
            <a:ext cx="1306195" cy="744220"/>
            <a:chOff x="10282237" y="3658933"/>
            <a:chExt cx="1306195" cy="744220"/>
          </a:xfrm>
        </p:grpSpPr>
        <p:sp>
          <p:nvSpPr>
            <p:cNvPr id="114" name="object 114"/>
            <p:cNvSpPr/>
            <p:nvPr/>
          </p:nvSpPr>
          <p:spPr>
            <a:xfrm>
              <a:off x="10287000" y="3663696"/>
              <a:ext cx="1296670" cy="734695"/>
            </a:xfrm>
            <a:custGeom>
              <a:avLst/>
              <a:gdLst/>
              <a:ahLst/>
              <a:cxnLst/>
              <a:rect l="l" t="t" r="r" b="b"/>
              <a:pathLst>
                <a:path w="1296670" h="734695">
                  <a:moveTo>
                    <a:pt x="1296543" y="0"/>
                  </a:moveTo>
                  <a:lnTo>
                    <a:pt x="0" y="0"/>
                  </a:lnTo>
                  <a:lnTo>
                    <a:pt x="0" y="734440"/>
                  </a:lnTo>
                  <a:lnTo>
                    <a:pt x="1296543" y="734440"/>
                  </a:lnTo>
                  <a:lnTo>
                    <a:pt x="1296543" y="0"/>
                  </a:lnTo>
                  <a:close/>
                </a:path>
              </a:pathLst>
            </a:custGeom>
            <a:solidFill>
              <a:srgbClr val="FFF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0287000" y="3663696"/>
              <a:ext cx="1296670" cy="734695"/>
            </a:xfrm>
            <a:custGeom>
              <a:avLst/>
              <a:gdLst/>
              <a:ahLst/>
              <a:cxnLst/>
              <a:rect l="l" t="t" r="r" b="b"/>
              <a:pathLst>
                <a:path w="1296670" h="734695">
                  <a:moveTo>
                    <a:pt x="0" y="734440"/>
                  </a:moveTo>
                  <a:lnTo>
                    <a:pt x="1296543" y="734440"/>
                  </a:lnTo>
                  <a:lnTo>
                    <a:pt x="1296543" y="0"/>
                  </a:lnTo>
                  <a:lnTo>
                    <a:pt x="0" y="0"/>
                  </a:lnTo>
                  <a:lnTo>
                    <a:pt x="0" y="7344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6" name="object 116"/>
          <p:cNvSpPr txBox="1"/>
          <p:nvPr/>
        </p:nvSpPr>
        <p:spPr>
          <a:xfrm>
            <a:off x="10377296" y="3772661"/>
            <a:ext cx="1110615" cy="4902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2000"/>
              </a:lnSpc>
              <a:spcBef>
                <a:spcPts val="70"/>
              </a:spcBef>
            </a:pP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000" spc="-1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AFF</a:t>
            </a:r>
            <a:r>
              <a:rPr sz="10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ADMINIS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SI  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LOGISTIK</a:t>
            </a:r>
            <a:endParaRPr sz="1000">
              <a:latin typeface="Calibri"/>
              <a:cs typeface="Calibri"/>
            </a:endParaRPr>
          </a:p>
          <a:p>
            <a:pPr marL="6350" algn="ctr">
              <a:lnSpc>
                <a:spcPct val="100000"/>
              </a:lnSpc>
              <a:spcBef>
                <a:spcPts val="35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EE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10034016" y="2380488"/>
            <a:ext cx="598805" cy="2572385"/>
          </a:xfrm>
          <a:custGeom>
            <a:avLst/>
            <a:gdLst/>
            <a:ahLst/>
            <a:cxnLst/>
            <a:rect l="l" t="t" r="r" b="b"/>
            <a:pathLst>
              <a:path w="598804" h="2572385">
                <a:moveTo>
                  <a:pt x="598424" y="0"/>
                </a:moveTo>
                <a:lnTo>
                  <a:pt x="598424" y="276098"/>
                </a:lnTo>
                <a:lnTo>
                  <a:pt x="0" y="276098"/>
                </a:lnTo>
                <a:lnTo>
                  <a:pt x="0" y="2572004"/>
                </a:lnTo>
                <a:lnTo>
                  <a:pt x="253237" y="2572004"/>
                </a:lnTo>
              </a:path>
              <a:path w="598804" h="2572385">
                <a:moveTo>
                  <a:pt x="598424" y="245363"/>
                </a:moveTo>
                <a:lnTo>
                  <a:pt x="598424" y="284099"/>
                </a:lnTo>
                <a:lnTo>
                  <a:pt x="0" y="284099"/>
                </a:lnTo>
                <a:lnTo>
                  <a:pt x="0" y="734440"/>
                </a:lnTo>
                <a:lnTo>
                  <a:pt x="253237" y="734440"/>
                </a:lnTo>
              </a:path>
            </a:pathLst>
          </a:custGeom>
          <a:ln w="6350">
            <a:solidFill>
              <a:srgbClr val="A3A3A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 txBox="1"/>
          <p:nvPr/>
        </p:nvSpPr>
        <p:spPr>
          <a:xfrm>
            <a:off x="8993505" y="5619089"/>
            <a:ext cx="509270" cy="5899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94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SATPAM</a:t>
            </a:r>
            <a:endParaRPr sz="1000">
              <a:latin typeface="Calibri"/>
              <a:cs typeface="Calibri"/>
            </a:endParaRPr>
          </a:p>
          <a:p>
            <a:pPr marL="12700" marR="5080" algn="just">
              <a:lnSpc>
                <a:spcPct val="85400"/>
              </a:lnSpc>
              <a:spcBef>
                <a:spcPts val="175"/>
              </a:spcBef>
            </a:pP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001F5F"/>
                </a:solidFill>
                <a:latin typeface="Calibri"/>
                <a:cs typeface="Calibri"/>
              </a:rPr>
              <a:t>CC 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 DD 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Nama</a:t>
            </a:r>
            <a:r>
              <a:rPr sz="1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Calibri"/>
                <a:cs typeface="Calibri"/>
              </a:rPr>
              <a:t>BB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9" name="object 119"/>
          <p:cNvSpPr txBox="1">
            <a:spLocks noGrp="1"/>
          </p:cNvSpPr>
          <p:nvPr>
            <p:ph type="sldNum" sz="quarter" idx="7"/>
          </p:nvPr>
        </p:nvSpPr>
        <p:spPr>
          <a:xfrm>
            <a:off x="11694541" y="6502400"/>
            <a:ext cx="2317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76</a:t>
            </a:fld>
            <a:endParaRPr dirty="0">
              <a:solidFill>
                <a:srgbClr val="001F5F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9448" y="507314"/>
            <a:ext cx="31184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45" dirty="0">
                <a:solidFill>
                  <a:srgbClr val="001F5F"/>
                </a:solidFill>
              </a:rPr>
              <a:t>E</a:t>
            </a:r>
            <a:r>
              <a:rPr sz="3200" spc="-204" dirty="0">
                <a:solidFill>
                  <a:srgbClr val="001F5F"/>
                </a:solidFill>
              </a:rPr>
              <a:t>V</a:t>
            </a:r>
            <a:r>
              <a:rPr sz="3200" spc="-40" dirty="0">
                <a:solidFill>
                  <a:srgbClr val="001F5F"/>
                </a:solidFill>
              </a:rPr>
              <a:t>A</a:t>
            </a:r>
            <a:r>
              <a:rPr sz="3200" spc="-110" dirty="0">
                <a:solidFill>
                  <a:srgbClr val="001F5F"/>
                </a:solidFill>
              </a:rPr>
              <a:t>L</a:t>
            </a:r>
            <a:r>
              <a:rPr sz="3200" spc="-125" dirty="0">
                <a:solidFill>
                  <a:srgbClr val="001F5F"/>
                </a:solidFill>
              </a:rPr>
              <a:t>U</a:t>
            </a:r>
            <a:r>
              <a:rPr sz="3200" spc="-40" dirty="0">
                <a:solidFill>
                  <a:srgbClr val="001F5F"/>
                </a:solidFill>
              </a:rPr>
              <a:t>A</a:t>
            </a:r>
            <a:r>
              <a:rPr sz="3200" spc="-45" dirty="0">
                <a:solidFill>
                  <a:srgbClr val="001F5F"/>
                </a:solidFill>
              </a:rPr>
              <a:t>S</a:t>
            </a:r>
            <a:r>
              <a:rPr sz="3200" dirty="0">
                <a:solidFill>
                  <a:srgbClr val="001F5F"/>
                </a:solidFill>
              </a:rPr>
              <a:t>I</a:t>
            </a:r>
            <a:r>
              <a:rPr sz="3200" spc="-150" dirty="0">
                <a:solidFill>
                  <a:srgbClr val="001F5F"/>
                </a:solidFill>
              </a:rPr>
              <a:t> </a:t>
            </a:r>
            <a:r>
              <a:rPr sz="3200" spc="-175" dirty="0">
                <a:solidFill>
                  <a:srgbClr val="001F5F"/>
                </a:solidFill>
              </a:rPr>
              <a:t>J</a:t>
            </a:r>
            <a:r>
              <a:rPr sz="3200" spc="-95" dirty="0">
                <a:solidFill>
                  <a:srgbClr val="001F5F"/>
                </a:solidFill>
              </a:rPr>
              <a:t>A</a:t>
            </a:r>
            <a:r>
              <a:rPr sz="3200" spc="-130" dirty="0">
                <a:solidFill>
                  <a:srgbClr val="001F5F"/>
                </a:solidFill>
              </a:rPr>
              <a:t>B</a:t>
            </a:r>
            <a:r>
              <a:rPr sz="3200" spc="-350" dirty="0">
                <a:solidFill>
                  <a:srgbClr val="001F5F"/>
                </a:solidFill>
              </a:rPr>
              <a:t>A</a:t>
            </a:r>
            <a:r>
              <a:rPr sz="3200" spc="-355" dirty="0">
                <a:solidFill>
                  <a:srgbClr val="001F5F"/>
                </a:solidFill>
              </a:rPr>
              <a:t>T</a:t>
            </a:r>
            <a:r>
              <a:rPr sz="3200" spc="-95" dirty="0">
                <a:solidFill>
                  <a:srgbClr val="001F5F"/>
                </a:solidFill>
              </a:rPr>
              <a:t>A</a:t>
            </a:r>
            <a:r>
              <a:rPr sz="3200" dirty="0">
                <a:solidFill>
                  <a:srgbClr val="001F5F"/>
                </a:solidFill>
              </a:rPr>
              <a:t>N</a:t>
            </a:r>
            <a:endParaRPr sz="32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1694541" y="6502400"/>
            <a:ext cx="2317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77</a:t>
            </a:fld>
            <a:endParaRPr dirty="0">
              <a:solidFill>
                <a:srgbClr val="001F5F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9448" y="1813940"/>
            <a:ext cx="3074670" cy="4133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Data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 diperlukan:</a:t>
            </a:r>
            <a:endParaRPr sz="1800">
              <a:latin typeface="Calibri"/>
              <a:cs typeface="Calibri"/>
            </a:endParaRPr>
          </a:p>
          <a:p>
            <a:pPr marL="280670" indent="-268605">
              <a:lnSpc>
                <a:spcPct val="100000"/>
              </a:lnSpc>
              <a:buAutoNum type="arabicPeriod"/>
              <a:tabLst>
                <a:tab pos="281305" algn="l"/>
              </a:tabLst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Daftar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endParaRPr sz="1800">
              <a:latin typeface="Calibri"/>
              <a:cs typeface="Calibri"/>
            </a:endParaRPr>
          </a:p>
          <a:p>
            <a:pPr marL="280670" indent="-268605">
              <a:lnSpc>
                <a:spcPct val="100000"/>
              </a:lnSpc>
              <a:buAutoNum type="arabicPeriod"/>
              <a:tabLst>
                <a:tab pos="281305" algn="l"/>
              </a:tabLst>
            </a:pP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Uraian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50">
              <a:latin typeface="Calibri"/>
              <a:cs typeface="Calibri"/>
            </a:endParaRPr>
          </a:p>
          <a:p>
            <a:pPr marL="12700" marR="130175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Misal,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Daftar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Jabatan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seperti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daftar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samping.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u="heavy" spc="-25" dirty="0">
                <a:solidFill>
                  <a:srgbClr val="001F5F"/>
                </a:solidFill>
                <a:uFill>
                  <a:solidFill>
                    <a:srgbClr val="5B9BD3"/>
                  </a:solidFill>
                </a:uFill>
                <a:latin typeface="Calibri"/>
                <a:cs typeface="Calibri"/>
              </a:rPr>
              <a:t>Catatan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2700" marR="41275">
              <a:lnSpc>
                <a:spcPct val="100000"/>
              </a:lnSpc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Daftar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ini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dalah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tanpa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tunjangan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upah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pokok.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Daftar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ini,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buat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Daftar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Jabatan.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105275" y="245618"/>
          <a:ext cx="4328159" cy="62982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9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3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1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3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9229">
                <a:tc gridSpan="4">
                  <a:txBody>
                    <a:bodyPr/>
                    <a:lstStyle/>
                    <a:p>
                      <a:pPr marR="3810" algn="ctr">
                        <a:lnSpc>
                          <a:spcPts val="1320"/>
                        </a:lnSpc>
                      </a:pPr>
                      <a:r>
                        <a:rPr sz="12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Daftar</a:t>
                      </a:r>
                      <a:r>
                        <a:rPr sz="12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r>
                        <a:rPr sz="12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b="1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880"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2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1320"/>
                        </a:lnSpc>
                      </a:pPr>
                      <a:r>
                        <a:rPr sz="12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20"/>
                        </a:lnSpc>
                      </a:pPr>
                      <a:r>
                        <a:rPr sz="12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marL="244475" marR="3175">
                        <a:lnSpc>
                          <a:spcPts val="1320"/>
                        </a:lnSpc>
                      </a:pPr>
                      <a:r>
                        <a:rPr sz="12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fi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2.000.000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880"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fi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2.100.000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008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CC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Satpam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2.250.000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880"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Satpam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2.250.000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</a:t>
                      </a:r>
                      <a:r>
                        <a:rPr sz="12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Logi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tik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2.250.000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880"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0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</a:t>
                      </a:r>
                      <a:r>
                        <a:rPr sz="12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im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2.250.000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0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Admin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</a:t>
                      </a:r>
                      <a:r>
                        <a:rPr sz="12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Minim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2.250.000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007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HH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Supir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2.250.000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Kasir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2.500.000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880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JJ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asir</a:t>
                      </a:r>
                      <a:r>
                        <a:rPr sz="12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2.500.000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asir</a:t>
                      </a:r>
                      <a:r>
                        <a:rPr sz="12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2.500.000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1008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em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eli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2.500.000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880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Logi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2.500.000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Logi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2.500.000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880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Umum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2.500.000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2.750.000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1007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QQ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Mar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2.750.000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2.750.000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2.750.000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im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3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3.000.000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1007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UU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im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3.000.000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VV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30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3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3.000.000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WW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pe</a:t>
                      </a:r>
                      <a:r>
                        <a:rPr sz="1200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vi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so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4.000.000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XX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upe</a:t>
                      </a:r>
                      <a:r>
                        <a:rPr sz="1200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iso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9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embel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4.000.000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YY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30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Mar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et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3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7.000.000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0944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ZZ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30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3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7.000.000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90919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30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3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7.000.000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9090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AC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30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Logi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tik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3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7.500.000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9090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30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Umum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3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7.500.000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9090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30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2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ts val="133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8.000.000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9090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3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20.000.000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9115552" y="780669"/>
          <a:ext cx="2621915" cy="49619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9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9229">
                <a:tc gridSpan="2">
                  <a:txBody>
                    <a:bodyPr/>
                    <a:lstStyle/>
                    <a:p>
                      <a:pPr marL="850900">
                        <a:lnSpc>
                          <a:spcPts val="1320"/>
                        </a:lnSpc>
                      </a:pPr>
                      <a:r>
                        <a:rPr sz="12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Daftar</a:t>
                      </a:r>
                      <a:r>
                        <a:rPr sz="1200" b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880">
                <a:tc>
                  <a:txBody>
                    <a:bodyPr/>
                    <a:lstStyle/>
                    <a:p>
                      <a:pPr marL="1270" algn="ctr">
                        <a:lnSpc>
                          <a:spcPts val="1320"/>
                        </a:lnSpc>
                      </a:pPr>
                      <a:r>
                        <a:rPr sz="12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320"/>
                        </a:lnSpc>
                      </a:pPr>
                      <a:r>
                        <a:rPr sz="12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marL="1270"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fi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008">
                <a:tc>
                  <a:txBody>
                    <a:bodyPr/>
                    <a:lstStyle/>
                    <a:p>
                      <a:pPr marL="1270" algn="ctr">
                        <a:lnSpc>
                          <a:spcPts val="132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0"/>
                        </a:lnSpc>
                      </a:pP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Satpam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880">
                <a:tc>
                  <a:txBody>
                    <a:bodyPr/>
                    <a:lstStyle/>
                    <a:p>
                      <a:pPr marL="1270"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Logi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880">
                <a:tc>
                  <a:txBody>
                    <a:bodyPr/>
                    <a:lstStyle/>
                    <a:p>
                      <a:pPr marL="1270"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</a:t>
                      </a:r>
                      <a:r>
                        <a:rPr sz="12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im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marL="1270"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Supir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880">
                <a:tc>
                  <a:txBody>
                    <a:bodyPr/>
                    <a:lstStyle/>
                    <a:p>
                      <a:pPr marL="1270"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Kasir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1008">
                <a:tc>
                  <a:txBody>
                    <a:bodyPr/>
                    <a:lstStyle/>
                    <a:p>
                      <a:pPr marL="1270"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asir</a:t>
                      </a:r>
                      <a:r>
                        <a:rPr sz="12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marL="1270"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em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el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880">
                <a:tc>
                  <a:txBody>
                    <a:bodyPr/>
                    <a:lstStyle/>
                    <a:p>
                      <a:pPr marL="1270"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Logi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Umum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1007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Mar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880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im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1007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pe</a:t>
                      </a:r>
                      <a:r>
                        <a:rPr sz="1200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vi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so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30"/>
                        </a:lnSpc>
                      </a:pP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pe</a:t>
                      </a:r>
                      <a:r>
                        <a:rPr sz="1200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vi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so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em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el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Mar</a:t>
                      </a:r>
                      <a:r>
                        <a:rPr sz="1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et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1008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30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Logi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tik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880"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25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DM</a:t>
                      </a:r>
                      <a:r>
                        <a:rPr sz="1200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mum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881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30"/>
                        </a:lnSpc>
                      </a:pPr>
                      <a:r>
                        <a:rPr sz="12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2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2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0919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ts val="1330"/>
                        </a:lnSpc>
                      </a:pP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Ge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2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</a:t>
                      </a:r>
                      <a:r>
                        <a:rPr sz="12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2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8216" y="510920"/>
            <a:ext cx="31184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40" dirty="0">
                <a:solidFill>
                  <a:srgbClr val="001F5F"/>
                </a:solidFill>
              </a:rPr>
              <a:t>E</a:t>
            </a:r>
            <a:r>
              <a:rPr sz="3200" spc="-204" dirty="0">
                <a:solidFill>
                  <a:srgbClr val="001F5F"/>
                </a:solidFill>
              </a:rPr>
              <a:t>V</a:t>
            </a:r>
            <a:r>
              <a:rPr sz="3200" spc="-35" dirty="0">
                <a:solidFill>
                  <a:srgbClr val="001F5F"/>
                </a:solidFill>
              </a:rPr>
              <a:t>A</a:t>
            </a:r>
            <a:r>
              <a:rPr sz="3200" spc="-110" dirty="0">
                <a:solidFill>
                  <a:srgbClr val="001F5F"/>
                </a:solidFill>
              </a:rPr>
              <a:t>L</a:t>
            </a:r>
            <a:r>
              <a:rPr sz="3200" spc="-125" dirty="0">
                <a:solidFill>
                  <a:srgbClr val="001F5F"/>
                </a:solidFill>
              </a:rPr>
              <a:t>U</a:t>
            </a:r>
            <a:r>
              <a:rPr sz="3200" spc="-35" dirty="0">
                <a:solidFill>
                  <a:srgbClr val="001F5F"/>
                </a:solidFill>
              </a:rPr>
              <a:t>A</a:t>
            </a:r>
            <a:r>
              <a:rPr sz="3200" spc="-40" dirty="0">
                <a:solidFill>
                  <a:srgbClr val="001F5F"/>
                </a:solidFill>
              </a:rPr>
              <a:t>S</a:t>
            </a:r>
            <a:r>
              <a:rPr sz="3200" dirty="0">
                <a:solidFill>
                  <a:srgbClr val="001F5F"/>
                </a:solidFill>
              </a:rPr>
              <a:t>I</a:t>
            </a:r>
            <a:r>
              <a:rPr sz="3200" spc="-155" dirty="0">
                <a:solidFill>
                  <a:srgbClr val="001F5F"/>
                </a:solidFill>
              </a:rPr>
              <a:t> </a:t>
            </a:r>
            <a:r>
              <a:rPr sz="3200" spc="-175" dirty="0">
                <a:solidFill>
                  <a:srgbClr val="001F5F"/>
                </a:solidFill>
              </a:rPr>
              <a:t>J</a:t>
            </a:r>
            <a:r>
              <a:rPr sz="3200" spc="-95" dirty="0">
                <a:solidFill>
                  <a:srgbClr val="001F5F"/>
                </a:solidFill>
              </a:rPr>
              <a:t>A</a:t>
            </a:r>
            <a:r>
              <a:rPr sz="3200" spc="-130" dirty="0">
                <a:solidFill>
                  <a:srgbClr val="001F5F"/>
                </a:solidFill>
              </a:rPr>
              <a:t>B</a:t>
            </a:r>
            <a:r>
              <a:rPr sz="3200" spc="-350" dirty="0">
                <a:solidFill>
                  <a:srgbClr val="001F5F"/>
                </a:solidFill>
              </a:rPr>
              <a:t>AT</a:t>
            </a:r>
            <a:r>
              <a:rPr sz="3200" spc="-95" dirty="0">
                <a:solidFill>
                  <a:srgbClr val="001F5F"/>
                </a:solidFill>
              </a:rPr>
              <a:t>A</a:t>
            </a:r>
            <a:r>
              <a:rPr sz="3200" dirty="0">
                <a:solidFill>
                  <a:srgbClr val="001F5F"/>
                </a:solidFill>
              </a:rPr>
              <a:t>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6892" y="2804286"/>
            <a:ext cx="26860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contoh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Evaluasi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ini,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ambil 2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Uraian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Jabatan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yaitu: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6892" y="3704082"/>
            <a:ext cx="25571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354965" algn="l"/>
                <a:tab pos="355600" algn="l"/>
              </a:tabLst>
            </a:pP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f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SDM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lphaLcPeriod"/>
              <a:tabLst>
                <a:tab pos="354965" algn="l"/>
                <a:tab pos="355600" algn="l"/>
              </a:tabLst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Kepala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SDM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Umum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6892" y="4527042"/>
            <a:ext cx="292862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25" dirty="0">
                <a:solidFill>
                  <a:srgbClr val="001F5F"/>
                </a:solidFill>
                <a:uFill>
                  <a:solidFill>
                    <a:srgbClr val="5B9BD3"/>
                  </a:solidFill>
                </a:uFill>
                <a:latin typeface="Calibri"/>
                <a:cs typeface="Calibri"/>
              </a:rPr>
              <a:t>Catatan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Dalam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Evaluasi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Jabatan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sebenarnya,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Uraian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Jabatan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tersebut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di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atas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harus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lengkap.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Hal ini untuk membantu saat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melaksanakan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Evaluasi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Jabatan.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6892" y="1617345"/>
            <a:ext cx="274066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Siapkan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Uraian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24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 yang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ada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dalam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Daftar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Jabatan.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48073" y="1357629"/>
            <a:ext cx="37185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5285" indent="-363220">
              <a:lnSpc>
                <a:spcPct val="100000"/>
              </a:lnSpc>
              <a:spcBef>
                <a:spcPts val="95"/>
              </a:spcBef>
              <a:buAutoNum type="alphaLcPeriod"/>
              <a:tabLst>
                <a:tab pos="375285" algn="l"/>
                <a:tab pos="375920" algn="l"/>
              </a:tabLst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Contoh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ringkas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Uraian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Jabatan: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001F5F"/>
                </a:solidFill>
                <a:latin typeface="Calibri"/>
                <a:cs typeface="Calibri"/>
              </a:rPr>
              <a:t>Staf</a:t>
            </a:r>
            <a:r>
              <a:rPr sz="16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Calibri"/>
                <a:cs typeface="Calibri"/>
              </a:rPr>
              <a:t>SDM</a:t>
            </a:r>
            <a:endParaRPr sz="1600">
              <a:latin typeface="Calibri"/>
              <a:cs typeface="Calibri"/>
            </a:endParaRPr>
          </a:p>
          <a:p>
            <a:pPr marL="812800" lvl="1" indent="-342900">
              <a:lnSpc>
                <a:spcPct val="100000"/>
              </a:lnSpc>
              <a:buFont typeface="Symbol"/>
              <a:buChar char=""/>
              <a:tabLst>
                <a:tab pos="812165" algn="l"/>
                <a:tab pos="812800" algn="l"/>
              </a:tabLst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Struktur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Organisasi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62473" y="1845055"/>
            <a:ext cx="35058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5430" indent="-253365">
              <a:lnSpc>
                <a:spcPct val="100000"/>
              </a:lnSpc>
              <a:spcBef>
                <a:spcPts val="95"/>
              </a:spcBef>
              <a:buChar char="-"/>
              <a:tabLst>
                <a:tab pos="265430" algn="l"/>
                <a:tab pos="266065" algn="l"/>
              </a:tabLst>
            </a:pP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asa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r>
              <a:rPr sz="160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ep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al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SD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an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Um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endParaRPr sz="1600">
              <a:latin typeface="Calibri"/>
              <a:cs typeface="Calibri"/>
            </a:endParaRPr>
          </a:p>
          <a:p>
            <a:pPr marL="265430" indent="-253365">
              <a:lnSpc>
                <a:spcPct val="100000"/>
              </a:lnSpc>
              <a:buChar char="-"/>
              <a:tabLst>
                <a:tab pos="265430" algn="l"/>
                <a:tab pos="266065" algn="l"/>
              </a:tabLst>
            </a:pP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rekan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r>
              <a:rPr sz="16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beratasan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sama: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Staf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Umum</a:t>
            </a:r>
            <a:endParaRPr sz="1600">
              <a:latin typeface="Calibri"/>
              <a:cs typeface="Calibri"/>
            </a:endParaRPr>
          </a:p>
          <a:p>
            <a:pPr marL="265430" indent="-253365">
              <a:lnSpc>
                <a:spcPct val="100000"/>
              </a:lnSpc>
              <a:buChar char="-"/>
              <a:tabLst>
                <a:tab pos="265430" algn="l"/>
                <a:tab pos="266065" algn="l"/>
              </a:tabLst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w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6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ada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05273" y="2577464"/>
            <a:ext cx="22650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600" spc="-15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an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un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w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62473" y="2821304"/>
            <a:ext cx="631952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5430" marR="374015" indent="-253365">
              <a:lnSpc>
                <a:spcPct val="100000"/>
              </a:lnSpc>
              <a:spcBef>
                <a:spcPts val="95"/>
              </a:spcBef>
              <a:buChar char="-"/>
              <a:tabLst>
                <a:tab pos="265430" algn="l"/>
                <a:tab pos="266065" algn="l"/>
              </a:tabLst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bertanggung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jawab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melaksanakan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rekrutmen</a:t>
            </a:r>
            <a:r>
              <a:rPr sz="1600" spc="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penempatan </a:t>
            </a:r>
            <a:r>
              <a:rPr sz="1600" spc="-3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SDM;</a:t>
            </a:r>
            <a:endParaRPr sz="1600">
              <a:latin typeface="Calibri"/>
              <a:cs typeface="Calibri"/>
            </a:endParaRPr>
          </a:p>
          <a:p>
            <a:pPr marL="265430" marR="5080" indent="-253365">
              <a:lnSpc>
                <a:spcPct val="100000"/>
              </a:lnSpc>
              <a:spcBef>
                <a:spcPts val="5"/>
              </a:spcBef>
              <a:buChar char="-"/>
              <a:tabLst>
                <a:tab pos="265430" algn="l"/>
                <a:tab pos="266065" algn="l"/>
              </a:tabLst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mengadministrasi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kinerja</a:t>
            </a:r>
            <a:r>
              <a:rPr sz="1600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karyawan,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penggajian,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pelatihan,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data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karyawan, </a:t>
            </a:r>
            <a:r>
              <a:rPr sz="1600" spc="-3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absensi;</a:t>
            </a:r>
            <a:endParaRPr sz="1600">
              <a:latin typeface="Calibri"/>
              <a:cs typeface="Calibri"/>
            </a:endParaRPr>
          </a:p>
          <a:p>
            <a:pPr marL="265430" indent="-253365">
              <a:lnSpc>
                <a:spcPct val="100000"/>
              </a:lnSpc>
              <a:buChar char="-"/>
              <a:tabLst>
                <a:tab pos="265430" algn="l"/>
                <a:tab pos="266065" algn="l"/>
              </a:tabLst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aktivitas</a:t>
            </a:r>
            <a:r>
              <a:rPr sz="16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lain</a:t>
            </a:r>
            <a:r>
              <a:rPr sz="16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terkait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SDM.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05273" y="4041140"/>
            <a:ext cx="587375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un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469900" marR="5080">
              <a:lnSpc>
                <a:spcPct val="100000"/>
              </a:lnSpc>
            </a:pP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Bekerja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dalam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lingkungan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perkantoran Kantor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Pusat dan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sekali-kali </a:t>
            </a:r>
            <a:r>
              <a:rPr sz="1600" spc="-3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mengunjungi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Minimarket.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Spesifikasi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2473" y="5015941"/>
            <a:ext cx="140462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5430" indent="-253365">
              <a:lnSpc>
                <a:spcPct val="100000"/>
              </a:lnSpc>
              <a:spcBef>
                <a:spcPts val="95"/>
              </a:spcBef>
              <a:buChar char="-"/>
              <a:tabLst>
                <a:tab pos="265430" algn="l"/>
                <a:tab pos="266065" algn="l"/>
              </a:tabLst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Pengalaman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265430" indent="-253365">
              <a:lnSpc>
                <a:spcPct val="100000"/>
              </a:lnSpc>
              <a:spcBef>
                <a:spcPts val="5"/>
              </a:spcBef>
              <a:buChar char="-"/>
              <a:tabLst>
                <a:tab pos="265430" algn="l"/>
                <a:tab pos="266065" algn="l"/>
                <a:tab pos="1337310" algn="l"/>
              </a:tabLst>
            </a:pPr>
            <a:r>
              <a:rPr sz="1600" spc="-75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75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265430" indent="-253365">
              <a:lnSpc>
                <a:spcPct val="100000"/>
              </a:lnSpc>
              <a:buChar char="-"/>
              <a:tabLst>
                <a:tab pos="265430" algn="l"/>
                <a:tab pos="266065" algn="l"/>
              </a:tabLst>
            </a:pP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Kompetensi</a:t>
            </a:r>
            <a:r>
              <a:rPr sz="1600" spc="2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76186" y="5015941"/>
            <a:ext cx="455485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5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tahun</a:t>
            </a:r>
            <a:r>
              <a:rPr sz="16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sebagai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Staf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SDM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S1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pengetahuan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organisasi,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i="1" spc="-20" dirty="0">
                <a:solidFill>
                  <a:srgbClr val="001F5F"/>
                </a:solidFill>
                <a:latin typeface="Calibri"/>
                <a:cs typeface="Calibri"/>
              </a:rPr>
              <a:t>multi-tasking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1600" spc="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dapat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dipercaya,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15839" y="5748629"/>
            <a:ext cx="19532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etika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bisnis,</a:t>
            </a:r>
            <a:r>
              <a:rPr sz="16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i="1" spc="-20" dirty="0">
                <a:solidFill>
                  <a:srgbClr val="001F5F"/>
                </a:solidFill>
                <a:latin typeface="Calibri"/>
                <a:cs typeface="Calibri"/>
              </a:rPr>
              <a:t>team-work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19941" y="6464300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73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091" y="732535"/>
            <a:ext cx="35210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4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3600" b="1" spc="-235" dirty="0">
                <a:solidFill>
                  <a:srgbClr val="001F5F"/>
                </a:solidFill>
                <a:latin typeface="Calibri"/>
                <a:cs typeface="Calibri"/>
              </a:rPr>
              <a:t>V</a:t>
            </a:r>
            <a:r>
              <a:rPr sz="3600" b="1" spc="-3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3600" b="1" spc="-12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3600" b="1" spc="-13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3600" b="1" spc="-35" dirty="0">
                <a:solidFill>
                  <a:srgbClr val="001F5F"/>
                </a:solidFill>
                <a:latin typeface="Calibri"/>
                <a:cs typeface="Calibri"/>
              </a:rPr>
              <a:t>AS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3600" b="1" spc="-1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18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3600" b="1" spc="-9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3600" b="1" spc="-140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3600" b="1" spc="-37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3600" b="1" spc="-38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3600" b="1" spc="-9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41775" y="260096"/>
            <a:ext cx="49371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75285" algn="l"/>
              </a:tabLst>
            </a:pP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b.	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Contoh</a:t>
            </a:r>
            <a:r>
              <a:rPr sz="1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ringkas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Uraian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Jabatan: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001F5F"/>
                </a:solidFill>
                <a:latin typeface="Calibri"/>
                <a:cs typeface="Calibri"/>
              </a:rPr>
              <a:t>Kepala</a:t>
            </a:r>
            <a:r>
              <a:rPr sz="16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Calibri"/>
                <a:cs typeface="Calibri"/>
              </a:rPr>
              <a:t>SDM</a:t>
            </a:r>
            <a:r>
              <a:rPr sz="1600" b="1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Calibri"/>
                <a:cs typeface="Calibri"/>
              </a:rPr>
              <a:t>dan Umum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76115" y="503631"/>
            <a:ext cx="7005955" cy="4903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3530" indent="-268605">
              <a:lnSpc>
                <a:spcPct val="100000"/>
              </a:lnSpc>
              <a:spcBef>
                <a:spcPts val="95"/>
              </a:spcBef>
              <a:buChar char="•"/>
              <a:tabLst>
                <a:tab pos="303530" algn="l"/>
                <a:tab pos="304165" algn="l"/>
              </a:tabLst>
            </a:pP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Struktur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Organisasi</a:t>
            </a:r>
            <a:endParaRPr sz="1600">
              <a:latin typeface="Calibri"/>
              <a:cs typeface="Calibri"/>
            </a:endParaRPr>
          </a:p>
          <a:p>
            <a:pPr marL="477520" lvl="1" indent="-174625">
              <a:lnSpc>
                <a:spcPct val="100000"/>
              </a:lnSpc>
              <a:spcBef>
                <a:spcPts val="5"/>
              </a:spcBef>
              <a:buChar char="-"/>
              <a:tabLst>
                <a:tab pos="478155" algn="l"/>
              </a:tabLst>
            </a:pP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asa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r>
              <a:rPr sz="160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Gene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6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Mana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19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477520" marR="504825" lvl="1" indent="-173990">
              <a:lnSpc>
                <a:spcPct val="100000"/>
              </a:lnSpc>
              <a:buChar char="-"/>
              <a:tabLst>
                <a:tab pos="478155" algn="l"/>
              </a:tabLst>
            </a:pP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rekan</a:t>
            </a:r>
            <a:r>
              <a:rPr sz="16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r>
              <a:rPr sz="1600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beratasan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sama: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Kepala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Marketing,</a:t>
            </a:r>
            <a:r>
              <a:rPr sz="16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Kepala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Minimarket,</a:t>
            </a:r>
            <a:r>
              <a:rPr sz="16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Kepala </a:t>
            </a:r>
            <a:r>
              <a:rPr sz="1600" spc="-3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Logistik,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Kepala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Akunting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95" dirty="0">
                <a:solidFill>
                  <a:srgbClr val="001F5F"/>
                </a:solidFill>
                <a:latin typeface="Calibri"/>
                <a:cs typeface="Calibri"/>
              </a:rPr>
              <a:t>IT.</a:t>
            </a:r>
            <a:endParaRPr sz="1600">
              <a:latin typeface="Calibri"/>
              <a:cs typeface="Calibri"/>
            </a:endParaRPr>
          </a:p>
          <a:p>
            <a:pPr marL="477520" lvl="1" indent="-174625">
              <a:lnSpc>
                <a:spcPct val="100000"/>
              </a:lnSpc>
              <a:buChar char="-"/>
              <a:tabLst>
                <a:tab pos="478155" algn="l"/>
              </a:tabLst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bawahan: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Staf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SDM</a:t>
            </a:r>
            <a:r>
              <a:rPr sz="16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Staf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Umum.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spc="-14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an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gun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w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477520" lvl="1" indent="-174625">
              <a:lnSpc>
                <a:spcPct val="100000"/>
              </a:lnSpc>
              <a:buChar char="-"/>
              <a:tabLst>
                <a:tab pos="478155" algn="l"/>
              </a:tabLst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bertanggung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jawab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mengelola</a:t>
            </a:r>
            <a:r>
              <a:rPr sz="16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sumber</a:t>
            </a:r>
            <a:r>
              <a:rPr sz="16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daya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manusia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antara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lain</a:t>
            </a:r>
            <a:endParaRPr sz="1600">
              <a:latin typeface="Calibri"/>
              <a:cs typeface="Calibri"/>
            </a:endParaRPr>
          </a:p>
          <a:p>
            <a:pPr marL="477520">
              <a:lnSpc>
                <a:spcPct val="100000"/>
              </a:lnSpc>
            </a:pP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merekrut</a:t>
            </a:r>
            <a:r>
              <a:rPr sz="1600" spc="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menempatkan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SDM</a:t>
            </a:r>
            <a:r>
              <a:rPr sz="16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tempat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sesuai;</a:t>
            </a:r>
            <a:endParaRPr sz="1600">
              <a:latin typeface="Calibri"/>
              <a:cs typeface="Calibri"/>
            </a:endParaRPr>
          </a:p>
          <a:p>
            <a:pPr marL="477520" lvl="1" indent="-174625">
              <a:lnSpc>
                <a:spcPct val="100000"/>
              </a:lnSpc>
              <a:buChar char="-"/>
              <a:tabLst>
                <a:tab pos="478155" algn="l"/>
              </a:tabLst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memaksimalkan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produktivitas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SDM;</a:t>
            </a:r>
            <a:endParaRPr sz="1600">
              <a:latin typeface="Calibri"/>
              <a:cs typeface="Calibri"/>
            </a:endParaRPr>
          </a:p>
          <a:p>
            <a:pPr marL="477520" lvl="1" indent="-174625">
              <a:lnSpc>
                <a:spcPct val="100000"/>
              </a:lnSpc>
              <a:buChar char="-"/>
              <a:tabLst>
                <a:tab pos="478155" algn="l"/>
              </a:tabLst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memastikan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semua</a:t>
            </a:r>
            <a:r>
              <a:rPr sz="16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aktivitas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SDM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sesuai</a:t>
            </a:r>
            <a:r>
              <a:rPr sz="16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peraturan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perundangan;</a:t>
            </a:r>
            <a:endParaRPr sz="1600">
              <a:latin typeface="Calibri"/>
              <a:cs typeface="Calibri"/>
            </a:endParaRPr>
          </a:p>
          <a:p>
            <a:pPr marL="477520" marR="467995" lvl="1" indent="-173990">
              <a:lnSpc>
                <a:spcPct val="100000"/>
              </a:lnSpc>
              <a:buChar char="-"/>
              <a:tabLst>
                <a:tab pos="478155" algn="l"/>
              </a:tabLst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membuat</a:t>
            </a:r>
            <a:r>
              <a:rPr sz="16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kebijakan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kompensasi</a:t>
            </a:r>
            <a:r>
              <a:rPr sz="1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setara</a:t>
            </a:r>
            <a:r>
              <a:rPr sz="160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secara</a:t>
            </a:r>
            <a:r>
              <a:rPr sz="16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internal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kompetitif </a:t>
            </a:r>
            <a:r>
              <a:rPr sz="1600" spc="-3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secara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eksternal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tetapi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sesuai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kemampuan</a:t>
            </a:r>
            <a:r>
              <a:rPr sz="1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Perusahaan;</a:t>
            </a:r>
            <a:endParaRPr sz="1600">
              <a:latin typeface="Calibri"/>
              <a:cs typeface="Calibri"/>
            </a:endParaRPr>
          </a:p>
          <a:p>
            <a:pPr marL="477520" lvl="1" indent="-174625">
              <a:lnSpc>
                <a:spcPct val="100000"/>
              </a:lnSpc>
              <a:buChar char="-"/>
              <a:tabLst>
                <a:tab pos="478155" algn="l"/>
              </a:tabLst>
            </a:pP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merencanakan</a:t>
            </a:r>
            <a:r>
              <a:rPr sz="16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kebutuhan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SDM</a:t>
            </a:r>
            <a:r>
              <a:rPr sz="1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pengembangan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organisasi;</a:t>
            </a:r>
            <a:endParaRPr sz="1600">
              <a:latin typeface="Calibri"/>
              <a:cs typeface="Calibri"/>
            </a:endParaRPr>
          </a:p>
          <a:p>
            <a:pPr marL="477520" marR="5080" lvl="1" indent="-173990">
              <a:lnSpc>
                <a:spcPct val="100000"/>
              </a:lnSpc>
              <a:spcBef>
                <a:spcPts val="5"/>
              </a:spcBef>
              <a:buChar char="-"/>
              <a:tabLst>
                <a:tab pos="478155" algn="l"/>
              </a:tabLst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bertanggung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jawab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dalam mengelola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operasional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aset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perkantoran antara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lain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memastikan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kebutuhan</a:t>
            </a:r>
            <a:r>
              <a:rPr sz="1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peralatan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kantor,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pemeliharaan</a:t>
            </a:r>
            <a:r>
              <a:rPr sz="1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gedung,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 operasional </a:t>
            </a:r>
            <a:r>
              <a:rPr sz="1600" spc="-3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pemeliharaan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kendaraan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kantor,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perijinan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Perusahaan.</a:t>
            </a:r>
            <a:endParaRPr sz="1600">
              <a:latin typeface="Calibri"/>
              <a:cs typeface="Calibri"/>
            </a:endParaRPr>
          </a:p>
          <a:p>
            <a:pPr marL="303530" indent="-268605">
              <a:lnSpc>
                <a:spcPct val="100000"/>
              </a:lnSpc>
              <a:buChar char="•"/>
              <a:tabLst>
                <a:tab pos="303530" algn="l"/>
                <a:tab pos="304165" algn="l"/>
              </a:tabLst>
            </a:pP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Lin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un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303530" marR="186055">
              <a:lnSpc>
                <a:spcPct val="100000"/>
              </a:lnSpc>
            </a:pP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Bekerja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dalam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lingkungan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perkantoran Kantor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Pusat dan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sekali-kali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mengunjungi </a:t>
            </a:r>
            <a:r>
              <a:rPr sz="1600" spc="-3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Minimarket.</a:t>
            </a:r>
            <a:endParaRPr sz="1600">
              <a:latin typeface="Calibri"/>
              <a:cs typeface="Calibri"/>
            </a:endParaRPr>
          </a:p>
          <a:p>
            <a:pPr marL="303530" indent="-268605">
              <a:lnSpc>
                <a:spcPct val="100000"/>
              </a:lnSpc>
              <a:buChar char="•"/>
              <a:tabLst>
                <a:tab pos="303530" algn="l"/>
                <a:tab pos="304165" algn="l"/>
              </a:tabLst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es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ifi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67198" y="5382564"/>
            <a:ext cx="132524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6690" indent="-173990">
              <a:lnSpc>
                <a:spcPct val="100000"/>
              </a:lnSpc>
              <a:spcBef>
                <a:spcPts val="95"/>
              </a:spcBef>
              <a:buChar char="-"/>
              <a:tabLst>
                <a:tab pos="186690" algn="l"/>
              </a:tabLst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Pengalaman</a:t>
            </a:r>
            <a:r>
              <a:rPr sz="1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186690" indent="-173990">
              <a:lnSpc>
                <a:spcPct val="100000"/>
              </a:lnSpc>
              <a:buChar char="-"/>
              <a:tabLst>
                <a:tab pos="186690" algn="l"/>
                <a:tab pos="1257935" algn="l"/>
              </a:tabLst>
            </a:pPr>
            <a:r>
              <a:rPr sz="1600" spc="-75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75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186690" indent="-173990">
              <a:lnSpc>
                <a:spcPct val="100000"/>
              </a:lnSpc>
              <a:buChar char="-"/>
              <a:tabLst>
                <a:tab pos="186690" algn="l"/>
              </a:tabLst>
            </a:pP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Kompetensi</a:t>
            </a:r>
            <a:r>
              <a:rPr sz="1600" spc="2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03441" y="5382564"/>
            <a:ext cx="46278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007744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10</a:t>
            </a:r>
            <a:r>
              <a:rPr sz="1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tahun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sebagai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Manager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SDM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Umum; </a:t>
            </a:r>
            <a:r>
              <a:rPr sz="1600" spc="-3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S1;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600" spc="-70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epe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70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pila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70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ja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1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70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pu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 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memberdayakan,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kemampuan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memotivasi</a:t>
            </a:r>
            <a:r>
              <a:rPr sz="16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memberi </a:t>
            </a:r>
            <a:r>
              <a:rPr sz="1600" spc="-3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inspirasi,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kemampuan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meningkatkan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kinerja.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5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928604" y="6380988"/>
            <a:ext cx="132715" cy="208915"/>
          </a:xfrm>
          <a:custGeom>
            <a:avLst/>
            <a:gdLst/>
            <a:ahLst/>
            <a:cxnLst/>
            <a:rect l="l" t="t" r="r" b="b"/>
            <a:pathLst>
              <a:path w="132715" h="208915">
                <a:moveTo>
                  <a:pt x="122309" y="19773"/>
                </a:moveTo>
                <a:lnTo>
                  <a:pt x="60832" y="19773"/>
                </a:lnTo>
                <a:lnTo>
                  <a:pt x="81746" y="21458"/>
                </a:lnTo>
                <a:lnTo>
                  <a:pt x="95932" y="26646"/>
                </a:lnTo>
                <a:lnTo>
                  <a:pt x="103999" y="35541"/>
                </a:lnTo>
                <a:lnTo>
                  <a:pt x="106552" y="48348"/>
                </a:lnTo>
                <a:lnTo>
                  <a:pt x="105148" y="59788"/>
                </a:lnTo>
                <a:lnTo>
                  <a:pt x="100266" y="68957"/>
                </a:lnTo>
                <a:lnTo>
                  <a:pt x="90908" y="77713"/>
                </a:lnTo>
                <a:lnTo>
                  <a:pt x="76073" y="87909"/>
                </a:lnTo>
                <a:lnTo>
                  <a:pt x="45593" y="107696"/>
                </a:lnTo>
                <a:lnTo>
                  <a:pt x="24753" y="123386"/>
                </a:lnTo>
                <a:lnTo>
                  <a:pt x="10604" y="140933"/>
                </a:lnTo>
                <a:lnTo>
                  <a:pt x="2551" y="160540"/>
                </a:lnTo>
                <a:lnTo>
                  <a:pt x="0" y="182410"/>
                </a:lnTo>
                <a:lnTo>
                  <a:pt x="0" y="206590"/>
                </a:lnTo>
                <a:lnTo>
                  <a:pt x="2159" y="208788"/>
                </a:lnTo>
                <a:lnTo>
                  <a:pt x="130428" y="208788"/>
                </a:lnTo>
                <a:lnTo>
                  <a:pt x="130428" y="189014"/>
                </a:lnTo>
                <a:lnTo>
                  <a:pt x="128270" y="186804"/>
                </a:lnTo>
                <a:lnTo>
                  <a:pt x="23875" y="186804"/>
                </a:lnTo>
                <a:lnTo>
                  <a:pt x="23875" y="182410"/>
                </a:lnTo>
                <a:lnTo>
                  <a:pt x="44985" y="136363"/>
                </a:lnTo>
                <a:lnTo>
                  <a:pt x="93472" y="103289"/>
                </a:lnTo>
                <a:lnTo>
                  <a:pt x="111478" y="90689"/>
                </a:lnTo>
                <a:lnTo>
                  <a:pt x="123602" y="78295"/>
                </a:lnTo>
                <a:lnTo>
                  <a:pt x="130440" y="64662"/>
                </a:lnTo>
                <a:lnTo>
                  <a:pt x="132588" y="48348"/>
                </a:lnTo>
                <a:lnTo>
                  <a:pt x="128412" y="26885"/>
                </a:lnTo>
                <a:lnTo>
                  <a:pt x="122309" y="19773"/>
                </a:lnTo>
                <a:close/>
              </a:path>
              <a:path w="132715" h="208915">
                <a:moveTo>
                  <a:pt x="60832" y="0"/>
                </a:moveTo>
                <a:lnTo>
                  <a:pt x="47480" y="68"/>
                </a:lnTo>
                <a:lnTo>
                  <a:pt x="33924" y="549"/>
                </a:lnTo>
                <a:lnTo>
                  <a:pt x="20774" y="1853"/>
                </a:lnTo>
                <a:lnTo>
                  <a:pt x="8636" y="4394"/>
                </a:lnTo>
                <a:lnTo>
                  <a:pt x="6476" y="4394"/>
                </a:lnTo>
                <a:lnTo>
                  <a:pt x="2159" y="6591"/>
                </a:lnTo>
                <a:lnTo>
                  <a:pt x="2159" y="21983"/>
                </a:lnTo>
                <a:lnTo>
                  <a:pt x="4318" y="24180"/>
                </a:lnTo>
                <a:lnTo>
                  <a:pt x="8636" y="24180"/>
                </a:lnTo>
                <a:lnTo>
                  <a:pt x="21988" y="22565"/>
                </a:lnTo>
                <a:lnTo>
                  <a:pt x="35544" y="21153"/>
                </a:lnTo>
                <a:lnTo>
                  <a:pt x="48694" y="20153"/>
                </a:lnTo>
                <a:lnTo>
                  <a:pt x="60832" y="19773"/>
                </a:lnTo>
                <a:lnTo>
                  <a:pt x="122309" y="19773"/>
                </a:lnTo>
                <a:lnTo>
                  <a:pt x="115474" y="11811"/>
                </a:lnTo>
                <a:lnTo>
                  <a:pt x="93154" y="2918"/>
                </a:lnTo>
                <a:lnTo>
                  <a:pt x="60832" y="0"/>
                </a:lnTo>
                <a:close/>
              </a:path>
            </a:pathLst>
          </a:custGeom>
          <a:solidFill>
            <a:srgbClr val="468D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732641" y="6515100"/>
            <a:ext cx="15557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5B9BD3"/>
                </a:solidFill>
                <a:latin typeface="Calibri"/>
                <a:cs typeface="Calibri"/>
              </a:rPr>
              <a:t>74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38404" y="434797"/>
            <a:ext cx="30219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spc="-45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3200" b="0" spc="-190" dirty="0">
                <a:solidFill>
                  <a:srgbClr val="000000"/>
                </a:solidFill>
                <a:latin typeface="Calibri"/>
                <a:cs typeface="Calibri"/>
              </a:rPr>
              <a:t>V</a:t>
            </a:r>
            <a:r>
              <a:rPr sz="3200" b="0" spc="-45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3200" b="0" spc="-114" dirty="0">
                <a:solidFill>
                  <a:srgbClr val="000000"/>
                </a:solidFill>
                <a:latin typeface="Calibri"/>
                <a:cs typeface="Calibri"/>
              </a:rPr>
              <a:t>LU</a:t>
            </a:r>
            <a:r>
              <a:rPr sz="3200" b="0" spc="-45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3200" b="0" spc="-35" dirty="0">
                <a:solidFill>
                  <a:srgbClr val="000000"/>
                </a:solidFill>
                <a:latin typeface="Calibri"/>
                <a:cs typeface="Calibri"/>
              </a:rPr>
              <a:t>S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I</a:t>
            </a:r>
            <a:r>
              <a:rPr sz="3200" b="0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0" spc="-160" dirty="0">
                <a:solidFill>
                  <a:srgbClr val="000000"/>
                </a:solidFill>
                <a:latin typeface="Calibri"/>
                <a:cs typeface="Calibri"/>
              </a:rPr>
              <a:t>J</a:t>
            </a:r>
            <a:r>
              <a:rPr sz="3200" b="0" spc="-105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3200" b="0" spc="-140" dirty="0">
                <a:solidFill>
                  <a:srgbClr val="000000"/>
                </a:solidFill>
                <a:latin typeface="Calibri"/>
                <a:cs typeface="Calibri"/>
              </a:rPr>
              <a:t>B</a:t>
            </a:r>
            <a:r>
              <a:rPr sz="3200" b="0" spc="-355" dirty="0">
                <a:solidFill>
                  <a:srgbClr val="000000"/>
                </a:solidFill>
                <a:latin typeface="Calibri"/>
                <a:cs typeface="Calibri"/>
              </a:rPr>
              <a:t>AT</a:t>
            </a:r>
            <a:r>
              <a:rPr sz="3200" b="0" spc="-105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8404" y="1089786"/>
            <a:ext cx="290830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Dengan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cara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yang</a:t>
            </a:r>
            <a:r>
              <a:rPr sz="1800" spc="-5" dirty="0">
                <a:latin typeface="Calibri"/>
                <a:cs typeface="Calibri"/>
              </a:rPr>
              <a:t> sama,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lakukan </a:t>
            </a:r>
            <a:r>
              <a:rPr sz="1800" spc="-10" dirty="0">
                <a:latin typeface="Calibri"/>
                <a:cs typeface="Calibri"/>
              </a:rPr>
              <a:t>evaluasi </a:t>
            </a:r>
            <a:r>
              <a:rPr sz="1800" spc="-5" dirty="0">
                <a:latin typeface="Calibri"/>
                <a:cs typeface="Calibri"/>
              </a:rPr>
              <a:t>Jabatan-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jabatan </a:t>
            </a:r>
            <a:r>
              <a:rPr sz="1800" spc="-25" dirty="0">
                <a:latin typeface="Calibri"/>
                <a:cs typeface="Calibri"/>
              </a:rPr>
              <a:t>sisanya </a:t>
            </a:r>
            <a:r>
              <a:rPr sz="1800" spc="-5" dirty="0">
                <a:latin typeface="Calibri"/>
                <a:cs typeface="Calibri"/>
              </a:rPr>
              <a:t>sehingga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didap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mua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95" dirty="0">
                <a:latin typeface="Calibri"/>
                <a:cs typeface="Calibri"/>
              </a:rPr>
              <a:t>T</a:t>
            </a:r>
            <a:r>
              <a:rPr sz="1800" spc="-40" dirty="0">
                <a:latin typeface="Calibri"/>
                <a:cs typeface="Calibri"/>
              </a:rPr>
              <a:t>o</a:t>
            </a:r>
            <a:r>
              <a:rPr sz="1800" spc="-65" dirty="0">
                <a:latin typeface="Calibri"/>
                <a:cs typeface="Calibri"/>
              </a:rPr>
              <a:t>t</a:t>
            </a:r>
            <a:r>
              <a:rPr sz="1800" spc="-3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55" dirty="0">
                <a:latin typeface="Calibri"/>
                <a:cs typeface="Calibri"/>
              </a:rPr>
              <a:t>P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2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tuk  masing-masing </a:t>
            </a:r>
            <a:r>
              <a:rPr sz="1800" spc="-20" dirty="0">
                <a:latin typeface="Calibri"/>
                <a:cs typeface="Calibri"/>
              </a:rPr>
              <a:t>Jabatan </a:t>
            </a:r>
            <a:r>
              <a:rPr sz="1800" dirty="0">
                <a:latin typeface="Calibri"/>
                <a:cs typeface="Calibri"/>
              </a:rPr>
              <a:t>seperti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pada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Daftar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Jabatan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70" dirty="0">
                <a:latin typeface="Calibri"/>
                <a:cs typeface="Calibri"/>
              </a:rPr>
              <a:t>Total 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Poin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bawah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ini.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924046" y="239268"/>
          <a:ext cx="3941444" cy="62703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8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4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1690">
                <a:tc gridSpan="3">
                  <a:txBody>
                    <a:bodyPr/>
                    <a:lstStyle/>
                    <a:p>
                      <a:pPr marL="635" algn="ctr">
                        <a:lnSpc>
                          <a:spcPts val="2105"/>
                        </a:lnSpc>
                      </a:pP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da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9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248920">
                        <a:lnSpc>
                          <a:spcPts val="1885"/>
                        </a:lnSpc>
                      </a:pPr>
                      <a:r>
                        <a:rPr sz="18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69875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Poin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General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Manager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890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Kepala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Minimarket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9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Kepala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Logistik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9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Kepala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Marketing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Kepala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SDM</a:t>
                      </a:r>
                      <a:r>
                        <a:rPr sz="18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Umum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Kepala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Akunting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dan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9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Supervisor</a:t>
                      </a:r>
                      <a:r>
                        <a:rPr sz="18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560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0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Supevisor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Pembelian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540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99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</a:t>
                      </a:r>
                      <a:r>
                        <a:rPr sz="18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Promosi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360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99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9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</a:t>
                      </a:r>
                      <a:r>
                        <a:rPr sz="18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Marketing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49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Asisten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Minimarket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7949183" y="239268"/>
          <a:ext cx="3941444" cy="64676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8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4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1690">
                <a:tc gridSpan="3">
                  <a:txBody>
                    <a:bodyPr/>
                    <a:lstStyle/>
                    <a:p>
                      <a:pPr marL="4445" algn="ctr">
                        <a:lnSpc>
                          <a:spcPts val="2105"/>
                        </a:lnSpc>
                      </a:pP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9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39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ts val="1885"/>
                        </a:lnSpc>
                      </a:pPr>
                      <a:r>
                        <a:rPr sz="18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71145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Poin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961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SDM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340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088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</a:t>
                      </a:r>
                      <a:r>
                        <a:rPr sz="18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Akunting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340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961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Kasir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961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Kasir</a:t>
                      </a:r>
                      <a:r>
                        <a:rPr sz="18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Minimarket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088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</a:t>
                      </a:r>
                      <a:r>
                        <a:rPr sz="18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Adminstrasi</a:t>
                      </a:r>
                      <a:r>
                        <a:rPr sz="18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Logistik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960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</a:t>
                      </a:r>
                      <a:r>
                        <a:rPr sz="18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Logistik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961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</a:t>
                      </a:r>
                      <a:r>
                        <a:rPr sz="18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umum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639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ts val="1989"/>
                        </a:lnSpc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</a:t>
                      </a:r>
                      <a:r>
                        <a:rPr sz="18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Administrasi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Minimarket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280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ts val="1989"/>
                        </a:lnSpc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</a:t>
                      </a:r>
                      <a:r>
                        <a:rPr sz="18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Administrasi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Pembelian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270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0024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Supir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180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9999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Satpam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170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49999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Office</a:t>
                      </a:r>
                      <a:r>
                        <a:rPr sz="18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Boy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10928604" y="6379463"/>
              <a:ext cx="489584" cy="269875"/>
            </a:xfrm>
            <a:custGeom>
              <a:avLst/>
              <a:gdLst/>
              <a:ahLst/>
              <a:cxnLst/>
              <a:rect l="l" t="t" r="r" b="b"/>
              <a:pathLst>
                <a:path w="489584" h="269875">
                  <a:moveTo>
                    <a:pt x="228600" y="190741"/>
                  </a:moveTo>
                  <a:lnTo>
                    <a:pt x="226441" y="188544"/>
                  </a:lnTo>
                  <a:lnTo>
                    <a:pt x="198120" y="188544"/>
                  </a:lnTo>
                  <a:lnTo>
                    <a:pt x="198120" y="87604"/>
                  </a:lnTo>
                  <a:lnTo>
                    <a:pt x="198120" y="52489"/>
                  </a:lnTo>
                  <a:lnTo>
                    <a:pt x="195961" y="50292"/>
                  </a:lnTo>
                  <a:lnTo>
                    <a:pt x="171958" y="50292"/>
                  </a:lnTo>
                  <a:lnTo>
                    <a:pt x="171958" y="87604"/>
                  </a:lnTo>
                  <a:lnTo>
                    <a:pt x="171958" y="188544"/>
                  </a:lnTo>
                  <a:lnTo>
                    <a:pt x="128473" y="188544"/>
                  </a:lnTo>
                  <a:lnTo>
                    <a:pt x="128270" y="188328"/>
                  </a:lnTo>
                  <a:lnTo>
                    <a:pt x="100203" y="188328"/>
                  </a:lnTo>
                  <a:lnTo>
                    <a:pt x="100203" y="184162"/>
                  </a:lnTo>
                  <a:lnTo>
                    <a:pt x="167640" y="87604"/>
                  </a:lnTo>
                  <a:lnTo>
                    <a:pt x="171958" y="87604"/>
                  </a:lnTo>
                  <a:lnTo>
                    <a:pt x="171958" y="50292"/>
                  </a:lnTo>
                  <a:lnTo>
                    <a:pt x="167640" y="50292"/>
                  </a:lnTo>
                  <a:lnTo>
                    <a:pt x="165481" y="52489"/>
                  </a:lnTo>
                  <a:lnTo>
                    <a:pt x="165481" y="54686"/>
                  </a:lnTo>
                  <a:lnTo>
                    <a:pt x="78359" y="177571"/>
                  </a:lnTo>
                  <a:lnTo>
                    <a:pt x="76200" y="181965"/>
                  </a:lnTo>
                  <a:lnTo>
                    <a:pt x="76200" y="188328"/>
                  </a:lnTo>
                  <a:lnTo>
                    <a:pt x="23876" y="188328"/>
                  </a:lnTo>
                  <a:lnTo>
                    <a:pt x="23876" y="183934"/>
                  </a:lnTo>
                  <a:lnTo>
                    <a:pt x="25742" y="167220"/>
                  </a:lnTo>
                  <a:lnTo>
                    <a:pt x="32321" y="152349"/>
                  </a:lnTo>
                  <a:lnTo>
                    <a:pt x="44983" y="137896"/>
                  </a:lnTo>
                  <a:lnTo>
                    <a:pt x="65151" y="122402"/>
                  </a:lnTo>
                  <a:lnTo>
                    <a:pt x="93472" y="104813"/>
                  </a:lnTo>
                  <a:lnTo>
                    <a:pt x="111467" y="92214"/>
                  </a:lnTo>
                  <a:lnTo>
                    <a:pt x="123596" y="79819"/>
                  </a:lnTo>
                  <a:lnTo>
                    <a:pt x="130429" y="66192"/>
                  </a:lnTo>
                  <a:lnTo>
                    <a:pt x="132588" y="49872"/>
                  </a:lnTo>
                  <a:lnTo>
                    <a:pt x="128409" y="28409"/>
                  </a:lnTo>
                  <a:lnTo>
                    <a:pt x="122301" y="21297"/>
                  </a:lnTo>
                  <a:lnTo>
                    <a:pt x="115468" y="13347"/>
                  </a:lnTo>
                  <a:lnTo>
                    <a:pt x="93154" y="4445"/>
                  </a:lnTo>
                  <a:lnTo>
                    <a:pt x="60833" y="1524"/>
                  </a:lnTo>
                  <a:lnTo>
                    <a:pt x="47472" y="1600"/>
                  </a:lnTo>
                  <a:lnTo>
                    <a:pt x="33921" y="2082"/>
                  </a:lnTo>
                  <a:lnTo>
                    <a:pt x="20764" y="3378"/>
                  </a:lnTo>
                  <a:lnTo>
                    <a:pt x="8636" y="5918"/>
                  </a:lnTo>
                  <a:lnTo>
                    <a:pt x="6477" y="5918"/>
                  </a:lnTo>
                  <a:lnTo>
                    <a:pt x="2159" y="8115"/>
                  </a:lnTo>
                  <a:lnTo>
                    <a:pt x="2159" y="23507"/>
                  </a:lnTo>
                  <a:lnTo>
                    <a:pt x="4318" y="25704"/>
                  </a:lnTo>
                  <a:lnTo>
                    <a:pt x="8636" y="25704"/>
                  </a:lnTo>
                  <a:lnTo>
                    <a:pt x="21983" y="24091"/>
                  </a:lnTo>
                  <a:lnTo>
                    <a:pt x="35534" y="22682"/>
                  </a:lnTo>
                  <a:lnTo>
                    <a:pt x="48691" y="21678"/>
                  </a:lnTo>
                  <a:lnTo>
                    <a:pt x="60833" y="21297"/>
                  </a:lnTo>
                  <a:lnTo>
                    <a:pt x="81737" y="22987"/>
                  </a:lnTo>
                  <a:lnTo>
                    <a:pt x="95923" y="28181"/>
                  </a:lnTo>
                  <a:lnTo>
                    <a:pt x="103987" y="37071"/>
                  </a:lnTo>
                  <a:lnTo>
                    <a:pt x="106553" y="49872"/>
                  </a:lnTo>
                  <a:lnTo>
                    <a:pt x="105143" y="61315"/>
                  </a:lnTo>
                  <a:lnTo>
                    <a:pt x="100266" y="70485"/>
                  </a:lnTo>
                  <a:lnTo>
                    <a:pt x="90906" y="79248"/>
                  </a:lnTo>
                  <a:lnTo>
                    <a:pt x="76073" y="89433"/>
                  </a:lnTo>
                  <a:lnTo>
                    <a:pt x="45593" y="109220"/>
                  </a:lnTo>
                  <a:lnTo>
                    <a:pt x="24752" y="124917"/>
                  </a:lnTo>
                  <a:lnTo>
                    <a:pt x="10604" y="142468"/>
                  </a:lnTo>
                  <a:lnTo>
                    <a:pt x="2540" y="162064"/>
                  </a:lnTo>
                  <a:lnTo>
                    <a:pt x="0" y="183934"/>
                  </a:lnTo>
                  <a:lnTo>
                    <a:pt x="0" y="208114"/>
                  </a:lnTo>
                  <a:lnTo>
                    <a:pt x="2159" y="210312"/>
                  </a:lnTo>
                  <a:lnTo>
                    <a:pt x="77177" y="210312"/>
                  </a:lnTo>
                  <a:lnTo>
                    <a:pt x="78359" y="212686"/>
                  </a:lnTo>
                  <a:lnTo>
                    <a:pt x="171958" y="212686"/>
                  </a:lnTo>
                  <a:lnTo>
                    <a:pt x="171958" y="269748"/>
                  </a:lnTo>
                  <a:lnTo>
                    <a:pt x="195961" y="269748"/>
                  </a:lnTo>
                  <a:lnTo>
                    <a:pt x="198120" y="267550"/>
                  </a:lnTo>
                  <a:lnTo>
                    <a:pt x="198120" y="212686"/>
                  </a:lnTo>
                  <a:lnTo>
                    <a:pt x="226441" y="212686"/>
                  </a:lnTo>
                  <a:lnTo>
                    <a:pt x="228600" y="210489"/>
                  </a:lnTo>
                  <a:lnTo>
                    <a:pt x="228600" y="190741"/>
                  </a:lnTo>
                  <a:close/>
                </a:path>
                <a:path w="489584" h="269875">
                  <a:moveTo>
                    <a:pt x="417576" y="3556"/>
                  </a:moveTo>
                  <a:lnTo>
                    <a:pt x="415417" y="3556"/>
                  </a:lnTo>
                  <a:lnTo>
                    <a:pt x="415417" y="1524"/>
                  </a:lnTo>
                  <a:lnTo>
                    <a:pt x="393827" y="1524"/>
                  </a:lnTo>
                  <a:lnTo>
                    <a:pt x="393827" y="3556"/>
                  </a:lnTo>
                  <a:lnTo>
                    <a:pt x="391668" y="3556"/>
                  </a:lnTo>
                  <a:lnTo>
                    <a:pt x="391668" y="209296"/>
                  </a:lnTo>
                  <a:lnTo>
                    <a:pt x="393865" y="209296"/>
                  </a:lnTo>
                  <a:lnTo>
                    <a:pt x="393865" y="213106"/>
                  </a:lnTo>
                  <a:lnTo>
                    <a:pt x="415366" y="213106"/>
                  </a:lnTo>
                  <a:lnTo>
                    <a:pt x="415366" y="209296"/>
                  </a:lnTo>
                  <a:lnTo>
                    <a:pt x="417576" y="209296"/>
                  </a:lnTo>
                  <a:lnTo>
                    <a:pt x="417576" y="3556"/>
                  </a:lnTo>
                  <a:close/>
                </a:path>
                <a:path w="489584" h="269875">
                  <a:moveTo>
                    <a:pt x="489204" y="61582"/>
                  </a:moveTo>
                  <a:lnTo>
                    <a:pt x="487045" y="61582"/>
                  </a:lnTo>
                  <a:lnTo>
                    <a:pt x="487045" y="59385"/>
                  </a:lnTo>
                  <a:lnTo>
                    <a:pt x="465455" y="59385"/>
                  </a:lnTo>
                  <a:lnTo>
                    <a:pt x="463296" y="61582"/>
                  </a:lnTo>
                  <a:lnTo>
                    <a:pt x="463296" y="208965"/>
                  </a:lnTo>
                  <a:lnTo>
                    <a:pt x="467614" y="213360"/>
                  </a:lnTo>
                  <a:lnTo>
                    <a:pt x="484886" y="213360"/>
                  </a:lnTo>
                  <a:lnTo>
                    <a:pt x="484886" y="211162"/>
                  </a:lnTo>
                  <a:lnTo>
                    <a:pt x="487045" y="211162"/>
                  </a:lnTo>
                  <a:lnTo>
                    <a:pt x="487045" y="208965"/>
                  </a:lnTo>
                  <a:lnTo>
                    <a:pt x="489204" y="208965"/>
                  </a:lnTo>
                  <a:lnTo>
                    <a:pt x="489204" y="61582"/>
                  </a:lnTo>
                  <a:close/>
                </a:path>
                <a:path w="489584" h="269875">
                  <a:moveTo>
                    <a:pt x="489204" y="2197"/>
                  </a:moveTo>
                  <a:lnTo>
                    <a:pt x="487045" y="2197"/>
                  </a:lnTo>
                  <a:lnTo>
                    <a:pt x="487045" y="0"/>
                  </a:lnTo>
                  <a:lnTo>
                    <a:pt x="465455" y="0"/>
                  </a:lnTo>
                  <a:lnTo>
                    <a:pt x="465455" y="2197"/>
                  </a:lnTo>
                  <a:lnTo>
                    <a:pt x="463296" y="2197"/>
                  </a:lnTo>
                  <a:lnTo>
                    <a:pt x="463296" y="30797"/>
                  </a:lnTo>
                  <a:lnTo>
                    <a:pt x="465455" y="32994"/>
                  </a:lnTo>
                  <a:lnTo>
                    <a:pt x="487045" y="32994"/>
                  </a:lnTo>
                  <a:lnTo>
                    <a:pt x="489204" y="30797"/>
                  </a:lnTo>
                  <a:lnTo>
                    <a:pt x="489204" y="2197"/>
                  </a:lnTo>
                  <a:close/>
                </a:path>
              </a:pathLst>
            </a:custGeom>
            <a:solidFill>
              <a:srgbClr val="468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54383" y="6380987"/>
              <a:ext cx="124968" cy="2133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11356" y="6435851"/>
              <a:ext cx="131064" cy="1584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69852" y="6435851"/>
              <a:ext cx="106679" cy="1584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149584" y="6380987"/>
              <a:ext cx="129539" cy="212090"/>
            </a:xfrm>
            <a:custGeom>
              <a:avLst/>
              <a:gdLst/>
              <a:ahLst/>
              <a:cxnLst/>
              <a:rect l="l" t="t" r="r" b="b"/>
              <a:pathLst>
                <a:path w="129540" h="212090">
                  <a:moveTo>
                    <a:pt x="129540" y="183146"/>
                  </a:moveTo>
                  <a:lnTo>
                    <a:pt x="118618" y="143433"/>
                  </a:lnTo>
                  <a:lnTo>
                    <a:pt x="85979" y="108127"/>
                  </a:lnTo>
                  <a:lnTo>
                    <a:pt x="53340" y="86055"/>
                  </a:lnTo>
                  <a:lnTo>
                    <a:pt x="49022" y="81648"/>
                  </a:lnTo>
                  <a:lnTo>
                    <a:pt x="44577" y="79438"/>
                  </a:lnTo>
                  <a:lnTo>
                    <a:pt x="33782" y="68402"/>
                  </a:lnTo>
                  <a:lnTo>
                    <a:pt x="33782" y="63995"/>
                  </a:lnTo>
                  <a:lnTo>
                    <a:pt x="31623" y="61785"/>
                  </a:lnTo>
                  <a:lnTo>
                    <a:pt x="31623" y="39712"/>
                  </a:lnTo>
                  <a:lnTo>
                    <a:pt x="33782" y="33096"/>
                  </a:lnTo>
                  <a:lnTo>
                    <a:pt x="72898" y="22059"/>
                  </a:lnTo>
                  <a:lnTo>
                    <a:pt x="96901" y="22059"/>
                  </a:lnTo>
                  <a:lnTo>
                    <a:pt x="105537" y="24269"/>
                  </a:lnTo>
                  <a:lnTo>
                    <a:pt x="112141" y="24269"/>
                  </a:lnTo>
                  <a:lnTo>
                    <a:pt x="120777" y="26479"/>
                  </a:lnTo>
                  <a:lnTo>
                    <a:pt x="125222" y="26479"/>
                  </a:lnTo>
                  <a:lnTo>
                    <a:pt x="125222" y="22059"/>
                  </a:lnTo>
                  <a:lnTo>
                    <a:pt x="125222" y="6616"/>
                  </a:lnTo>
                  <a:lnTo>
                    <a:pt x="123063" y="6616"/>
                  </a:lnTo>
                  <a:lnTo>
                    <a:pt x="120777" y="4406"/>
                  </a:lnTo>
                  <a:lnTo>
                    <a:pt x="114300" y="2209"/>
                  </a:lnTo>
                  <a:lnTo>
                    <a:pt x="105537" y="2209"/>
                  </a:lnTo>
                  <a:lnTo>
                    <a:pt x="96901" y="0"/>
                  </a:lnTo>
                  <a:lnTo>
                    <a:pt x="72898" y="0"/>
                  </a:lnTo>
                  <a:lnTo>
                    <a:pt x="31927" y="6515"/>
                  </a:lnTo>
                  <a:lnTo>
                    <a:pt x="8458" y="38341"/>
                  </a:lnTo>
                  <a:lnTo>
                    <a:pt x="7620" y="50749"/>
                  </a:lnTo>
                  <a:lnTo>
                    <a:pt x="8013" y="58648"/>
                  </a:lnTo>
                  <a:lnTo>
                    <a:pt x="33401" y="97129"/>
                  </a:lnTo>
                  <a:lnTo>
                    <a:pt x="42418" y="103708"/>
                  </a:lnTo>
                  <a:lnTo>
                    <a:pt x="68580" y="123571"/>
                  </a:lnTo>
                  <a:lnTo>
                    <a:pt x="77343" y="127977"/>
                  </a:lnTo>
                  <a:lnTo>
                    <a:pt x="83820" y="132397"/>
                  </a:lnTo>
                  <a:lnTo>
                    <a:pt x="88138" y="136804"/>
                  </a:lnTo>
                  <a:lnTo>
                    <a:pt x="92583" y="141224"/>
                  </a:lnTo>
                  <a:lnTo>
                    <a:pt x="96901" y="145630"/>
                  </a:lnTo>
                  <a:lnTo>
                    <a:pt x="99060" y="152260"/>
                  </a:lnTo>
                  <a:lnTo>
                    <a:pt x="103378" y="156667"/>
                  </a:lnTo>
                  <a:lnTo>
                    <a:pt x="103378" y="161086"/>
                  </a:lnTo>
                  <a:lnTo>
                    <a:pt x="105537" y="165493"/>
                  </a:lnTo>
                  <a:lnTo>
                    <a:pt x="107823" y="169913"/>
                  </a:lnTo>
                  <a:lnTo>
                    <a:pt x="107823" y="187464"/>
                  </a:lnTo>
                  <a:lnTo>
                    <a:pt x="0" y="187464"/>
                  </a:lnTo>
                  <a:lnTo>
                    <a:pt x="0" y="211836"/>
                  </a:lnTo>
                  <a:lnTo>
                    <a:pt x="14097" y="211836"/>
                  </a:lnTo>
                  <a:lnTo>
                    <a:pt x="120396" y="211836"/>
                  </a:lnTo>
                  <a:lnTo>
                    <a:pt x="125222" y="211836"/>
                  </a:lnTo>
                  <a:lnTo>
                    <a:pt x="129540" y="207416"/>
                  </a:lnTo>
                  <a:lnTo>
                    <a:pt x="129540" y="183146"/>
                  </a:lnTo>
                  <a:close/>
                </a:path>
              </a:pathLst>
            </a:custGeom>
            <a:solidFill>
              <a:srgbClr val="468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47620" y="2700020"/>
            <a:ext cx="89535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55" dirty="0">
                <a:solidFill>
                  <a:srgbClr val="001F5F"/>
                </a:solidFill>
              </a:rPr>
              <a:t>STRUKTUR</a:t>
            </a:r>
            <a:r>
              <a:rPr sz="6000" spc="-210" dirty="0">
                <a:solidFill>
                  <a:srgbClr val="001F5F"/>
                </a:solidFill>
              </a:rPr>
              <a:t> </a:t>
            </a:r>
            <a:r>
              <a:rPr sz="6000" spc="-90" dirty="0">
                <a:solidFill>
                  <a:srgbClr val="001F5F"/>
                </a:solidFill>
              </a:rPr>
              <a:t>DAN</a:t>
            </a:r>
            <a:r>
              <a:rPr sz="6000" spc="-204" dirty="0">
                <a:solidFill>
                  <a:srgbClr val="001F5F"/>
                </a:solidFill>
              </a:rPr>
              <a:t> </a:t>
            </a:r>
            <a:r>
              <a:rPr sz="6000" spc="-35" dirty="0">
                <a:solidFill>
                  <a:srgbClr val="001F5F"/>
                </a:solidFill>
              </a:rPr>
              <a:t>SKALA</a:t>
            </a:r>
            <a:r>
              <a:rPr sz="6000" spc="-200" dirty="0">
                <a:solidFill>
                  <a:srgbClr val="001F5F"/>
                </a:solidFill>
              </a:rPr>
              <a:t> </a:t>
            </a:r>
            <a:r>
              <a:rPr sz="6000" spc="-225" dirty="0">
                <a:solidFill>
                  <a:srgbClr val="001F5F"/>
                </a:solidFill>
              </a:rPr>
              <a:t>UPAH</a:t>
            </a:r>
            <a:endParaRPr sz="600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8404" y="1388534"/>
            <a:ext cx="2867660" cy="134937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2900" spc="-5" dirty="0">
                <a:solidFill>
                  <a:srgbClr val="001F5F"/>
                </a:solidFill>
                <a:latin typeface="Calibri Light"/>
                <a:cs typeface="Calibri Light"/>
              </a:rPr>
              <a:t>LANGKAH</a:t>
            </a:r>
            <a:r>
              <a:rPr sz="2900" spc="-12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2900" dirty="0">
                <a:solidFill>
                  <a:srgbClr val="001F5F"/>
                </a:solidFill>
                <a:latin typeface="Calibri Light"/>
                <a:cs typeface="Calibri Light"/>
              </a:rPr>
              <a:t>1</a:t>
            </a:r>
            <a:endParaRPr sz="2900">
              <a:latin typeface="Calibri Light"/>
              <a:cs typeface="Calibri Light"/>
            </a:endParaRPr>
          </a:p>
          <a:p>
            <a:pPr marL="12700" marR="5080">
              <a:lnSpc>
                <a:spcPct val="100000"/>
              </a:lnSpc>
              <a:spcBef>
                <a:spcPts val="175"/>
              </a:spcBef>
            </a:pP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Tentukan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batas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atas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dari </a:t>
            </a:r>
            <a:r>
              <a:rPr sz="1800" spc="-70" dirty="0">
                <a:solidFill>
                  <a:srgbClr val="001F5F"/>
                </a:solidFill>
                <a:latin typeface="Calibri"/>
                <a:cs typeface="Calibri"/>
              </a:rPr>
              <a:t>Total 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tertinggi dan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batas bawah </a:t>
            </a:r>
            <a:r>
              <a:rPr sz="1800" spc="-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9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end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0682" y="1772158"/>
            <a:ext cx="668210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membulatkan</a:t>
            </a:r>
            <a:r>
              <a:rPr sz="1800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(dalam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ratusan)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ke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bawah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70" dirty="0">
                <a:solidFill>
                  <a:srgbClr val="001F5F"/>
                </a:solidFill>
                <a:latin typeface="Calibri"/>
                <a:cs typeface="Calibri"/>
              </a:rPr>
              <a:t>Total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terendah</a:t>
            </a:r>
            <a:r>
              <a:rPr sz="180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(150)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membulatkan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(dalam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ratusan)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ke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atas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70" dirty="0">
                <a:solidFill>
                  <a:srgbClr val="001F5F"/>
                </a:solidFill>
                <a:latin typeface="Calibri"/>
                <a:cs typeface="Calibri"/>
              </a:rPr>
              <a:t>Total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tertinggi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(890),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maka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diperoleh</a:t>
            </a:r>
            <a:r>
              <a:rPr sz="1800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seperti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berikut: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878832" y="2713326"/>
          <a:ext cx="5065393" cy="5374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6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8921">
                <a:tc>
                  <a:txBody>
                    <a:bodyPr/>
                    <a:lstStyle/>
                    <a:p>
                      <a:pPr marL="31750">
                        <a:lnSpc>
                          <a:spcPts val="1955"/>
                        </a:lnSpc>
                      </a:pPr>
                      <a:r>
                        <a:rPr sz="1800" spc="-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9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nda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980"/>
                        </a:lnSpc>
                        <a:tabLst>
                          <a:tab pos="374650" algn="l"/>
                          <a:tab pos="1181100" algn="l"/>
                        </a:tabLst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=	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150</a:t>
                      </a:r>
                      <a:r>
                        <a:rPr sz="1800" spc="3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batas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bawah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98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=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ts val="1980"/>
                        </a:lnSpc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571">
                <a:tc>
                  <a:txBody>
                    <a:bodyPr/>
                    <a:lstStyle/>
                    <a:p>
                      <a:pPr marL="31750">
                        <a:lnSpc>
                          <a:spcPts val="2000"/>
                        </a:lnSpc>
                      </a:pPr>
                      <a:r>
                        <a:rPr sz="1800" spc="-19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ert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2014"/>
                        </a:lnSpc>
                        <a:tabLst>
                          <a:tab pos="374650" algn="l"/>
                          <a:tab pos="1181100" algn="l"/>
                        </a:tabLst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=	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890</a:t>
                      </a:r>
                      <a:r>
                        <a:rPr sz="1800" spc="3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batas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atas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2014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=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ts val="2014"/>
                        </a:lnSpc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438404" y="3682932"/>
            <a:ext cx="2663825" cy="19304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27305">
              <a:lnSpc>
                <a:spcPct val="100000"/>
              </a:lnSpc>
              <a:spcBef>
                <a:spcPts val="540"/>
              </a:spcBef>
            </a:pPr>
            <a:r>
              <a:rPr sz="2900" spc="-5" dirty="0">
                <a:solidFill>
                  <a:srgbClr val="001F5F"/>
                </a:solidFill>
                <a:latin typeface="Calibri Light"/>
                <a:cs typeface="Calibri Light"/>
              </a:rPr>
              <a:t>LANGKAH</a:t>
            </a:r>
            <a:r>
              <a:rPr sz="2900" spc="-9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2900" dirty="0">
                <a:solidFill>
                  <a:srgbClr val="001F5F"/>
                </a:solidFill>
                <a:latin typeface="Calibri Light"/>
                <a:cs typeface="Calibri Light"/>
              </a:rPr>
              <a:t>2</a:t>
            </a:r>
            <a:endParaRPr sz="2900">
              <a:latin typeface="Calibri Light"/>
              <a:cs typeface="Calibri Light"/>
            </a:endParaRPr>
          </a:p>
          <a:p>
            <a:pPr marL="12700" marR="5080">
              <a:lnSpc>
                <a:spcPct val="100000"/>
              </a:lnSpc>
              <a:spcBef>
                <a:spcPts val="270"/>
              </a:spcBef>
            </a:pP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Tentukan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jumlah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Golongan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 berdasarkan Interval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12700" marR="37719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Jumlah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Interval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jumlah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Golongan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Jabatan.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751320" y="5084064"/>
            <a:ext cx="3637915" cy="13970"/>
          </a:xfrm>
          <a:custGeom>
            <a:avLst/>
            <a:gdLst/>
            <a:ahLst/>
            <a:cxnLst/>
            <a:rect l="l" t="t" r="r" b="b"/>
            <a:pathLst>
              <a:path w="3637915" h="13970">
                <a:moveTo>
                  <a:pt x="2451989" y="0"/>
                </a:moveTo>
                <a:lnTo>
                  <a:pt x="0" y="0"/>
                </a:lnTo>
                <a:lnTo>
                  <a:pt x="0" y="13462"/>
                </a:lnTo>
                <a:lnTo>
                  <a:pt x="2451989" y="13462"/>
                </a:lnTo>
                <a:lnTo>
                  <a:pt x="2451989" y="0"/>
                </a:lnTo>
                <a:close/>
              </a:path>
              <a:path w="3637915" h="13970">
                <a:moveTo>
                  <a:pt x="3637610" y="0"/>
                </a:moveTo>
                <a:lnTo>
                  <a:pt x="2718689" y="0"/>
                </a:lnTo>
                <a:lnTo>
                  <a:pt x="2718689" y="13462"/>
                </a:lnTo>
                <a:lnTo>
                  <a:pt x="3637610" y="13462"/>
                </a:lnTo>
                <a:lnTo>
                  <a:pt x="36376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83100" y="3793617"/>
            <a:ext cx="6288405" cy="1945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14351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Tentukan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Interval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70" dirty="0">
                <a:solidFill>
                  <a:srgbClr val="001F5F"/>
                </a:solidFill>
                <a:latin typeface="Calibri"/>
                <a:cs typeface="Calibri"/>
              </a:rPr>
              <a:t>Total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Poin.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Misal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Interval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100,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maka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jumlah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Interval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diperlukan</a:t>
            </a:r>
            <a:r>
              <a:rPr sz="1800" spc="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membagi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70" dirty="0">
                <a:solidFill>
                  <a:srgbClr val="001F5F"/>
                </a:solidFill>
                <a:latin typeface="Calibri"/>
                <a:cs typeface="Calibri"/>
              </a:rPr>
              <a:t>Total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antara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batas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bawah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batas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atas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adalah:</a:t>
            </a:r>
            <a:endParaRPr sz="1800">
              <a:latin typeface="Calibri"/>
              <a:cs typeface="Calibri"/>
            </a:endParaRPr>
          </a:p>
          <a:p>
            <a:pPr marL="2268220">
              <a:lnSpc>
                <a:spcPts val="1555"/>
              </a:lnSpc>
              <a:spcBef>
                <a:spcPts val="919"/>
              </a:spcBef>
              <a:tabLst>
                <a:tab pos="4988560" algn="l"/>
              </a:tabLst>
            </a:pPr>
            <a:r>
              <a:rPr sz="1600" spc="-20" dirty="0">
                <a:solidFill>
                  <a:srgbClr val="001F5F"/>
                </a:solidFill>
                <a:latin typeface="Cambria Math"/>
                <a:cs typeface="Cambria Math"/>
              </a:rPr>
              <a:t>𝐵𝑎𝑡𝑎𝑠</a:t>
            </a:r>
            <a:r>
              <a:rPr sz="1600" spc="6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Cambria Math"/>
                <a:cs typeface="Cambria Math"/>
              </a:rPr>
              <a:t>𝐴𝑡𝑎𝑠</a:t>
            </a:r>
            <a:r>
              <a:rPr sz="1600" spc="8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mbria Math"/>
                <a:cs typeface="Cambria Math"/>
              </a:rPr>
              <a:t>−</a:t>
            </a:r>
            <a:r>
              <a:rPr sz="1600" spc="2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mbria Math"/>
                <a:cs typeface="Cambria Math"/>
              </a:rPr>
              <a:t>𝐵𝑎𝑡𝑎𝑠</a:t>
            </a:r>
            <a:r>
              <a:rPr sz="1600" spc="8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mbria Math"/>
                <a:cs typeface="Cambria Math"/>
              </a:rPr>
              <a:t>𝐵𝑎𝑤𝑎ℎ	</a:t>
            </a:r>
            <a:r>
              <a:rPr sz="1600" spc="-5" dirty="0">
                <a:solidFill>
                  <a:srgbClr val="001F5F"/>
                </a:solidFill>
                <a:latin typeface="Cambria Math"/>
                <a:cs typeface="Cambria Math"/>
              </a:rPr>
              <a:t>900</a:t>
            </a:r>
            <a:r>
              <a:rPr sz="1600" spc="-7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mbria Math"/>
                <a:cs typeface="Cambria Math"/>
              </a:rPr>
              <a:t>−</a:t>
            </a:r>
            <a:r>
              <a:rPr sz="1600" spc="-2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mbria Math"/>
                <a:cs typeface="Cambria Math"/>
              </a:rPr>
              <a:t>100</a:t>
            </a:r>
            <a:endParaRPr sz="1600">
              <a:latin typeface="Cambria Math"/>
              <a:cs typeface="Cambria Math"/>
            </a:endParaRPr>
          </a:p>
          <a:p>
            <a:pPr marL="535305">
              <a:lnSpc>
                <a:spcPts val="1300"/>
              </a:lnSpc>
              <a:tabLst>
                <a:tab pos="4778375" algn="l"/>
                <a:tab pos="5964555" algn="l"/>
              </a:tabLst>
            </a:pPr>
            <a:r>
              <a:rPr sz="1600" spc="-5" dirty="0">
                <a:solidFill>
                  <a:srgbClr val="001F5F"/>
                </a:solidFill>
                <a:latin typeface="Cambria Math"/>
                <a:cs typeface="Cambria Math"/>
              </a:rPr>
              <a:t>𝐽𝑢𝑚𝑙𝑎ℎ</a:t>
            </a:r>
            <a:r>
              <a:rPr sz="160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mbria Math"/>
                <a:cs typeface="Cambria Math"/>
              </a:rPr>
              <a:t>𝐼𝑛𝑡𝑒𝑟𝑣𝑎𝑙</a:t>
            </a:r>
            <a:r>
              <a:rPr sz="1600" spc="17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mbria Math"/>
                <a:cs typeface="Cambria Math"/>
              </a:rPr>
              <a:t>=	=	=</a:t>
            </a:r>
            <a:r>
              <a:rPr sz="1600" spc="-5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mbria Math"/>
                <a:cs typeface="Cambria Math"/>
              </a:rPr>
              <a:t>8</a:t>
            </a:r>
            <a:endParaRPr sz="1600">
              <a:latin typeface="Cambria Math"/>
              <a:cs typeface="Cambria Math"/>
            </a:endParaRPr>
          </a:p>
          <a:p>
            <a:pPr marL="3112770">
              <a:lnSpc>
                <a:spcPts val="1670"/>
              </a:lnSpc>
              <a:tabLst>
                <a:tab pos="5278120" algn="l"/>
              </a:tabLst>
            </a:pPr>
            <a:r>
              <a:rPr sz="1600" spc="-10" dirty="0">
                <a:solidFill>
                  <a:srgbClr val="001F5F"/>
                </a:solidFill>
                <a:latin typeface="Cambria Math"/>
                <a:cs typeface="Cambria Math"/>
              </a:rPr>
              <a:t>𝐼𝑛𝑡𝑒𝑟𝑣𝑎𝑙	</a:t>
            </a:r>
            <a:r>
              <a:rPr sz="1600" dirty="0">
                <a:solidFill>
                  <a:srgbClr val="001F5F"/>
                </a:solidFill>
                <a:latin typeface="Cambria Math"/>
                <a:cs typeface="Cambria Math"/>
              </a:rPr>
              <a:t>100</a:t>
            </a:r>
            <a:endParaRPr sz="1600">
              <a:latin typeface="Cambria Math"/>
              <a:cs typeface="Cambria Math"/>
            </a:endParaRPr>
          </a:p>
          <a:p>
            <a:pPr marL="299085" indent="-287020">
              <a:lnSpc>
                <a:spcPct val="100000"/>
              </a:lnSpc>
              <a:spcBef>
                <a:spcPts val="102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Jadi,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jumlah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Golongan</a:t>
            </a:r>
            <a:r>
              <a:rPr sz="1800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8.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19941" y="6502400"/>
            <a:ext cx="1809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76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9844" y="384124"/>
            <a:ext cx="48545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001F5F"/>
                </a:solidFill>
              </a:rPr>
              <a:t>STRUKTUR</a:t>
            </a:r>
            <a:r>
              <a:rPr sz="3200" spc="-145" dirty="0">
                <a:solidFill>
                  <a:srgbClr val="001F5F"/>
                </a:solidFill>
              </a:rPr>
              <a:t> </a:t>
            </a:r>
            <a:r>
              <a:rPr sz="3200" spc="-30" dirty="0">
                <a:solidFill>
                  <a:srgbClr val="001F5F"/>
                </a:solidFill>
              </a:rPr>
              <a:t>DAN</a:t>
            </a:r>
            <a:r>
              <a:rPr sz="3200" spc="-50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SKALA</a:t>
            </a:r>
            <a:r>
              <a:rPr sz="3200" spc="-40" dirty="0">
                <a:solidFill>
                  <a:srgbClr val="001F5F"/>
                </a:solidFill>
              </a:rPr>
              <a:t> </a:t>
            </a:r>
            <a:r>
              <a:rPr sz="3200" spc="-100" dirty="0">
                <a:solidFill>
                  <a:srgbClr val="001F5F"/>
                </a:solidFill>
              </a:rPr>
              <a:t>UPAH</a:t>
            </a:r>
            <a:endParaRPr sz="320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5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928604" y="6380988"/>
            <a:ext cx="228600" cy="268605"/>
          </a:xfrm>
          <a:custGeom>
            <a:avLst/>
            <a:gdLst/>
            <a:ahLst/>
            <a:cxnLst/>
            <a:rect l="l" t="t" r="r" b="b"/>
            <a:pathLst>
              <a:path w="228600" h="268604">
                <a:moveTo>
                  <a:pt x="228600" y="189217"/>
                </a:moveTo>
                <a:lnTo>
                  <a:pt x="226441" y="187020"/>
                </a:lnTo>
                <a:lnTo>
                  <a:pt x="198120" y="187020"/>
                </a:lnTo>
                <a:lnTo>
                  <a:pt x="198120" y="86080"/>
                </a:lnTo>
                <a:lnTo>
                  <a:pt x="198120" y="50965"/>
                </a:lnTo>
                <a:lnTo>
                  <a:pt x="195961" y="48768"/>
                </a:lnTo>
                <a:lnTo>
                  <a:pt x="171958" y="48768"/>
                </a:lnTo>
                <a:lnTo>
                  <a:pt x="171958" y="86080"/>
                </a:lnTo>
                <a:lnTo>
                  <a:pt x="171958" y="187020"/>
                </a:lnTo>
                <a:lnTo>
                  <a:pt x="128473" y="187020"/>
                </a:lnTo>
                <a:lnTo>
                  <a:pt x="128270" y="186804"/>
                </a:lnTo>
                <a:lnTo>
                  <a:pt x="100203" y="186804"/>
                </a:lnTo>
                <a:lnTo>
                  <a:pt x="100203" y="182638"/>
                </a:lnTo>
                <a:lnTo>
                  <a:pt x="167640" y="86080"/>
                </a:lnTo>
                <a:lnTo>
                  <a:pt x="171958" y="86080"/>
                </a:lnTo>
                <a:lnTo>
                  <a:pt x="171958" y="48768"/>
                </a:lnTo>
                <a:lnTo>
                  <a:pt x="167640" y="48768"/>
                </a:lnTo>
                <a:lnTo>
                  <a:pt x="165481" y="50965"/>
                </a:lnTo>
                <a:lnTo>
                  <a:pt x="165481" y="53162"/>
                </a:lnTo>
                <a:lnTo>
                  <a:pt x="78359" y="176047"/>
                </a:lnTo>
                <a:lnTo>
                  <a:pt x="76200" y="180441"/>
                </a:lnTo>
                <a:lnTo>
                  <a:pt x="76200" y="186804"/>
                </a:lnTo>
                <a:lnTo>
                  <a:pt x="23876" y="186804"/>
                </a:lnTo>
                <a:lnTo>
                  <a:pt x="23876" y="182410"/>
                </a:lnTo>
                <a:lnTo>
                  <a:pt x="25742" y="165696"/>
                </a:lnTo>
                <a:lnTo>
                  <a:pt x="32321" y="150825"/>
                </a:lnTo>
                <a:lnTo>
                  <a:pt x="44983" y="136372"/>
                </a:lnTo>
                <a:lnTo>
                  <a:pt x="65151" y="120878"/>
                </a:lnTo>
                <a:lnTo>
                  <a:pt x="93472" y="103289"/>
                </a:lnTo>
                <a:lnTo>
                  <a:pt x="111467" y="90690"/>
                </a:lnTo>
                <a:lnTo>
                  <a:pt x="123596" y="78295"/>
                </a:lnTo>
                <a:lnTo>
                  <a:pt x="130429" y="64668"/>
                </a:lnTo>
                <a:lnTo>
                  <a:pt x="132588" y="48348"/>
                </a:lnTo>
                <a:lnTo>
                  <a:pt x="128409" y="26885"/>
                </a:lnTo>
                <a:lnTo>
                  <a:pt x="122301" y="19773"/>
                </a:lnTo>
                <a:lnTo>
                  <a:pt x="115468" y="11823"/>
                </a:lnTo>
                <a:lnTo>
                  <a:pt x="93154" y="2921"/>
                </a:lnTo>
                <a:lnTo>
                  <a:pt x="60833" y="0"/>
                </a:lnTo>
                <a:lnTo>
                  <a:pt x="47472" y="76"/>
                </a:lnTo>
                <a:lnTo>
                  <a:pt x="33921" y="558"/>
                </a:lnTo>
                <a:lnTo>
                  <a:pt x="20764" y="1854"/>
                </a:lnTo>
                <a:lnTo>
                  <a:pt x="8636" y="4394"/>
                </a:lnTo>
                <a:lnTo>
                  <a:pt x="6477" y="4394"/>
                </a:lnTo>
                <a:lnTo>
                  <a:pt x="2159" y="6591"/>
                </a:lnTo>
                <a:lnTo>
                  <a:pt x="2159" y="21983"/>
                </a:lnTo>
                <a:lnTo>
                  <a:pt x="4318" y="24180"/>
                </a:lnTo>
                <a:lnTo>
                  <a:pt x="8636" y="24180"/>
                </a:lnTo>
                <a:lnTo>
                  <a:pt x="21983" y="22567"/>
                </a:lnTo>
                <a:lnTo>
                  <a:pt x="35534" y="21158"/>
                </a:lnTo>
                <a:lnTo>
                  <a:pt x="48691" y="20154"/>
                </a:lnTo>
                <a:lnTo>
                  <a:pt x="60833" y="19773"/>
                </a:lnTo>
                <a:lnTo>
                  <a:pt x="81737" y="21463"/>
                </a:lnTo>
                <a:lnTo>
                  <a:pt x="95923" y="26657"/>
                </a:lnTo>
                <a:lnTo>
                  <a:pt x="103987" y="35547"/>
                </a:lnTo>
                <a:lnTo>
                  <a:pt x="106553" y="48348"/>
                </a:lnTo>
                <a:lnTo>
                  <a:pt x="105143" y="59791"/>
                </a:lnTo>
                <a:lnTo>
                  <a:pt x="100266" y="68961"/>
                </a:lnTo>
                <a:lnTo>
                  <a:pt x="90906" y="77724"/>
                </a:lnTo>
                <a:lnTo>
                  <a:pt x="76073" y="87909"/>
                </a:lnTo>
                <a:lnTo>
                  <a:pt x="45593" y="107696"/>
                </a:lnTo>
                <a:lnTo>
                  <a:pt x="24752" y="123393"/>
                </a:lnTo>
                <a:lnTo>
                  <a:pt x="10604" y="140944"/>
                </a:lnTo>
                <a:lnTo>
                  <a:pt x="2540" y="160540"/>
                </a:lnTo>
                <a:lnTo>
                  <a:pt x="0" y="182410"/>
                </a:lnTo>
                <a:lnTo>
                  <a:pt x="0" y="206590"/>
                </a:lnTo>
                <a:lnTo>
                  <a:pt x="2159" y="208788"/>
                </a:lnTo>
                <a:lnTo>
                  <a:pt x="77177" y="208788"/>
                </a:lnTo>
                <a:lnTo>
                  <a:pt x="78359" y="211162"/>
                </a:lnTo>
                <a:lnTo>
                  <a:pt x="171958" y="211162"/>
                </a:lnTo>
                <a:lnTo>
                  <a:pt x="171958" y="268224"/>
                </a:lnTo>
                <a:lnTo>
                  <a:pt x="195961" y="268224"/>
                </a:lnTo>
                <a:lnTo>
                  <a:pt x="198120" y="266026"/>
                </a:lnTo>
                <a:lnTo>
                  <a:pt x="198120" y="211162"/>
                </a:lnTo>
                <a:lnTo>
                  <a:pt x="226441" y="211162"/>
                </a:lnTo>
                <a:lnTo>
                  <a:pt x="228600" y="208965"/>
                </a:lnTo>
                <a:lnTo>
                  <a:pt x="228600" y="189217"/>
                </a:lnTo>
                <a:close/>
              </a:path>
            </a:pathLst>
          </a:custGeom>
          <a:solidFill>
            <a:srgbClr val="468D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22431" y="6380988"/>
            <a:ext cx="21590" cy="2540"/>
          </a:xfrm>
          <a:custGeom>
            <a:avLst/>
            <a:gdLst/>
            <a:ahLst/>
            <a:cxnLst/>
            <a:rect l="l" t="t" r="r" b="b"/>
            <a:pathLst>
              <a:path w="21590" h="2539">
                <a:moveTo>
                  <a:pt x="21590" y="0"/>
                </a:moveTo>
                <a:lnTo>
                  <a:pt x="0" y="0"/>
                </a:lnTo>
                <a:lnTo>
                  <a:pt x="0" y="2209"/>
                </a:lnTo>
                <a:lnTo>
                  <a:pt x="21590" y="2209"/>
                </a:lnTo>
                <a:lnTo>
                  <a:pt x="21590" y="0"/>
                </a:lnTo>
                <a:close/>
              </a:path>
            </a:pathLst>
          </a:custGeom>
          <a:solidFill>
            <a:srgbClr val="468DC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1391900" y="6379464"/>
            <a:ext cx="485140" cy="215265"/>
            <a:chOff x="11391900" y="6379464"/>
            <a:chExt cx="485140" cy="215265"/>
          </a:xfrm>
        </p:grpSpPr>
        <p:sp>
          <p:nvSpPr>
            <p:cNvPr id="8" name="object 8"/>
            <p:cNvSpPr/>
            <p:nvPr/>
          </p:nvSpPr>
          <p:spPr>
            <a:xfrm>
              <a:off x="11391900" y="6379464"/>
              <a:ext cx="26034" cy="213360"/>
            </a:xfrm>
            <a:custGeom>
              <a:avLst/>
              <a:gdLst/>
              <a:ahLst/>
              <a:cxnLst/>
              <a:rect l="l" t="t" r="r" b="b"/>
              <a:pathLst>
                <a:path w="26034" h="213359">
                  <a:moveTo>
                    <a:pt x="25907" y="2197"/>
                  </a:moveTo>
                  <a:lnTo>
                    <a:pt x="0" y="2197"/>
                  </a:lnTo>
                  <a:lnTo>
                    <a:pt x="0" y="30797"/>
                  </a:lnTo>
                  <a:lnTo>
                    <a:pt x="2158" y="32994"/>
                  </a:lnTo>
                  <a:lnTo>
                    <a:pt x="23749" y="32994"/>
                  </a:lnTo>
                  <a:lnTo>
                    <a:pt x="25907" y="30797"/>
                  </a:lnTo>
                  <a:lnTo>
                    <a:pt x="25907" y="2197"/>
                  </a:lnTo>
                  <a:close/>
                </a:path>
                <a:path w="26034" h="213359">
                  <a:moveTo>
                    <a:pt x="23749" y="0"/>
                  </a:moveTo>
                  <a:lnTo>
                    <a:pt x="2158" y="0"/>
                  </a:lnTo>
                  <a:lnTo>
                    <a:pt x="2158" y="2197"/>
                  </a:lnTo>
                  <a:lnTo>
                    <a:pt x="23749" y="2197"/>
                  </a:lnTo>
                  <a:lnTo>
                    <a:pt x="23749" y="0"/>
                  </a:lnTo>
                  <a:close/>
                </a:path>
                <a:path w="26034" h="213359">
                  <a:moveTo>
                    <a:pt x="23749" y="59385"/>
                  </a:moveTo>
                  <a:lnTo>
                    <a:pt x="2158" y="59385"/>
                  </a:lnTo>
                  <a:lnTo>
                    <a:pt x="0" y="61582"/>
                  </a:lnTo>
                  <a:lnTo>
                    <a:pt x="0" y="208965"/>
                  </a:lnTo>
                  <a:lnTo>
                    <a:pt x="4318" y="213360"/>
                  </a:lnTo>
                  <a:lnTo>
                    <a:pt x="21590" y="213360"/>
                  </a:lnTo>
                  <a:lnTo>
                    <a:pt x="21590" y="211162"/>
                  </a:lnTo>
                  <a:lnTo>
                    <a:pt x="23749" y="211162"/>
                  </a:lnTo>
                  <a:lnTo>
                    <a:pt x="23749" y="208965"/>
                  </a:lnTo>
                  <a:lnTo>
                    <a:pt x="25907" y="208965"/>
                  </a:lnTo>
                  <a:lnTo>
                    <a:pt x="25907" y="61582"/>
                  </a:lnTo>
                  <a:lnTo>
                    <a:pt x="23749" y="61582"/>
                  </a:lnTo>
                  <a:lnTo>
                    <a:pt x="23749" y="59385"/>
                  </a:lnTo>
                  <a:close/>
                </a:path>
              </a:pathLst>
            </a:custGeom>
            <a:solidFill>
              <a:srgbClr val="468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54384" y="6380988"/>
              <a:ext cx="124968" cy="2133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11356" y="6435852"/>
              <a:ext cx="131064" cy="1584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69852" y="6435852"/>
              <a:ext cx="106679" cy="158496"/>
            </a:xfrm>
            <a:prstGeom prst="rect">
              <a:avLst/>
            </a:prstGeom>
          </p:spPr>
        </p:pic>
      </p:grp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3991736" y="1437132"/>
          <a:ext cx="3420744" cy="39543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87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679">
                <a:tc gridSpan="2">
                  <a:txBody>
                    <a:bodyPr/>
                    <a:lstStyle/>
                    <a:p>
                      <a:pPr marL="3810" algn="ctr">
                        <a:lnSpc>
                          <a:spcPts val="1689"/>
                        </a:lnSpc>
                      </a:pP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Tabel</a:t>
                      </a:r>
                      <a:r>
                        <a:rPr sz="1600" b="1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Interval</a:t>
                      </a:r>
                      <a:r>
                        <a:rPr sz="1600" b="1" spc="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Poin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1600" b="1" spc="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Golongan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540" algn="ctr">
                        <a:lnSpc>
                          <a:spcPts val="1910"/>
                        </a:lnSpc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19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 </a:t>
                      </a:r>
                      <a:r>
                        <a:rPr sz="1600" b="1" spc="-1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oi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Golongan</a:t>
                      </a:r>
                      <a:r>
                        <a:rPr sz="1600" b="1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191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 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19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201 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19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301 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191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401 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19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501 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191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601 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19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701 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5191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801 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13" name="object 13"/>
          <p:cNvGrpSpPr/>
          <p:nvPr/>
        </p:nvGrpSpPr>
        <p:grpSpPr>
          <a:xfrm>
            <a:off x="10931143" y="6380988"/>
            <a:ext cx="539750" cy="321945"/>
            <a:chOff x="10931143" y="6380988"/>
            <a:chExt cx="539750" cy="321945"/>
          </a:xfrm>
        </p:grpSpPr>
        <p:sp>
          <p:nvSpPr>
            <p:cNvPr id="14" name="object 14"/>
            <p:cNvSpPr/>
            <p:nvPr/>
          </p:nvSpPr>
          <p:spPr>
            <a:xfrm>
              <a:off x="11157203" y="6380988"/>
              <a:ext cx="121920" cy="212090"/>
            </a:xfrm>
            <a:custGeom>
              <a:avLst/>
              <a:gdLst/>
              <a:ahLst/>
              <a:cxnLst/>
              <a:rect l="l" t="t" r="r" b="b"/>
              <a:pathLst>
                <a:path w="121920" h="212090">
                  <a:moveTo>
                    <a:pt x="89280" y="0"/>
                  </a:moveTo>
                  <a:lnTo>
                    <a:pt x="65277" y="0"/>
                  </a:lnTo>
                  <a:lnTo>
                    <a:pt x="48922" y="792"/>
                  </a:lnTo>
                  <a:lnTo>
                    <a:pt x="8251" y="18482"/>
                  </a:lnTo>
                  <a:lnTo>
                    <a:pt x="0" y="50749"/>
                  </a:lnTo>
                  <a:lnTo>
                    <a:pt x="404" y="58646"/>
                  </a:lnTo>
                  <a:lnTo>
                    <a:pt x="25782" y="97122"/>
                  </a:lnTo>
                  <a:lnTo>
                    <a:pt x="34798" y="103708"/>
                  </a:lnTo>
                  <a:lnTo>
                    <a:pt x="60960" y="123571"/>
                  </a:lnTo>
                  <a:lnTo>
                    <a:pt x="69723" y="127977"/>
                  </a:lnTo>
                  <a:lnTo>
                    <a:pt x="76200" y="132397"/>
                  </a:lnTo>
                  <a:lnTo>
                    <a:pt x="80518" y="136804"/>
                  </a:lnTo>
                  <a:lnTo>
                    <a:pt x="84963" y="141224"/>
                  </a:lnTo>
                  <a:lnTo>
                    <a:pt x="89280" y="145630"/>
                  </a:lnTo>
                  <a:lnTo>
                    <a:pt x="91440" y="152260"/>
                  </a:lnTo>
                  <a:lnTo>
                    <a:pt x="95757" y="156667"/>
                  </a:lnTo>
                  <a:lnTo>
                    <a:pt x="95757" y="161086"/>
                  </a:lnTo>
                  <a:lnTo>
                    <a:pt x="97917" y="165493"/>
                  </a:lnTo>
                  <a:lnTo>
                    <a:pt x="100202" y="169913"/>
                  </a:lnTo>
                  <a:lnTo>
                    <a:pt x="100202" y="187566"/>
                  </a:lnTo>
                  <a:lnTo>
                    <a:pt x="6476" y="187566"/>
                  </a:lnTo>
                  <a:lnTo>
                    <a:pt x="4318" y="189763"/>
                  </a:lnTo>
                  <a:lnTo>
                    <a:pt x="2159" y="189763"/>
                  </a:lnTo>
                  <a:lnTo>
                    <a:pt x="2159" y="207416"/>
                  </a:lnTo>
                  <a:lnTo>
                    <a:pt x="6476" y="211836"/>
                  </a:lnTo>
                  <a:lnTo>
                    <a:pt x="117601" y="211836"/>
                  </a:lnTo>
                  <a:lnTo>
                    <a:pt x="121920" y="207416"/>
                  </a:lnTo>
                  <a:lnTo>
                    <a:pt x="121920" y="183146"/>
                  </a:lnTo>
                  <a:lnTo>
                    <a:pt x="121142" y="171976"/>
                  </a:lnTo>
                  <a:lnTo>
                    <a:pt x="105308" y="133879"/>
                  </a:lnTo>
                  <a:lnTo>
                    <a:pt x="45720" y="86055"/>
                  </a:lnTo>
                  <a:lnTo>
                    <a:pt x="41401" y="81648"/>
                  </a:lnTo>
                  <a:lnTo>
                    <a:pt x="36956" y="79438"/>
                  </a:lnTo>
                  <a:lnTo>
                    <a:pt x="26162" y="68402"/>
                  </a:lnTo>
                  <a:lnTo>
                    <a:pt x="26162" y="63995"/>
                  </a:lnTo>
                  <a:lnTo>
                    <a:pt x="24002" y="61785"/>
                  </a:lnTo>
                  <a:lnTo>
                    <a:pt x="24002" y="39712"/>
                  </a:lnTo>
                  <a:lnTo>
                    <a:pt x="26162" y="33096"/>
                  </a:lnTo>
                  <a:lnTo>
                    <a:pt x="65277" y="22059"/>
                  </a:lnTo>
                  <a:lnTo>
                    <a:pt x="117601" y="22059"/>
                  </a:lnTo>
                  <a:lnTo>
                    <a:pt x="117601" y="6616"/>
                  </a:lnTo>
                  <a:lnTo>
                    <a:pt x="115443" y="6616"/>
                  </a:lnTo>
                  <a:lnTo>
                    <a:pt x="113156" y="4406"/>
                  </a:lnTo>
                  <a:lnTo>
                    <a:pt x="106679" y="2209"/>
                  </a:lnTo>
                  <a:lnTo>
                    <a:pt x="97917" y="2209"/>
                  </a:lnTo>
                  <a:lnTo>
                    <a:pt x="89280" y="0"/>
                  </a:lnTo>
                  <a:close/>
                </a:path>
                <a:path w="121920" h="212090">
                  <a:moveTo>
                    <a:pt x="117601" y="22059"/>
                  </a:moveTo>
                  <a:lnTo>
                    <a:pt x="89280" y="22059"/>
                  </a:lnTo>
                  <a:lnTo>
                    <a:pt x="97917" y="24269"/>
                  </a:lnTo>
                  <a:lnTo>
                    <a:pt x="104521" y="24269"/>
                  </a:lnTo>
                  <a:lnTo>
                    <a:pt x="113156" y="26479"/>
                  </a:lnTo>
                  <a:lnTo>
                    <a:pt x="117601" y="26479"/>
                  </a:lnTo>
                  <a:lnTo>
                    <a:pt x="117601" y="22059"/>
                  </a:lnTo>
                  <a:close/>
                </a:path>
              </a:pathLst>
            </a:custGeom>
            <a:solidFill>
              <a:srgbClr val="468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931143" y="6455092"/>
              <a:ext cx="539750" cy="247650"/>
            </a:xfrm>
            <a:custGeom>
              <a:avLst/>
              <a:gdLst/>
              <a:ahLst/>
              <a:cxnLst/>
              <a:rect l="l" t="t" r="r" b="b"/>
              <a:pathLst>
                <a:path w="539750" h="247650">
                  <a:moveTo>
                    <a:pt x="539750" y="0"/>
                  </a:moveTo>
                  <a:lnTo>
                    <a:pt x="0" y="0"/>
                  </a:lnTo>
                  <a:lnTo>
                    <a:pt x="0" y="247434"/>
                  </a:lnTo>
                  <a:lnTo>
                    <a:pt x="539750" y="247434"/>
                  </a:lnTo>
                  <a:lnTo>
                    <a:pt x="539750" y="0"/>
                  </a:lnTo>
                  <a:close/>
                </a:path>
              </a:pathLst>
            </a:custGeom>
            <a:solidFill>
              <a:srgbClr val="C9C9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38404" y="1435592"/>
            <a:ext cx="2924810" cy="489966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565"/>
              </a:spcBef>
            </a:pPr>
            <a:r>
              <a:rPr sz="2900" spc="-5" dirty="0">
                <a:solidFill>
                  <a:srgbClr val="001F5F"/>
                </a:solidFill>
                <a:latin typeface="Calibri Light"/>
                <a:cs typeface="Calibri Light"/>
              </a:rPr>
              <a:t>LANGKAH</a:t>
            </a:r>
            <a:r>
              <a:rPr sz="2900" spc="-8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2900" dirty="0">
                <a:solidFill>
                  <a:srgbClr val="001F5F"/>
                </a:solidFill>
                <a:latin typeface="Calibri Light"/>
                <a:cs typeface="Calibri Light"/>
              </a:rPr>
              <a:t>3</a:t>
            </a:r>
            <a:endParaRPr sz="2900">
              <a:latin typeface="Calibri Light"/>
              <a:cs typeface="Calibri Light"/>
            </a:endParaRPr>
          </a:p>
          <a:p>
            <a:pPr marL="12700" marR="283845">
              <a:lnSpc>
                <a:spcPct val="100000"/>
              </a:lnSpc>
              <a:spcBef>
                <a:spcPts val="285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8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abe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I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v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9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n 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Golongan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Jabatan.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>
              <a:latin typeface="Calibri"/>
              <a:cs typeface="Calibri"/>
            </a:endParaRPr>
          </a:p>
          <a:p>
            <a:pPr marL="12700" marR="60960">
              <a:lnSpc>
                <a:spcPct val="100000"/>
              </a:lnSpc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Dengan </a:t>
            </a:r>
            <a:r>
              <a:rPr sz="1800" i="1" spc="-5" dirty="0">
                <a:solidFill>
                  <a:srgbClr val="001F5F"/>
                </a:solidFill>
                <a:latin typeface="Calibri"/>
                <a:cs typeface="Calibri"/>
              </a:rPr>
              <a:t>Interval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100 dan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batas bawah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Poin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 100,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maka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setiap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Golongan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Jabatan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didap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00" i="1" spc="-1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00" i="1" spc="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val</a:t>
            </a:r>
            <a:r>
              <a:rPr sz="1800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9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n 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seperti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tabel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di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samping.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8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abe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v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9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n 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 Golongan Jabatan, didapat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Golongan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semua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Jabatan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seperti pada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Daftar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Ja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9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n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  samping.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154536" y="6504838"/>
            <a:ext cx="93980" cy="160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19941" y="6502400"/>
            <a:ext cx="1809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77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8149208" y="144906"/>
          <a:ext cx="3315333" cy="6551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7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5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2857">
                <a:tc gridSpan="6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Daft</a:t>
                      </a:r>
                      <a:r>
                        <a:rPr sz="11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100" b="1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</a:t>
                      </a:r>
                      <a:r>
                        <a:rPr sz="11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1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1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an</a:t>
                      </a: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,</a:t>
                      </a:r>
                      <a:r>
                        <a:rPr sz="11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1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1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1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1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1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,</a:t>
                      </a:r>
                      <a:r>
                        <a:rPr sz="11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1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1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1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1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ga</a:t>
                      </a: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</a:t>
                      </a:r>
                      <a:r>
                        <a:rPr sz="11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1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1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18">
                <a:tc>
                  <a:txBody>
                    <a:bodyPr/>
                    <a:lstStyle/>
                    <a:p>
                      <a:pPr marR="70485" algn="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7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7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151130" indent="-18415">
                        <a:lnSpc>
                          <a:spcPts val="1320"/>
                        </a:lnSpc>
                      </a:pP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1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tal  Poin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7635" marR="114300" indent="349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Gol. </a:t>
                      </a:r>
                      <a:r>
                        <a:rPr sz="1050" spc="-2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05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pa</a:t>
                      </a: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h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52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General</a:t>
                      </a:r>
                      <a:r>
                        <a:rPr sz="11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396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1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imarket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396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Kep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la</a:t>
                      </a:r>
                      <a:r>
                        <a:rPr sz="11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1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isti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52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1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Marketi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395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1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SD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an</a:t>
                      </a:r>
                      <a:r>
                        <a:rPr sz="11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Um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396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1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Ak</a:t>
                      </a:r>
                      <a:r>
                        <a:rPr sz="11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1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100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an</a:t>
                      </a:r>
                      <a:r>
                        <a:rPr sz="1100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52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1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ervisor</a:t>
                      </a:r>
                      <a:r>
                        <a:rPr sz="1100" spc="-9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395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1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ev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11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Pem</a:t>
                      </a:r>
                      <a:r>
                        <a:rPr sz="11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el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396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Pr</a:t>
                      </a:r>
                      <a:r>
                        <a:rPr sz="11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om</a:t>
                      </a:r>
                      <a:r>
                        <a:rPr sz="11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7523"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7396"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Marketi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7395"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ist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imarket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7395"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SDM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7523"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Ak</a:t>
                      </a:r>
                      <a:r>
                        <a:rPr sz="11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1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7395"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Kasir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7395"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Kasir</a:t>
                      </a:r>
                      <a:r>
                        <a:rPr sz="11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imarket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7523"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1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ra</a:t>
                      </a:r>
                      <a:r>
                        <a:rPr sz="11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1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1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7396"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1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1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1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1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7395"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7472"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1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1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imarket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7434"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1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1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1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1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Pe</a:t>
                      </a:r>
                      <a:r>
                        <a:rPr sz="11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elian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47434"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Supir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47434"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Satpam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5539">
                <a:tc rowSpan="2">
                  <a:txBody>
                    <a:bodyPr/>
                    <a:lstStyle/>
                    <a:p>
                      <a:pPr marL="11366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Offic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1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Boy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468DC3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468DC3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468DC3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18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28575" cap="flat" cmpd="sng" algn="ctr">
                      <a:solidFill>
                        <a:srgbClr val="46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35000" y="380745"/>
            <a:ext cx="48545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001F5F"/>
                </a:solidFill>
              </a:rPr>
              <a:t>STRUKTUR</a:t>
            </a:r>
            <a:r>
              <a:rPr sz="3200" spc="-145" dirty="0">
                <a:solidFill>
                  <a:srgbClr val="001F5F"/>
                </a:solidFill>
              </a:rPr>
              <a:t> </a:t>
            </a:r>
            <a:r>
              <a:rPr sz="3200" spc="-35" dirty="0">
                <a:solidFill>
                  <a:srgbClr val="001F5F"/>
                </a:solidFill>
              </a:rPr>
              <a:t>DAN</a:t>
            </a:r>
            <a:r>
              <a:rPr sz="3200" spc="-45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SKALA</a:t>
            </a:r>
            <a:r>
              <a:rPr sz="3200" spc="-35" dirty="0">
                <a:solidFill>
                  <a:srgbClr val="001F5F"/>
                </a:solidFill>
              </a:rPr>
              <a:t> </a:t>
            </a:r>
            <a:r>
              <a:rPr sz="3200" spc="-100" dirty="0">
                <a:solidFill>
                  <a:srgbClr val="001F5F"/>
                </a:solidFill>
              </a:rPr>
              <a:t>UPAH</a:t>
            </a:r>
            <a:endParaRPr sz="320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8404" y="1053809"/>
            <a:ext cx="3393440" cy="516509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680"/>
              </a:spcBef>
            </a:pPr>
            <a:r>
              <a:rPr sz="2900" b="1" dirty="0">
                <a:solidFill>
                  <a:srgbClr val="001F5F"/>
                </a:solidFill>
                <a:latin typeface="Calibri"/>
                <a:cs typeface="Calibri"/>
              </a:rPr>
              <a:t>LANGKAH</a:t>
            </a:r>
            <a:r>
              <a:rPr sz="2900" b="1" spc="-1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900" b="1" dirty="0">
                <a:solidFill>
                  <a:srgbClr val="001F5F"/>
                </a:solidFill>
                <a:latin typeface="Calibri"/>
                <a:cs typeface="Calibri"/>
              </a:rPr>
              <a:t>4</a:t>
            </a:r>
            <a:endParaRPr sz="2900" dirty="0">
              <a:latin typeface="Calibri"/>
              <a:cs typeface="Calibri"/>
            </a:endParaRPr>
          </a:p>
          <a:p>
            <a:pPr marL="12700" marR="958850">
              <a:lnSpc>
                <a:spcPct val="100000"/>
              </a:lnSpc>
              <a:spcBef>
                <a:spcPts val="355"/>
              </a:spcBef>
            </a:pPr>
            <a:r>
              <a:rPr sz="1800" spc="-60" dirty="0">
                <a:latin typeface="Calibri"/>
                <a:cs typeface="Calibri"/>
              </a:rPr>
              <a:t>Tentukan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Rentang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untuk </a:t>
            </a:r>
            <a:r>
              <a:rPr sz="1800" dirty="0">
                <a:latin typeface="Calibri"/>
                <a:cs typeface="Calibri"/>
              </a:rPr>
              <a:t> masing-masing </a:t>
            </a:r>
            <a:r>
              <a:rPr sz="1800" spc="-10" dirty="0">
                <a:latin typeface="Calibri"/>
                <a:cs typeface="Calibri"/>
              </a:rPr>
              <a:t>Golongan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Jabatan berdasarkan </a:t>
            </a:r>
            <a:r>
              <a:rPr sz="1800" spc="-60" dirty="0">
                <a:latin typeface="Calibri"/>
                <a:cs typeface="Calibri"/>
              </a:rPr>
              <a:t>Tabel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Rentang.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30"/>
              </a:spcBef>
            </a:pPr>
            <a:r>
              <a:rPr sz="1600" spc="-5" dirty="0">
                <a:latin typeface="Calibri"/>
                <a:cs typeface="Calibri"/>
              </a:rPr>
              <a:t>Dalam </a:t>
            </a:r>
            <a:r>
              <a:rPr sz="1600" spc="-10" dirty="0">
                <a:latin typeface="Calibri"/>
                <a:cs typeface="Calibri"/>
              </a:rPr>
              <a:t>pengupahan </a:t>
            </a:r>
            <a:r>
              <a:rPr sz="1600" spc="-5" dirty="0">
                <a:latin typeface="Calibri"/>
                <a:cs typeface="Calibri"/>
              </a:rPr>
              <a:t>ada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aturan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tidak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tertulis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(rule</a:t>
            </a:r>
            <a:r>
              <a:rPr sz="1600" spc="1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6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thumb)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sebagai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petunjuk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dalam</a:t>
            </a:r>
            <a:r>
              <a:rPr sz="1600" spc="3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menentukan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Rentang.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Aturan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ini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menyebutkan </a:t>
            </a:r>
            <a:r>
              <a:rPr sz="1600" spc="-20" dirty="0">
                <a:latin typeface="Calibri"/>
                <a:cs typeface="Calibri"/>
              </a:rPr>
              <a:t>bahwa </a:t>
            </a:r>
            <a:r>
              <a:rPr sz="1600" spc="-25" dirty="0">
                <a:latin typeface="Calibri"/>
                <a:cs typeface="Calibri"/>
              </a:rPr>
              <a:t>Rentang </a:t>
            </a:r>
            <a:r>
              <a:rPr sz="1600" spc="-15" dirty="0">
                <a:latin typeface="Calibri"/>
                <a:cs typeface="Calibri"/>
              </a:rPr>
              <a:t>untuk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Jabatan-jabatan </a:t>
            </a:r>
            <a:r>
              <a:rPr sz="1600" spc="-5" dirty="0">
                <a:latin typeface="Calibri"/>
                <a:cs typeface="Calibri"/>
              </a:rPr>
              <a:t>dalam </a:t>
            </a:r>
            <a:r>
              <a:rPr sz="1600" spc="-15" dirty="0">
                <a:latin typeface="Calibri"/>
                <a:cs typeface="Calibri"/>
              </a:rPr>
              <a:t>suatu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organisasi 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dikelompokkan </a:t>
            </a:r>
            <a:r>
              <a:rPr sz="1600" spc="-5" dirty="0">
                <a:latin typeface="Calibri"/>
                <a:cs typeface="Calibri"/>
              </a:rPr>
              <a:t>dalam 3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(tiga) </a:t>
            </a:r>
            <a:r>
              <a:rPr sz="1600" spc="-10" dirty="0">
                <a:latin typeface="Calibri"/>
                <a:cs typeface="Calibri"/>
              </a:rPr>
              <a:t>klasifikasi: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S</a:t>
            </a:r>
            <a:r>
              <a:rPr sz="1600" spc="-50" dirty="0">
                <a:latin typeface="Calibri"/>
                <a:cs typeface="Calibri"/>
              </a:rPr>
              <a:t>t</a:t>
            </a:r>
            <a:r>
              <a:rPr sz="1600" spc="-40" dirty="0">
                <a:latin typeface="Calibri"/>
                <a:cs typeface="Calibri"/>
              </a:rPr>
              <a:t>af</a:t>
            </a:r>
            <a:r>
              <a:rPr sz="1600" spc="-125" dirty="0">
                <a:latin typeface="Calibri"/>
                <a:cs typeface="Calibri"/>
              </a:rPr>
              <a:t>f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Supe</a:t>
            </a:r>
            <a:r>
              <a:rPr sz="1600" spc="-10" dirty="0">
                <a:latin typeface="Calibri"/>
                <a:cs typeface="Calibri"/>
              </a:rPr>
              <a:t>r</a:t>
            </a:r>
            <a:r>
              <a:rPr sz="1600" spc="-20" dirty="0">
                <a:latin typeface="Calibri"/>
                <a:cs typeface="Calibri"/>
              </a:rPr>
              <a:t>v</a:t>
            </a:r>
            <a:r>
              <a:rPr sz="1600" spc="-15" dirty="0">
                <a:latin typeface="Calibri"/>
                <a:cs typeface="Calibri"/>
              </a:rPr>
              <a:t>i</a:t>
            </a:r>
            <a:r>
              <a:rPr sz="1600" spc="-20" dirty="0">
                <a:latin typeface="Calibri"/>
                <a:cs typeface="Calibri"/>
              </a:rPr>
              <a:t>so</a:t>
            </a:r>
            <a:r>
              <a:rPr sz="1600" spc="-10" dirty="0">
                <a:latin typeface="Calibri"/>
                <a:cs typeface="Calibri"/>
              </a:rPr>
              <a:t>r</a:t>
            </a:r>
            <a:r>
              <a:rPr sz="1600" spc="-130" dirty="0">
                <a:latin typeface="Calibri"/>
                <a:cs typeface="Calibri"/>
              </a:rPr>
              <a:t>y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spc="-5" dirty="0">
                <a:latin typeface="Calibri"/>
                <a:cs typeface="Calibri"/>
              </a:rPr>
              <a:t>an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Ma</a:t>
            </a:r>
            <a:r>
              <a:rPr sz="1600" spc="-1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25" dirty="0">
                <a:latin typeface="Calibri"/>
                <a:cs typeface="Calibri"/>
              </a:rPr>
              <a:t>g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15" dirty="0">
                <a:latin typeface="Calibri"/>
                <a:cs typeface="Calibri"/>
              </a:rPr>
              <a:t>rial</a:t>
            </a:r>
            <a:r>
              <a:rPr sz="1600" spc="-5" dirty="0">
                <a:latin typeface="Calibri"/>
                <a:cs typeface="Calibri"/>
              </a:rPr>
              <a:t>.</a:t>
            </a:r>
            <a:endParaRPr sz="1600" dirty="0">
              <a:latin typeface="Calibri"/>
              <a:cs typeface="Calibri"/>
            </a:endParaRPr>
          </a:p>
          <a:p>
            <a:pPr marL="12700" marR="18415">
              <a:lnSpc>
                <a:spcPct val="100000"/>
              </a:lnSpc>
            </a:pPr>
            <a:r>
              <a:rPr sz="1600" spc="-25" dirty="0">
                <a:latin typeface="Calibri"/>
                <a:cs typeface="Calibri"/>
              </a:rPr>
              <a:t>Rentang </a:t>
            </a:r>
            <a:r>
              <a:rPr sz="1600" spc="-40" dirty="0">
                <a:latin typeface="Calibri"/>
                <a:cs typeface="Calibri"/>
              </a:rPr>
              <a:t>ketiga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klasifikasi </a:t>
            </a:r>
            <a:r>
              <a:rPr sz="1600" spc="-5" dirty="0">
                <a:latin typeface="Calibri"/>
                <a:cs typeface="Calibri"/>
              </a:rPr>
              <a:t>ini tidak </a:t>
            </a:r>
            <a:r>
              <a:rPr sz="1600" spc="-15" dirty="0">
                <a:latin typeface="Calibri"/>
                <a:cs typeface="Calibri"/>
              </a:rPr>
              <a:t>satu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angka</a:t>
            </a:r>
            <a:r>
              <a:rPr sz="1600" spc="3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melainkan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merupakan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sebaran 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sepe</a:t>
            </a:r>
            <a:r>
              <a:rPr sz="1600" spc="-25" dirty="0">
                <a:latin typeface="Calibri"/>
                <a:cs typeface="Calibri"/>
              </a:rPr>
              <a:t>r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i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c</a:t>
            </a:r>
            <a:r>
              <a:rPr sz="1600" spc="-20" dirty="0">
                <a:latin typeface="Calibri"/>
                <a:cs typeface="Calibri"/>
              </a:rPr>
              <a:t>o</a:t>
            </a:r>
            <a:r>
              <a:rPr sz="1600" spc="-30" dirty="0">
                <a:latin typeface="Calibri"/>
                <a:cs typeface="Calibri"/>
              </a:rPr>
              <a:t>n</a:t>
            </a:r>
            <a:r>
              <a:rPr sz="1600" spc="-25" dirty="0">
                <a:latin typeface="Calibri"/>
                <a:cs typeface="Calibri"/>
              </a:rPr>
              <a:t>t</a:t>
            </a:r>
            <a:r>
              <a:rPr sz="1600" spc="-20" dirty="0">
                <a:latin typeface="Calibri"/>
                <a:cs typeface="Calibri"/>
              </a:rPr>
              <a:t>o</a:t>
            </a:r>
            <a:r>
              <a:rPr sz="1600" spc="-5" dirty="0">
                <a:latin typeface="Calibri"/>
                <a:cs typeface="Calibri"/>
              </a:rPr>
              <a:t>h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spc="-5" dirty="0">
                <a:latin typeface="Calibri"/>
                <a:cs typeface="Calibri"/>
              </a:rPr>
              <a:t>alam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50" dirty="0">
                <a:latin typeface="Calibri"/>
                <a:cs typeface="Calibri"/>
              </a:rPr>
              <a:t>T</a:t>
            </a:r>
            <a:r>
              <a:rPr sz="1600" spc="-40" dirty="0">
                <a:latin typeface="Calibri"/>
                <a:cs typeface="Calibri"/>
              </a:rPr>
              <a:t>a</a:t>
            </a:r>
            <a:r>
              <a:rPr sz="1600" spc="-30" dirty="0">
                <a:latin typeface="Calibri"/>
                <a:cs typeface="Calibri"/>
              </a:rPr>
              <a:t>b</a:t>
            </a:r>
            <a:r>
              <a:rPr sz="1600" spc="-3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l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45" dirty="0">
                <a:latin typeface="Calibri"/>
                <a:cs typeface="Calibri"/>
              </a:rPr>
              <a:t>R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25" dirty="0">
                <a:latin typeface="Calibri"/>
                <a:cs typeface="Calibri"/>
              </a:rPr>
              <a:t>n</a:t>
            </a:r>
            <a:r>
              <a:rPr sz="1600" spc="-40" dirty="0">
                <a:latin typeface="Calibri"/>
                <a:cs typeface="Calibri"/>
              </a:rPr>
              <a:t>t</a:t>
            </a:r>
            <a:r>
              <a:rPr sz="1600" spc="-15" dirty="0">
                <a:latin typeface="Calibri"/>
                <a:cs typeface="Calibri"/>
              </a:rPr>
              <a:t>a</a:t>
            </a:r>
            <a:r>
              <a:rPr sz="1600" spc="-25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g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  samping </a:t>
            </a:r>
            <a:r>
              <a:rPr sz="1600" spc="-5" dirty="0">
                <a:latin typeface="Calibri"/>
                <a:cs typeface="Calibri"/>
              </a:rPr>
              <a:t>ini. </a:t>
            </a:r>
            <a:r>
              <a:rPr sz="1600" spc="-20" dirty="0">
                <a:latin typeface="Calibri"/>
                <a:cs typeface="Calibri"/>
              </a:rPr>
              <a:t>Untuk menentukan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Rentang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suatu </a:t>
            </a:r>
            <a:r>
              <a:rPr sz="1600" spc="-20" dirty="0">
                <a:latin typeface="Calibri"/>
                <a:cs typeface="Calibri"/>
              </a:rPr>
              <a:t>Jabatan, </a:t>
            </a:r>
            <a:r>
              <a:rPr sz="1600" spc="-15" dirty="0">
                <a:latin typeface="Calibri"/>
                <a:cs typeface="Calibri"/>
              </a:rPr>
              <a:t>bisa</a:t>
            </a:r>
            <a:r>
              <a:rPr sz="1600" spc="33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mengambil </a:t>
            </a:r>
            <a:r>
              <a:rPr sz="1600" spc="-15" dirty="0">
                <a:latin typeface="Calibri"/>
                <a:cs typeface="Calibri"/>
              </a:rPr>
              <a:t>satu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angka </a:t>
            </a:r>
            <a:r>
              <a:rPr sz="1600" spc="-5" dirty="0">
                <a:latin typeface="Calibri"/>
                <a:cs typeface="Calibri"/>
              </a:rPr>
              <a:t>di dalam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sebaran </a:t>
            </a:r>
            <a:r>
              <a:rPr sz="1600" spc="-15" dirty="0">
                <a:latin typeface="Calibri"/>
                <a:cs typeface="Calibri"/>
              </a:rPr>
              <a:t>sesuai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klasifikasinya.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1694541" y="6502400"/>
            <a:ext cx="2317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84</a:t>
            </a:fld>
            <a:endParaRPr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455921" y="1790319"/>
          <a:ext cx="6801485" cy="41715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0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4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6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44">
                <a:tc gridSpan="4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600" b="1" spc="-1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-1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989">
                <a:tc>
                  <a:txBody>
                    <a:bodyPr/>
                    <a:lstStyle/>
                    <a:p>
                      <a:pPr marL="33401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Golongan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13384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39370"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Klas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fi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10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41084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Rentang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0322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600" i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Spread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24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55600" marR="258445" indent="-106680">
                        <a:lnSpc>
                          <a:spcPct val="10750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Gol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 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terendah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70815" marR="197485" indent="1270" algn="ctr">
                        <a:lnSpc>
                          <a:spcPct val="107200"/>
                        </a:lnSpc>
                        <a:spcBef>
                          <a:spcPts val="98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Sekretaris,</a:t>
                      </a:r>
                      <a:r>
                        <a:rPr sz="1600" spc="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Teknisi, 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Juru Ketik, 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Akuntan, </a:t>
                      </a:r>
                      <a:r>
                        <a:rPr sz="1600" spc="-3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dst.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250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i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Staff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20%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s.d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55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707"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Gol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R="63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tengah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39370" algn="ctr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6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Supervisor,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270" marR="3937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6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oo</a:t>
                      </a:r>
                      <a:r>
                        <a:rPr sz="16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at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1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,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4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600" i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Supervisory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50%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s.d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4989"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en-US" sz="1600" dirty="0">
                        <a:solidFill>
                          <a:srgbClr val="001F5F"/>
                        </a:solidFill>
                        <a:latin typeface="Calibri"/>
                        <a:cs typeface="Calibri"/>
                      </a:endParaRPr>
                    </a:p>
                    <a:p>
                      <a:pPr marR="952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Gol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tertinggi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287020">
                        <a:lnSpc>
                          <a:spcPts val="2020"/>
                        </a:lnSpc>
                      </a:pPr>
                      <a:endParaRPr lang="en-ID" sz="2400" spc="-37" baseline="3472" dirty="0">
                        <a:solidFill>
                          <a:srgbClr val="001F5F"/>
                        </a:solidFill>
                        <a:latin typeface="Calibri"/>
                        <a:cs typeface="Calibri"/>
                      </a:endParaRPr>
                    </a:p>
                    <a:p>
                      <a:pPr marL="287020">
                        <a:lnSpc>
                          <a:spcPts val="2020"/>
                        </a:lnSpc>
                      </a:pPr>
                      <a:r>
                        <a:rPr lang="en-US" sz="18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Manager, </a:t>
                      </a:r>
                      <a:r>
                        <a:rPr lang="en-US" sz="1800" spc="-5" dirty="0" err="1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Kepala</a:t>
                      </a:r>
                      <a:r>
                        <a:rPr lang="en-US" sz="18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800" spc="-5" dirty="0" err="1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bagian</a:t>
                      </a:r>
                      <a:r>
                        <a:rPr lang="en-US" sz="18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, </a:t>
                      </a:r>
                      <a:r>
                        <a:rPr lang="en-US" sz="1800" spc="-5" dirty="0" err="1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dst</a:t>
                      </a:r>
                      <a:endParaRPr sz="1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  <a:p>
                      <a:pPr marL="495934" marR="39370">
                        <a:lnSpc>
                          <a:spcPts val="2090"/>
                        </a:lnSpc>
                        <a:tabLst>
                          <a:tab pos="1769745" algn="l"/>
                        </a:tabLst>
                      </a:pPr>
                      <a:endParaRPr lang="en-US" sz="1600" spc="-290" dirty="0">
                        <a:solidFill>
                          <a:srgbClr val="001F5F"/>
                        </a:solidFill>
                        <a:latin typeface="Calibri"/>
                        <a:cs typeface="Calibri"/>
                      </a:endParaRPr>
                    </a:p>
                    <a:p>
                      <a:pPr marL="495934" marR="39370">
                        <a:lnSpc>
                          <a:spcPts val="2090"/>
                        </a:lnSpc>
                        <a:tabLst>
                          <a:tab pos="1769745" algn="l"/>
                        </a:tabLst>
                      </a:pPr>
                      <a:endParaRPr sz="2700" baseline="-4629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ts val="1570"/>
                        </a:lnSpc>
                      </a:pPr>
                      <a:endParaRPr lang="en-US" sz="1800" dirty="0">
                        <a:latin typeface="Calibri"/>
                        <a:cs typeface="Calibri"/>
                      </a:endParaRPr>
                    </a:p>
                    <a:p>
                      <a:pPr marL="41275">
                        <a:lnSpc>
                          <a:spcPts val="1570"/>
                        </a:lnSpc>
                      </a:pPr>
                      <a:endParaRPr lang="en-ID" sz="1800" dirty="0">
                        <a:latin typeface="Calibri"/>
                        <a:cs typeface="Calibri"/>
                      </a:endParaRPr>
                    </a:p>
                    <a:p>
                      <a:pPr marL="41275" algn="ctr">
                        <a:lnSpc>
                          <a:spcPts val="1570"/>
                        </a:lnSpc>
                      </a:pPr>
                      <a:r>
                        <a:rPr lang="en-ID" sz="1800" i="1" dirty="0">
                          <a:latin typeface="Calibri"/>
                          <a:cs typeface="Calibri"/>
                        </a:rPr>
                        <a:t>Managerial </a:t>
                      </a:r>
                      <a:endParaRPr sz="1800" i="1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endParaRPr lang="en-US" sz="1600" spc="-20" dirty="0">
                        <a:solidFill>
                          <a:srgbClr val="001F5F"/>
                        </a:solidFill>
                        <a:latin typeface="Calibri"/>
                        <a:cs typeface="Calibri"/>
                      </a:endParaRPr>
                    </a:p>
                    <a:p>
                      <a:pPr marL="14097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90%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atau</a:t>
                      </a:r>
                      <a:r>
                        <a:rPr sz="16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lebih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17651" y="322834"/>
            <a:ext cx="42462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001F5F"/>
                </a:solidFill>
              </a:rPr>
              <a:t>STRUKTUR</a:t>
            </a:r>
            <a:r>
              <a:rPr sz="2800" spc="-110" dirty="0">
                <a:solidFill>
                  <a:srgbClr val="001F5F"/>
                </a:solidFill>
              </a:rPr>
              <a:t> </a:t>
            </a:r>
            <a:r>
              <a:rPr sz="2800" spc="-35" dirty="0">
                <a:solidFill>
                  <a:srgbClr val="001F5F"/>
                </a:solidFill>
              </a:rPr>
              <a:t>DAN</a:t>
            </a:r>
            <a:r>
              <a:rPr sz="2800" spc="-20" dirty="0">
                <a:solidFill>
                  <a:srgbClr val="001F5F"/>
                </a:solidFill>
              </a:rPr>
              <a:t> </a:t>
            </a:r>
            <a:r>
              <a:rPr sz="2800" spc="-10" dirty="0">
                <a:solidFill>
                  <a:srgbClr val="001F5F"/>
                </a:solidFill>
              </a:rPr>
              <a:t>SKALA</a:t>
            </a:r>
            <a:r>
              <a:rPr sz="2800" spc="30" dirty="0">
                <a:solidFill>
                  <a:srgbClr val="001F5F"/>
                </a:solidFill>
              </a:rPr>
              <a:t> </a:t>
            </a:r>
            <a:r>
              <a:rPr sz="2800" spc="-100" dirty="0">
                <a:solidFill>
                  <a:srgbClr val="001F5F"/>
                </a:solidFill>
              </a:rPr>
              <a:t>UPAH</a:t>
            </a:r>
            <a:endParaRPr sz="280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5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928604" y="6380988"/>
            <a:ext cx="228600" cy="268605"/>
          </a:xfrm>
          <a:custGeom>
            <a:avLst/>
            <a:gdLst/>
            <a:ahLst/>
            <a:cxnLst/>
            <a:rect l="l" t="t" r="r" b="b"/>
            <a:pathLst>
              <a:path w="228600" h="268604">
                <a:moveTo>
                  <a:pt x="228600" y="189217"/>
                </a:moveTo>
                <a:lnTo>
                  <a:pt x="226441" y="187020"/>
                </a:lnTo>
                <a:lnTo>
                  <a:pt x="198120" y="187020"/>
                </a:lnTo>
                <a:lnTo>
                  <a:pt x="198120" y="86080"/>
                </a:lnTo>
                <a:lnTo>
                  <a:pt x="198120" y="50965"/>
                </a:lnTo>
                <a:lnTo>
                  <a:pt x="195961" y="48768"/>
                </a:lnTo>
                <a:lnTo>
                  <a:pt x="171958" y="48768"/>
                </a:lnTo>
                <a:lnTo>
                  <a:pt x="171958" y="86080"/>
                </a:lnTo>
                <a:lnTo>
                  <a:pt x="171958" y="187020"/>
                </a:lnTo>
                <a:lnTo>
                  <a:pt x="128473" y="187020"/>
                </a:lnTo>
                <a:lnTo>
                  <a:pt x="128270" y="186804"/>
                </a:lnTo>
                <a:lnTo>
                  <a:pt x="100203" y="186804"/>
                </a:lnTo>
                <a:lnTo>
                  <a:pt x="100203" y="182638"/>
                </a:lnTo>
                <a:lnTo>
                  <a:pt x="167640" y="86080"/>
                </a:lnTo>
                <a:lnTo>
                  <a:pt x="171958" y="86080"/>
                </a:lnTo>
                <a:lnTo>
                  <a:pt x="171958" y="48768"/>
                </a:lnTo>
                <a:lnTo>
                  <a:pt x="167640" y="48768"/>
                </a:lnTo>
                <a:lnTo>
                  <a:pt x="165481" y="50965"/>
                </a:lnTo>
                <a:lnTo>
                  <a:pt x="165481" y="53162"/>
                </a:lnTo>
                <a:lnTo>
                  <a:pt x="78359" y="176047"/>
                </a:lnTo>
                <a:lnTo>
                  <a:pt x="76200" y="180441"/>
                </a:lnTo>
                <a:lnTo>
                  <a:pt x="76200" y="186804"/>
                </a:lnTo>
                <a:lnTo>
                  <a:pt x="23876" y="186804"/>
                </a:lnTo>
                <a:lnTo>
                  <a:pt x="23876" y="182410"/>
                </a:lnTo>
                <a:lnTo>
                  <a:pt x="25742" y="165696"/>
                </a:lnTo>
                <a:lnTo>
                  <a:pt x="32321" y="150825"/>
                </a:lnTo>
                <a:lnTo>
                  <a:pt x="44983" y="136372"/>
                </a:lnTo>
                <a:lnTo>
                  <a:pt x="65151" y="120878"/>
                </a:lnTo>
                <a:lnTo>
                  <a:pt x="93472" y="103289"/>
                </a:lnTo>
                <a:lnTo>
                  <a:pt x="111467" y="90690"/>
                </a:lnTo>
                <a:lnTo>
                  <a:pt x="123596" y="78295"/>
                </a:lnTo>
                <a:lnTo>
                  <a:pt x="130429" y="64668"/>
                </a:lnTo>
                <a:lnTo>
                  <a:pt x="132588" y="48348"/>
                </a:lnTo>
                <a:lnTo>
                  <a:pt x="128409" y="26885"/>
                </a:lnTo>
                <a:lnTo>
                  <a:pt x="122301" y="19773"/>
                </a:lnTo>
                <a:lnTo>
                  <a:pt x="115468" y="11823"/>
                </a:lnTo>
                <a:lnTo>
                  <a:pt x="93154" y="2921"/>
                </a:lnTo>
                <a:lnTo>
                  <a:pt x="60833" y="0"/>
                </a:lnTo>
                <a:lnTo>
                  <a:pt x="47472" y="76"/>
                </a:lnTo>
                <a:lnTo>
                  <a:pt x="33921" y="558"/>
                </a:lnTo>
                <a:lnTo>
                  <a:pt x="20764" y="1854"/>
                </a:lnTo>
                <a:lnTo>
                  <a:pt x="8636" y="4394"/>
                </a:lnTo>
                <a:lnTo>
                  <a:pt x="6477" y="4394"/>
                </a:lnTo>
                <a:lnTo>
                  <a:pt x="2159" y="6591"/>
                </a:lnTo>
                <a:lnTo>
                  <a:pt x="2159" y="21983"/>
                </a:lnTo>
                <a:lnTo>
                  <a:pt x="4318" y="24180"/>
                </a:lnTo>
                <a:lnTo>
                  <a:pt x="8636" y="24180"/>
                </a:lnTo>
                <a:lnTo>
                  <a:pt x="21983" y="22567"/>
                </a:lnTo>
                <a:lnTo>
                  <a:pt x="35534" y="21158"/>
                </a:lnTo>
                <a:lnTo>
                  <a:pt x="48691" y="20154"/>
                </a:lnTo>
                <a:lnTo>
                  <a:pt x="60833" y="19773"/>
                </a:lnTo>
                <a:lnTo>
                  <a:pt x="81737" y="21463"/>
                </a:lnTo>
                <a:lnTo>
                  <a:pt x="95923" y="26657"/>
                </a:lnTo>
                <a:lnTo>
                  <a:pt x="103987" y="35547"/>
                </a:lnTo>
                <a:lnTo>
                  <a:pt x="106553" y="48348"/>
                </a:lnTo>
                <a:lnTo>
                  <a:pt x="105143" y="59791"/>
                </a:lnTo>
                <a:lnTo>
                  <a:pt x="100266" y="68961"/>
                </a:lnTo>
                <a:lnTo>
                  <a:pt x="90906" y="77724"/>
                </a:lnTo>
                <a:lnTo>
                  <a:pt x="76073" y="87909"/>
                </a:lnTo>
                <a:lnTo>
                  <a:pt x="45593" y="107696"/>
                </a:lnTo>
                <a:lnTo>
                  <a:pt x="24752" y="123393"/>
                </a:lnTo>
                <a:lnTo>
                  <a:pt x="10604" y="140944"/>
                </a:lnTo>
                <a:lnTo>
                  <a:pt x="2540" y="160540"/>
                </a:lnTo>
                <a:lnTo>
                  <a:pt x="0" y="182410"/>
                </a:lnTo>
                <a:lnTo>
                  <a:pt x="0" y="206590"/>
                </a:lnTo>
                <a:lnTo>
                  <a:pt x="2159" y="208788"/>
                </a:lnTo>
                <a:lnTo>
                  <a:pt x="77177" y="208788"/>
                </a:lnTo>
                <a:lnTo>
                  <a:pt x="78359" y="211162"/>
                </a:lnTo>
                <a:lnTo>
                  <a:pt x="171958" y="211162"/>
                </a:lnTo>
                <a:lnTo>
                  <a:pt x="171958" y="268224"/>
                </a:lnTo>
                <a:lnTo>
                  <a:pt x="195961" y="268224"/>
                </a:lnTo>
                <a:lnTo>
                  <a:pt x="198120" y="266026"/>
                </a:lnTo>
                <a:lnTo>
                  <a:pt x="198120" y="211162"/>
                </a:lnTo>
                <a:lnTo>
                  <a:pt x="226441" y="211162"/>
                </a:lnTo>
                <a:lnTo>
                  <a:pt x="228600" y="208965"/>
                </a:lnTo>
                <a:lnTo>
                  <a:pt x="228600" y="189217"/>
                </a:lnTo>
                <a:close/>
              </a:path>
            </a:pathLst>
          </a:custGeom>
          <a:solidFill>
            <a:srgbClr val="468DC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1391900" y="6379464"/>
            <a:ext cx="485140" cy="215265"/>
            <a:chOff x="11391900" y="6379464"/>
            <a:chExt cx="485140" cy="215265"/>
          </a:xfrm>
        </p:grpSpPr>
        <p:sp>
          <p:nvSpPr>
            <p:cNvPr id="7" name="object 7"/>
            <p:cNvSpPr/>
            <p:nvPr/>
          </p:nvSpPr>
          <p:spPr>
            <a:xfrm>
              <a:off x="11391900" y="6379464"/>
              <a:ext cx="26034" cy="213360"/>
            </a:xfrm>
            <a:custGeom>
              <a:avLst/>
              <a:gdLst/>
              <a:ahLst/>
              <a:cxnLst/>
              <a:rect l="l" t="t" r="r" b="b"/>
              <a:pathLst>
                <a:path w="26034" h="213359">
                  <a:moveTo>
                    <a:pt x="25907" y="2197"/>
                  </a:moveTo>
                  <a:lnTo>
                    <a:pt x="0" y="2197"/>
                  </a:lnTo>
                  <a:lnTo>
                    <a:pt x="0" y="30797"/>
                  </a:lnTo>
                  <a:lnTo>
                    <a:pt x="2158" y="32994"/>
                  </a:lnTo>
                  <a:lnTo>
                    <a:pt x="23749" y="32994"/>
                  </a:lnTo>
                  <a:lnTo>
                    <a:pt x="25907" y="30797"/>
                  </a:lnTo>
                  <a:lnTo>
                    <a:pt x="25907" y="2197"/>
                  </a:lnTo>
                  <a:close/>
                </a:path>
                <a:path w="26034" h="213359">
                  <a:moveTo>
                    <a:pt x="23749" y="0"/>
                  </a:moveTo>
                  <a:lnTo>
                    <a:pt x="2158" y="0"/>
                  </a:lnTo>
                  <a:lnTo>
                    <a:pt x="2158" y="2197"/>
                  </a:lnTo>
                  <a:lnTo>
                    <a:pt x="23749" y="2197"/>
                  </a:lnTo>
                  <a:lnTo>
                    <a:pt x="23749" y="0"/>
                  </a:lnTo>
                  <a:close/>
                </a:path>
                <a:path w="26034" h="213359">
                  <a:moveTo>
                    <a:pt x="23749" y="59385"/>
                  </a:moveTo>
                  <a:lnTo>
                    <a:pt x="2158" y="59385"/>
                  </a:lnTo>
                  <a:lnTo>
                    <a:pt x="0" y="61582"/>
                  </a:lnTo>
                  <a:lnTo>
                    <a:pt x="0" y="208965"/>
                  </a:lnTo>
                  <a:lnTo>
                    <a:pt x="4318" y="213360"/>
                  </a:lnTo>
                  <a:lnTo>
                    <a:pt x="21590" y="213360"/>
                  </a:lnTo>
                  <a:lnTo>
                    <a:pt x="21590" y="211162"/>
                  </a:lnTo>
                  <a:lnTo>
                    <a:pt x="23749" y="211162"/>
                  </a:lnTo>
                  <a:lnTo>
                    <a:pt x="23749" y="208965"/>
                  </a:lnTo>
                  <a:lnTo>
                    <a:pt x="25907" y="208965"/>
                  </a:lnTo>
                  <a:lnTo>
                    <a:pt x="25907" y="61582"/>
                  </a:lnTo>
                  <a:lnTo>
                    <a:pt x="23749" y="61582"/>
                  </a:lnTo>
                  <a:lnTo>
                    <a:pt x="23749" y="59385"/>
                  </a:lnTo>
                  <a:close/>
                </a:path>
              </a:pathLst>
            </a:custGeom>
            <a:solidFill>
              <a:srgbClr val="468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54384" y="6380988"/>
              <a:ext cx="124968" cy="2133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11356" y="6435852"/>
              <a:ext cx="131064" cy="1584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69852" y="6435852"/>
              <a:ext cx="106679" cy="15849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8404" y="189102"/>
            <a:ext cx="2660650" cy="95885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500"/>
              </a:spcBef>
            </a:pPr>
            <a:r>
              <a:rPr sz="3200" spc="-40" dirty="0">
                <a:solidFill>
                  <a:srgbClr val="001F5F"/>
                </a:solidFill>
              </a:rPr>
              <a:t>S</a:t>
            </a:r>
            <a:r>
              <a:rPr sz="3200" spc="-5" dirty="0">
                <a:solidFill>
                  <a:srgbClr val="001F5F"/>
                </a:solidFill>
              </a:rPr>
              <a:t>TR</a:t>
            </a:r>
            <a:r>
              <a:rPr sz="3200" spc="-10" dirty="0">
                <a:solidFill>
                  <a:srgbClr val="001F5F"/>
                </a:solidFill>
              </a:rPr>
              <a:t>U</a:t>
            </a:r>
            <a:r>
              <a:rPr sz="3200" dirty="0">
                <a:solidFill>
                  <a:srgbClr val="001F5F"/>
                </a:solidFill>
              </a:rPr>
              <a:t>KTUR</a:t>
            </a:r>
            <a:r>
              <a:rPr sz="3200" spc="-135" dirty="0">
                <a:solidFill>
                  <a:srgbClr val="001F5F"/>
                </a:solidFill>
              </a:rPr>
              <a:t> </a:t>
            </a:r>
            <a:r>
              <a:rPr sz="3200" spc="-90" dirty="0">
                <a:solidFill>
                  <a:srgbClr val="001F5F"/>
                </a:solidFill>
              </a:rPr>
              <a:t>D</a:t>
            </a:r>
            <a:r>
              <a:rPr sz="3200" spc="-10" dirty="0">
                <a:solidFill>
                  <a:srgbClr val="001F5F"/>
                </a:solidFill>
              </a:rPr>
              <a:t>A</a:t>
            </a:r>
            <a:r>
              <a:rPr sz="3200" dirty="0">
                <a:solidFill>
                  <a:srgbClr val="001F5F"/>
                </a:solidFill>
              </a:rPr>
              <a:t>N  SKALA</a:t>
            </a:r>
            <a:r>
              <a:rPr sz="3200" spc="-75" dirty="0">
                <a:solidFill>
                  <a:srgbClr val="001F5F"/>
                </a:solidFill>
              </a:rPr>
              <a:t> </a:t>
            </a:r>
            <a:r>
              <a:rPr sz="3200" spc="-100" dirty="0">
                <a:solidFill>
                  <a:srgbClr val="001F5F"/>
                </a:solidFill>
              </a:rPr>
              <a:t>UPAH</a:t>
            </a:r>
            <a:endParaRPr sz="3200"/>
          </a:p>
        </p:txBody>
      </p:sp>
      <p:sp>
        <p:nvSpPr>
          <p:cNvPr id="12" name="object 12"/>
          <p:cNvSpPr txBox="1"/>
          <p:nvPr/>
        </p:nvSpPr>
        <p:spPr>
          <a:xfrm>
            <a:off x="438404" y="1793875"/>
            <a:ext cx="2990850" cy="2313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5" dirty="0">
                <a:latin typeface="Calibri Light"/>
                <a:cs typeface="Calibri Light"/>
              </a:rPr>
              <a:t>LANGKAH</a:t>
            </a:r>
            <a:r>
              <a:rPr sz="2900" spc="-90" dirty="0">
                <a:latin typeface="Calibri Light"/>
                <a:cs typeface="Calibri Light"/>
              </a:rPr>
              <a:t> </a:t>
            </a:r>
            <a:r>
              <a:rPr sz="2900" dirty="0">
                <a:latin typeface="Calibri Light"/>
                <a:cs typeface="Calibri Light"/>
              </a:rPr>
              <a:t>4</a:t>
            </a:r>
            <a:r>
              <a:rPr sz="2900" spc="-50" dirty="0">
                <a:latin typeface="Calibri Light"/>
                <a:cs typeface="Calibri Light"/>
              </a:rPr>
              <a:t> </a:t>
            </a:r>
            <a:r>
              <a:rPr sz="2400" spc="-10" dirty="0">
                <a:latin typeface="Calibri Light"/>
                <a:cs typeface="Calibri Light"/>
              </a:rPr>
              <a:t>(lanjutan)</a:t>
            </a:r>
            <a:endParaRPr sz="2400">
              <a:latin typeface="Calibri Light"/>
              <a:cs typeface="Calibri Light"/>
            </a:endParaRPr>
          </a:p>
          <a:p>
            <a:pPr marL="12700" marR="356235">
              <a:lnSpc>
                <a:spcPct val="100000"/>
              </a:lnSpc>
              <a:spcBef>
                <a:spcPts val="1565"/>
              </a:spcBef>
            </a:pPr>
            <a:r>
              <a:rPr sz="1800" spc="-5" dirty="0">
                <a:latin typeface="Calibri"/>
                <a:cs typeface="Calibri"/>
              </a:rPr>
              <a:t>Dari </a:t>
            </a:r>
            <a:r>
              <a:rPr sz="1800" spc="-20" dirty="0">
                <a:latin typeface="Calibri"/>
                <a:cs typeface="Calibri"/>
              </a:rPr>
              <a:t>Jabatan yang terdapat 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dalam </a:t>
            </a:r>
            <a:r>
              <a:rPr sz="1800" spc="-20" dirty="0">
                <a:latin typeface="Calibri"/>
                <a:cs typeface="Calibri"/>
              </a:rPr>
              <a:t>Daftar </a:t>
            </a:r>
            <a:r>
              <a:rPr sz="1800" spc="-5" dirty="0">
                <a:latin typeface="Calibri"/>
                <a:cs typeface="Calibri"/>
              </a:rPr>
              <a:t>Jabatan, </a:t>
            </a:r>
            <a:r>
              <a:rPr sz="1800" spc="-70" dirty="0">
                <a:latin typeface="Calibri"/>
                <a:cs typeface="Calibri"/>
              </a:rPr>
              <a:t>Total 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Poin, </a:t>
            </a:r>
            <a:r>
              <a:rPr sz="1800" spc="-5" dirty="0">
                <a:latin typeface="Calibri"/>
                <a:cs typeface="Calibri"/>
              </a:rPr>
              <a:t>dan </a:t>
            </a:r>
            <a:r>
              <a:rPr sz="1800" spc="-20" dirty="0">
                <a:latin typeface="Calibri"/>
                <a:cs typeface="Calibri"/>
              </a:rPr>
              <a:t>Golongan </a:t>
            </a:r>
            <a:r>
              <a:rPr sz="1800" spc="-10" dirty="0">
                <a:latin typeface="Calibri"/>
                <a:cs typeface="Calibri"/>
              </a:rPr>
              <a:t>Jabatan;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 </a:t>
            </a:r>
            <a:r>
              <a:rPr sz="1800" spc="-60" dirty="0">
                <a:latin typeface="Calibri"/>
                <a:cs typeface="Calibri"/>
              </a:rPr>
              <a:t>Tabel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Rentang,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maka 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didapat tabel seperti di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samping.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4083684" y="4475479"/>
          <a:ext cx="2103119" cy="7772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8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0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0982">
                <a:tc>
                  <a:txBody>
                    <a:bodyPr/>
                    <a:lstStyle/>
                    <a:p>
                      <a:pPr marL="32384">
                        <a:lnSpc>
                          <a:spcPts val="1639"/>
                        </a:lnSpc>
                      </a:pPr>
                      <a:r>
                        <a:rPr sz="1800" i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Staff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639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1639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986">
                <a:tc>
                  <a:txBody>
                    <a:bodyPr/>
                    <a:lstStyle/>
                    <a:p>
                      <a:pPr marL="32384">
                        <a:lnSpc>
                          <a:spcPts val="1880"/>
                        </a:lnSpc>
                      </a:pPr>
                      <a:r>
                        <a:rPr sz="1800" i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Supervisory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88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188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80%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271">
                <a:tc>
                  <a:txBody>
                    <a:bodyPr/>
                    <a:lstStyle/>
                    <a:p>
                      <a:pPr marL="32384">
                        <a:lnSpc>
                          <a:spcPts val="1889"/>
                        </a:lnSpc>
                      </a:pPr>
                      <a:r>
                        <a:rPr sz="1800" i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Managerial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889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1889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8011921" y="2316479"/>
          <a:ext cx="3672204" cy="42693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1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5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7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75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5945">
                <a:tc gridSpan="4">
                  <a:txBody>
                    <a:bodyPr/>
                    <a:lstStyle/>
                    <a:p>
                      <a:pPr marL="1511300" marR="281305" indent="-12915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Tabel</a:t>
                      </a:r>
                      <a:r>
                        <a:rPr sz="1600" b="1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Interval</a:t>
                      </a:r>
                      <a:r>
                        <a:rPr sz="1600" b="1" spc="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r>
                        <a:rPr sz="1600" b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Poin 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1600" b="1" spc="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Golongan </a:t>
                      </a:r>
                      <a:r>
                        <a:rPr sz="1600" b="1" spc="-3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marL="453390" marR="101600" indent="-3403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 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Poin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Rentang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16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7655" marR="197485" indent="-7937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Golo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an 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635"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636"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201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636"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301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763"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401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635"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501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648"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601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661"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701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555">
                <a:tc rowSpan="2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801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8227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11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54355">
                        <a:lnSpc>
                          <a:spcPts val="894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468DC3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468DC3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993385" y="554101"/>
          <a:ext cx="5760085" cy="15480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9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11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69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Nomor</a:t>
                      </a:r>
                      <a:r>
                        <a:rPr sz="1600" b="1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Urut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309880" marR="223520" indent="-79375">
                        <a:lnSpc>
                          <a:spcPts val="1920"/>
                        </a:lnSpc>
                        <a:spcBef>
                          <a:spcPts val="20"/>
                        </a:spcBef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600" b="1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an 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465455" marR="367665" indent="-91440">
                        <a:lnSpc>
                          <a:spcPts val="1920"/>
                        </a:lnSpc>
                        <a:spcBef>
                          <a:spcPts val="20"/>
                        </a:spcBef>
                      </a:pP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Kla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b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  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Rentang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36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Managerial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90%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atau</a:t>
                      </a:r>
                      <a:r>
                        <a:rPr sz="16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lebih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36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Supervisory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50%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3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Staff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20%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-</a:t>
                      </a:r>
                      <a:r>
                        <a:rPr sz="16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10485246" y="6202464"/>
            <a:ext cx="1205865" cy="389890"/>
          </a:xfrm>
          <a:custGeom>
            <a:avLst/>
            <a:gdLst/>
            <a:ahLst/>
            <a:cxnLst/>
            <a:rect l="l" t="t" r="r" b="b"/>
            <a:pathLst>
              <a:path w="1205865" h="389890">
                <a:moveTo>
                  <a:pt x="1205865" y="0"/>
                </a:moveTo>
                <a:lnTo>
                  <a:pt x="0" y="0"/>
                </a:lnTo>
                <a:lnTo>
                  <a:pt x="0" y="389674"/>
                </a:lnTo>
                <a:lnTo>
                  <a:pt x="1205865" y="389674"/>
                </a:lnTo>
                <a:lnTo>
                  <a:pt x="1205865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/>
          <a:lstStyle/>
          <a:p>
            <a:pPr algn="ctr"/>
            <a:r>
              <a:rPr lang="en-US" dirty="0"/>
              <a:t>8</a:t>
            </a:r>
            <a:endParaRPr dirty="0"/>
          </a:p>
        </p:txBody>
      </p:sp>
      <p:sp>
        <p:nvSpPr>
          <p:cNvPr id="17" name="object 17"/>
          <p:cNvSpPr/>
          <p:nvPr/>
        </p:nvSpPr>
        <p:spPr>
          <a:xfrm>
            <a:off x="7295388" y="4401311"/>
            <a:ext cx="346075" cy="621665"/>
          </a:xfrm>
          <a:custGeom>
            <a:avLst/>
            <a:gdLst/>
            <a:ahLst/>
            <a:cxnLst/>
            <a:rect l="l" t="t" r="r" b="b"/>
            <a:pathLst>
              <a:path w="346075" h="621664">
                <a:moveTo>
                  <a:pt x="172846" y="0"/>
                </a:moveTo>
                <a:lnTo>
                  <a:pt x="172846" y="155320"/>
                </a:lnTo>
                <a:lnTo>
                  <a:pt x="0" y="155320"/>
                </a:lnTo>
                <a:lnTo>
                  <a:pt x="0" y="465963"/>
                </a:lnTo>
                <a:lnTo>
                  <a:pt x="172846" y="465963"/>
                </a:lnTo>
                <a:lnTo>
                  <a:pt x="172846" y="621283"/>
                </a:lnTo>
                <a:lnTo>
                  <a:pt x="345820" y="310642"/>
                </a:lnTo>
                <a:lnTo>
                  <a:pt x="1728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xfrm>
            <a:off x="11694541" y="6502400"/>
            <a:ext cx="2317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5B9BD3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ID" smtClean="0">
                <a:solidFill>
                  <a:srgbClr val="000000"/>
                </a:solidFill>
              </a:rPr>
              <a:pPr marL="38100">
                <a:lnSpc>
                  <a:spcPts val="1240"/>
                </a:lnSpc>
              </a:pPr>
              <a:t>85</a:t>
            </a:fld>
            <a:endParaRPr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5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001261" y="539495"/>
          <a:ext cx="3594100" cy="57068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9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1211">
                <a:tc gridSpan="3">
                  <a:txBody>
                    <a:bodyPr/>
                    <a:lstStyle/>
                    <a:p>
                      <a:pPr marL="1905" algn="ctr">
                        <a:lnSpc>
                          <a:spcPts val="2110"/>
                        </a:lnSpc>
                      </a:pP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9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31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248920">
                        <a:lnSpc>
                          <a:spcPts val="1885"/>
                        </a:lnSpc>
                      </a:pPr>
                      <a:r>
                        <a:rPr sz="18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70510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Poin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288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General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Manager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890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288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Kepala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Minimarket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28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Kepala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Logistik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161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Kepala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Marketing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7416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Kepala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SDM</a:t>
                      </a:r>
                      <a:r>
                        <a:rPr sz="18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Umum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161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Kepala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Akunting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dan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28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Supervisor</a:t>
                      </a:r>
                      <a:r>
                        <a:rPr sz="18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560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741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Supevisor</a:t>
                      </a:r>
                      <a:r>
                        <a:rPr sz="18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Pembelian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540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7162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</a:t>
                      </a:r>
                      <a:r>
                        <a:rPr sz="18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Promosi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360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728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726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</a:t>
                      </a:r>
                      <a:r>
                        <a:rPr sz="18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Marketing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726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Asisten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Minimarket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8026400" y="590041"/>
          <a:ext cx="3594100" cy="59742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9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1211">
                <a:tc gridSpan="3">
                  <a:txBody>
                    <a:bodyPr/>
                    <a:lstStyle/>
                    <a:p>
                      <a:pPr marL="6350" algn="ctr">
                        <a:lnSpc>
                          <a:spcPts val="2105"/>
                        </a:lnSpc>
                      </a:pP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9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ts val="1885"/>
                        </a:lnSpc>
                      </a:pPr>
                      <a:r>
                        <a:rPr sz="18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71145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Poin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162"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SDM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340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415"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</a:t>
                      </a:r>
                      <a:r>
                        <a:rPr sz="18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Akunting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340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162"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Kasir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288"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Kasir</a:t>
                      </a:r>
                      <a:r>
                        <a:rPr sz="18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Minimarket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7288"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Adminstrasi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Logistik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289"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</a:t>
                      </a:r>
                      <a:r>
                        <a:rPr sz="18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Logistik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288"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</a:t>
                      </a:r>
                      <a:r>
                        <a:rPr sz="18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umum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290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1019"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ts val="1989"/>
                        </a:lnSpc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</a:t>
                      </a:r>
                      <a:r>
                        <a:rPr sz="18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Administrasi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46990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Minimarket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280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1020"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ts val="1989"/>
                        </a:lnSpc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Staf</a:t>
                      </a:r>
                      <a:r>
                        <a:rPr sz="1800" spc="-8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Administrasi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46990">
                        <a:lnSpc>
                          <a:spcPct val="100000"/>
                        </a:lnSpc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Pembelian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270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7263"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Supir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180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7263"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Satpam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170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7276"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Office</a:t>
                      </a:r>
                      <a:r>
                        <a:rPr sz="18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Boy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9740" y="1308861"/>
            <a:ext cx="25469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1F5F"/>
                </a:solidFill>
              </a:rPr>
              <a:t>Summary</a:t>
            </a:r>
            <a:r>
              <a:rPr sz="2400" spc="-50" dirty="0">
                <a:solidFill>
                  <a:srgbClr val="001F5F"/>
                </a:solidFill>
              </a:rPr>
              <a:t> Total</a:t>
            </a:r>
            <a:r>
              <a:rPr sz="2400" spc="-25" dirty="0">
                <a:solidFill>
                  <a:srgbClr val="001F5F"/>
                </a:solidFill>
              </a:rPr>
              <a:t> </a:t>
            </a:r>
            <a:r>
              <a:rPr sz="2400" spc="-15" dirty="0">
                <a:solidFill>
                  <a:srgbClr val="001F5F"/>
                </a:solidFill>
              </a:rPr>
              <a:t>Poin</a:t>
            </a:r>
            <a:endParaRPr sz="240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5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8404" y="184531"/>
            <a:ext cx="4854575" cy="94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15"/>
              </a:lnSpc>
              <a:spcBef>
                <a:spcPts val="100"/>
              </a:spcBef>
            </a:pPr>
            <a:r>
              <a:rPr sz="3200" spc="-10" dirty="0">
                <a:solidFill>
                  <a:srgbClr val="001F5F"/>
                </a:solidFill>
              </a:rPr>
              <a:t>STRUKTUR</a:t>
            </a:r>
            <a:r>
              <a:rPr sz="3200" spc="-150" dirty="0">
                <a:solidFill>
                  <a:srgbClr val="001F5F"/>
                </a:solidFill>
              </a:rPr>
              <a:t> </a:t>
            </a:r>
            <a:r>
              <a:rPr sz="3200" spc="-35" dirty="0">
                <a:solidFill>
                  <a:srgbClr val="001F5F"/>
                </a:solidFill>
              </a:rPr>
              <a:t>DAN </a:t>
            </a:r>
            <a:r>
              <a:rPr sz="3200" dirty="0">
                <a:solidFill>
                  <a:srgbClr val="001F5F"/>
                </a:solidFill>
              </a:rPr>
              <a:t>SKALA</a:t>
            </a:r>
            <a:r>
              <a:rPr sz="3200" spc="-35" dirty="0">
                <a:solidFill>
                  <a:srgbClr val="001F5F"/>
                </a:solidFill>
              </a:rPr>
              <a:t> </a:t>
            </a:r>
            <a:r>
              <a:rPr sz="3200" spc="-100" dirty="0">
                <a:solidFill>
                  <a:srgbClr val="001F5F"/>
                </a:solidFill>
              </a:rPr>
              <a:t>UPAH</a:t>
            </a:r>
            <a:endParaRPr sz="3200"/>
          </a:p>
          <a:p>
            <a:pPr marL="12700">
              <a:lnSpc>
                <a:spcPts val="3454"/>
              </a:lnSpc>
            </a:pPr>
            <a:r>
              <a:rPr sz="2900" dirty="0">
                <a:solidFill>
                  <a:srgbClr val="001F5F"/>
                </a:solidFill>
              </a:rPr>
              <a:t>LANGKAH</a:t>
            </a:r>
            <a:r>
              <a:rPr sz="2900" spc="-90" dirty="0">
                <a:solidFill>
                  <a:srgbClr val="001F5F"/>
                </a:solidFill>
              </a:rPr>
              <a:t> </a:t>
            </a:r>
            <a:r>
              <a:rPr sz="2900" dirty="0">
                <a:solidFill>
                  <a:srgbClr val="001F5F"/>
                </a:solidFill>
              </a:rPr>
              <a:t>5</a:t>
            </a:r>
            <a:endParaRPr sz="2900"/>
          </a:p>
        </p:txBody>
      </p:sp>
      <p:sp>
        <p:nvSpPr>
          <p:cNvPr id="6" name="object 6"/>
          <p:cNvSpPr txBox="1"/>
          <p:nvPr/>
        </p:nvSpPr>
        <p:spPr>
          <a:xfrm>
            <a:off x="438404" y="1614932"/>
            <a:ext cx="2936875" cy="2449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Buat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60" dirty="0">
                <a:latin typeface="Calibri"/>
                <a:cs typeface="Calibri"/>
              </a:rPr>
              <a:t>Tabel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Struktur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Skala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Upah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dengan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Rentang.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Golongan </a:t>
            </a:r>
            <a:r>
              <a:rPr sz="1800" spc="-20" dirty="0">
                <a:latin typeface="Calibri"/>
                <a:cs typeface="Calibri"/>
              </a:rPr>
              <a:t>Jabatan </a:t>
            </a:r>
            <a:r>
              <a:rPr sz="1800" spc="-5" dirty="0">
                <a:latin typeface="Calibri"/>
                <a:cs typeface="Calibri"/>
              </a:rPr>
              <a:t>dan </a:t>
            </a:r>
            <a:r>
              <a:rPr sz="1800" spc="-20" dirty="0">
                <a:latin typeface="Calibri"/>
                <a:cs typeface="Calibri"/>
              </a:rPr>
              <a:t>Rentang 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diambil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dari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60" dirty="0">
                <a:latin typeface="Calibri"/>
                <a:cs typeface="Calibri"/>
              </a:rPr>
              <a:t>Tabel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Interval, 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Rentang </a:t>
            </a:r>
            <a:r>
              <a:rPr sz="1800" spc="-5" dirty="0">
                <a:latin typeface="Calibri"/>
                <a:cs typeface="Calibri"/>
              </a:rPr>
              <a:t>dan </a:t>
            </a:r>
            <a:r>
              <a:rPr sz="1800" spc="-20" dirty="0">
                <a:latin typeface="Calibri"/>
                <a:cs typeface="Calibri"/>
              </a:rPr>
              <a:t>Golongan </a:t>
            </a:r>
            <a:r>
              <a:rPr sz="1800" spc="-5" dirty="0">
                <a:latin typeface="Calibri"/>
                <a:cs typeface="Calibri"/>
              </a:rPr>
              <a:t>Jabatan,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sehingga </a:t>
            </a:r>
            <a:r>
              <a:rPr sz="1800" dirty="0">
                <a:latin typeface="Calibri"/>
                <a:cs typeface="Calibri"/>
              </a:rPr>
              <a:t>menjadi </a:t>
            </a:r>
            <a:r>
              <a:rPr sz="1800" spc="-5" dirty="0">
                <a:latin typeface="Calibri"/>
                <a:cs typeface="Calibri"/>
              </a:rPr>
              <a:t>seperti di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samping.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291584" y="1470025"/>
          <a:ext cx="7198357" cy="42767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3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1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3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1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1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1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be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-9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Stru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4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50190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Rentang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413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800" i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Spread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56540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Golongan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448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Terkecil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2923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Tengah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175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800" i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Mid</a:t>
                      </a:r>
                      <a:r>
                        <a:rPr sz="1800" i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i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Point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R="762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Terbesar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17">
                <a:tc>
                  <a:txBody>
                    <a:bodyPr/>
                    <a:lstStyle/>
                    <a:p>
                      <a:pPr marL="742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marL="742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4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18">
                <a:tc>
                  <a:txBody>
                    <a:bodyPr/>
                    <a:lstStyle/>
                    <a:p>
                      <a:pPr marL="742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4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918"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4"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994"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4297934" y="5033136"/>
            <a:ext cx="7198359" cy="360045"/>
          </a:xfrm>
          <a:custGeom>
            <a:avLst/>
            <a:gdLst/>
            <a:ahLst/>
            <a:cxnLst/>
            <a:rect l="l" t="t" r="r" b="b"/>
            <a:pathLst>
              <a:path w="7198359" h="360045">
                <a:moveTo>
                  <a:pt x="4088117" y="0"/>
                </a:moveTo>
                <a:lnTo>
                  <a:pt x="2667000" y="0"/>
                </a:lnTo>
                <a:lnTo>
                  <a:pt x="1263650" y="0"/>
                </a:lnTo>
                <a:lnTo>
                  <a:pt x="0" y="0"/>
                </a:lnTo>
                <a:lnTo>
                  <a:pt x="0" y="360045"/>
                </a:lnTo>
                <a:lnTo>
                  <a:pt x="1263650" y="360045"/>
                </a:lnTo>
                <a:lnTo>
                  <a:pt x="2667000" y="360045"/>
                </a:lnTo>
                <a:lnTo>
                  <a:pt x="4088117" y="360045"/>
                </a:lnTo>
                <a:lnTo>
                  <a:pt x="4088117" y="0"/>
                </a:lnTo>
                <a:close/>
              </a:path>
              <a:path w="7198359" h="360045">
                <a:moveTo>
                  <a:pt x="7198360" y="0"/>
                </a:moveTo>
                <a:lnTo>
                  <a:pt x="5751195" y="0"/>
                </a:lnTo>
                <a:lnTo>
                  <a:pt x="4088130" y="0"/>
                </a:lnTo>
                <a:lnTo>
                  <a:pt x="4088130" y="360045"/>
                </a:lnTo>
                <a:lnTo>
                  <a:pt x="5751195" y="360045"/>
                </a:lnTo>
                <a:lnTo>
                  <a:pt x="7198360" y="360045"/>
                </a:lnTo>
                <a:lnTo>
                  <a:pt x="7198360" y="0"/>
                </a:lnTo>
                <a:close/>
              </a:path>
            </a:pathLst>
          </a:custGeom>
          <a:solidFill>
            <a:srgbClr val="EAEDF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5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928604" y="6380988"/>
            <a:ext cx="228600" cy="268605"/>
          </a:xfrm>
          <a:custGeom>
            <a:avLst/>
            <a:gdLst/>
            <a:ahLst/>
            <a:cxnLst/>
            <a:rect l="l" t="t" r="r" b="b"/>
            <a:pathLst>
              <a:path w="228600" h="268604">
                <a:moveTo>
                  <a:pt x="228600" y="189217"/>
                </a:moveTo>
                <a:lnTo>
                  <a:pt x="226441" y="187020"/>
                </a:lnTo>
                <a:lnTo>
                  <a:pt x="198120" y="187020"/>
                </a:lnTo>
                <a:lnTo>
                  <a:pt x="198120" y="86080"/>
                </a:lnTo>
                <a:lnTo>
                  <a:pt x="198120" y="50965"/>
                </a:lnTo>
                <a:lnTo>
                  <a:pt x="195961" y="48768"/>
                </a:lnTo>
                <a:lnTo>
                  <a:pt x="171958" y="48768"/>
                </a:lnTo>
                <a:lnTo>
                  <a:pt x="171958" y="86080"/>
                </a:lnTo>
                <a:lnTo>
                  <a:pt x="171958" y="187020"/>
                </a:lnTo>
                <a:lnTo>
                  <a:pt x="128473" y="187020"/>
                </a:lnTo>
                <a:lnTo>
                  <a:pt x="128270" y="186804"/>
                </a:lnTo>
                <a:lnTo>
                  <a:pt x="100203" y="186804"/>
                </a:lnTo>
                <a:lnTo>
                  <a:pt x="100203" y="182638"/>
                </a:lnTo>
                <a:lnTo>
                  <a:pt x="167640" y="86080"/>
                </a:lnTo>
                <a:lnTo>
                  <a:pt x="171958" y="86080"/>
                </a:lnTo>
                <a:lnTo>
                  <a:pt x="171958" y="48768"/>
                </a:lnTo>
                <a:lnTo>
                  <a:pt x="167640" y="48768"/>
                </a:lnTo>
                <a:lnTo>
                  <a:pt x="165481" y="50965"/>
                </a:lnTo>
                <a:lnTo>
                  <a:pt x="165481" y="53162"/>
                </a:lnTo>
                <a:lnTo>
                  <a:pt x="78359" y="176047"/>
                </a:lnTo>
                <a:lnTo>
                  <a:pt x="76200" y="180441"/>
                </a:lnTo>
                <a:lnTo>
                  <a:pt x="76200" y="186804"/>
                </a:lnTo>
                <a:lnTo>
                  <a:pt x="23876" y="186804"/>
                </a:lnTo>
                <a:lnTo>
                  <a:pt x="23876" y="182410"/>
                </a:lnTo>
                <a:lnTo>
                  <a:pt x="25742" y="165696"/>
                </a:lnTo>
                <a:lnTo>
                  <a:pt x="32321" y="150825"/>
                </a:lnTo>
                <a:lnTo>
                  <a:pt x="44983" y="136372"/>
                </a:lnTo>
                <a:lnTo>
                  <a:pt x="65151" y="120878"/>
                </a:lnTo>
                <a:lnTo>
                  <a:pt x="93472" y="103289"/>
                </a:lnTo>
                <a:lnTo>
                  <a:pt x="111467" y="90690"/>
                </a:lnTo>
                <a:lnTo>
                  <a:pt x="123596" y="78295"/>
                </a:lnTo>
                <a:lnTo>
                  <a:pt x="130429" y="64668"/>
                </a:lnTo>
                <a:lnTo>
                  <a:pt x="132588" y="48348"/>
                </a:lnTo>
                <a:lnTo>
                  <a:pt x="128409" y="26885"/>
                </a:lnTo>
                <a:lnTo>
                  <a:pt x="122301" y="19773"/>
                </a:lnTo>
                <a:lnTo>
                  <a:pt x="115468" y="11823"/>
                </a:lnTo>
                <a:lnTo>
                  <a:pt x="93154" y="2921"/>
                </a:lnTo>
                <a:lnTo>
                  <a:pt x="60833" y="0"/>
                </a:lnTo>
                <a:lnTo>
                  <a:pt x="47472" y="76"/>
                </a:lnTo>
                <a:lnTo>
                  <a:pt x="33921" y="558"/>
                </a:lnTo>
                <a:lnTo>
                  <a:pt x="20764" y="1854"/>
                </a:lnTo>
                <a:lnTo>
                  <a:pt x="8636" y="4394"/>
                </a:lnTo>
                <a:lnTo>
                  <a:pt x="6477" y="4394"/>
                </a:lnTo>
                <a:lnTo>
                  <a:pt x="2159" y="6591"/>
                </a:lnTo>
                <a:lnTo>
                  <a:pt x="2159" y="21983"/>
                </a:lnTo>
                <a:lnTo>
                  <a:pt x="4318" y="24180"/>
                </a:lnTo>
                <a:lnTo>
                  <a:pt x="8636" y="24180"/>
                </a:lnTo>
                <a:lnTo>
                  <a:pt x="21983" y="22567"/>
                </a:lnTo>
                <a:lnTo>
                  <a:pt x="35534" y="21158"/>
                </a:lnTo>
                <a:lnTo>
                  <a:pt x="48691" y="20154"/>
                </a:lnTo>
                <a:lnTo>
                  <a:pt x="60833" y="19773"/>
                </a:lnTo>
                <a:lnTo>
                  <a:pt x="81737" y="21463"/>
                </a:lnTo>
                <a:lnTo>
                  <a:pt x="95923" y="26657"/>
                </a:lnTo>
                <a:lnTo>
                  <a:pt x="103987" y="35547"/>
                </a:lnTo>
                <a:lnTo>
                  <a:pt x="106553" y="48348"/>
                </a:lnTo>
                <a:lnTo>
                  <a:pt x="105143" y="59791"/>
                </a:lnTo>
                <a:lnTo>
                  <a:pt x="100266" y="68961"/>
                </a:lnTo>
                <a:lnTo>
                  <a:pt x="90906" y="77724"/>
                </a:lnTo>
                <a:lnTo>
                  <a:pt x="76073" y="87909"/>
                </a:lnTo>
                <a:lnTo>
                  <a:pt x="45593" y="107696"/>
                </a:lnTo>
                <a:lnTo>
                  <a:pt x="24752" y="123393"/>
                </a:lnTo>
                <a:lnTo>
                  <a:pt x="10604" y="140944"/>
                </a:lnTo>
                <a:lnTo>
                  <a:pt x="2540" y="160540"/>
                </a:lnTo>
                <a:lnTo>
                  <a:pt x="0" y="182410"/>
                </a:lnTo>
                <a:lnTo>
                  <a:pt x="0" y="206590"/>
                </a:lnTo>
                <a:lnTo>
                  <a:pt x="2159" y="208788"/>
                </a:lnTo>
                <a:lnTo>
                  <a:pt x="77177" y="208788"/>
                </a:lnTo>
                <a:lnTo>
                  <a:pt x="78359" y="211162"/>
                </a:lnTo>
                <a:lnTo>
                  <a:pt x="171958" y="211162"/>
                </a:lnTo>
                <a:lnTo>
                  <a:pt x="171958" y="268224"/>
                </a:lnTo>
                <a:lnTo>
                  <a:pt x="195961" y="268224"/>
                </a:lnTo>
                <a:lnTo>
                  <a:pt x="198120" y="266026"/>
                </a:lnTo>
                <a:lnTo>
                  <a:pt x="198120" y="211162"/>
                </a:lnTo>
                <a:lnTo>
                  <a:pt x="226441" y="211162"/>
                </a:lnTo>
                <a:lnTo>
                  <a:pt x="228600" y="208965"/>
                </a:lnTo>
                <a:lnTo>
                  <a:pt x="228600" y="189217"/>
                </a:lnTo>
                <a:close/>
              </a:path>
            </a:pathLst>
          </a:custGeom>
          <a:solidFill>
            <a:srgbClr val="468D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20272" y="6380988"/>
            <a:ext cx="26034" cy="212090"/>
          </a:xfrm>
          <a:custGeom>
            <a:avLst/>
            <a:gdLst/>
            <a:ahLst/>
            <a:cxnLst/>
            <a:rect l="l" t="t" r="r" b="b"/>
            <a:pathLst>
              <a:path w="26034" h="212090">
                <a:moveTo>
                  <a:pt x="25908" y="2032"/>
                </a:moveTo>
                <a:lnTo>
                  <a:pt x="23749" y="2032"/>
                </a:lnTo>
                <a:lnTo>
                  <a:pt x="23749" y="0"/>
                </a:lnTo>
                <a:lnTo>
                  <a:pt x="2159" y="0"/>
                </a:lnTo>
                <a:lnTo>
                  <a:pt x="2159" y="2032"/>
                </a:lnTo>
                <a:lnTo>
                  <a:pt x="0" y="2032"/>
                </a:lnTo>
                <a:lnTo>
                  <a:pt x="0" y="207772"/>
                </a:lnTo>
                <a:lnTo>
                  <a:pt x="2197" y="207772"/>
                </a:lnTo>
                <a:lnTo>
                  <a:pt x="2197" y="211582"/>
                </a:lnTo>
                <a:lnTo>
                  <a:pt x="23698" y="211582"/>
                </a:lnTo>
                <a:lnTo>
                  <a:pt x="23698" y="207772"/>
                </a:lnTo>
                <a:lnTo>
                  <a:pt x="25908" y="207772"/>
                </a:lnTo>
                <a:lnTo>
                  <a:pt x="25908" y="2032"/>
                </a:lnTo>
                <a:close/>
              </a:path>
            </a:pathLst>
          </a:custGeom>
          <a:solidFill>
            <a:srgbClr val="468DC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1391900" y="6379464"/>
            <a:ext cx="485140" cy="215265"/>
            <a:chOff x="11391900" y="6379464"/>
            <a:chExt cx="485140" cy="215265"/>
          </a:xfrm>
        </p:grpSpPr>
        <p:sp>
          <p:nvSpPr>
            <p:cNvPr id="8" name="object 8"/>
            <p:cNvSpPr/>
            <p:nvPr/>
          </p:nvSpPr>
          <p:spPr>
            <a:xfrm>
              <a:off x="11391900" y="6379464"/>
              <a:ext cx="26034" cy="213360"/>
            </a:xfrm>
            <a:custGeom>
              <a:avLst/>
              <a:gdLst/>
              <a:ahLst/>
              <a:cxnLst/>
              <a:rect l="l" t="t" r="r" b="b"/>
              <a:pathLst>
                <a:path w="26034" h="213359">
                  <a:moveTo>
                    <a:pt x="25907" y="2197"/>
                  </a:moveTo>
                  <a:lnTo>
                    <a:pt x="0" y="2197"/>
                  </a:lnTo>
                  <a:lnTo>
                    <a:pt x="0" y="30797"/>
                  </a:lnTo>
                  <a:lnTo>
                    <a:pt x="2158" y="32994"/>
                  </a:lnTo>
                  <a:lnTo>
                    <a:pt x="23749" y="32994"/>
                  </a:lnTo>
                  <a:lnTo>
                    <a:pt x="25907" y="30797"/>
                  </a:lnTo>
                  <a:lnTo>
                    <a:pt x="25907" y="2197"/>
                  </a:lnTo>
                  <a:close/>
                </a:path>
                <a:path w="26034" h="213359">
                  <a:moveTo>
                    <a:pt x="23749" y="0"/>
                  </a:moveTo>
                  <a:lnTo>
                    <a:pt x="2158" y="0"/>
                  </a:lnTo>
                  <a:lnTo>
                    <a:pt x="2158" y="2197"/>
                  </a:lnTo>
                  <a:lnTo>
                    <a:pt x="23749" y="2197"/>
                  </a:lnTo>
                  <a:lnTo>
                    <a:pt x="23749" y="0"/>
                  </a:lnTo>
                  <a:close/>
                </a:path>
                <a:path w="26034" h="213359">
                  <a:moveTo>
                    <a:pt x="23749" y="59385"/>
                  </a:moveTo>
                  <a:lnTo>
                    <a:pt x="2158" y="59385"/>
                  </a:lnTo>
                  <a:lnTo>
                    <a:pt x="0" y="61582"/>
                  </a:lnTo>
                  <a:lnTo>
                    <a:pt x="0" y="208965"/>
                  </a:lnTo>
                  <a:lnTo>
                    <a:pt x="4318" y="213360"/>
                  </a:lnTo>
                  <a:lnTo>
                    <a:pt x="21590" y="213360"/>
                  </a:lnTo>
                  <a:lnTo>
                    <a:pt x="21590" y="211162"/>
                  </a:lnTo>
                  <a:lnTo>
                    <a:pt x="23749" y="211162"/>
                  </a:lnTo>
                  <a:lnTo>
                    <a:pt x="23749" y="208965"/>
                  </a:lnTo>
                  <a:lnTo>
                    <a:pt x="25907" y="208965"/>
                  </a:lnTo>
                  <a:lnTo>
                    <a:pt x="25907" y="61582"/>
                  </a:lnTo>
                  <a:lnTo>
                    <a:pt x="23749" y="61582"/>
                  </a:lnTo>
                  <a:lnTo>
                    <a:pt x="23749" y="59385"/>
                  </a:lnTo>
                  <a:close/>
                </a:path>
              </a:pathLst>
            </a:custGeom>
            <a:solidFill>
              <a:srgbClr val="468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54384" y="6380988"/>
              <a:ext cx="124968" cy="2133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11356" y="6435852"/>
              <a:ext cx="131064" cy="1584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69852" y="6435852"/>
              <a:ext cx="106679" cy="15849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719941" y="6464300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81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9013" y="1579245"/>
            <a:ext cx="2919730" cy="2623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320"/>
              </a:lnSpc>
              <a:spcBef>
                <a:spcPts val="105"/>
              </a:spcBef>
            </a:pPr>
            <a:r>
              <a:rPr sz="2900" spc="-5" dirty="0">
                <a:solidFill>
                  <a:srgbClr val="001F5F"/>
                </a:solidFill>
                <a:latin typeface="Calibri Light"/>
                <a:cs typeface="Calibri Light"/>
              </a:rPr>
              <a:t>LANGKAH</a:t>
            </a:r>
            <a:r>
              <a:rPr sz="2900" spc="-7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2900" dirty="0">
                <a:solidFill>
                  <a:srgbClr val="001F5F"/>
                </a:solidFill>
                <a:latin typeface="Calibri Light"/>
                <a:cs typeface="Calibri Light"/>
              </a:rPr>
              <a:t>6</a:t>
            </a:r>
            <a:endParaRPr sz="2900">
              <a:latin typeface="Calibri Light"/>
              <a:cs typeface="Calibri Light"/>
            </a:endParaRPr>
          </a:p>
          <a:p>
            <a:pPr marL="12700">
              <a:lnSpc>
                <a:spcPts val="2000"/>
              </a:lnSpc>
            </a:pPr>
            <a:r>
              <a:rPr sz="1800" spc="-19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800" spc="-75" dirty="0">
                <a:solidFill>
                  <a:srgbClr val="001F5F"/>
                </a:solidFill>
                <a:latin typeface="Calibri"/>
                <a:cs typeface="Calibri"/>
              </a:rPr>
              <a:t>k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 </a:t>
            </a:r>
            <a:r>
              <a:rPr sz="1800" spc="-19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1800" spc="-7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Golongan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 terendah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berdasarkan 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rata-rata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upah dari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Jabatan-jabatan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m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pu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9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 P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n 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terendah,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apabila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lebih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dari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(satu). Hitung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juga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Golongan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Jabatan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tertinggi.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8708" y="4404740"/>
            <a:ext cx="2940685" cy="2296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Ambil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upah-upah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dari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Jabatan yang </a:t>
            </a:r>
            <a:r>
              <a:rPr sz="1600" spc="-3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pu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8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end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h 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(lihat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Daftar</a:t>
            </a:r>
            <a:r>
              <a:rPr sz="1600" spc="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6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Upah,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se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f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an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8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)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. 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Demikian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juga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upah-upah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untuk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8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600" spc="-6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t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gi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12700" marR="21590">
              <a:lnSpc>
                <a:spcPct val="100000"/>
              </a:lnSpc>
              <a:spcBef>
                <a:spcPts val="600"/>
              </a:spcBef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Buat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rata-rata</a:t>
            </a:r>
            <a:r>
              <a:rPr sz="1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upah-upah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tersebut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untuk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masing-masing </a:t>
            </a:r>
            <a:r>
              <a:rPr sz="1600" spc="-65" dirty="0">
                <a:solidFill>
                  <a:srgbClr val="001F5F"/>
                </a:solidFill>
                <a:latin typeface="Calibri"/>
                <a:cs typeface="Calibri"/>
              </a:rPr>
              <a:t>Total </a:t>
            </a:r>
            <a:r>
              <a:rPr sz="1600" spc="-3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Poin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terendah</a:t>
            </a:r>
            <a:r>
              <a:rPr sz="16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tertinggi.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01792" y="248158"/>
            <a:ext cx="20802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8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end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6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=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150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5450966" y="539521"/>
          <a:ext cx="3484245" cy="4767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7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7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1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7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2722">
                <a:tc>
                  <a:txBody>
                    <a:bodyPr/>
                    <a:lstStyle/>
                    <a:p>
                      <a:pPr marL="32384">
                        <a:lnSpc>
                          <a:spcPts val="170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106045" algn="r">
                        <a:lnSpc>
                          <a:spcPts val="1700"/>
                        </a:lnSpc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fice</a:t>
                      </a:r>
                      <a:r>
                        <a:rPr sz="1600" spc="-9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ts val="173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13970" algn="r">
                        <a:lnSpc>
                          <a:spcPts val="1700"/>
                        </a:lnSpc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2.000.000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010">
                <a:tc>
                  <a:txBody>
                    <a:bodyPr/>
                    <a:lstStyle/>
                    <a:p>
                      <a:pPr marL="32384">
                        <a:lnSpc>
                          <a:spcPts val="1745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Nama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BB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106045" algn="r">
                        <a:lnSpc>
                          <a:spcPts val="1745"/>
                        </a:lnSpc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fice</a:t>
                      </a:r>
                      <a:r>
                        <a:rPr sz="1600" spc="-9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ts val="1805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13970" algn="r">
                        <a:lnSpc>
                          <a:spcPts val="1745"/>
                        </a:lnSpc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2.100.000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5470016" y="983106"/>
            <a:ext cx="49333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51710" algn="l"/>
                <a:tab pos="2615565" algn="l"/>
              </a:tabLst>
            </a:pP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Rata-rata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upahnya	</a:t>
            </a:r>
            <a:r>
              <a:rPr sz="1600" spc="-5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sz="1600" spc="-5" dirty="0">
                <a:solidFill>
                  <a:srgbClr val="001F5F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2.050.000</a:t>
            </a:r>
            <a:r>
              <a:rPr sz="1600" spc="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sz="1600" spc="-7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terendah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01792" y="1227861"/>
            <a:ext cx="6087110" cy="662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600"/>
              </a:lnSpc>
              <a:spcBef>
                <a:spcPts val="100"/>
              </a:spcBef>
            </a:pPr>
            <a:r>
              <a:rPr sz="1600" spc="-65" dirty="0">
                <a:solidFill>
                  <a:srgbClr val="001F5F"/>
                </a:solidFill>
                <a:latin typeface="Calibri"/>
                <a:cs typeface="Calibri"/>
              </a:rPr>
              <a:t>Total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Poin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 tertinggi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890,</a:t>
            </a:r>
            <a:r>
              <a:rPr sz="1600" spc="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rata-rata</a:t>
            </a:r>
            <a:r>
              <a:rPr sz="16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upahnya: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20.000.000</a:t>
            </a:r>
            <a:r>
              <a:rPr sz="16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sz="1600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tertinggi. </a:t>
            </a:r>
            <a:r>
              <a:rPr sz="1600" spc="-3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Asumsikan: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70397" y="1864232"/>
            <a:ext cx="12160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up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600" spc="-1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end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h 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up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600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ti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1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06006" y="1864232"/>
            <a:ext cx="39179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= Upah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7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600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Golo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an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t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end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;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= Upah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7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600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Golo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ti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600" spc="1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gi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01792" y="2428112"/>
            <a:ext cx="37077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Maka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tabel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Struktur</a:t>
            </a:r>
            <a:r>
              <a:rPr sz="16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Skala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menjadi: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4370451" y="2882519"/>
          <a:ext cx="7200265" cy="37663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3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3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1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3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04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600" b="1" spc="-1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ru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b="1" spc="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an</a:t>
                      </a:r>
                      <a:r>
                        <a:rPr sz="1600" b="1" spc="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81">
                <a:tc>
                  <a:txBody>
                    <a:bodyPr/>
                    <a:lstStyle/>
                    <a:p>
                      <a:pPr marL="287020" marR="276225" indent="7620">
                        <a:lnSpc>
                          <a:spcPct val="105100"/>
                        </a:lnSpc>
                        <a:spcBef>
                          <a:spcPts val="28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Rentang </a:t>
                      </a:r>
                      <a:r>
                        <a:rPr sz="1600" spc="-3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600" i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600" i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600" i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i="1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i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i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386080" marR="297180" indent="-79375">
                        <a:lnSpc>
                          <a:spcPct val="105100"/>
                        </a:lnSpc>
                        <a:spcBef>
                          <a:spcPts val="28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Golo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an 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60655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r>
                        <a:rPr sz="1600" spc="-8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Terkecil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375920" marR="310515" indent="-78105">
                        <a:lnSpc>
                          <a:spcPct val="105100"/>
                        </a:lnSpc>
                        <a:spcBef>
                          <a:spcPts val="28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r>
                        <a:rPr sz="16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h  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600" i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600" i="1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i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600" i="1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600" i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i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i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600" i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28905">
                        <a:lnSpc>
                          <a:spcPct val="100000"/>
                        </a:lnSpc>
                      </a:pP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r>
                        <a:rPr sz="16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Terbesar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488">
                <a:tc>
                  <a:txBody>
                    <a:bodyPr/>
                    <a:lstStyle/>
                    <a:p>
                      <a:pPr marR="427990" algn="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2.050.000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488">
                <a:tc>
                  <a:txBody>
                    <a:bodyPr/>
                    <a:lstStyle/>
                    <a:p>
                      <a:pPr marR="427990" algn="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488">
                <a:tc>
                  <a:txBody>
                    <a:bodyPr/>
                    <a:lstStyle/>
                    <a:p>
                      <a:pPr marR="450850" algn="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488">
                <a:tc>
                  <a:txBody>
                    <a:bodyPr/>
                    <a:lstStyle/>
                    <a:p>
                      <a:pPr marR="427990" algn="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424">
                <a:tc>
                  <a:txBody>
                    <a:bodyPr/>
                    <a:lstStyle/>
                    <a:p>
                      <a:pPr marR="450850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8488">
                <a:tc>
                  <a:txBody>
                    <a:bodyPr/>
                    <a:lstStyle/>
                    <a:p>
                      <a:pPr marR="401955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475">
                <a:tc>
                  <a:txBody>
                    <a:bodyPr/>
                    <a:lstStyle/>
                    <a:p>
                      <a:pPr marR="401955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8488">
                <a:tc>
                  <a:txBody>
                    <a:bodyPr/>
                    <a:lstStyle/>
                    <a:p>
                      <a:pPr marR="40195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20.000.000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3" name="object 23"/>
          <p:cNvSpPr/>
          <p:nvPr/>
        </p:nvSpPr>
        <p:spPr>
          <a:xfrm>
            <a:off x="4376801" y="5261355"/>
            <a:ext cx="7200265" cy="348615"/>
          </a:xfrm>
          <a:custGeom>
            <a:avLst/>
            <a:gdLst/>
            <a:ahLst/>
            <a:cxnLst/>
            <a:rect l="l" t="t" r="r" b="b"/>
            <a:pathLst>
              <a:path w="7200265" h="348614">
                <a:moveTo>
                  <a:pt x="4088752" y="0"/>
                </a:moveTo>
                <a:lnTo>
                  <a:pt x="2667635" y="0"/>
                </a:lnTo>
                <a:lnTo>
                  <a:pt x="1263650" y="0"/>
                </a:lnTo>
                <a:lnTo>
                  <a:pt x="0" y="0"/>
                </a:lnTo>
                <a:lnTo>
                  <a:pt x="0" y="348424"/>
                </a:lnTo>
                <a:lnTo>
                  <a:pt x="1263650" y="348424"/>
                </a:lnTo>
                <a:lnTo>
                  <a:pt x="2667635" y="348424"/>
                </a:lnTo>
                <a:lnTo>
                  <a:pt x="4088752" y="348424"/>
                </a:lnTo>
                <a:lnTo>
                  <a:pt x="4088752" y="0"/>
                </a:lnTo>
                <a:close/>
              </a:path>
              <a:path w="7200265" h="348614">
                <a:moveTo>
                  <a:pt x="7200265" y="0"/>
                </a:moveTo>
                <a:lnTo>
                  <a:pt x="5752465" y="0"/>
                </a:lnTo>
                <a:lnTo>
                  <a:pt x="4088765" y="0"/>
                </a:lnTo>
                <a:lnTo>
                  <a:pt x="4088765" y="348424"/>
                </a:lnTo>
                <a:lnTo>
                  <a:pt x="5752465" y="348424"/>
                </a:lnTo>
                <a:lnTo>
                  <a:pt x="7200265" y="348424"/>
                </a:lnTo>
                <a:lnTo>
                  <a:pt x="7200265" y="0"/>
                </a:lnTo>
                <a:close/>
              </a:path>
            </a:pathLst>
          </a:custGeom>
          <a:solidFill>
            <a:srgbClr val="EAED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28980" y="361569"/>
            <a:ext cx="48552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001F5F"/>
                </a:solidFill>
              </a:rPr>
              <a:t>STRUKTUR</a:t>
            </a:r>
            <a:r>
              <a:rPr sz="3200" spc="-155" dirty="0">
                <a:solidFill>
                  <a:srgbClr val="001F5F"/>
                </a:solidFill>
              </a:rPr>
              <a:t> </a:t>
            </a:r>
            <a:r>
              <a:rPr sz="3200" spc="-35" dirty="0">
                <a:solidFill>
                  <a:srgbClr val="001F5F"/>
                </a:solidFill>
              </a:rPr>
              <a:t>DAN</a:t>
            </a:r>
            <a:r>
              <a:rPr sz="3200" spc="-40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SKALA</a:t>
            </a:r>
            <a:r>
              <a:rPr sz="3200" spc="-40" dirty="0">
                <a:solidFill>
                  <a:srgbClr val="001F5F"/>
                </a:solidFill>
              </a:rPr>
              <a:t> </a:t>
            </a:r>
            <a:r>
              <a:rPr sz="3200" spc="-100" dirty="0">
                <a:solidFill>
                  <a:srgbClr val="001F5F"/>
                </a:solidFill>
              </a:rPr>
              <a:t>UPAH</a:t>
            </a:r>
            <a:endParaRPr sz="320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5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8404" y="184531"/>
            <a:ext cx="2660650" cy="142875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ct val="98400"/>
              </a:lnSpc>
              <a:spcBef>
                <a:spcPts val="165"/>
              </a:spcBef>
            </a:pPr>
            <a:r>
              <a:rPr sz="3200" spc="-40" dirty="0">
                <a:solidFill>
                  <a:srgbClr val="001F5F"/>
                </a:solidFill>
              </a:rPr>
              <a:t>S</a:t>
            </a:r>
            <a:r>
              <a:rPr sz="3200" spc="-5" dirty="0">
                <a:solidFill>
                  <a:srgbClr val="001F5F"/>
                </a:solidFill>
              </a:rPr>
              <a:t>TR</a:t>
            </a:r>
            <a:r>
              <a:rPr sz="3200" spc="-10" dirty="0">
                <a:solidFill>
                  <a:srgbClr val="001F5F"/>
                </a:solidFill>
              </a:rPr>
              <a:t>U</a:t>
            </a:r>
            <a:r>
              <a:rPr sz="3200" dirty="0">
                <a:solidFill>
                  <a:srgbClr val="001F5F"/>
                </a:solidFill>
              </a:rPr>
              <a:t>KTUR</a:t>
            </a:r>
            <a:r>
              <a:rPr sz="3200" spc="-135" dirty="0">
                <a:solidFill>
                  <a:srgbClr val="001F5F"/>
                </a:solidFill>
              </a:rPr>
              <a:t> </a:t>
            </a:r>
            <a:r>
              <a:rPr sz="3200" spc="-90" dirty="0">
                <a:solidFill>
                  <a:srgbClr val="001F5F"/>
                </a:solidFill>
              </a:rPr>
              <a:t>D</a:t>
            </a:r>
            <a:r>
              <a:rPr sz="3200" spc="-10" dirty="0">
                <a:solidFill>
                  <a:srgbClr val="001F5F"/>
                </a:solidFill>
              </a:rPr>
              <a:t>A</a:t>
            </a:r>
            <a:r>
              <a:rPr sz="3200" dirty="0">
                <a:solidFill>
                  <a:srgbClr val="001F5F"/>
                </a:solidFill>
              </a:rPr>
              <a:t>N  SKALA </a:t>
            </a:r>
            <a:r>
              <a:rPr sz="3200" spc="-100" dirty="0">
                <a:solidFill>
                  <a:srgbClr val="001F5F"/>
                </a:solidFill>
              </a:rPr>
              <a:t>UPAH </a:t>
            </a:r>
            <a:r>
              <a:rPr sz="3200" spc="-95" dirty="0">
                <a:solidFill>
                  <a:srgbClr val="001F5F"/>
                </a:solidFill>
              </a:rPr>
              <a:t> </a:t>
            </a:r>
            <a:r>
              <a:rPr sz="2900" b="0" spc="-5" dirty="0">
                <a:solidFill>
                  <a:srgbClr val="001F5F"/>
                </a:solidFill>
                <a:latin typeface="Calibri Light"/>
                <a:cs typeface="Calibri Light"/>
              </a:rPr>
              <a:t>LANGKAH</a:t>
            </a:r>
            <a:r>
              <a:rPr sz="2900" b="0" spc="-6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2900" b="0" dirty="0">
                <a:solidFill>
                  <a:srgbClr val="001F5F"/>
                </a:solidFill>
                <a:latin typeface="Calibri Light"/>
                <a:cs typeface="Calibri Light"/>
              </a:rPr>
              <a:t>7</a:t>
            </a:r>
            <a:endParaRPr sz="29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8404" y="1614932"/>
            <a:ext cx="312356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810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Hitung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Tengah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dari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Golongan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antara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terendah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tertinggi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dengan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menggunakan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rumus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persamaan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garis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lurus:</a:t>
            </a:r>
            <a:endParaRPr sz="1800">
              <a:latin typeface="Calibri"/>
              <a:cs typeface="Calibri"/>
            </a:endParaRPr>
          </a:p>
          <a:p>
            <a:pPr marL="1013460">
              <a:lnSpc>
                <a:spcPct val="100000"/>
              </a:lnSpc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+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(X)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dimana: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800" spc="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adalah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X</a:t>
            </a:r>
            <a:r>
              <a:rPr sz="1800" spc="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adalah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Golongan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Jabatan;</a:t>
            </a:r>
            <a:endParaRPr sz="1800">
              <a:latin typeface="Calibri"/>
              <a:cs typeface="Calibri"/>
            </a:endParaRPr>
          </a:p>
          <a:p>
            <a:pPr marL="194945" marR="190500" indent="-182880" algn="just">
              <a:lnSpc>
                <a:spcPct val="100000"/>
              </a:lnSpc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 adalah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intercept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(titik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potong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Garis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Kebijakan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dengan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sumbu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Y);</a:t>
            </a:r>
            <a:endParaRPr sz="1800">
              <a:latin typeface="Calibri"/>
              <a:cs typeface="Calibri"/>
            </a:endParaRPr>
          </a:p>
          <a:p>
            <a:pPr marL="194945" marR="5080" indent="-182880" algn="just">
              <a:lnSpc>
                <a:spcPct val="100000"/>
              </a:lnSpc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 adalah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slope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(sudut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kemiringan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Garis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Kebijakan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Upah).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8404" y="5622442"/>
            <a:ext cx="3045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Garis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Kebijakan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dijelaskan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seperti</a:t>
            </a:r>
            <a:r>
              <a:rPr sz="18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gambar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samping.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44188" y="1151001"/>
            <a:ext cx="5588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bidang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koordinat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sumbu-X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dan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sumbu-Y,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ketahui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titik: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19422" y="1431416"/>
            <a:ext cx="74212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448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24485" algn="l"/>
                <a:tab pos="32512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Titik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(X</a:t>
            </a:r>
            <a:r>
              <a:rPr sz="1800" spc="-7" baseline="-16203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800" spc="-7" baseline="-16203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)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sz="1800" spc="-4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X</a:t>
            </a:r>
            <a:r>
              <a:rPr sz="1800" baseline="-16203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1800" spc="225" baseline="-1620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Golongan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(1)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800" spc="-7" baseline="-16203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1800" spc="7" baseline="-1620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 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Tengah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(2.050.000)</a:t>
            </a:r>
            <a:endParaRPr sz="1800">
              <a:latin typeface="Calibri"/>
              <a:cs typeface="Calibri"/>
            </a:endParaRPr>
          </a:p>
          <a:p>
            <a:pPr marL="324485" indent="-287020">
              <a:lnSpc>
                <a:spcPct val="100000"/>
              </a:lnSpc>
              <a:buFont typeface="Arial MT"/>
              <a:buChar char="•"/>
              <a:tabLst>
                <a:tab pos="324485" algn="l"/>
                <a:tab pos="32512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Titik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(X</a:t>
            </a:r>
            <a:r>
              <a:rPr sz="1800" spc="-7" baseline="-16203" dirty="0">
                <a:solidFill>
                  <a:srgbClr val="001F5F"/>
                </a:solidFill>
                <a:latin typeface="Calibri"/>
                <a:cs typeface="Calibri"/>
              </a:rPr>
              <a:t>8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800" spc="-7" baseline="-16203" dirty="0">
                <a:solidFill>
                  <a:srgbClr val="001F5F"/>
                </a:solidFill>
                <a:latin typeface="Calibri"/>
                <a:cs typeface="Calibri"/>
              </a:rPr>
              <a:t>8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)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sz="1800" spc="-4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X</a:t>
            </a:r>
            <a:r>
              <a:rPr sz="1800" baseline="-16203" dirty="0">
                <a:solidFill>
                  <a:srgbClr val="001F5F"/>
                </a:solidFill>
                <a:latin typeface="Calibri"/>
                <a:cs typeface="Calibri"/>
              </a:rPr>
              <a:t>8</a:t>
            </a:r>
            <a:r>
              <a:rPr sz="1800" spc="225" baseline="-1620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Golongan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(8)</a:t>
            </a:r>
            <a:r>
              <a:rPr sz="18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800" spc="-7" baseline="-16203" dirty="0">
                <a:solidFill>
                  <a:srgbClr val="001F5F"/>
                </a:solidFill>
                <a:latin typeface="Calibri"/>
                <a:cs typeface="Calibri"/>
              </a:rPr>
              <a:t>8</a:t>
            </a:r>
            <a:r>
              <a:rPr sz="1800" spc="30" baseline="-1620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 Upah 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Tengah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(20.000.000)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44188" y="2247976"/>
            <a:ext cx="75418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Apabila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kedua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titik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ditarik</a:t>
            </a:r>
            <a:r>
              <a:rPr sz="180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garis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lurus,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maka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garis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ini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disebut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Garis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Kebijakan</a:t>
            </a:r>
            <a:r>
              <a:rPr sz="180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5844" y="2641092"/>
            <a:ext cx="6495288" cy="3669791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5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8404" y="189102"/>
            <a:ext cx="48520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solidFill>
                  <a:srgbClr val="001F5F"/>
                </a:solidFill>
              </a:rPr>
              <a:t>STRUKTUR</a:t>
            </a:r>
            <a:r>
              <a:rPr sz="3200" spc="-150" dirty="0">
                <a:solidFill>
                  <a:srgbClr val="001F5F"/>
                </a:solidFill>
              </a:rPr>
              <a:t> </a:t>
            </a:r>
            <a:r>
              <a:rPr sz="3200" spc="-35" dirty="0">
                <a:solidFill>
                  <a:srgbClr val="001F5F"/>
                </a:solidFill>
              </a:rPr>
              <a:t>DAN </a:t>
            </a:r>
            <a:r>
              <a:rPr sz="3200" dirty="0">
                <a:solidFill>
                  <a:srgbClr val="001F5F"/>
                </a:solidFill>
              </a:rPr>
              <a:t>SKALA</a:t>
            </a:r>
            <a:r>
              <a:rPr sz="3200" spc="-55" dirty="0">
                <a:solidFill>
                  <a:srgbClr val="001F5F"/>
                </a:solidFill>
              </a:rPr>
              <a:t> </a:t>
            </a:r>
            <a:r>
              <a:rPr sz="3200" spc="-100" dirty="0">
                <a:solidFill>
                  <a:srgbClr val="001F5F"/>
                </a:solidFill>
              </a:rPr>
              <a:t>UPAH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885182" y="1307084"/>
            <a:ext cx="3552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Kurangkan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persamaan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kedua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titik: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866132" y="1623305"/>
          <a:ext cx="4782818" cy="15217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5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35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04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0420">
                <a:tc>
                  <a:txBody>
                    <a:bodyPr/>
                    <a:lstStyle/>
                    <a:p>
                      <a:pPr marL="31750">
                        <a:lnSpc>
                          <a:spcPts val="1955"/>
                        </a:lnSpc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Y</a:t>
                      </a:r>
                      <a:r>
                        <a:rPr sz="1800" i="1" spc="-7" baseline="-16203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800" baseline="-16203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9850" algn="r">
                        <a:lnSpc>
                          <a:spcPts val="1955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=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55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(X</a:t>
                      </a:r>
                      <a:r>
                        <a:rPr sz="1800" spc="-7" baseline="-16203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98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endParaRPr sz="1800">
                        <a:latin typeface="Wingdings"/>
                        <a:cs typeface="Wingding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198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20.000.000</a:t>
                      </a:r>
                      <a:r>
                        <a:rPr sz="1800" spc="1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=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ts val="1955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(8)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241">
                <a:tc>
                  <a:txBody>
                    <a:bodyPr/>
                    <a:lstStyle/>
                    <a:p>
                      <a:pPr marL="31750">
                        <a:lnSpc>
                          <a:spcPts val="1910"/>
                        </a:lnSpc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-7" baseline="-16203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 baseline="-16203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9850" algn="r">
                        <a:lnSpc>
                          <a:spcPts val="191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=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(X</a:t>
                      </a:r>
                      <a:r>
                        <a:rPr sz="1800" spc="-7" baseline="-16203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93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endParaRPr sz="1800">
                        <a:latin typeface="Wingdings"/>
                        <a:cs typeface="Wingding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ts val="1930"/>
                        </a:lnSpc>
                      </a:pPr>
                      <a:r>
                        <a:rPr sz="1800" u="sng" dirty="0">
                          <a:solidFill>
                            <a:srgbClr val="001F5F"/>
                          </a:solidFill>
                          <a:uFill>
                            <a:solidFill>
                              <a:srgbClr val="4471C4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spc="195" dirty="0">
                          <a:solidFill>
                            <a:srgbClr val="001F5F"/>
                          </a:solidFill>
                          <a:uFill>
                            <a:solidFill>
                              <a:srgbClr val="4471C4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dirty="0">
                          <a:solidFill>
                            <a:srgbClr val="001F5F"/>
                          </a:solidFill>
                          <a:uFill>
                            <a:solidFill>
                              <a:srgbClr val="4471C4"/>
                            </a:solidFill>
                          </a:uFill>
                          <a:latin typeface="Calibri"/>
                          <a:cs typeface="Calibri"/>
                        </a:rPr>
                        <a:t>2.050.000</a:t>
                      </a:r>
                      <a:r>
                        <a:rPr sz="1800" u="sng" spc="140" dirty="0">
                          <a:solidFill>
                            <a:srgbClr val="001F5F"/>
                          </a:solidFill>
                          <a:uFill>
                            <a:solidFill>
                              <a:srgbClr val="4471C4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dirty="0">
                          <a:solidFill>
                            <a:srgbClr val="001F5F"/>
                          </a:solidFill>
                          <a:uFill>
                            <a:solidFill>
                              <a:srgbClr val="4471C4"/>
                            </a:solidFill>
                          </a:uFill>
                          <a:latin typeface="Calibri"/>
                          <a:cs typeface="Calibri"/>
                        </a:rPr>
                        <a:t>=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ts val="191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(1)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17.950.000</a:t>
                      </a:r>
                      <a:r>
                        <a:rPr sz="1800" spc="9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=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R="66675" algn="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10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=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R="66675" algn="r">
                        <a:lnSpc>
                          <a:spcPts val="215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=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(7)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74295" marR="2413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17.950.000</a:t>
                      </a:r>
                      <a:r>
                        <a:rPr sz="1800" spc="-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:</a:t>
                      </a:r>
                      <a:r>
                        <a:rPr sz="1800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 </a:t>
                      </a:r>
                      <a:r>
                        <a:rPr sz="1800" spc="-39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2.564.286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29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4885182" y="3395598"/>
            <a:ext cx="3223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Masukkan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nilai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persamaan: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34890" y="3676269"/>
            <a:ext cx="19583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  <a:tabLst>
                <a:tab pos="424180" algn="l"/>
                <a:tab pos="694055" algn="l"/>
                <a:tab pos="1683385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800" spc="-7" baseline="-16203" dirty="0">
                <a:solidFill>
                  <a:srgbClr val="001F5F"/>
                </a:solidFill>
                <a:latin typeface="Calibri"/>
                <a:cs typeface="Calibri"/>
              </a:rPr>
              <a:t>1	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	a +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(X</a:t>
            </a:r>
            <a:r>
              <a:rPr sz="1800" spc="-7" baseline="-16203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)	</a:t>
            </a:r>
            <a:r>
              <a:rPr sz="1800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23861" y="3670172"/>
            <a:ext cx="1142365" cy="862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2.050.000</a:t>
            </a:r>
            <a:r>
              <a:rPr sz="1800" spc="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35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spc="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70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89417" y="3670172"/>
            <a:ext cx="2136775" cy="862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+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2.564.286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(1)</a:t>
            </a:r>
            <a:endParaRPr sz="1800">
              <a:latin typeface="Calibri"/>
              <a:cs typeface="Calibri"/>
            </a:endParaRPr>
          </a:p>
          <a:p>
            <a:pPr marL="64135">
              <a:lnSpc>
                <a:spcPct val="100000"/>
              </a:lnSpc>
              <a:spcBef>
                <a:spcPts val="35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2.050.000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2.564.286</a:t>
            </a:r>
            <a:endParaRPr sz="1800">
              <a:latin typeface="Calibri"/>
              <a:cs typeface="Calibri"/>
            </a:endParaRPr>
          </a:p>
          <a:p>
            <a:pPr marL="64135">
              <a:lnSpc>
                <a:spcPct val="100000"/>
              </a:lnSpc>
              <a:spcBef>
                <a:spcPts val="70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514.286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85182" y="4767529"/>
            <a:ext cx="42202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Hitung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Tengah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Golongan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Jabatan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2: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85182" y="5048503"/>
            <a:ext cx="2296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Persamaan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garis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lurus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02042" y="5042408"/>
            <a:ext cx="3053080" cy="862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270">
              <a:lnSpc>
                <a:spcPct val="100000"/>
              </a:lnSpc>
              <a:spcBef>
                <a:spcPts val="100"/>
              </a:spcBef>
              <a:tabLst>
                <a:tab pos="598805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800" spc="2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	a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+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(X)</a:t>
            </a:r>
            <a:endParaRPr sz="18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35"/>
              </a:spcBef>
              <a:tabLst>
                <a:tab pos="652145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800" spc="-7" baseline="-16203" dirty="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sz="1800" spc="652" baseline="-1620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	–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514.286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+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2.564.286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(2)</a:t>
            </a:r>
            <a:endParaRPr sz="18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70"/>
              </a:spcBef>
              <a:tabLst>
                <a:tab pos="598805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800" spc="-7" baseline="-16203" dirty="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sz="1800" spc="652" baseline="-1620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=	4.614.286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6270" y="1520444"/>
            <a:ext cx="2994025" cy="34874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5"/>
              </a:spcBef>
            </a:pPr>
            <a:r>
              <a:rPr sz="2900" spc="-5" dirty="0">
                <a:solidFill>
                  <a:srgbClr val="001F5F"/>
                </a:solidFill>
                <a:latin typeface="Calibri Light"/>
                <a:cs typeface="Calibri Light"/>
              </a:rPr>
              <a:t>LANGKAH</a:t>
            </a:r>
            <a:r>
              <a:rPr sz="2900" spc="-9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2900" dirty="0">
                <a:solidFill>
                  <a:srgbClr val="001F5F"/>
                </a:solidFill>
                <a:latin typeface="Calibri Light"/>
                <a:cs typeface="Calibri Light"/>
              </a:rPr>
              <a:t>7</a:t>
            </a:r>
            <a:r>
              <a:rPr sz="2900" spc="-5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 Light"/>
                <a:cs typeface="Calibri Light"/>
              </a:rPr>
              <a:t>(lanjutan)</a:t>
            </a:r>
            <a:endParaRPr sz="2400">
              <a:latin typeface="Calibri Light"/>
              <a:cs typeface="Calibri Light"/>
            </a:endParaRPr>
          </a:p>
          <a:p>
            <a:pPr marL="12700" marR="111760">
              <a:lnSpc>
                <a:spcPct val="100000"/>
              </a:lnSpc>
              <a:spcBef>
                <a:spcPts val="1565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Tengah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sudah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diketahui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pada tabel Struktur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Skala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Langkah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6 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adalah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Golongah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8.</a:t>
            </a:r>
            <a:endParaRPr sz="1800">
              <a:latin typeface="Calibri"/>
              <a:cs typeface="Calibri"/>
            </a:endParaRPr>
          </a:p>
          <a:p>
            <a:pPr marL="12700" marR="63500">
              <a:lnSpc>
                <a:spcPct val="100000"/>
              </a:lnSpc>
              <a:spcBef>
                <a:spcPts val="6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menghitung</a:t>
            </a:r>
            <a:r>
              <a:rPr sz="1800" spc="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 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9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1800" spc="-7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Ja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an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  sampai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dengan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7, cari dulu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25" dirty="0">
                <a:solidFill>
                  <a:srgbClr val="001F5F"/>
                </a:solidFill>
                <a:latin typeface="Calibri"/>
                <a:cs typeface="Calibri"/>
              </a:rPr>
              <a:t>Intercept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1800" i="1" spc="-5" dirty="0">
                <a:solidFill>
                  <a:srgbClr val="001F5F"/>
                </a:solidFill>
                <a:latin typeface="Calibri"/>
                <a:cs typeface="Calibri"/>
              </a:rPr>
              <a:t>Slope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, 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caranya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seperti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samping.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5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8404" y="319786"/>
            <a:ext cx="48520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solidFill>
                  <a:srgbClr val="001F5F"/>
                </a:solidFill>
              </a:rPr>
              <a:t>STRUKTUR</a:t>
            </a:r>
            <a:r>
              <a:rPr sz="3200" spc="-150" dirty="0">
                <a:solidFill>
                  <a:srgbClr val="001F5F"/>
                </a:solidFill>
              </a:rPr>
              <a:t> </a:t>
            </a:r>
            <a:r>
              <a:rPr sz="3200" spc="-35" dirty="0">
                <a:solidFill>
                  <a:srgbClr val="001F5F"/>
                </a:solidFill>
              </a:rPr>
              <a:t>DAN </a:t>
            </a:r>
            <a:r>
              <a:rPr sz="3200" dirty="0">
                <a:solidFill>
                  <a:srgbClr val="001F5F"/>
                </a:solidFill>
              </a:rPr>
              <a:t>SKALA</a:t>
            </a:r>
            <a:r>
              <a:rPr sz="3200" spc="-55" dirty="0">
                <a:solidFill>
                  <a:srgbClr val="001F5F"/>
                </a:solidFill>
              </a:rPr>
              <a:t> </a:t>
            </a:r>
            <a:r>
              <a:rPr sz="3200" spc="-100" dirty="0">
                <a:solidFill>
                  <a:srgbClr val="001F5F"/>
                </a:solidFill>
              </a:rPr>
              <a:t>UPAH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38404" y="1957527"/>
            <a:ext cx="2990850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5" dirty="0">
                <a:solidFill>
                  <a:srgbClr val="001F5F"/>
                </a:solidFill>
                <a:latin typeface="Calibri Light"/>
                <a:cs typeface="Calibri Light"/>
              </a:rPr>
              <a:t>LANGKAH</a:t>
            </a:r>
            <a:r>
              <a:rPr sz="2900" spc="-9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2900" dirty="0">
                <a:solidFill>
                  <a:srgbClr val="001F5F"/>
                </a:solidFill>
                <a:latin typeface="Calibri Light"/>
                <a:cs typeface="Calibri Light"/>
              </a:rPr>
              <a:t>7</a:t>
            </a:r>
            <a:r>
              <a:rPr sz="2900" spc="-4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 Light"/>
                <a:cs typeface="Calibri Light"/>
              </a:rPr>
              <a:t>(lanjutan)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8404" y="2767329"/>
            <a:ext cx="282702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Dengan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cara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sama, dapat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dih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tung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 </a:t>
            </a:r>
            <a:r>
              <a:rPr sz="1800" spc="-19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1800" spc="-70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tuk 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Golongan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3 sampai 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dengan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7. 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Tabel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Struktur dan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Skala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 menjadi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seperti di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samping.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4291584" y="1470025"/>
          <a:ext cx="7198357" cy="42767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3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1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3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1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1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1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be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-9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Stru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4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50190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Rentang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413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800" i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Spread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56540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Golongan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448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Terkecil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2923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1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Tengah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175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800" i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Mid</a:t>
                      </a:r>
                      <a:r>
                        <a:rPr sz="1800" i="1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i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Point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R="762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Terbesar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17">
                <a:tc>
                  <a:txBody>
                    <a:bodyPr/>
                    <a:lstStyle/>
                    <a:p>
                      <a:pPr marL="742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2.050.000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marL="742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4.614.286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4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7.178.571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18">
                <a:tc>
                  <a:txBody>
                    <a:bodyPr/>
                    <a:lstStyle/>
                    <a:p>
                      <a:pPr marL="742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9.742.857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4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12.307.143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918"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14.871.429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4"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17.435.714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994"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20.000.000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46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4297934" y="5033136"/>
            <a:ext cx="7198359" cy="360045"/>
          </a:xfrm>
          <a:custGeom>
            <a:avLst/>
            <a:gdLst/>
            <a:ahLst/>
            <a:cxnLst/>
            <a:rect l="l" t="t" r="r" b="b"/>
            <a:pathLst>
              <a:path w="7198359" h="360045">
                <a:moveTo>
                  <a:pt x="4088117" y="0"/>
                </a:moveTo>
                <a:lnTo>
                  <a:pt x="2667000" y="0"/>
                </a:lnTo>
                <a:lnTo>
                  <a:pt x="1263650" y="0"/>
                </a:lnTo>
                <a:lnTo>
                  <a:pt x="0" y="0"/>
                </a:lnTo>
                <a:lnTo>
                  <a:pt x="0" y="360045"/>
                </a:lnTo>
                <a:lnTo>
                  <a:pt x="1263650" y="360045"/>
                </a:lnTo>
                <a:lnTo>
                  <a:pt x="2667000" y="360045"/>
                </a:lnTo>
                <a:lnTo>
                  <a:pt x="4088117" y="360045"/>
                </a:lnTo>
                <a:lnTo>
                  <a:pt x="4088117" y="0"/>
                </a:lnTo>
                <a:close/>
              </a:path>
              <a:path w="7198359" h="360045">
                <a:moveTo>
                  <a:pt x="7198360" y="0"/>
                </a:moveTo>
                <a:lnTo>
                  <a:pt x="5751195" y="0"/>
                </a:lnTo>
                <a:lnTo>
                  <a:pt x="4088130" y="0"/>
                </a:lnTo>
                <a:lnTo>
                  <a:pt x="4088130" y="360045"/>
                </a:lnTo>
                <a:lnTo>
                  <a:pt x="5751195" y="360045"/>
                </a:lnTo>
                <a:lnTo>
                  <a:pt x="7198360" y="360045"/>
                </a:lnTo>
                <a:lnTo>
                  <a:pt x="7198360" y="0"/>
                </a:lnTo>
                <a:close/>
              </a:path>
            </a:pathLst>
          </a:custGeom>
          <a:solidFill>
            <a:srgbClr val="EAEDF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5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71931" y="1866645"/>
            <a:ext cx="1739900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5" dirty="0">
                <a:latin typeface="Calibri Light"/>
                <a:cs typeface="Calibri Light"/>
              </a:rPr>
              <a:t>LANGKAH</a:t>
            </a:r>
            <a:r>
              <a:rPr sz="2900" spc="-125" dirty="0">
                <a:latin typeface="Calibri Light"/>
                <a:cs typeface="Calibri Light"/>
              </a:rPr>
              <a:t> </a:t>
            </a:r>
            <a:r>
              <a:rPr sz="2900" dirty="0">
                <a:latin typeface="Calibri Light"/>
                <a:cs typeface="Calibri Light"/>
              </a:rPr>
              <a:t>8</a:t>
            </a:r>
            <a:endParaRPr sz="29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491" y="3208146"/>
            <a:ext cx="285750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Hitung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65" dirty="0">
                <a:latin typeface="Calibri"/>
                <a:cs typeface="Calibri"/>
              </a:rPr>
              <a:t>Terkecil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85" dirty="0">
                <a:latin typeface="Calibri"/>
                <a:cs typeface="Calibri"/>
              </a:rPr>
              <a:t>T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25" dirty="0">
                <a:latin typeface="Calibri"/>
                <a:cs typeface="Calibri"/>
              </a:rPr>
              <a:t>b</a:t>
            </a:r>
            <a:r>
              <a:rPr sz="1800" spc="-20" dirty="0">
                <a:latin typeface="Calibri"/>
                <a:cs typeface="Calibri"/>
              </a:rPr>
              <a:t>es</a:t>
            </a:r>
            <a:r>
              <a:rPr sz="1800" spc="-2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5" dirty="0">
                <a:latin typeface="Calibri"/>
                <a:cs typeface="Calibri"/>
              </a:rPr>
              <a:t>g</a:t>
            </a:r>
            <a:r>
              <a:rPr sz="1800" spc="-15" dirty="0">
                <a:latin typeface="Calibri"/>
                <a:cs typeface="Calibri"/>
              </a:rPr>
              <a:t>-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10" dirty="0">
                <a:latin typeface="Calibri"/>
                <a:cs typeface="Calibri"/>
              </a:rPr>
              <a:t>as</a:t>
            </a:r>
            <a:r>
              <a:rPr sz="1800" spc="-5" dirty="0">
                <a:latin typeface="Calibri"/>
                <a:cs typeface="Calibri"/>
              </a:rPr>
              <a:t>ing  Golongan </a:t>
            </a:r>
            <a:r>
              <a:rPr sz="1800" spc="-20" dirty="0">
                <a:latin typeface="Calibri"/>
                <a:cs typeface="Calibri"/>
              </a:rPr>
              <a:t>Jabatan </a:t>
            </a:r>
            <a:r>
              <a:rPr sz="1800" spc="-15" dirty="0">
                <a:latin typeface="Calibri"/>
                <a:cs typeface="Calibri"/>
              </a:rPr>
              <a:t>dengan 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rumus-rumus </a:t>
            </a:r>
            <a:r>
              <a:rPr sz="1800" spc="-5" dirty="0">
                <a:latin typeface="Calibri"/>
                <a:cs typeface="Calibri"/>
              </a:rPr>
              <a:t>pada </a:t>
            </a:r>
            <a:r>
              <a:rPr sz="1800" spc="-60" dirty="0">
                <a:latin typeface="Calibri"/>
                <a:cs typeface="Calibri"/>
              </a:rPr>
              <a:t>Tabel 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Rumus </a:t>
            </a:r>
            <a:r>
              <a:rPr sz="1800" spc="-20" dirty="0">
                <a:latin typeface="Calibri"/>
                <a:cs typeface="Calibri"/>
              </a:rPr>
              <a:t>Skala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0148" y="595630"/>
            <a:ext cx="48552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000000"/>
                </a:solidFill>
              </a:rPr>
              <a:t>STRUKTUR</a:t>
            </a:r>
            <a:r>
              <a:rPr sz="3200" spc="-145" dirty="0">
                <a:solidFill>
                  <a:srgbClr val="000000"/>
                </a:solidFill>
              </a:rPr>
              <a:t> </a:t>
            </a:r>
            <a:r>
              <a:rPr sz="3200" spc="-35" dirty="0">
                <a:solidFill>
                  <a:srgbClr val="000000"/>
                </a:solidFill>
              </a:rPr>
              <a:t>DAN</a:t>
            </a:r>
            <a:r>
              <a:rPr sz="3200" spc="-45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SKALA</a:t>
            </a:r>
            <a:r>
              <a:rPr sz="3200" spc="-30" dirty="0">
                <a:solidFill>
                  <a:srgbClr val="000000"/>
                </a:solidFill>
              </a:rPr>
              <a:t> </a:t>
            </a:r>
            <a:r>
              <a:rPr sz="3200" spc="-100" dirty="0">
                <a:solidFill>
                  <a:srgbClr val="000000"/>
                </a:solidFill>
              </a:rPr>
              <a:t>UPAH</a:t>
            </a:r>
            <a:endParaRPr sz="3200"/>
          </a:p>
        </p:txBody>
      </p:sp>
      <p:sp>
        <p:nvSpPr>
          <p:cNvPr id="8" name="object 8"/>
          <p:cNvSpPr txBox="1"/>
          <p:nvPr/>
        </p:nvSpPr>
        <p:spPr>
          <a:xfrm>
            <a:off x="4055109" y="5814161"/>
            <a:ext cx="70618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menggunakan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rumus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ini,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perlu</a:t>
            </a:r>
            <a:r>
              <a:rPr sz="18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diketahui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sz="18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4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variable-nya,</a:t>
            </a:r>
            <a:r>
              <a:rPr sz="180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maka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variable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lainnya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dapat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dihitung.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1628" y="1636776"/>
            <a:ext cx="7164324" cy="3784092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5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9318" y="193624"/>
            <a:ext cx="2661285" cy="95948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 marR="5080">
              <a:lnSpc>
                <a:spcPts val="3510"/>
              </a:lnSpc>
              <a:spcBef>
                <a:spcPts val="495"/>
              </a:spcBef>
            </a:pPr>
            <a:r>
              <a:rPr sz="3200" spc="-45" dirty="0">
                <a:solidFill>
                  <a:srgbClr val="001F5F"/>
                </a:solidFill>
              </a:rPr>
              <a:t>S</a:t>
            </a:r>
            <a:r>
              <a:rPr sz="3200" spc="-5" dirty="0">
                <a:solidFill>
                  <a:srgbClr val="001F5F"/>
                </a:solidFill>
              </a:rPr>
              <a:t>TR</a:t>
            </a:r>
            <a:r>
              <a:rPr sz="3200" spc="-15" dirty="0">
                <a:solidFill>
                  <a:srgbClr val="001F5F"/>
                </a:solidFill>
              </a:rPr>
              <a:t>U</a:t>
            </a:r>
            <a:r>
              <a:rPr sz="3200" dirty="0">
                <a:solidFill>
                  <a:srgbClr val="001F5F"/>
                </a:solidFill>
              </a:rPr>
              <a:t>KT</a:t>
            </a:r>
            <a:r>
              <a:rPr sz="3200" spc="-10" dirty="0">
                <a:solidFill>
                  <a:srgbClr val="001F5F"/>
                </a:solidFill>
              </a:rPr>
              <a:t>U</a:t>
            </a:r>
            <a:r>
              <a:rPr sz="3200" dirty="0">
                <a:solidFill>
                  <a:srgbClr val="001F5F"/>
                </a:solidFill>
              </a:rPr>
              <a:t>R</a:t>
            </a:r>
            <a:r>
              <a:rPr sz="3200" spc="-130" dirty="0">
                <a:solidFill>
                  <a:srgbClr val="001F5F"/>
                </a:solidFill>
              </a:rPr>
              <a:t> </a:t>
            </a:r>
            <a:r>
              <a:rPr sz="3200" spc="-90" dirty="0">
                <a:solidFill>
                  <a:srgbClr val="001F5F"/>
                </a:solidFill>
              </a:rPr>
              <a:t>D</a:t>
            </a:r>
            <a:r>
              <a:rPr sz="3200" spc="-10" dirty="0">
                <a:solidFill>
                  <a:srgbClr val="001F5F"/>
                </a:solidFill>
              </a:rPr>
              <a:t>A</a:t>
            </a:r>
            <a:r>
              <a:rPr sz="3200" dirty="0">
                <a:solidFill>
                  <a:srgbClr val="001F5F"/>
                </a:solidFill>
              </a:rPr>
              <a:t>N  SKALA</a:t>
            </a:r>
            <a:r>
              <a:rPr sz="3200" spc="-65" dirty="0">
                <a:solidFill>
                  <a:srgbClr val="001F5F"/>
                </a:solidFill>
              </a:rPr>
              <a:t> </a:t>
            </a:r>
            <a:r>
              <a:rPr sz="3200" spc="-100" dirty="0">
                <a:solidFill>
                  <a:srgbClr val="001F5F"/>
                </a:solidFill>
              </a:rPr>
              <a:t>UPAH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39318" y="1663445"/>
            <a:ext cx="299148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5" dirty="0">
                <a:solidFill>
                  <a:srgbClr val="001F5F"/>
                </a:solidFill>
                <a:latin typeface="Calibri Light"/>
                <a:cs typeface="Calibri Light"/>
              </a:rPr>
              <a:t>LANGKAH</a:t>
            </a:r>
            <a:r>
              <a:rPr sz="2900" spc="-9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2900" dirty="0">
                <a:solidFill>
                  <a:srgbClr val="001F5F"/>
                </a:solidFill>
                <a:latin typeface="Calibri Light"/>
                <a:cs typeface="Calibri Light"/>
              </a:rPr>
              <a:t>8</a:t>
            </a:r>
            <a:r>
              <a:rPr sz="2900" spc="-5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 Light"/>
                <a:cs typeface="Calibri Light"/>
              </a:rPr>
              <a:t>(lanjutan)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6270" y="2584830"/>
            <a:ext cx="2992755" cy="2296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19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Dari tabel Struktur dan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Skala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pada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Langkah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7,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diketahui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Rentang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Tengah.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Maka</a:t>
            </a:r>
            <a:r>
              <a:rPr sz="1800" spc="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rumus-rumus</a:t>
            </a:r>
            <a:r>
              <a:rPr sz="1800" spc="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dipakai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menghitung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Terkecil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Upah</a:t>
            </a:r>
            <a:r>
              <a:rPr sz="18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Terbesar 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adalah rumus-rumus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pada baris </a:t>
            </a:r>
            <a:r>
              <a:rPr sz="1800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6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tabel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Rumus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Skala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29809" y="1154048"/>
            <a:ext cx="16916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𝑈𝑝𝑎ℎ</a:t>
            </a:r>
            <a:r>
              <a:rPr sz="1800" spc="-6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𝑇𝑒𝑟𝑘𝑒𝑐𝑖𝑙</a:t>
            </a:r>
            <a:r>
              <a:rPr sz="1800" spc="5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3645" y="980313"/>
            <a:ext cx="1776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</a:t>
            </a:r>
            <a:r>
              <a:rPr sz="1800" spc="-4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×</a:t>
            </a:r>
            <a:r>
              <a:rPr sz="1800" spc="-4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𝑈𝑝𝑎ℎ</a:t>
            </a:r>
            <a:r>
              <a:rPr sz="1800" spc="-4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𝑇𝑒𝑛𝑔𝑎ℎ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21604" y="1853946"/>
            <a:ext cx="1776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𝑈𝑝𝑎ℎ</a:t>
            </a:r>
            <a:r>
              <a:rPr sz="1800" spc="-6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𝑇𝑒𝑟𝑏𝑒𝑠𝑎𝑟</a:t>
            </a:r>
            <a:r>
              <a:rPr sz="1800" spc="3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46797" y="1203833"/>
            <a:ext cx="3514725" cy="77914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78435">
              <a:lnSpc>
                <a:spcPct val="100000"/>
              </a:lnSpc>
              <a:spcBef>
                <a:spcPts val="905"/>
              </a:spcBef>
            </a:pP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𝑅𝑒𝑛𝑡𝑎𝑛𝑔</a:t>
            </a:r>
            <a:r>
              <a:rPr sz="1800" spc="-2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+</a:t>
            </a:r>
            <a:r>
              <a:rPr sz="1800" spc="-5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</a:t>
            </a:r>
            <a:endParaRPr sz="18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  <a:tabLst>
                <a:tab pos="1922145" algn="l"/>
                <a:tab pos="2231390" algn="l"/>
              </a:tabLst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</a:t>
            </a:r>
            <a:r>
              <a:rPr sz="1800" spc="1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×</a:t>
            </a:r>
            <a:r>
              <a:rPr sz="1800" spc="2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𝑈𝑝𝑎ℎ</a:t>
            </a:r>
            <a:r>
              <a:rPr sz="1800" spc="2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𝑇𝑒𝑛𝑔𝑎ℎ	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×	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𝑅𝑒𝑛𝑡𝑎𝑛𝑔</a:t>
            </a:r>
            <a:r>
              <a:rPr sz="1800" spc="-6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+</a:t>
            </a:r>
            <a:r>
              <a:rPr sz="1800" spc="-6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1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56523" y="2006041"/>
            <a:ext cx="12966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𝑅𝑒𝑛𝑡𝑎𝑛𝑔</a:t>
            </a:r>
            <a:r>
              <a:rPr sz="1800" spc="-7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+</a:t>
            </a:r>
            <a:r>
              <a:rPr sz="1800" spc="-5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41775" y="3033140"/>
            <a:ext cx="3046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Maka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Golongan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1: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21961" y="3344671"/>
            <a:ext cx="5865495" cy="52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algn="ctr">
              <a:lnSpc>
                <a:spcPts val="1860"/>
              </a:lnSpc>
              <a:spcBef>
                <a:spcPts val="100"/>
              </a:spcBef>
              <a:tabLst>
                <a:tab pos="2028825" algn="l"/>
              </a:tabLst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</a:t>
            </a:r>
            <a:r>
              <a:rPr sz="1800" spc="1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×</a:t>
            </a:r>
            <a:r>
              <a:rPr sz="1800" spc="2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2.050.000	4.100.000</a:t>
            </a:r>
            <a:endParaRPr sz="1800">
              <a:latin typeface="Cambria Math"/>
              <a:cs typeface="Cambria Math"/>
            </a:endParaRPr>
          </a:p>
          <a:p>
            <a:pPr marL="38100">
              <a:lnSpc>
                <a:spcPts val="2100"/>
              </a:lnSpc>
              <a:tabLst>
                <a:tab pos="2040889" algn="l"/>
                <a:tab pos="3221990" algn="l"/>
                <a:tab pos="3797935" algn="l"/>
                <a:tab pos="4503420" algn="l"/>
              </a:tabLst>
            </a:pP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𝑈𝑝𝑎ℎ</a:t>
            </a:r>
            <a:r>
              <a:rPr sz="1800" spc="1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𝑇𝑒𝑟𝑘𝑒𝑐𝑖𝑙</a:t>
            </a:r>
            <a:r>
              <a:rPr sz="1800" spc="9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=	</a:t>
            </a:r>
            <a:r>
              <a:rPr sz="2700" spc="-7" baseline="-30864" dirty="0">
                <a:solidFill>
                  <a:srgbClr val="001F5F"/>
                </a:solidFill>
                <a:latin typeface="Cambria Math"/>
                <a:cs typeface="Cambria Math"/>
              </a:rPr>
              <a:t>40%</a:t>
            </a:r>
            <a:r>
              <a:rPr sz="2700" baseline="-30864" dirty="0">
                <a:solidFill>
                  <a:srgbClr val="001F5F"/>
                </a:solidFill>
                <a:latin typeface="Cambria Math"/>
                <a:cs typeface="Cambria Math"/>
              </a:rPr>
              <a:t> +</a:t>
            </a:r>
            <a:r>
              <a:rPr sz="2700" spc="37" baseline="-30864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2700" baseline="-30864" dirty="0">
                <a:solidFill>
                  <a:srgbClr val="001F5F"/>
                </a:solidFill>
                <a:latin typeface="Cambria Math"/>
                <a:cs typeface="Cambria Math"/>
              </a:rPr>
              <a:t>2	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=	</a:t>
            </a:r>
            <a:r>
              <a:rPr sz="2700" baseline="-30864" dirty="0">
                <a:solidFill>
                  <a:srgbClr val="001F5F"/>
                </a:solidFill>
                <a:latin typeface="Cambria Math"/>
                <a:cs typeface="Cambria Math"/>
              </a:rPr>
              <a:t>2,4	</a:t>
            </a:r>
            <a:r>
              <a:rPr sz="2000" dirty="0">
                <a:solidFill>
                  <a:srgbClr val="001F5F"/>
                </a:solidFill>
                <a:latin typeface="Cambria Math"/>
                <a:cs typeface="Cambria Math"/>
              </a:rPr>
              <a:t>=</a:t>
            </a:r>
            <a:r>
              <a:rPr sz="2000" spc="-4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Cambria Math"/>
                <a:cs typeface="Cambria Math"/>
              </a:rPr>
              <a:t>1.708.333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44670" y="4243578"/>
            <a:ext cx="1775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𝑈𝑝𝑎ℎ</a:t>
            </a:r>
            <a:r>
              <a:rPr sz="1800" spc="-6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𝑇𝑒𝑟𝑏𝑒𝑠𝑎𝑟</a:t>
            </a:r>
            <a:r>
              <a:rPr sz="1800" spc="2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19107" y="4243578"/>
            <a:ext cx="1962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71640" y="4070095"/>
            <a:ext cx="2715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5430" algn="l"/>
                <a:tab pos="1842770" algn="l"/>
              </a:tabLst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</a:t>
            </a:r>
            <a:r>
              <a:rPr sz="1800" spc="1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×</a:t>
            </a:r>
            <a:r>
              <a:rPr sz="1800" spc="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2.050.000	×	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40%</a:t>
            </a:r>
            <a:r>
              <a:rPr sz="1800" spc="-1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+</a:t>
            </a:r>
            <a:r>
              <a:rPr sz="1800" spc="-3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1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3550" y="4018026"/>
            <a:ext cx="1005840" cy="67818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9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5.740.000</a:t>
            </a:r>
            <a:endParaRPr sz="1800">
              <a:latin typeface="Cambria Math"/>
              <a:cs typeface="Cambria Math"/>
            </a:endParaRPr>
          </a:p>
          <a:p>
            <a:pPr marL="4445" algn="ctr">
              <a:lnSpc>
                <a:spcPct val="100000"/>
              </a:lnSpc>
              <a:spcBef>
                <a:spcPts val="409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2,4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87565" y="4396485"/>
            <a:ext cx="88391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40%</a:t>
            </a:r>
            <a:r>
              <a:rPr sz="1800" spc="-3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+</a:t>
            </a:r>
            <a:r>
              <a:rPr sz="1800" spc="-2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402569" y="4242053"/>
            <a:ext cx="13462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Cambria Math"/>
                <a:cs typeface="Cambria Math"/>
              </a:rPr>
              <a:t>=</a:t>
            </a:r>
            <a:r>
              <a:rPr sz="2000" spc="-8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Cambria Math"/>
                <a:cs typeface="Cambria Math"/>
              </a:rPr>
              <a:t>2.391.667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41775" y="623061"/>
            <a:ext cx="1388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Rumus-ru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100316" y="1304544"/>
            <a:ext cx="2378075" cy="0"/>
          </a:xfrm>
          <a:custGeom>
            <a:avLst/>
            <a:gdLst/>
            <a:ahLst/>
            <a:cxnLst/>
            <a:rect l="l" t="t" r="r" b="b"/>
            <a:pathLst>
              <a:path w="2378075">
                <a:moveTo>
                  <a:pt x="0" y="0"/>
                </a:moveTo>
                <a:lnTo>
                  <a:pt x="2377948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187183" y="2039111"/>
            <a:ext cx="3727450" cy="3175"/>
          </a:xfrm>
          <a:custGeom>
            <a:avLst/>
            <a:gdLst/>
            <a:ahLst/>
            <a:cxnLst/>
            <a:rect l="l" t="t" r="r" b="b"/>
            <a:pathLst>
              <a:path w="3727450" h="3175">
                <a:moveTo>
                  <a:pt x="0" y="0"/>
                </a:moveTo>
                <a:lnTo>
                  <a:pt x="3727450" y="3048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301740" y="3736847"/>
            <a:ext cx="1317625" cy="0"/>
          </a:xfrm>
          <a:custGeom>
            <a:avLst/>
            <a:gdLst/>
            <a:ahLst/>
            <a:cxnLst/>
            <a:rect l="l" t="t" r="r" b="b"/>
            <a:pathLst>
              <a:path w="1317625">
                <a:moveTo>
                  <a:pt x="0" y="0"/>
                </a:moveTo>
                <a:lnTo>
                  <a:pt x="1317498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88964" y="4398264"/>
            <a:ext cx="2862580" cy="29845"/>
          </a:xfrm>
          <a:custGeom>
            <a:avLst/>
            <a:gdLst/>
            <a:ahLst/>
            <a:cxnLst/>
            <a:rect l="l" t="t" r="r" b="b"/>
            <a:pathLst>
              <a:path w="2862579" h="29845">
                <a:moveTo>
                  <a:pt x="0" y="29718"/>
                </a:moveTo>
                <a:lnTo>
                  <a:pt x="2862326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997952" y="3736847"/>
            <a:ext cx="860425" cy="0"/>
          </a:xfrm>
          <a:custGeom>
            <a:avLst/>
            <a:gdLst/>
            <a:ahLst/>
            <a:cxnLst/>
            <a:rect l="l" t="t" r="r" b="b"/>
            <a:pathLst>
              <a:path w="860425">
                <a:moveTo>
                  <a:pt x="0" y="0"/>
                </a:moveTo>
                <a:lnTo>
                  <a:pt x="86042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041775" y="5414111"/>
            <a:ext cx="7298055" cy="528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180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cara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sama,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dapat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dihitung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Terkecil</a:t>
            </a:r>
            <a:r>
              <a:rPr sz="1800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Upah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Terbesar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Golongan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 sampai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7.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5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042409" y="762762"/>
            <a:ext cx="7728584" cy="1975485"/>
          </a:xfrm>
          <a:prstGeom prst="rect">
            <a:avLst/>
          </a:prstGeom>
          <a:ln w="50800">
            <a:solidFill>
              <a:srgbClr val="FF0000"/>
            </a:solidFill>
          </a:ln>
        </p:spPr>
        <p:txBody>
          <a:bodyPr vert="horz" wrap="square" lIns="0" tIns="192405" rIns="0" bIns="0" rtlCol="0">
            <a:spAutoFit/>
          </a:bodyPr>
          <a:lstStyle/>
          <a:p>
            <a:pPr marL="220979">
              <a:lnSpc>
                <a:spcPct val="100000"/>
              </a:lnSpc>
              <a:spcBef>
                <a:spcPts val="1515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Rumus-rumus:</a:t>
            </a:r>
            <a:endParaRPr sz="1800">
              <a:latin typeface="Calibri"/>
              <a:cs typeface="Calibri"/>
            </a:endParaRPr>
          </a:p>
          <a:p>
            <a:pPr marL="3253104">
              <a:lnSpc>
                <a:spcPts val="1764"/>
              </a:lnSpc>
              <a:spcBef>
                <a:spcPts val="650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</a:t>
            </a:r>
            <a:r>
              <a:rPr sz="1800" spc="-3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×</a:t>
            </a:r>
            <a:r>
              <a:rPr sz="1800" spc="-3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𝑈𝑝𝑎ℎ</a:t>
            </a:r>
            <a:r>
              <a:rPr sz="1800" spc="-3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𝑇𝑒𝑛𝑔𝑎ℎ</a:t>
            </a:r>
            <a:endParaRPr sz="1800">
              <a:latin typeface="Cambria Math"/>
              <a:cs typeface="Cambria Math"/>
            </a:endParaRPr>
          </a:p>
          <a:p>
            <a:pPr marL="1508760">
              <a:lnSpc>
                <a:spcPts val="1764"/>
              </a:lnSpc>
              <a:tabLst>
                <a:tab pos="3491865" algn="l"/>
              </a:tabLst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𝑈𝑝𝑎ℎ</a:t>
            </a:r>
            <a:r>
              <a:rPr sz="1800" spc="-3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𝑇𝑒𝑟𝑘𝑒𝑐𝑖𝑙</a:t>
            </a:r>
            <a:r>
              <a:rPr sz="1800" spc="9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=	</a:t>
            </a:r>
            <a:r>
              <a:rPr sz="2700" spc="-7" baseline="-37037" dirty="0">
                <a:solidFill>
                  <a:srgbClr val="001F5F"/>
                </a:solidFill>
                <a:latin typeface="Cambria Math"/>
                <a:cs typeface="Cambria Math"/>
              </a:rPr>
              <a:t>𝑅𝑒𝑛𝑡𝑎𝑛𝑔</a:t>
            </a:r>
            <a:r>
              <a:rPr sz="2700" spc="-30" baseline="-37037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2700" baseline="-37037" dirty="0">
                <a:solidFill>
                  <a:srgbClr val="001F5F"/>
                </a:solidFill>
                <a:latin typeface="Cambria Math"/>
                <a:cs typeface="Cambria Math"/>
              </a:rPr>
              <a:t>+</a:t>
            </a:r>
            <a:r>
              <a:rPr sz="2700" spc="-89" baseline="-37037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2700" baseline="-37037" dirty="0">
                <a:solidFill>
                  <a:srgbClr val="001F5F"/>
                </a:solidFill>
                <a:latin typeface="Cambria Math"/>
                <a:cs typeface="Cambria Math"/>
              </a:rPr>
              <a:t>2</a:t>
            </a:r>
            <a:endParaRPr sz="2700" baseline="-37037">
              <a:latin typeface="Cambria Math"/>
              <a:cs typeface="Cambria Math"/>
            </a:endParaRPr>
          </a:p>
          <a:p>
            <a:pPr marL="3326129">
              <a:lnSpc>
                <a:spcPts val="1755"/>
              </a:lnSpc>
              <a:spcBef>
                <a:spcPts val="2005"/>
              </a:spcBef>
              <a:tabLst>
                <a:tab pos="5236210" algn="l"/>
                <a:tab pos="5545455" algn="l"/>
              </a:tabLst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</a:t>
            </a:r>
            <a:r>
              <a:rPr sz="1800" spc="1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×</a:t>
            </a:r>
            <a:r>
              <a:rPr sz="1800" spc="2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𝑈𝑝𝑎ℎ</a:t>
            </a:r>
            <a:r>
              <a:rPr sz="1800" spc="2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𝑇𝑒𝑛𝑔𝑎ℎ	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×	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𝑅𝑒𝑛𝑡𝑎𝑛𝑔</a:t>
            </a:r>
            <a:r>
              <a:rPr sz="1800" spc="-5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+</a:t>
            </a:r>
            <a:r>
              <a:rPr sz="1800" spc="-5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1</a:t>
            </a:r>
            <a:endParaRPr sz="1800">
              <a:latin typeface="Cambria Math"/>
              <a:cs typeface="Cambria Math"/>
            </a:endParaRPr>
          </a:p>
          <a:p>
            <a:pPr marL="1400810">
              <a:lnSpc>
                <a:spcPts val="1275"/>
              </a:lnSpc>
            </a:pP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𝑈𝑝𝑎ℎ</a:t>
            </a:r>
            <a:r>
              <a:rPr sz="1800" spc="-5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𝑇𝑒𝑟𝑏𝑒𝑠𝑎𝑟</a:t>
            </a:r>
            <a:r>
              <a:rPr sz="1800" spc="4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  <a:p>
            <a:pPr marL="4435475">
              <a:lnSpc>
                <a:spcPts val="1680"/>
              </a:lnSpc>
            </a:pP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𝑅𝑒𝑛𝑡𝑎𝑛𝑔</a:t>
            </a:r>
            <a:r>
              <a:rPr sz="1800" spc="-5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+</a:t>
            </a:r>
            <a:r>
              <a:rPr sz="1800" spc="-3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41775" y="2995929"/>
            <a:ext cx="3649979" cy="64897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Maka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Golongan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1:</a:t>
            </a:r>
            <a:endParaRPr sz="1800">
              <a:latin typeface="Calibri"/>
              <a:cs typeface="Calibri"/>
            </a:endParaRPr>
          </a:p>
          <a:p>
            <a:pPr marL="2261870">
              <a:lnSpc>
                <a:spcPct val="100000"/>
              </a:lnSpc>
              <a:spcBef>
                <a:spcPts val="295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</a:t>
            </a:r>
            <a:r>
              <a:rPr sz="1800" spc="-3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×</a:t>
            </a:r>
            <a:r>
              <a:rPr sz="1800" spc="-2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2.050.000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66329" y="3344671"/>
            <a:ext cx="1005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4.100.000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47361" y="3572967"/>
            <a:ext cx="16967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𝑈𝑝𝑎ℎ</a:t>
            </a:r>
            <a:r>
              <a:rPr sz="1800" spc="-2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𝑇𝑒𝑟𝑘𝑒𝑐𝑖𝑙</a:t>
            </a:r>
            <a:r>
              <a:rPr sz="1800" spc="5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31379" y="3572967"/>
            <a:ext cx="1968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71640" y="3600330"/>
            <a:ext cx="2715895" cy="76962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290830">
              <a:lnSpc>
                <a:spcPct val="100000"/>
              </a:lnSpc>
              <a:spcBef>
                <a:spcPts val="869"/>
              </a:spcBef>
              <a:tabLst>
                <a:tab pos="2048510" algn="l"/>
              </a:tabLst>
            </a:pP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40%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 +</a:t>
            </a:r>
            <a:r>
              <a:rPr sz="1800" spc="2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	2,4</a:t>
            </a:r>
            <a:endParaRPr sz="18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  <a:tabLst>
                <a:tab pos="1535430" algn="l"/>
                <a:tab pos="1842770" algn="l"/>
              </a:tabLst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</a:t>
            </a:r>
            <a:r>
              <a:rPr sz="1800" spc="1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×</a:t>
            </a:r>
            <a:r>
              <a:rPr sz="1800" spc="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2.050.000	×	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40%</a:t>
            </a:r>
            <a:r>
              <a:rPr sz="1800" spc="-1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+</a:t>
            </a:r>
            <a:r>
              <a:rPr sz="1800" spc="-3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1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13317" y="3572967"/>
            <a:ext cx="12350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=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 1.708.333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44670" y="4243578"/>
            <a:ext cx="1775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𝑈𝑝𝑎ℎ</a:t>
            </a:r>
            <a:r>
              <a:rPr sz="1800" spc="-6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𝑇𝑒𝑟𝑏𝑒𝑠𝑎𝑟</a:t>
            </a:r>
            <a:r>
              <a:rPr sz="1800" spc="2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19107" y="4243578"/>
            <a:ext cx="1962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3550" y="4018026"/>
            <a:ext cx="1005840" cy="67818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9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5.740.000</a:t>
            </a:r>
            <a:endParaRPr sz="1800">
              <a:latin typeface="Cambria Math"/>
              <a:cs typeface="Cambria Math"/>
            </a:endParaRPr>
          </a:p>
          <a:p>
            <a:pPr marL="4445" algn="ctr">
              <a:lnSpc>
                <a:spcPct val="100000"/>
              </a:lnSpc>
              <a:spcBef>
                <a:spcPts val="409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2,4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87565" y="4396485"/>
            <a:ext cx="88391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mbria Math"/>
                <a:cs typeface="Cambria Math"/>
              </a:rPr>
              <a:t>40%</a:t>
            </a:r>
            <a:r>
              <a:rPr sz="1800" spc="-35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+</a:t>
            </a:r>
            <a:r>
              <a:rPr sz="1800" spc="-2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402569" y="4243578"/>
            <a:ext cx="1231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=</a:t>
            </a:r>
            <a:r>
              <a:rPr sz="1800" spc="-5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001F5F"/>
                </a:solidFill>
                <a:latin typeface="Cambria Math"/>
                <a:cs typeface="Cambria Math"/>
              </a:rPr>
              <a:t>2.391.667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2140" y="1540001"/>
            <a:ext cx="235267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1F5F"/>
                </a:solidFill>
                <a:latin typeface="Calibri"/>
                <a:cs typeface="Calibri"/>
              </a:rPr>
              <a:t>Mengisi</a:t>
            </a:r>
            <a:r>
              <a:rPr sz="32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Upah </a:t>
            </a:r>
            <a:r>
              <a:rPr sz="3200" b="1" spc="-7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Terendah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3200" b="1" spc="-7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35" dirty="0">
                <a:solidFill>
                  <a:srgbClr val="001F5F"/>
                </a:solidFill>
                <a:latin typeface="Calibri"/>
                <a:cs typeface="Calibri"/>
              </a:rPr>
              <a:t>Tertinggi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26123" y="3694176"/>
            <a:ext cx="1305560" cy="0"/>
          </a:xfrm>
          <a:custGeom>
            <a:avLst/>
            <a:gdLst/>
            <a:ahLst/>
            <a:cxnLst/>
            <a:rect l="l" t="t" r="r" b="b"/>
            <a:pathLst>
              <a:path w="1305559">
                <a:moveTo>
                  <a:pt x="0" y="0"/>
                </a:moveTo>
                <a:lnTo>
                  <a:pt x="1305178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28431" y="3694176"/>
            <a:ext cx="898525" cy="0"/>
          </a:xfrm>
          <a:custGeom>
            <a:avLst/>
            <a:gdLst/>
            <a:ahLst/>
            <a:cxnLst/>
            <a:rect l="l" t="t" r="r" b="b"/>
            <a:pathLst>
              <a:path w="898525">
                <a:moveTo>
                  <a:pt x="0" y="0"/>
                </a:moveTo>
                <a:lnTo>
                  <a:pt x="898398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330696" y="4364735"/>
            <a:ext cx="2631440" cy="22860"/>
          </a:xfrm>
          <a:custGeom>
            <a:avLst/>
            <a:gdLst/>
            <a:ahLst/>
            <a:cxnLst/>
            <a:rect l="l" t="t" r="r" b="b"/>
            <a:pathLst>
              <a:path w="2631440" h="22860">
                <a:moveTo>
                  <a:pt x="0" y="22859"/>
                </a:moveTo>
                <a:lnTo>
                  <a:pt x="2631312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041775" y="5414111"/>
            <a:ext cx="7298055" cy="528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180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cara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sama,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dapat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dihitung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Upah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Terkecil</a:t>
            </a:r>
            <a:r>
              <a:rPr sz="1800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Upah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Terbesar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Golongan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Jabatan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 sampai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18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7.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5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8404" y="135763"/>
            <a:ext cx="54781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001F5F"/>
                </a:solidFill>
              </a:rPr>
              <a:t>STRUKTUR</a:t>
            </a:r>
            <a:r>
              <a:rPr sz="3600" spc="-150" dirty="0">
                <a:solidFill>
                  <a:srgbClr val="001F5F"/>
                </a:solidFill>
              </a:rPr>
              <a:t> </a:t>
            </a:r>
            <a:r>
              <a:rPr sz="3600" spc="-35" dirty="0">
                <a:solidFill>
                  <a:srgbClr val="001F5F"/>
                </a:solidFill>
              </a:rPr>
              <a:t>DAN</a:t>
            </a:r>
            <a:r>
              <a:rPr sz="3600" spc="60" dirty="0">
                <a:solidFill>
                  <a:srgbClr val="001F5F"/>
                </a:solidFill>
              </a:rPr>
              <a:t> </a:t>
            </a:r>
            <a:r>
              <a:rPr sz="3600" dirty="0">
                <a:solidFill>
                  <a:srgbClr val="001F5F"/>
                </a:solidFill>
              </a:rPr>
              <a:t>SKALA</a:t>
            </a:r>
            <a:r>
              <a:rPr sz="3600" spc="-35" dirty="0">
                <a:solidFill>
                  <a:srgbClr val="001F5F"/>
                </a:solidFill>
              </a:rPr>
              <a:t> </a:t>
            </a:r>
            <a:r>
              <a:rPr sz="3600" spc="-105" dirty="0">
                <a:solidFill>
                  <a:srgbClr val="001F5F"/>
                </a:solidFill>
              </a:rPr>
              <a:t>UPAH</a:t>
            </a:r>
            <a:endParaRPr sz="3600"/>
          </a:p>
        </p:txBody>
      </p:sp>
      <p:sp>
        <p:nvSpPr>
          <p:cNvPr id="6" name="object 6"/>
          <p:cNvSpPr txBox="1"/>
          <p:nvPr/>
        </p:nvSpPr>
        <p:spPr>
          <a:xfrm>
            <a:off x="438404" y="1576832"/>
            <a:ext cx="2990850" cy="24809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5" dirty="0">
                <a:latin typeface="Calibri Light"/>
                <a:cs typeface="Calibri Light"/>
              </a:rPr>
              <a:t>LANGKAH</a:t>
            </a:r>
            <a:r>
              <a:rPr sz="2900" spc="-90" dirty="0">
                <a:latin typeface="Calibri Light"/>
                <a:cs typeface="Calibri Light"/>
              </a:rPr>
              <a:t> </a:t>
            </a:r>
            <a:r>
              <a:rPr sz="2900" dirty="0">
                <a:latin typeface="Calibri Light"/>
                <a:cs typeface="Calibri Light"/>
              </a:rPr>
              <a:t>8</a:t>
            </a:r>
            <a:r>
              <a:rPr sz="2900" spc="-50" dirty="0">
                <a:latin typeface="Calibri Light"/>
                <a:cs typeface="Calibri Light"/>
              </a:rPr>
              <a:t> </a:t>
            </a:r>
            <a:r>
              <a:rPr sz="2400" spc="-10" dirty="0">
                <a:latin typeface="Calibri Light"/>
                <a:cs typeface="Calibri Light"/>
              </a:rPr>
              <a:t>(lanjutan)</a:t>
            </a:r>
            <a:endParaRPr sz="24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Calibri Light"/>
              <a:cs typeface="Calibri Light"/>
            </a:endParaRPr>
          </a:p>
          <a:p>
            <a:pPr marL="12700" marR="168275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Dengan </a:t>
            </a:r>
            <a:r>
              <a:rPr sz="1800" spc="-30" dirty="0">
                <a:latin typeface="Calibri"/>
                <a:cs typeface="Calibri"/>
              </a:rPr>
              <a:t>cara </a:t>
            </a:r>
            <a:r>
              <a:rPr sz="1800" spc="-2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sama, dapat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dih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tung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Upah </a:t>
            </a:r>
            <a:r>
              <a:rPr sz="1800" spc="-195" dirty="0">
                <a:latin typeface="Calibri"/>
                <a:cs typeface="Calibri"/>
              </a:rPr>
              <a:t>T</a:t>
            </a:r>
            <a:r>
              <a:rPr sz="1800" spc="-35" dirty="0">
                <a:latin typeface="Calibri"/>
                <a:cs typeface="Calibri"/>
              </a:rPr>
              <a:t>en</a:t>
            </a:r>
            <a:r>
              <a:rPr sz="1800" spc="-70" dirty="0">
                <a:latin typeface="Calibri"/>
                <a:cs typeface="Calibri"/>
              </a:rPr>
              <a:t>g</a:t>
            </a:r>
            <a:r>
              <a:rPr sz="1800" spc="-3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tuk  </a:t>
            </a:r>
            <a:r>
              <a:rPr sz="1800" spc="-5" dirty="0">
                <a:latin typeface="Calibri"/>
                <a:cs typeface="Calibri"/>
              </a:rPr>
              <a:t>Golongan </a:t>
            </a:r>
            <a:r>
              <a:rPr sz="1800" spc="-20" dirty="0">
                <a:latin typeface="Calibri"/>
                <a:cs typeface="Calibri"/>
              </a:rPr>
              <a:t>Jabatan </a:t>
            </a:r>
            <a:r>
              <a:rPr sz="1800" dirty="0">
                <a:latin typeface="Calibri"/>
                <a:cs typeface="Calibri"/>
              </a:rPr>
              <a:t>2 sampai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dengan </a:t>
            </a:r>
            <a:r>
              <a:rPr sz="1800" spc="-5" dirty="0">
                <a:latin typeface="Calibri"/>
                <a:cs typeface="Calibri"/>
              </a:rPr>
              <a:t>8. </a:t>
            </a:r>
            <a:r>
              <a:rPr sz="1800" spc="-60" dirty="0">
                <a:latin typeface="Calibri"/>
                <a:cs typeface="Calibri"/>
              </a:rPr>
              <a:t>Tabel </a:t>
            </a:r>
            <a:r>
              <a:rPr sz="1800" spc="-5" dirty="0">
                <a:latin typeface="Calibri"/>
                <a:cs typeface="Calibri"/>
              </a:rPr>
              <a:t>Struktur dan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Skala </a:t>
            </a:r>
            <a:r>
              <a:rPr sz="1800" dirty="0">
                <a:latin typeface="Calibri"/>
                <a:cs typeface="Calibri"/>
              </a:rPr>
              <a:t>Upah </a:t>
            </a:r>
            <a:r>
              <a:rPr sz="1800" spc="-5" dirty="0">
                <a:latin typeface="Calibri"/>
                <a:cs typeface="Calibri"/>
              </a:rPr>
              <a:t>untuk </a:t>
            </a:r>
            <a:r>
              <a:rPr sz="1800" spc="-25" dirty="0">
                <a:latin typeface="Calibri"/>
                <a:cs typeface="Calibri"/>
              </a:rPr>
              <a:t>Minimarket 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menjadi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seperti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 </a:t>
            </a:r>
            <a:r>
              <a:rPr sz="1800" spc="-5" dirty="0">
                <a:latin typeface="Calibri"/>
                <a:cs typeface="Calibri"/>
              </a:rPr>
              <a:t>samping.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718303" y="1185417"/>
          <a:ext cx="6118224" cy="45360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7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4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16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2077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b="1" spc="-1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be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Stru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ala</a:t>
                      </a:r>
                      <a:r>
                        <a:rPr sz="1800" b="1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9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55600" marR="264160" indent="-88900">
                        <a:lnSpc>
                          <a:spcPct val="107200"/>
                        </a:lnSpc>
                      </a:pPr>
                      <a:r>
                        <a:rPr sz="1800" b="1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olo</a:t>
                      </a:r>
                      <a:r>
                        <a:rPr sz="1800" b="1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an  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Jabatan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89535" algn="r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Terkecil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43535" marR="276225" indent="-90170">
                        <a:lnSpc>
                          <a:spcPct val="10720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9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18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h 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800" i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Mid</a:t>
                      </a:r>
                      <a:r>
                        <a:rPr sz="1800" i="1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i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Point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74295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</a:t>
                      </a:r>
                      <a:r>
                        <a:rPr sz="18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Terbesar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7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1.708.333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R="16256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2.050.000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8798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2.391.667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7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3.845.238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R="16256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4.614.286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8798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5.383.333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8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5.982.143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R="16256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7.178.571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8798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8.375.000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7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8.119.048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R="16256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9.742.857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11.366.667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8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8.790.815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R="16065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12.307.143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15.823.469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7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9.914.286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R="16129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14.871.429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19.828.571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8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11.623.810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R="16065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17.435.714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23.247.619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7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13.333.333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R="16065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20.000.000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26.666.667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6171819" y="4964176"/>
            <a:ext cx="4671060" cy="382270"/>
          </a:xfrm>
          <a:custGeom>
            <a:avLst/>
            <a:gdLst/>
            <a:ahLst/>
            <a:cxnLst/>
            <a:rect l="l" t="t" r="r" b="b"/>
            <a:pathLst>
              <a:path w="4671059" h="382270">
                <a:moveTo>
                  <a:pt x="4671060" y="0"/>
                </a:moveTo>
                <a:lnTo>
                  <a:pt x="3179445" y="0"/>
                </a:lnTo>
                <a:lnTo>
                  <a:pt x="1464945" y="0"/>
                </a:lnTo>
                <a:lnTo>
                  <a:pt x="0" y="0"/>
                </a:lnTo>
                <a:lnTo>
                  <a:pt x="0" y="381889"/>
                </a:lnTo>
                <a:lnTo>
                  <a:pt x="1464945" y="381889"/>
                </a:lnTo>
                <a:lnTo>
                  <a:pt x="3179445" y="381889"/>
                </a:lnTo>
                <a:lnTo>
                  <a:pt x="4671060" y="381889"/>
                </a:lnTo>
                <a:lnTo>
                  <a:pt x="4671060" y="0"/>
                </a:lnTo>
                <a:close/>
              </a:path>
            </a:pathLst>
          </a:custGeom>
          <a:solidFill>
            <a:srgbClr val="EAEDF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4523"/>
            <a:ext cx="12192000" cy="1903730"/>
            <a:chOff x="0" y="4954523"/>
            <a:chExt cx="12192000" cy="190373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5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898650" y="1289050"/>
          <a:ext cx="7453628" cy="39959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5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4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42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08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32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53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7405">
                <a:tc gridSpan="8"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600" b="1" spc="-1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600" b="1" spc="-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oi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600" b="1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kt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40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66090">
                        <a:lnSpc>
                          <a:spcPct val="100000"/>
                        </a:lnSpc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Faktor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34620" marR="132715">
                        <a:lnSpc>
                          <a:spcPct val="100000"/>
                        </a:lnSpc>
                      </a:pPr>
                      <a:r>
                        <a:rPr sz="1600" b="1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oi</a:t>
                      </a:r>
                      <a:r>
                        <a:rPr sz="1600" b="1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  </a:t>
                      </a: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(%)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Turunan</a:t>
                      </a:r>
                      <a:r>
                        <a:rPr sz="1600" b="1" spc="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Faktor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10902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600" b="1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Poin</a:t>
                      </a:r>
                      <a:r>
                        <a:rPr sz="1600" b="1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Turunan</a:t>
                      </a:r>
                      <a:r>
                        <a:rPr sz="1600" b="1" spc="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Faktor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47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Satu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Dua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Tiga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b="1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Empat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Lima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40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Keahlian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676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Pengetahuan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53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Pengalaman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180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40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Usaha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676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Fisik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4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Mental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532">
                <a:tc rowSpan="2">
                  <a:txBody>
                    <a:bodyPr/>
                    <a:lstStyle/>
                    <a:p>
                      <a:pPr marL="68580" marR="610235">
                        <a:lnSpc>
                          <a:spcPct val="105000"/>
                        </a:lnSpc>
                        <a:spcBef>
                          <a:spcPts val="380"/>
                        </a:spcBef>
                      </a:pPr>
                      <a:r>
                        <a:rPr sz="1600" spc="-13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un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 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Jawab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67640">
                        <a:lnSpc>
                          <a:spcPct val="100000"/>
                        </a:lnSpc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480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Peraturan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160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240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6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Keuangan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160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240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7532">
                <a:tc rowSpan="2">
                  <a:txBody>
                    <a:bodyPr/>
                    <a:lstStyle/>
                    <a:p>
                      <a:pPr marL="68580" marR="462915">
                        <a:lnSpc>
                          <a:spcPct val="107500"/>
                        </a:lnSpc>
                        <a:spcBef>
                          <a:spcPts val="250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ng</a:t>
                      </a:r>
                      <a:r>
                        <a:rPr sz="16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un</a:t>
                      </a:r>
                      <a:r>
                        <a:rPr sz="1600" spc="-6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an  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Kerja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67640">
                        <a:lnSpc>
                          <a:spcPct val="100000"/>
                        </a:lnSpc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ond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600" spc="-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j</a:t>
                      </a: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6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Bahaya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53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600" b="1" spc="-6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600" b="1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1000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2796" y="242138"/>
            <a:ext cx="46056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1125" dirty="0">
                <a:solidFill>
                  <a:srgbClr val="001F5F"/>
                </a:solidFill>
                <a:latin typeface="Calibri Light"/>
                <a:cs typeface="Calibri Light"/>
              </a:rPr>
              <a:t>T</a:t>
            </a:r>
            <a:r>
              <a:rPr sz="4400" b="0" spc="-300" dirty="0">
                <a:solidFill>
                  <a:srgbClr val="001F5F"/>
                </a:solidFill>
                <a:latin typeface="Calibri Light"/>
                <a:cs typeface="Calibri Light"/>
              </a:rPr>
              <a:t>ab</a:t>
            </a:r>
            <a:r>
              <a:rPr sz="4400" b="0" spc="-310" dirty="0">
                <a:solidFill>
                  <a:srgbClr val="001F5F"/>
                </a:solidFill>
                <a:latin typeface="Calibri Light"/>
                <a:cs typeface="Calibri Light"/>
              </a:rPr>
              <a:t>e</a:t>
            </a:r>
            <a:r>
              <a:rPr sz="4400" b="0" dirty="0">
                <a:solidFill>
                  <a:srgbClr val="001F5F"/>
                </a:solidFill>
                <a:latin typeface="Calibri Light"/>
                <a:cs typeface="Calibri Light"/>
              </a:rPr>
              <a:t>l</a:t>
            </a:r>
            <a:r>
              <a:rPr sz="4400" b="0" spc="-459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4400" b="0" spc="-355" dirty="0">
                <a:solidFill>
                  <a:srgbClr val="001F5F"/>
                </a:solidFill>
                <a:latin typeface="Calibri Light"/>
                <a:cs typeface="Calibri Light"/>
              </a:rPr>
              <a:t>R</a:t>
            </a:r>
            <a:r>
              <a:rPr sz="4400" b="0" spc="-350" dirty="0">
                <a:solidFill>
                  <a:srgbClr val="001F5F"/>
                </a:solidFill>
                <a:latin typeface="Calibri Light"/>
                <a:cs typeface="Calibri Light"/>
              </a:rPr>
              <a:t>umu</a:t>
            </a:r>
            <a:r>
              <a:rPr sz="4400" b="0" spc="325" dirty="0">
                <a:solidFill>
                  <a:srgbClr val="001F5F"/>
                </a:solidFill>
                <a:latin typeface="Calibri Light"/>
                <a:cs typeface="Calibri Light"/>
              </a:rPr>
              <a:t>s</a:t>
            </a:r>
            <a:r>
              <a:rPr sz="4400" b="0" spc="-200" dirty="0">
                <a:solidFill>
                  <a:srgbClr val="001F5F"/>
                </a:solidFill>
                <a:latin typeface="Calibri Light"/>
                <a:cs typeface="Calibri Light"/>
              </a:rPr>
              <a:t>S</a:t>
            </a:r>
            <a:r>
              <a:rPr sz="4400" b="0" spc="-275" dirty="0">
                <a:solidFill>
                  <a:srgbClr val="001F5F"/>
                </a:solidFill>
                <a:latin typeface="Calibri Light"/>
                <a:cs typeface="Calibri Light"/>
              </a:rPr>
              <a:t>k</a:t>
            </a:r>
            <a:r>
              <a:rPr sz="4400" b="0" spc="-190" dirty="0">
                <a:solidFill>
                  <a:srgbClr val="001F5F"/>
                </a:solidFill>
                <a:latin typeface="Calibri Light"/>
                <a:cs typeface="Calibri Light"/>
              </a:rPr>
              <a:t>a</a:t>
            </a:r>
            <a:r>
              <a:rPr sz="4400" b="0" spc="-195" dirty="0">
                <a:solidFill>
                  <a:srgbClr val="001F5F"/>
                </a:solidFill>
                <a:latin typeface="Calibri Light"/>
                <a:cs typeface="Calibri Light"/>
              </a:rPr>
              <a:t>l</a:t>
            </a:r>
            <a:r>
              <a:rPr sz="4400" b="0" dirty="0">
                <a:solidFill>
                  <a:srgbClr val="001F5F"/>
                </a:solidFill>
                <a:latin typeface="Calibri Light"/>
                <a:cs typeface="Calibri Light"/>
              </a:rPr>
              <a:t>a</a:t>
            </a:r>
            <a:r>
              <a:rPr sz="4400" b="0" spc="-57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4400" b="0" spc="-415" dirty="0">
                <a:solidFill>
                  <a:srgbClr val="001F5F"/>
                </a:solidFill>
                <a:latin typeface="Calibri Light"/>
                <a:cs typeface="Calibri Light"/>
              </a:rPr>
              <a:t>U</a:t>
            </a:r>
            <a:r>
              <a:rPr sz="4400" b="0" spc="-405" dirty="0">
                <a:solidFill>
                  <a:srgbClr val="001F5F"/>
                </a:solidFill>
                <a:latin typeface="Calibri Light"/>
                <a:cs typeface="Calibri Light"/>
              </a:rPr>
              <a:t>pa</a:t>
            </a:r>
            <a:r>
              <a:rPr sz="4400" b="0" dirty="0">
                <a:solidFill>
                  <a:srgbClr val="001F5F"/>
                </a:solidFill>
                <a:latin typeface="Calibri Light"/>
                <a:cs typeface="Calibri Light"/>
              </a:rPr>
              <a:t>h</a:t>
            </a:r>
            <a:endParaRPr sz="4400">
              <a:latin typeface="Calibri Light"/>
              <a:cs typeface="Calibri Ligh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09853" y="1216660"/>
          <a:ext cx="10316209" cy="53302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2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3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3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34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0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540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900" b="1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681355" marR="440690" indent="1524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900" spc="-7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BATAS</a:t>
                      </a:r>
                      <a:r>
                        <a:rPr sz="19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UPAH </a:t>
                      </a:r>
                      <a:r>
                        <a:rPr sz="1900" spc="-4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MINIMUM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657225" marR="400050" indent="135255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900" spc="-2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900" spc="-1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900" spc="-1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9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9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900" spc="1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900" spc="-1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9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9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H  </a:t>
                      </a:r>
                      <a:r>
                        <a:rPr sz="19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MAXIMUM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19150" marR="718185" indent="-91440">
                        <a:lnSpc>
                          <a:spcPct val="100000"/>
                        </a:lnSpc>
                      </a:pPr>
                      <a:r>
                        <a:rPr sz="19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REN</a:t>
                      </a:r>
                      <a:r>
                        <a:rPr sz="1900" spc="-1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9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9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NG  </a:t>
                      </a:r>
                      <a:r>
                        <a:rPr sz="19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SPREAD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9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NILAI</a:t>
                      </a:r>
                      <a:r>
                        <a:rPr sz="1900" spc="-3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TENGAH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7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2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41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C9AC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2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Diketahui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41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C9AC"/>
                    </a:solidFill>
                  </a:tcPr>
                </a:tc>
                <a:tc>
                  <a:txBody>
                    <a:bodyPr/>
                    <a:lstStyle/>
                    <a:p>
                      <a:pPr marL="666750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2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Diketahui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41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C9AC"/>
                    </a:solidFill>
                  </a:tcPr>
                </a:tc>
                <a:tc>
                  <a:txBody>
                    <a:bodyPr/>
                    <a:lstStyle/>
                    <a:p>
                      <a:pPr marL="245745">
                        <a:lnSpc>
                          <a:spcPts val="1670"/>
                        </a:lnSpc>
                        <a:spcBef>
                          <a:spcPts val="180"/>
                        </a:spcBef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𝑀𝑎𝑥</a:t>
                      </a:r>
                      <a:r>
                        <a:rPr sz="1700" spc="-2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700" spc="-4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𝑀𝑖𝑛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  <a:p>
                      <a:pPr marL="1448435">
                        <a:lnSpc>
                          <a:spcPts val="1405"/>
                        </a:lnSpc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700" spc="-8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100%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  <a:p>
                      <a:pPr marL="588645">
                        <a:lnSpc>
                          <a:spcPts val="1775"/>
                        </a:lnSpc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𝑀𝑖𝑛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</a:txBody>
                  <a:tcPr marL="0" marR="0" marT="228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𝑀𝑎𝑥</a:t>
                      </a:r>
                      <a:r>
                        <a:rPr sz="1700" spc="-3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700" spc="-2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𝑀𝑖𝑛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  <a:p>
                      <a:pPr marR="3873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2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6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2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47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C9AC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2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Diketahui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47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C9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34950">
                        <a:lnSpc>
                          <a:spcPct val="100000"/>
                        </a:lnSpc>
                        <a:tabLst>
                          <a:tab pos="957580" algn="l"/>
                        </a:tabLst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𝑀𝑖𝑛</a:t>
                      </a:r>
                      <a:r>
                        <a:rPr sz="1700" spc="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×	</a:t>
                      </a:r>
                      <a:r>
                        <a:rPr sz="1700" spc="-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𝑆𝑝𝑟𝑒𝑎𝑑</a:t>
                      </a:r>
                      <a:r>
                        <a:rPr sz="1700" spc="-4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700" spc="-2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1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2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Diketahui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47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C9AC"/>
                    </a:solidFill>
                  </a:tcPr>
                </a:tc>
                <a:tc>
                  <a:txBody>
                    <a:bodyPr/>
                    <a:lstStyle/>
                    <a:p>
                      <a:pPr marL="1119505" marR="374015" indent="-883285">
                        <a:lnSpc>
                          <a:spcPts val="2420"/>
                        </a:lnSpc>
                        <a:spcBef>
                          <a:spcPts val="85"/>
                        </a:spcBef>
                        <a:tabLst>
                          <a:tab pos="958215" algn="l"/>
                        </a:tabLst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𝑀𝑖𝑛 ×	</a:t>
                      </a:r>
                      <a:r>
                        <a:rPr sz="1700" spc="-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𝑆𝑝𝑟𝑒𝑎𝑑</a:t>
                      </a:r>
                      <a:r>
                        <a:rPr sz="1700" spc="-7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700" spc="-3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2 </a:t>
                      </a:r>
                      <a:r>
                        <a:rPr sz="1700" spc="-36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2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67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2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47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C9AC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2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Diketahui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47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C9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81330">
                        <a:lnSpc>
                          <a:spcPct val="100000"/>
                        </a:lnSpc>
                        <a:tabLst>
                          <a:tab pos="1372235" algn="l"/>
                        </a:tabLst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700" spc="-1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700" spc="-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𝑀𝑖𝑑	−</a:t>
                      </a:r>
                      <a:r>
                        <a:rPr sz="1700" spc="-6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𝑀𝑖𝑛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1920" algn="ctr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458470" algn="l"/>
                        </a:tabLst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700" spc="-1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×	𝑀𝑖𝑑</a:t>
                      </a:r>
                      <a:r>
                        <a:rPr sz="1700" spc="-2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700" spc="-4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𝑀𝑖𝑛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  <a:p>
                      <a:pPr marR="32384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𝑀𝑖𝑛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</a:txBody>
                  <a:tcPr marL="0" marR="0" marT="673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2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Diketahui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47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C9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6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2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47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C9AC"/>
                    </a:solidFill>
                  </a:tcPr>
                </a:tc>
                <a:tc>
                  <a:txBody>
                    <a:bodyPr/>
                    <a:lstStyle/>
                    <a:p>
                      <a:pPr marR="368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𝑀𝑎𝑥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  <a:p>
                      <a:pPr marR="3175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700" spc="-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𝑆𝑝𝑟𝑒𝑎𝑑</a:t>
                      </a:r>
                      <a:r>
                        <a:rPr sz="1700" spc="-3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700" spc="-3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2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2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Diketahui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47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C9AC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2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Diketahui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47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C9AC"/>
                    </a:solidFill>
                  </a:tcPr>
                </a:tc>
                <a:tc>
                  <a:txBody>
                    <a:bodyPr/>
                    <a:lstStyle/>
                    <a:p>
                      <a:pPr marR="136525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tabLst>
                          <a:tab pos="766445" algn="l"/>
                        </a:tabLst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𝑀𝑎𝑥</a:t>
                      </a:r>
                      <a:r>
                        <a:rPr sz="1700" spc="3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×	</a:t>
                      </a:r>
                      <a:r>
                        <a:rPr sz="1700" spc="-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𝑆𝑝𝑟𝑒𝑎𝑑</a:t>
                      </a:r>
                      <a:r>
                        <a:rPr sz="1700" spc="-6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700" spc="-1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2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  <a:p>
                      <a:pPr marR="135255" algn="ctr">
                        <a:lnSpc>
                          <a:spcPct val="100000"/>
                        </a:lnSpc>
                        <a:spcBef>
                          <a:spcPts val="385"/>
                        </a:spcBef>
                        <a:tabLst>
                          <a:tab pos="459740" algn="l"/>
                        </a:tabLst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700" spc="-1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×	</a:t>
                      </a:r>
                      <a:r>
                        <a:rPr sz="1700" spc="-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𝑆𝑝𝑟𝑒𝑎𝑑</a:t>
                      </a:r>
                      <a:r>
                        <a:rPr sz="1700" spc="-1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700" spc="-4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1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</a:txBody>
                  <a:tcPr marL="0" marR="0" marT="190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69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2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47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C9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3655" algn="ctr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923290" algn="l"/>
                        </a:tabLst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700" spc="-1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700" spc="-1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𝑀𝑖𝑑	−</a:t>
                      </a:r>
                      <a:r>
                        <a:rPr sz="1700" spc="-6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𝑀𝑎𝑥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2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Diketahui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47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C9AC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ct val="100000"/>
                        </a:lnSpc>
                        <a:spcBef>
                          <a:spcPts val="390"/>
                        </a:spcBef>
                        <a:tabLst>
                          <a:tab pos="829310" algn="l"/>
                        </a:tabLst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700" spc="-1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×	𝑀𝑎𝑥</a:t>
                      </a:r>
                      <a:r>
                        <a:rPr sz="1700" spc="-2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700" spc="-5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𝑀𝑖𝑑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  <a:p>
                      <a:pPr marL="461009">
                        <a:lnSpc>
                          <a:spcPct val="100000"/>
                        </a:lnSpc>
                        <a:spcBef>
                          <a:spcPts val="395"/>
                        </a:spcBef>
                        <a:tabLst>
                          <a:tab pos="1349375" algn="l"/>
                        </a:tabLst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700" spc="-1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700" spc="-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𝑀𝑖𝑑	−</a:t>
                      </a:r>
                      <a:r>
                        <a:rPr sz="1700" spc="-7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𝑀𝑎𝑥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</a:txBody>
                  <a:tcPr marL="0" marR="0" marT="495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2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Diketahui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47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C9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18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22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54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F8C9AC"/>
                    </a:solidFill>
                  </a:tcPr>
                </a:tc>
                <a:tc>
                  <a:txBody>
                    <a:bodyPr/>
                    <a:lstStyle/>
                    <a:p>
                      <a:pPr marR="400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700" spc="-7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×</a:t>
                      </a:r>
                      <a:r>
                        <a:rPr sz="1700" spc="-4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𝑀𝑖𝑑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  <a:p>
                      <a:pPr marR="3175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700" spc="-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𝑆𝑝𝑟𝑒𝑎𝑑</a:t>
                      </a:r>
                      <a:r>
                        <a:rPr sz="1700" spc="-3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700" spc="-3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2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ct val="100000"/>
                        </a:lnSpc>
                        <a:spcBef>
                          <a:spcPts val="365"/>
                        </a:spcBef>
                        <a:tabLst>
                          <a:tab pos="934085" algn="l"/>
                        </a:tabLst>
                      </a:pP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700" spc="-1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× 𝑀𝑖𝑑	</a:t>
                      </a:r>
                      <a:r>
                        <a:rPr sz="1700" spc="-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𝑆𝑝𝑟𝑒𝑎𝑑</a:t>
                      </a:r>
                      <a:r>
                        <a:rPr sz="1700" spc="-4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700" spc="-4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1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  <a:p>
                      <a:pPr marR="3048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700" spc="-5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𝑆𝑝𝑟𝑒𝑎𝑑</a:t>
                      </a:r>
                      <a:r>
                        <a:rPr sz="1700" spc="-3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700" spc="-4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700" dirty="0">
                          <a:solidFill>
                            <a:srgbClr val="001F5F"/>
                          </a:solidFill>
                          <a:latin typeface="Cambria Math"/>
                          <a:cs typeface="Cambria Math"/>
                        </a:rPr>
                        <a:t>2</a:t>
                      </a:r>
                      <a:endParaRPr sz="1700">
                        <a:latin typeface="Cambria Math"/>
                        <a:cs typeface="Cambria Math"/>
                      </a:endParaRPr>
                    </a:p>
                  </a:txBody>
                  <a:tcPr marL="0" marR="0" marT="463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2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Diketahui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454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F8C9AC"/>
                    </a:solidFill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2200" spc="-4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Diketahui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1454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F8C9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4520" y="2736926"/>
            <a:ext cx="667639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03015" algn="l"/>
              </a:tabLst>
            </a:pPr>
            <a:r>
              <a:rPr spc="-5" dirty="0">
                <a:solidFill>
                  <a:srgbClr val="001F5F"/>
                </a:solidFill>
              </a:rPr>
              <a:t>SUSU</a:t>
            </a:r>
            <a:r>
              <a:rPr spc="20" dirty="0">
                <a:solidFill>
                  <a:srgbClr val="001F5F"/>
                </a:solidFill>
              </a:rPr>
              <a:t> </a:t>
            </a:r>
            <a:r>
              <a:rPr spc="-15" dirty="0">
                <a:solidFill>
                  <a:srgbClr val="001F5F"/>
                </a:solidFill>
              </a:rPr>
              <a:t>Metode	</a:t>
            </a:r>
            <a:r>
              <a:rPr spc="-20" dirty="0">
                <a:solidFill>
                  <a:srgbClr val="001F5F"/>
                </a:solidFill>
              </a:rPr>
              <a:t>Poin</a:t>
            </a:r>
            <a:r>
              <a:rPr spc="-110" dirty="0">
                <a:solidFill>
                  <a:srgbClr val="001F5F"/>
                </a:solidFill>
              </a:rPr>
              <a:t> </a:t>
            </a:r>
            <a:r>
              <a:rPr spc="-35" dirty="0">
                <a:solidFill>
                  <a:srgbClr val="001F5F"/>
                </a:solidFill>
              </a:rPr>
              <a:t>Faktor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57200"/>
            <a:ext cx="12192000" cy="6400800"/>
            <a:chOff x="0" y="457200"/>
            <a:chExt cx="12192000" cy="640080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6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0" y="457200"/>
              <a:ext cx="9601200" cy="55671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33044"/>
            <a:ext cx="12192000" cy="6125210"/>
            <a:chOff x="0" y="733044"/>
            <a:chExt cx="12192000" cy="612521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6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600" y="733044"/>
              <a:ext cx="9448800" cy="52486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93063"/>
            <a:ext cx="12192000" cy="5965190"/>
            <a:chOff x="0" y="893063"/>
            <a:chExt cx="12192000" cy="5965190"/>
          </a:xfrm>
        </p:grpSpPr>
        <p:sp>
          <p:nvSpPr>
            <p:cNvPr id="3" name="object 3"/>
            <p:cNvSpPr/>
            <p:nvPr/>
          </p:nvSpPr>
          <p:spPr>
            <a:xfrm>
              <a:off x="0" y="4954523"/>
              <a:ext cx="12192000" cy="1903730"/>
            </a:xfrm>
            <a:custGeom>
              <a:avLst/>
              <a:gdLst/>
              <a:ahLst/>
              <a:cxnLst/>
              <a:rect l="l" t="t" r="r" b="b"/>
              <a:pathLst>
                <a:path w="12192000" h="1903729">
                  <a:moveTo>
                    <a:pt x="0" y="0"/>
                  </a:moveTo>
                  <a:lnTo>
                    <a:pt x="0" y="1903472"/>
                  </a:lnTo>
                  <a:lnTo>
                    <a:pt x="12192000" y="1903472"/>
                  </a:lnTo>
                  <a:lnTo>
                    <a:pt x="12192000" y="1627987"/>
                  </a:lnTo>
                  <a:lnTo>
                    <a:pt x="6096000" y="1627987"/>
                  </a:lnTo>
                  <a:lnTo>
                    <a:pt x="6040480" y="1627874"/>
                  </a:lnTo>
                  <a:lnTo>
                    <a:pt x="5985042" y="1627534"/>
                  </a:lnTo>
                  <a:lnTo>
                    <a:pt x="5929687" y="1626970"/>
                  </a:lnTo>
                  <a:lnTo>
                    <a:pt x="5874415" y="1626180"/>
                  </a:lnTo>
                  <a:lnTo>
                    <a:pt x="5819229" y="1625166"/>
                  </a:lnTo>
                  <a:lnTo>
                    <a:pt x="5764129" y="1623929"/>
                  </a:lnTo>
                  <a:lnTo>
                    <a:pt x="5544607" y="1616758"/>
                  </a:lnTo>
                  <a:lnTo>
                    <a:pt x="5326542" y="1606066"/>
                  </a:lnTo>
                  <a:lnTo>
                    <a:pt x="5109999" y="1591895"/>
                  </a:lnTo>
                  <a:lnTo>
                    <a:pt x="4895042" y="1574287"/>
                  </a:lnTo>
                  <a:lnTo>
                    <a:pt x="4681738" y="1553285"/>
                  </a:lnTo>
                  <a:lnTo>
                    <a:pt x="4470151" y="1528933"/>
                  </a:lnTo>
                  <a:lnTo>
                    <a:pt x="4260347" y="1501272"/>
                  </a:lnTo>
                  <a:lnTo>
                    <a:pt x="4052391" y="1470346"/>
                  </a:lnTo>
                  <a:lnTo>
                    <a:pt x="3846348" y="1436196"/>
                  </a:lnTo>
                  <a:lnTo>
                    <a:pt x="3642284" y="1398867"/>
                  </a:lnTo>
                  <a:lnTo>
                    <a:pt x="3440263" y="1358401"/>
                  </a:lnTo>
                  <a:lnTo>
                    <a:pt x="3240351" y="1314840"/>
                  </a:lnTo>
                  <a:lnTo>
                    <a:pt x="3042613" y="1268227"/>
                  </a:lnTo>
                  <a:lnTo>
                    <a:pt x="2847115" y="1218605"/>
                  </a:lnTo>
                  <a:lnTo>
                    <a:pt x="2653921" y="1166016"/>
                  </a:lnTo>
                  <a:lnTo>
                    <a:pt x="2463097" y="1110504"/>
                  </a:lnTo>
                  <a:lnTo>
                    <a:pt x="2274708" y="1052111"/>
                  </a:lnTo>
                  <a:lnTo>
                    <a:pt x="2088819" y="990880"/>
                  </a:lnTo>
                  <a:lnTo>
                    <a:pt x="1951083" y="943120"/>
                  </a:lnTo>
                  <a:lnTo>
                    <a:pt x="1814817" y="893805"/>
                  </a:lnTo>
                  <a:lnTo>
                    <a:pt x="1680049" y="842954"/>
                  </a:lnTo>
                  <a:lnTo>
                    <a:pt x="1546808" y="790585"/>
                  </a:lnTo>
                  <a:lnTo>
                    <a:pt x="1415119" y="736715"/>
                  </a:lnTo>
                  <a:lnTo>
                    <a:pt x="1285011" y="681363"/>
                  </a:lnTo>
                  <a:lnTo>
                    <a:pt x="1156511" y="624547"/>
                  </a:lnTo>
                  <a:lnTo>
                    <a:pt x="1029647" y="566284"/>
                  </a:lnTo>
                  <a:lnTo>
                    <a:pt x="904447" y="506594"/>
                  </a:lnTo>
                  <a:lnTo>
                    <a:pt x="780937" y="445493"/>
                  </a:lnTo>
                  <a:lnTo>
                    <a:pt x="659146" y="383000"/>
                  </a:lnTo>
                  <a:lnTo>
                    <a:pt x="539100" y="319133"/>
                  </a:lnTo>
                  <a:lnTo>
                    <a:pt x="420828" y="253909"/>
                  </a:lnTo>
                  <a:lnTo>
                    <a:pt x="342979" y="209683"/>
                  </a:lnTo>
                  <a:lnTo>
                    <a:pt x="265938" y="164867"/>
                  </a:lnTo>
                  <a:lnTo>
                    <a:pt x="227723" y="142239"/>
                  </a:lnTo>
                  <a:lnTo>
                    <a:pt x="0" y="0"/>
                  </a:lnTo>
                  <a:close/>
                </a:path>
                <a:path w="12192000" h="1903729">
                  <a:moveTo>
                    <a:pt x="12192000" y="0"/>
                  </a:moveTo>
                  <a:lnTo>
                    <a:pt x="11964289" y="142239"/>
                  </a:lnTo>
                  <a:lnTo>
                    <a:pt x="11887654" y="187348"/>
                  </a:lnTo>
                  <a:lnTo>
                    <a:pt x="11810208" y="231870"/>
                  </a:lnTo>
                  <a:lnTo>
                    <a:pt x="11731957" y="275800"/>
                  </a:lnTo>
                  <a:lnTo>
                    <a:pt x="11613090" y="340573"/>
                  </a:lnTo>
                  <a:lnTo>
                    <a:pt x="11492458" y="403984"/>
                  </a:lnTo>
                  <a:lnTo>
                    <a:pt x="11370090" y="466015"/>
                  </a:lnTo>
                  <a:lnTo>
                    <a:pt x="11246013" y="526648"/>
                  </a:lnTo>
                  <a:lnTo>
                    <a:pt x="11120254" y="585865"/>
                  </a:lnTo>
                  <a:lnTo>
                    <a:pt x="10992842" y="643647"/>
                  </a:lnTo>
                  <a:lnTo>
                    <a:pt x="10863802" y="699977"/>
                  </a:lnTo>
                  <a:lnTo>
                    <a:pt x="10733164" y="754837"/>
                  </a:lnTo>
                  <a:lnTo>
                    <a:pt x="10600954" y="808209"/>
                  </a:lnTo>
                  <a:lnTo>
                    <a:pt x="10467200" y="860074"/>
                  </a:lnTo>
                  <a:lnTo>
                    <a:pt x="10331929" y="910415"/>
                  </a:lnTo>
                  <a:lnTo>
                    <a:pt x="10195170" y="959213"/>
                  </a:lnTo>
                  <a:lnTo>
                    <a:pt x="10010555" y="1021848"/>
                  </a:lnTo>
                  <a:lnTo>
                    <a:pt x="9823408" y="1081665"/>
                  </a:lnTo>
                  <a:lnTo>
                    <a:pt x="9633793" y="1138623"/>
                  </a:lnTo>
                  <a:lnTo>
                    <a:pt x="9441775" y="1192679"/>
                  </a:lnTo>
                  <a:lnTo>
                    <a:pt x="9247421" y="1243789"/>
                  </a:lnTo>
                  <a:lnTo>
                    <a:pt x="9050794" y="1291912"/>
                  </a:lnTo>
                  <a:lnTo>
                    <a:pt x="8851961" y="1337004"/>
                  </a:lnTo>
                  <a:lnTo>
                    <a:pt x="8650986" y="1379023"/>
                  </a:lnTo>
                  <a:lnTo>
                    <a:pt x="8447935" y="1417927"/>
                  </a:lnTo>
                  <a:lnTo>
                    <a:pt x="8242873" y="1453671"/>
                  </a:lnTo>
                  <a:lnTo>
                    <a:pt x="8035865" y="1486214"/>
                  </a:lnTo>
                  <a:lnTo>
                    <a:pt x="7826977" y="1515513"/>
                  </a:lnTo>
                  <a:lnTo>
                    <a:pt x="7616273" y="1541525"/>
                  </a:lnTo>
                  <a:lnTo>
                    <a:pt x="7403820" y="1564208"/>
                  </a:lnTo>
                  <a:lnTo>
                    <a:pt x="7189681" y="1583518"/>
                  </a:lnTo>
                  <a:lnTo>
                    <a:pt x="6973923" y="1599413"/>
                  </a:lnTo>
                  <a:lnTo>
                    <a:pt x="6756611" y="1611850"/>
                  </a:lnTo>
                  <a:lnTo>
                    <a:pt x="6537809" y="1620787"/>
                  </a:lnTo>
                  <a:lnTo>
                    <a:pt x="6317584" y="1626180"/>
                  </a:lnTo>
                  <a:lnTo>
                    <a:pt x="6096000" y="1627987"/>
                  </a:lnTo>
                  <a:lnTo>
                    <a:pt x="12192000" y="162798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8F0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568696"/>
              <a:ext cx="12192000" cy="1289685"/>
            </a:xfrm>
            <a:custGeom>
              <a:avLst/>
              <a:gdLst/>
              <a:ahLst/>
              <a:cxnLst/>
              <a:rect l="l" t="t" r="r" b="b"/>
              <a:pathLst>
                <a:path w="12192000" h="1289684">
                  <a:moveTo>
                    <a:pt x="0" y="0"/>
                  </a:moveTo>
                  <a:lnTo>
                    <a:pt x="0" y="1289302"/>
                  </a:lnTo>
                  <a:lnTo>
                    <a:pt x="12192000" y="1289302"/>
                  </a:lnTo>
                  <a:lnTo>
                    <a:pt x="12192000" y="1103960"/>
                  </a:lnTo>
                  <a:lnTo>
                    <a:pt x="6096000" y="1103960"/>
                  </a:lnTo>
                  <a:lnTo>
                    <a:pt x="6039081" y="1103879"/>
                  </a:lnTo>
                  <a:lnTo>
                    <a:pt x="5982249" y="1103637"/>
                  </a:lnTo>
                  <a:lnTo>
                    <a:pt x="5925503" y="1103234"/>
                  </a:lnTo>
                  <a:lnTo>
                    <a:pt x="5868847" y="1102672"/>
                  </a:lnTo>
                  <a:lnTo>
                    <a:pt x="5812279" y="1101949"/>
                  </a:lnTo>
                  <a:lnTo>
                    <a:pt x="5755802" y="1101068"/>
                  </a:lnTo>
                  <a:lnTo>
                    <a:pt x="5699416" y="1100027"/>
                  </a:lnTo>
                  <a:lnTo>
                    <a:pt x="5307373" y="1088341"/>
                  </a:lnTo>
                  <a:lnTo>
                    <a:pt x="4975235" y="1072280"/>
                  </a:lnTo>
                  <a:lnTo>
                    <a:pt x="4646947" y="1050752"/>
                  </a:lnTo>
                  <a:lnTo>
                    <a:pt x="4322745" y="1023860"/>
                  </a:lnTo>
                  <a:lnTo>
                    <a:pt x="4002868" y="991712"/>
                  </a:lnTo>
                  <a:lnTo>
                    <a:pt x="3687552" y="954411"/>
                  </a:lnTo>
                  <a:lnTo>
                    <a:pt x="3377035" y="912065"/>
                  </a:lnTo>
                  <a:lnTo>
                    <a:pt x="3071553" y="864777"/>
                  </a:lnTo>
                  <a:lnTo>
                    <a:pt x="2771345" y="812654"/>
                  </a:lnTo>
                  <a:lnTo>
                    <a:pt x="2476647" y="755801"/>
                  </a:lnTo>
                  <a:lnTo>
                    <a:pt x="2235446" y="704886"/>
                  </a:lnTo>
                  <a:lnTo>
                    <a:pt x="1998373" y="650821"/>
                  </a:lnTo>
                  <a:lnTo>
                    <a:pt x="1765567" y="593666"/>
                  </a:lnTo>
                  <a:lnTo>
                    <a:pt x="1537164" y="533482"/>
                  </a:lnTo>
                  <a:lnTo>
                    <a:pt x="1313302" y="470331"/>
                  </a:lnTo>
                  <a:lnTo>
                    <a:pt x="1094117" y="404274"/>
                  </a:lnTo>
                  <a:lnTo>
                    <a:pt x="922230" y="349376"/>
                  </a:lnTo>
                  <a:lnTo>
                    <a:pt x="753494" y="292688"/>
                  </a:lnTo>
                  <a:lnTo>
                    <a:pt x="587981" y="234242"/>
                  </a:lnTo>
                  <a:lnTo>
                    <a:pt x="425761" y="174068"/>
                  </a:lnTo>
                  <a:lnTo>
                    <a:pt x="266904" y="112198"/>
                  </a:lnTo>
                  <a:lnTo>
                    <a:pt x="227723" y="96469"/>
                  </a:lnTo>
                  <a:lnTo>
                    <a:pt x="0" y="0"/>
                  </a:lnTo>
                  <a:close/>
                </a:path>
                <a:path w="12192000" h="1289684">
                  <a:moveTo>
                    <a:pt x="12192000" y="0"/>
                  </a:moveTo>
                  <a:lnTo>
                    <a:pt x="11964289" y="96469"/>
                  </a:lnTo>
                  <a:lnTo>
                    <a:pt x="11925108" y="112198"/>
                  </a:lnTo>
                  <a:lnTo>
                    <a:pt x="11766249" y="174068"/>
                  </a:lnTo>
                  <a:lnTo>
                    <a:pt x="11604028" y="234242"/>
                  </a:lnTo>
                  <a:lnTo>
                    <a:pt x="11438514" y="292688"/>
                  </a:lnTo>
                  <a:lnTo>
                    <a:pt x="11269777" y="349376"/>
                  </a:lnTo>
                  <a:lnTo>
                    <a:pt x="11097889" y="404274"/>
                  </a:lnTo>
                  <a:lnTo>
                    <a:pt x="10878704" y="470331"/>
                  </a:lnTo>
                  <a:lnTo>
                    <a:pt x="10654840" y="533482"/>
                  </a:lnTo>
                  <a:lnTo>
                    <a:pt x="10426436" y="593666"/>
                  </a:lnTo>
                  <a:lnTo>
                    <a:pt x="10193629" y="650821"/>
                  </a:lnTo>
                  <a:lnTo>
                    <a:pt x="9956556" y="704886"/>
                  </a:lnTo>
                  <a:lnTo>
                    <a:pt x="9715354" y="755801"/>
                  </a:lnTo>
                  <a:lnTo>
                    <a:pt x="9420656" y="812654"/>
                  </a:lnTo>
                  <a:lnTo>
                    <a:pt x="9120447" y="864777"/>
                  </a:lnTo>
                  <a:lnTo>
                    <a:pt x="8814965" y="912065"/>
                  </a:lnTo>
                  <a:lnTo>
                    <a:pt x="8504448" y="954411"/>
                  </a:lnTo>
                  <a:lnTo>
                    <a:pt x="8189131" y="991712"/>
                  </a:lnTo>
                  <a:lnTo>
                    <a:pt x="7869254" y="1023860"/>
                  </a:lnTo>
                  <a:lnTo>
                    <a:pt x="7545052" y="1050752"/>
                  </a:lnTo>
                  <a:lnTo>
                    <a:pt x="7216764" y="1072280"/>
                  </a:lnTo>
                  <a:lnTo>
                    <a:pt x="6884626" y="1088341"/>
                  </a:lnTo>
                  <a:lnTo>
                    <a:pt x="6492583" y="1100027"/>
                  </a:lnTo>
                  <a:lnTo>
                    <a:pt x="6096000" y="1103960"/>
                  </a:lnTo>
                  <a:lnTo>
                    <a:pt x="12192000" y="11039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79C2F8">
                <a:alpha val="109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7800" y="893063"/>
              <a:ext cx="9194800" cy="4927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1288" y="1371600"/>
            <a:ext cx="9467088" cy="39776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3139" y="314655"/>
            <a:ext cx="55251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0000"/>
                </a:solidFill>
              </a:rPr>
              <a:t>Formula</a:t>
            </a:r>
            <a:r>
              <a:rPr sz="2800" spc="-20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untuk</a:t>
            </a:r>
            <a:r>
              <a:rPr sz="2800" spc="5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menentukan</a:t>
            </a:r>
            <a:r>
              <a:rPr sz="2800" spc="2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mid</a:t>
            </a:r>
            <a:r>
              <a:rPr sz="2800" dirty="0">
                <a:solidFill>
                  <a:srgbClr val="000000"/>
                </a:solidFill>
              </a:rPr>
              <a:t> </a:t>
            </a:r>
            <a:r>
              <a:rPr sz="2800" spc="-20" dirty="0">
                <a:solidFill>
                  <a:srgbClr val="000000"/>
                </a:solidFill>
              </a:rPr>
              <a:t>Poin</a:t>
            </a:r>
            <a:endParaRPr sz="2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{4743917F-A61D-ED4B-8BAE-48FB4E9287BF}tf16401378</Template>
  <TotalTime>3689</TotalTime>
  <Words>9714</Words>
  <Application>Microsoft Macintosh PowerPoint</Application>
  <PresentationFormat>Widescreen</PresentationFormat>
  <Paragraphs>2932</Paragraphs>
  <Slides>102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102</vt:i4>
      </vt:variant>
    </vt:vector>
  </HeadingPairs>
  <TitlesOfParts>
    <vt:vector size="113" baseType="lpstr">
      <vt:lpstr>Abadi</vt:lpstr>
      <vt:lpstr>Arial</vt:lpstr>
      <vt:lpstr>Arial MT</vt:lpstr>
      <vt:lpstr>Calibri</vt:lpstr>
      <vt:lpstr>Calibri Light</vt:lpstr>
      <vt:lpstr>Cambria Math</vt:lpstr>
      <vt:lpstr>Courier New</vt:lpstr>
      <vt:lpstr>Symbol</vt:lpstr>
      <vt:lpstr>Times New Roman</vt:lpstr>
      <vt:lpstr>Wingdings</vt:lpstr>
      <vt:lpstr>Office Theme</vt:lpstr>
      <vt:lpstr>Soal Latihan  (Struktur &amp; Skala Upah)</vt:lpstr>
      <vt:lpstr>Diskusi (per-perusahaan)</vt:lpstr>
      <vt:lpstr>What we said and want !(20 perusahaan)</vt:lpstr>
      <vt:lpstr>Definisi Struktur &amp; Skala Upah</vt:lpstr>
      <vt:lpstr>Tahapan Penyusunan Struktur &amp; Skala Upah</vt:lpstr>
      <vt:lpstr>Analisis Jabatan</vt:lpstr>
      <vt:lpstr>Metode Pengumpulan data dalam  Analisis Jabatan</vt:lpstr>
      <vt:lpstr>Contoh pertanyaan dalam kuesioner uraian jabatan</vt:lpstr>
      <vt:lpstr>Contoh hasil Analisa jabatan berbentuk uraian jabatan </vt:lpstr>
      <vt:lpstr>Contoh uraian jabatan HRD dan GA Manager</vt:lpstr>
      <vt:lpstr>Uraian Jabatan </vt:lpstr>
      <vt:lpstr>Spesifikasi Jabatan</vt:lpstr>
      <vt:lpstr>Membuat Evaluasi Jabatan</vt:lpstr>
      <vt:lpstr>Membuat sistem Penggolongan Upah  (Job Grading)</vt:lpstr>
      <vt:lpstr>Perbedaan Analisis Jabatan, Uraian Jabatan dan Spesifikasi Jabatan </vt:lpstr>
      <vt:lpstr>Point Jabatan sebelum di urutkan </vt:lpstr>
      <vt:lpstr>Point jabatan setelah di urutkan</vt:lpstr>
      <vt:lpstr>Evaluasi Jabatan dalam Menyusun Struktur dan Skala Upah (Berdasarkan Permenaker 1/2017) menggunakan metode, sbb:</vt:lpstr>
      <vt:lpstr>CONTOH 1</vt:lpstr>
      <vt:lpstr>PowerPoint Presentation</vt:lpstr>
      <vt:lpstr>BAGAN ALUR: Penyusunan SUSU  Metode Sederhana</vt:lpstr>
      <vt:lpstr>L A T IH A N</vt:lpstr>
      <vt:lpstr>Job Description Kontraktor Bangunan</vt:lpstr>
      <vt:lpstr>Metode Ranking Sederhana</vt:lpstr>
      <vt:lpstr>Metode Ranking Sederhana</vt:lpstr>
      <vt:lpstr>Metode Ranking Sederhana</vt:lpstr>
      <vt:lpstr>Metode Ranking Sederhana</vt:lpstr>
      <vt:lpstr>Metode Ranking Sederhana</vt:lpstr>
      <vt:lpstr>Metode Ranking Sederhana</vt:lpstr>
      <vt:lpstr>TUGAS</vt:lpstr>
      <vt:lpstr>Struktur Upah berdasarkan Perpres 8/2012 KKNI (Kerangka Kualifikasi Nasional Indonesia) ditetapkan sebanyak 9 level.   Struktur Upah berpedoman pada KKNI</vt:lpstr>
      <vt:lpstr>Skala Upah berpedoman pada KKNI  (x Rp 1.000) (Semisal Faktor Pengali: Rp50.000</vt:lpstr>
      <vt:lpstr>PowerPoint Presentation</vt:lpstr>
      <vt:lpstr>PowerPoint Presentation</vt:lpstr>
      <vt:lpstr>LANGKAH 1</vt:lpstr>
      <vt:lpstr>LANGKAH 3</vt:lpstr>
      <vt:lpstr>LANGKAH 4</vt:lpstr>
      <vt:lpstr>LANGKAH 5</vt:lpstr>
      <vt:lpstr>LANGKAH 6</vt:lpstr>
      <vt:lpstr>LANGKAH 6 (lanjutan)</vt:lpstr>
      <vt:lpstr>LANGKAH 7</vt:lpstr>
      <vt:lpstr>Pada bidang koordinat sumbu-X dan sumbu-Y, ketahui 2 titik:</vt:lpstr>
      <vt:lpstr>LANGKAH 8</vt:lpstr>
      <vt:lpstr>PowerPoint Presentation</vt:lpstr>
      <vt:lpstr>LANGKAH 8</vt:lpstr>
      <vt:lpstr>LANGKAH 9</vt:lpstr>
      <vt:lpstr>(lanjutan)</vt:lpstr>
      <vt:lpstr>(lanjutan)</vt:lpstr>
      <vt:lpstr>PowerPoint Presentation</vt:lpstr>
      <vt:lpstr>PowerPoint Presentation</vt:lpstr>
      <vt:lpstr>ANALISA JABATAN dan EVALUASI JABATAN</vt:lpstr>
      <vt:lpstr>ANALISA JABATAN</vt:lpstr>
      <vt:lpstr>Proses ANALISA JABATAN</vt:lpstr>
      <vt:lpstr>ANALISA JABATAN</vt:lpstr>
      <vt:lpstr>PowerPoint Presentation</vt:lpstr>
      <vt:lpstr>Cara Mendapatkan Analisa Jabatan</vt:lpstr>
      <vt:lpstr>Analisa Jabatan : Sumber Tambahan</vt:lpstr>
      <vt:lpstr>URAIAN JABATAN : Komponen</vt:lpstr>
      <vt:lpstr>URAIAN JABATAN : Identifikasi</vt:lpstr>
      <vt:lpstr>URAIAN JABATAN : Struktur Organisasi</vt:lpstr>
      <vt:lpstr>URAIAN JABATAN : DIMENSI</vt:lpstr>
      <vt:lpstr>URAIAN JABATAN : TUJUAN</vt:lpstr>
      <vt:lpstr>URAIAN JABATAN : TANGGUNG JAWAB</vt:lpstr>
      <vt:lpstr>URAIAN JABATAN : TANGGUNG JAWAB</vt:lpstr>
      <vt:lpstr>Uraian Jabatan : Tangung Jawab Utama</vt:lpstr>
      <vt:lpstr>Uraian Jabatan : Lingkungan dan tantangan</vt:lpstr>
      <vt:lpstr>Uraian Jabatan : Hubungan Pekerjaan</vt:lpstr>
      <vt:lpstr>Uraian Jabatan : Spesifikasi Jabatan</vt:lpstr>
      <vt:lpstr>Uraian Jabatan : K3 , Keselamatan dan Kesehatan Kerja</vt:lpstr>
      <vt:lpstr>Uraian Jabatan : Peranan</vt:lpstr>
      <vt:lpstr>EVALUASI JABATAN</vt:lpstr>
      <vt:lpstr>EVALUASI JABATAN</vt:lpstr>
      <vt:lpstr>EVALUASI JABATAN</vt:lpstr>
      <vt:lpstr>EVALUASI JABATAN</vt:lpstr>
      <vt:lpstr>TINGKAT TURUNAN FAKTOR (lanjutan)</vt:lpstr>
      <vt:lpstr>LARIS MANIS MINIMARKET  GENERAL MANAGER Nama AF</vt:lpstr>
      <vt:lpstr>EVALUASI JABATAN</vt:lpstr>
      <vt:lpstr>EVALUASI JABATAN</vt:lpstr>
      <vt:lpstr>PowerPoint Presentation</vt:lpstr>
      <vt:lpstr>EVALUASI JABATAN</vt:lpstr>
      <vt:lpstr>STRUKTUR DAN SKALA UPAH</vt:lpstr>
      <vt:lpstr>STRUKTUR DAN SKALA UPAH</vt:lpstr>
      <vt:lpstr>STRUKTUR DAN SKALA UPAH</vt:lpstr>
      <vt:lpstr>STRUKTUR DAN SKALA UPAH</vt:lpstr>
      <vt:lpstr>STRUKTUR DAN  SKALA UPAH</vt:lpstr>
      <vt:lpstr>Summary Total Poin</vt:lpstr>
      <vt:lpstr>STRUKTUR DAN SKALA UPAH LANGKAH 5</vt:lpstr>
      <vt:lpstr>STRUKTUR DAN SKALA UPAH</vt:lpstr>
      <vt:lpstr>STRUKTUR DAN  SKALA UPAH  LANGKAH 7</vt:lpstr>
      <vt:lpstr>STRUKTUR DAN SKALA UPAH</vt:lpstr>
      <vt:lpstr>STRUKTUR DAN SKALA UPAH</vt:lpstr>
      <vt:lpstr>STRUKTUR DAN SKALA UPAH</vt:lpstr>
      <vt:lpstr>STRUKTUR DAN  SKALA UPAH</vt:lpstr>
      <vt:lpstr>PowerPoint Presentation</vt:lpstr>
      <vt:lpstr>STRUKTUR DAN SKALA UPAH</vt:lpstr>
      <vt:lpstr>PowerPoint Presentation</vt:lpstr>
      <vt:lpstr>Tabel RumusSkala Upah</vt:lpstr>
      <vt:lpstr>SUSU Metode Poin Faktor</vt:lpstr>
      <vt:lpstr>PowerPoint Presentation</vt:lpstr>
      <vt:lpstr>PowerPoint Presentation</vt:lpstr>
      <vt:lpstr>PowerPoint Presentation</vt:lpstr>
      <vt:lpstr>Formula untuk menentukan mid Poin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Indah Saptorini</dc:creator>
  <cp:lastModifiedBy>Indah Saptorini</cp:lastModifiedBy>
  <cp:revision>6</cp:revision>
  <dcterms:created xsi:type="dcterms:W3CDTF">2024-08-05T13:48:19Z</dcterms:created>
  <dcterms:modified xsi:type="dcterms:W3CDTF">2024-08-08T03:18:08Z</dcterms:modified>
</cp:coreProperties>
</file>